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65" r:id="rId5"/>
  </p:sldIdLst>
  <p:sldSz cx="6858000" cy="9144000" type="letter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F0F0"/>
    <a:srgbClr val="D7C767"/>
    <a:srgbClr val="CBB436"/>
    <a:srgbClr val="B4DCFA"/>
    <a:srgbClr val="A4CBC3"/>
    <a:srgbClr val="92CCF8"/>
    <a:srgbClr val="92CBF6"/>
    <a:srgbClr val="87BCE4"/>
    <a:srgbClr val="8FD23E"/>
    <a:srgbClr val="406B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B17A49-1C82-4AB5-BC1B-B75360BB847C}" v="120" dt="2021-02-17T20:46:11.8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18" autoAdjust="0"/>
    <p:restoredTop sz="94660"/>
  </p:normalViewPr>
  <p:slideViewPr>
    <p:cSldViewPr snapToGrid="0">
      <p:cViewPr varScale="1">
        <p:scale>
          <a:sx n="55" d="100"/>
          <a:sy n="55" d="100"/>
        </p:scale>
        <p:origin x="218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84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36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93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17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627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72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439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9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798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183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208A-2236-4A80-BF30-319D99C20FF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95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7208A-2236-4A80-BF30-319D99C20FF5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495CDF-5466-4009-BEF2-BB6457DB8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46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93" y="-610664"/>
            <a:ext cx="6864593" cy="9754664"/>
          </a:xfrm>
          <a:prstGeom prst="rect">
            <a:avLst/>
          </a:prstGeom>
        </p:spPr>
      </p:pic>
      <p:sp>
        <p:nvSpPr>
          <p:cNvPr id="7" name="Wave 6"/>
          <p:cNvSpPr/>
          <p:nvPr/>
        </p:nvSpPr>
        <p:spPr>
          <a:xfrm rot="21176015">
            <a:off x="175643" y="66308"/>
            <a:ext cx="3943959" cy="908918"/>
          </a:xfrm>
          <a:prstGeom prst="wav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21380421">
            <a:off x="123390" y="366233"/>
            <a:ext cx="386035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irplanes in the Night Sky" pitchFamily="2" charset="0"/>
              </a:rPr>
              <a:t>Meet Mrs. </a:t>
            </a:r>
            <a:r>
              <a:rPr lang="en-US" sz="2400" b="1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irplanes in the Night Sky" pitchFamily="2" charset="0"/>
              </a:rPr>
              <a:t>Seaman, M.Ed.</a:t>
            </a:r>
            <a:endParaRPr lang="en-US" sz="2400" b="1" cap="none" spc="0" dirty="0">
              <a:ln w="0"/>
              <a:solidFill>
                <a:schemeClr val="accent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irplanes in the Night Sky" pitchFamily="2" charset="0"/>
            </a:endParaRPr>
          </a:p>
        </p:txBody>
      </p:sp>
      <p:sp>
        <p:nvSpPr>
          <p:cNvPr id="12" name="Flowchart: Document 11"/>
          <p:cNvSpPr/>
          <p:nvPr/>
        </p:nvSpPr>
        <p:spPr>
          <a:xfrm>
            <a:off x="134714" y="1210620"/>
            <a:ext cx="3684706" cy="2476789"/>
          </a:xfrm>
          <a:prstGeom prst="flowChartDocument">
            <a:avLst/>
          </a:prstGeom>
          <a:solidFill>
            <a:schemeClr val="tx1"/>
          </a:solidFill>
          <a:ln w="76200">
            <a:solidFill>
              <a:schemeClr val="tx1"/>
            </a:solidFill>
          </a:ln>
          <a:effectLst>
            <a:innerShdw blurRad="114300">
              <a:prstClr val="black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Favorites:</a:t>
            </a: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Favorite School Subjects: </a:t>
            </a:r>
            <a:r>
              <a:rPr lang="en-US" sz="1400" b="1" dirty="0" smtClean="0">
                <a:solidFill>
                  <a:schemeClr val="bg2"/>
                </a:solidFill>
              </a:rPr>
              <a:t>ASL, Russian, Linguistics , Robotics, all things Gifted</a:t>
            </a:r>
            <a:endParaRPr lang="en-US" sz="1400" b="1" dirty="0">
              <a:solidFill>
                <a:schemeClr val="bg2"/>
              </a:solidFill>
            </a:endParaRP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Artists: </a:t>
            </a:r>
            <a:r>
              <a:rPr lang="en-US" sz="1400" b="1" dirty="0">
                <a:solidFill>
                  <a:schemeClr val="bg2"/>
                </a:solidFill>
              </a:rPr>
              <a:t>P</a:t>
            </a:r>
            <a:r>
              <a:rPr lang="en-US" sz="1400" b="1" dirty="0" smtClean="0">
                <a:solidFill>
                  <a:schemeClr val="bg2"/>
                </a:solidFill>
              </a:rPr>
              <a:t>ablo Picasso &amp; Thomas </a:t>
            </a:r>
            <a:r>
              <a:rPr lang="en-US" sz="1400" b="1" dirty="0" err="1" smtClean="0">
                <a:solidFill>
                  <a:schemeClr val="bg2"/>
                </a:solidFill>
              </a:rPr>
              <a:t>Kinkade</a:t>
            </a:r>
            <a:endParaRPr lang="en-US" sz="1400" b="1" dirty="0">
              <a:solidFill>
                <a:schemeClr val="bg2"/>
              </a:solidFill>
            </a:endParaRPr>
          </a:p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Hobbies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en-US" sz="1400" b="1" dirty="0" smtClean="0">
                <a:solidFill>
                  <a:schemeClr val="bg2"/>
                </a:solidFill>
              </a:rPr>
              <a:t>Sports (baseball, gymnastics, swim, cheerleading, horseback riding), beach trips, traveling, spending time with family (3 daughters, 1 son, </a:t>
            </a:r>
          </a:p>
          <a:p>
            <a:r>
              <a:rPr lang="en-US" sz="1400" b="1" dirty="0" smtClean="0">
                <a:solidFill>
                  <a:schemeClr val="bg2"/>
                </a:solidFill>
              </a:rPr>
              <a:t>&amp; husband)</a:t>
            </a:r>
            <a:endParaRPr lang="en-US" sz="12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11971">
            <a:off x="4360278" y="3408491"/>
            <a:ext cx="2332623" cy="2390547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 rot="21367533">
            <a:off x="247598" y="3706831"/>
            <a:ext cx="3833503" cy="5263266"/>
          </a:xfrm>
          <a:prstGeom prst="rect">
            <a:avLst/>
          </a:prstGeom>
          <a:solidFill>
            <a:schemeClr val="accent2">
              <a:lumMod val="75000"/>
            </a:schemeClr>
          </a:solidFill>
          <a:ln w="762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/>
              <a:t>About </a:t>
            </a:r>
            <a:r>
              <a:rPr lang="en-US" sz="1200" b="1" dirty="0"/>
              <a:t>Me</a:t>
            </a:r>
            <a:r>
              <a:rPr lang="en-US" sz="1200" b="1" dirty="0" smtClean="0"/>
              <a:t>: </a:t>
            </a:r>
          </a:p>
          <a:p>
            <a:pPr algn="ctr"/>
            <a:r>
              <a:rPr lang="en-US" sz="1200" b="1" dirty="0" smtClean="0"/>
              <a:t>I grew up in Maryland and earned a Bachelors in </a:t>
            </a:r>
          </a:p>
          <a:p>
            <a:pPr algn="ctr"/>
            <a:r>
              <a:rPr lang="en-US" sz="1200" b="1" dirty="0" smtClean="0"/>
              <a:t>Deaf Studies from Towson University </a:t>
            </a:r>
          </a:p>
          <a:p>
            <a:pPr algn="ctr"/>
            <a:r>
              <a:rPr lang="en-US" sz="1200" b="1" dirty="0" smtClean="0"/>
              <a:t>and a double Masters in Deaf </a:t>
            </a:r>
          </a:p>
          <a:p>
            <a:pPr algn="ctr"/>
            <a:r>
              <a:rPr lang="en-US" sz="1200" b="1" dirty="0" smtClean="0"/>
              <a:t>Education and Special Education. </a:t>
            </a:r>
          </a:p>
          <a:p>
            <a:pPr algn="ctr"/>
            <a:r>
              <a:rPr lang="en-US" sz="1200" b="1" dirty="0" smtClean="0"/>
              <a:t>I am very passionate about Gifted Education, robotics, and linguistics. I am fluent in American Sign Language and spent 5 years teaching at a school for the Deaf. </a:t>
            </a:r>
          </a:p>
          <a:p>
            <a:pPr algn="ctr"/>
            <a:endParaRPr lang="en-US" sz="1200" b="1" dirty="0"/>
          </a:p>
          <a:p>
            <a:pPr algn="ctr"/>
            <a:r>
              <a:rPr lang="en-US" sz="1200" b="1" dirty="0" smtClean="0"/>
              <a:t>This will be my 17</a:t>
            </a:r>
            <a:r>
              <a:rPr lang="en-US" sz="1200" b="1" baseline="30000" dirty="0" smtClean="0"/>
              <a:t>th</a:t>
            </a:r>
            <a:r>
              <a:rPr lang="en-US" sz="1200" b="1" dirty="0" smtClean="0"/>
              <a:t> year teaching. This year I will be at </a:t>
            </a:r>
            <a:r>
              <a:rPr lang="en-US" sz="1200" b="1" dirty="0" err="1" smtClean="0"/>
              <a:t>Tocoi</a:t>
            </a:r>
            <a:r>
              <a:rPr lang="en-US" sz="1200" b="1" dirty="0" smtClean="0"/>
              <a:t> Creek High School and </a:t>
            </a:r>
            <a:r>
              <a:rPr lang="en-US" sz="1200" b="1" dirty="0" err="1" smtClean="0"/>
              <a:t>Picolata</a:t>
            </a:r>
            <a:r>
              <a:rPr lang="en-US" sz="1200" b="1" dirty="0" smtClean="0"/>
              <a:t> Crossing Elementary School. </a:t>
            </a:r>
          </a:p>
          <a:p>
            <a:pPr algn="ctr"/>
            <a:endParaRPr lang="en-US" sz="1200" b="1" dirty="0" smtClean="0"/>
          </a:p>
          <a:p>
            <a:pPr algn="ctr"/>
            <a:r>
              <a:rPr lang="en-US" sz="1200" b="1" dirty="0" smtClean="0"/>
              <a:t>Gifted Students:</a:t>
            </a:r>
          </a:p>
          <a:p>
            <a:pPr algn="ctr"/>
            <a:r>
              <a:rPr lang="en-US" sz="1200" b="1" dirty="0" smtClean="0"/>
              <a:t>Through real world application, I will support learners in a variety of ways. Each </a:t>
            </a:r>
            <a:r>
              <a:rPr lang="en-US" sz="1200" b="1" dirty="0"/>
              <a:t>student is linked to a Schoology </a:t>
            </a:r>
            <a:r>
              <a:rPr lang="en-US" sz="1200" b="1" dirty="0" smtClean="0"/>
              <a:t>GROUP (elementary) </a:t>
            </a:r>
            <a:r>
              <a:rPr lang="en-US" sz="1200" b="1" dirty="0"/>
              <a:t>or </a:t>
            </a:r>
            <a:r>
              <a:rPr lang="en-US" sz="1200" b="1" dirty="0" smtClean="0"/>
              <a:t>COURSE (high school). I will meet with elementary gifted students in person weekly. All of my gifted students are also able </a:t>
            </a:r>
            <a:r>
              <a:rPr lang="en-US" sz="1200" b="1" dirty="0"/>
              <a:t>to message and </a:t>
            </a:r>
            <a:r>
              <a:rPr lang="en-US" sz="1200" b="1" dirty="0" smtClean="0"/>
              <a:t>interact with me </a:t>
            </a:r>
            <a:r>
              <a:rPr lang="en-US" sz="1200" b="1" dirty="0"/>
              <a:t>via weekly postings and monthly  </a:t>
            </a:r>
            <a:r>
              <a:rPr lang="en-US" sz="1200" b="1" dirty="0" smtClean="0"/>
              <a:t>surveys (high school). At the high school level, </a:t>
            </a:r>
            <a:r>
              <a:rPr lang="en-US" sz="1200" b="1" smtClean="0"/>
              <a:t>there will be </a:t>
            </a:r>
            <a:r>
              <a:rPr lang="en-US" sz="1200" b="1" dirty="0" smtClean="0"/>
              <a:t>dedicated Gifted Toro Time where students can meet on various topics related to their Gifted Educational Plan (EPs). Students can also meet with me one-on-one or small group. I will be reaching out to students through Schoology in the coming weeks. </a:t>
            </a:r>
          </a:p>
          <a:p>
            <a:pPr algn="ctr"/>
            <a:endParaRPr lang="en-US" b="1" dirty="0"/>
          </a:p>
          <a:p>
            <a:pPr algn="ctr"/>
            <a:r>
              <a:rPr lang="en-US" sz="1200" b="1" dirty="0" smtClean="0"/>
              <a:t>Brandie.Seaman@stjohns.k12.fl.us </a:t>
            </a:r>
          </a:p>
          <a:p>
            <a:pPr algn="ctr"/>
            <a:r>
              <a:rPr lang="en-US" sz="1200" b="1" dirty="0" smtClean="0"/>
              <a:t> </a:t>
            </a:r>
            <a:endParaRPr lang="en-US" sz="1200" b="1" dirty="0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5" cstate="print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08777">
            <a:off x="47452" y="3584026"/>
            <a:ext cx="400895" cy="657172"/>
          </a:xfrm>
          <a:prstGeom prst="rect">
            <a:avLst/>
          </a:prstGeom>
        </p:spPr>
      </p:pic>
      <p:sp>
        <p:nvSpPr>
          <p:cNvPr id="18" name="Rectangle 17"/>
          <p:cNvSpPr/>
          <p:nvPr/>
        </p:nvSpPr>
        <p:spPr>
          <a:xfrm>
            <a:off x="4368547" y="6088294"/>
            <a:ext cx="2410312" cy="2835727"/>
          </a:xfrm>
          <a:prstGeom prst="rect">
            <a:avLst/>
          </a:prstGeom>
          <a:solidFill>
            <a:schemeClr val="tx1"/>
          </a:solidFill>
          <a:ln w="76200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b="1" dirty="0"/>
              <a:t>Developing a Partnership and Goal Setting…</a:t>
            </a:r>
            <a:endParaRPr lang="en-US" sz="1200" dirty="0"/>
          </a:p>
          <a:p>
            <a:r>
              <a:rPr lang="en-US" sz="1200" dirty="0"/>
              <a:t>Effective communication is essential for building partnerships. Working together to assist you and your child is of high importance.  Throughout this school year, I hope to emphasize the importance of original, creative, and flexible thinking, encouraging students in areas such as leadership and cooperative </a:t>
            </a:r>
            <a:r>
              <a:rPr lang="en-US" sz="1200" dirty="0" smtClean="0"/>
              <a:t>learning, </a:t>
            </a:r>
            <a:r>
              <a:rPr lang="en-US" sz="1200" dirty="0"/>
              <a:t>which will further assist in developing responsible citizens.  </a:t>
            </a:r>
          </a:p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 </a:t>
            </a:r>
            <a:endParaRPr lang="en-US" sz="1600" dirty="0">
              <a:solidFill>
                <a:schemeClr val="bg1"/>
              </a:solidFill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830" y="908665"/>
            <a:ext cx="268999" cy="86926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517598">
            <a:off x="4475279" y="3832658"/>
            <a:ext cx="200287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/>
              <a:t>“We must have perseverance and above all confidence in ourselves. We must believe that we are gifted for something and that this thing must be attained.”</a:t>
            </a:r>
          </a:p>
          <a:p>
            <a:pPr algn="ctr"/>
            <a:r>
              <a:rPr lang="en-US" sz="1200" b="1" dirty="0" smtClean="0"/>
              <a:t>-Marie Curie</a:t>
            </a:r>
          </a:p>
        </p:txBody>
      </p:sp>
      <p:pic>
        <p:nvPicPr>
          <p:cNvPr id="15" name="Picture 14" descr="C:\Users\E014589\AppData\Local\Microsoft\Windows\INetCache\Content.Outlook\OFSLYQM6\Resized_20201017_164137.jp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8900" y="908666"/>
            <a:ext cx="2685644" cy="24494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524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4D194603416745A0F05A04A2156257" ma:contentTypeVersion="27" ma:contentTypeDescription="Create a new document." ma:contentTypeScope="" ma:versionID="9e7a87d618d7d58da08cdaa0163c373b">
  <xsd:schema xmlns:xsd="http://www.w3.org/2001/XMLSchema" xmlns:xs="http://www.w3.org/2001/XMLSchema" xmlns:p="http://schemas.microsoft.com/office/2006/metadata/properties" xmlns:ns1="http://schemas.microsoft.com/sharepoint/v3" xmlns:ns3="5ed00322-8823-49e2-b10b-8052da814764" xmlns:ns4="70208033-dd9f-49e5-899c-1bf6379396a1" targetNamespace="http://schemas.microsoft.com/office/2006/metadata/properties" ma:root="true" ma:fieldsID="b74be8ac7fe8ba1924d658aca902de6d" ns1:_="" ns3:_="" ns4:_="">
    <xsd:import namespace="http://schemas.microsoft.com/sharepoint/v3"/>
    <xsd:import namespace="5ed00322-8823-49e2-b10b-8052da814764"/>
    <xsd:import namespace="70208033-dd9f-49e5-899c-1bf6379396a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d00322-8823-49e2-b10b-8052da81476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208033-dd9f-49e5-899c-1bf6379396a1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AppVersion" ma:index="15" nillable="true" ma:displayName="App Version" ma:internalName="AppVersion">
      <xsd:simpleType>
        <xsd:restriction base="dms:Text"/>
      </xsd:simpleType>
    </xsd:element>
    <xsd:element name="Teachers" ma:index="16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7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8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19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0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1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2" nillable="true" ma:displayName="Has Teacher Only SectionGroup" ma:internalName="Has_Teacher_Only_SectionGroup">
      <xsd:simpleType>
        <xsd:restriction base="dms:Boolean"/>
      </xsd:simpleType>
    </xsd:element>
    <xsd:element name="MediaServiceMetadata" ma:index="2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2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8" nillable="true" ma:displayName="MediaServiceAutoTags" ma:internalName="MediaServiceAutoTags" ma:readOnly="true">
      <xsd:simpleType>
        <xsd:restriction base="dms:Text"/>
      </xsd:simpleType>
    </xsd:element>
    <xsd:element name="MediaServiceOCR" ma:index="2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34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vited_Teachers xmlns="70208033-dd9f-49e5-899c-1bf6379396a1" xsi:nil="true"/>
    <_ip_UnifiedCompliancePolicyUIAction xmlns="http://schemas.microsoft.com/sharepoint/v3" xsi:nil="true"/>
    <Teachers xmlns="70208033-dd9f-49e5-899c-1bf6379396a1">
      <UserInfo>
        <DisplayName/>
        <AccountId xsi:nil="true"/>
        <AccountType/>
      </UserInfo>
    </Teachers>
    <AppVersion xmlns="70208033-dd9f-49e5-899c-1bf6379396a1" xsi:nil="true"/>
    <Self_Registration_Enabled xmlns="70208033-dd9f-49e5-899c-1bf6379396a1" xsi:nil="true"/>
    <_ip_UnifiedCompliancePolicyProperties xmlns="http://schemas.microsoft.com/sharepoint/v3" xsi:nil="true"/>
    <Student_Groups xmlns="70208033-dd9f-49e5-899c-1bf6379396a1">
      <UserInfo>
        <DisplayName/>
        <AccountId xsi:nil="true"/>
        <AccountType/>
      </UserInfo>
    </Student_Groups>
    <DefaultSectionNames xmlns="70208033-dd9f-49e5-899c-1bf6379396a1" xsi:nil="true"/>
    <NotebookType xmlns="70208033-dd9f-49e5-899c-1bf6379396a1" xsi:nil="true"/>
    <Invited_Students xmlns="70208033-dd9f-49e5-899c-1bf6379396a1" xsi:nil="true"/>
    <Has_Teacher_Only_SectionGroup xmlns="70208033-dd9f-49e5-899c-1bf6379396a1" xsi:nil="true"/>
    <FolderType xmlns="70208033-dd9f-49e5-899c-1bf6379396a1" xsi:nil="true"/>
    <Owner xmlns="70208033-dd9f-49e5-899c-1bf6379396a1">
      <UserInfo>
        <DisplayName/>
        <AccountId xsi:nil="true"/>
        <AccountType/>
      </UserInfo>
    </Owner>
    <Students xmlns="70208033-dd9f-49e5-899c-1bf6379396a1">
      <UserInfo>
        <DisplayName/>
        <AccountId xsi:nil="true"/>
        <AccountType/>
      </UserInfo>
    </Student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2421C4C-3A3F-4EB4-BB21-905C6221B5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ed00322-8823-49e2-b10b-8052da814764"/>
    <ds:schemaRef ds:uri="70208033-dd9f-49e5-899c-1bf6379396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6DB8AE-B697-4200-B491-98C43F3621CC}">
  <ds:schemaRefs>
    <ds:schemaRef ds:uri="http://purl.org/dc/terms/"/>
    <ds:schemaRef ds:uri="5ed00322-8823-49e2-b10b-8052da814764"/>
    <ds:schemaRef ds:uri="70208033-dd9f-49e5-899c-1bf6379396a1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F9F7C2F9-4D28-4BCC-86AD-91CE31B49E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9044</TotalTime>
  <Words>377</Words>
  <Application>Microsoft Office PowerPoint</Application>
  <PresentationFormat>Letter Paper (8.5x11 in)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Airplanes in the Night Sky</vt:lpstr>
      <vt:lpstr>Arial</vt:lpstr>
      <vt:lpstr>Calibri</vt:lpstr>
      <vt:lpstr>Calibri Light</vt:lpstr>
      <vt:lpstr>Office Theme</vt:lpstr>
      <vt:lpstr>PowerPoint Presentation</vt:lpstr>
    </vt:vector>
  </TitlesOfParts>
  <Company>St. Johns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Harrington</dc:creator>
  <cp:lastModifiedBy>Brandie Seaman</cp:lastModifiedBy>
  <cp:revision>154</cp:revision>
  <cp:lastPrinted>2017-06-28T03:07:05Z</cp:lastPrinted>
  <dcterms:created xsi:type="dcterms:W3CDTF">2015-04-21T23:52:12Z</dcterms:created>
  <dcterms:modified xsi:type="dcterms:W3CDTF">2022-08-16T19:17:55Z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0x010100BF4D194603416745A0F05A04A2156257</vt:lpwstr>
  </property>
</Properties>
</file>