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7" r:id="rId1"/>
    <p:sldMasterId id="2147484353" r:id="rId2"/>
  </p:sldMasterIdLst>
  <p:notesMasterIdLst>
    <p:notesMasterId r:id="rId27"/>
  </p:notesMasterIdLst>
  <p:sldIdLst>
    <p:sldId id="290" r:id="rId3"/>
    <p:sldId id="259" r:id="rId4"/>
    <p:sldId id="260" r:id="rId5"/>
    <p:sldId id="261" r:id="rId6"/>
    <p:sldId id="262" r:id="rId7"/>
    <p:sldId id="263" r:id="rId8"/>
    <p:sldId id="264" r:id="rId9"/>
    <p:sldId id="265" r:id="rId10"/>
    <p:sldId id="268" r:id="rId11"/>
    <p:sldId id="280" r:id="rId12"/>
    <p:sldId id="269" r:id="rId13"/>
    <p:sldId id="270" r:id="rId14"/>
    <p:sldId id="272" r:id="rId15"/>
    <p:sldId id="273" r:id="rId16"/>
    <p:sldId id="274" r:id="rId17"/>
    <p:sldId id="275" r:id="rId18"/>
    <p:sldId id="277" r:id="rId19"/>
    <p:sldId id="278" r:id="rId20"/>
    <p:sldId id="289" r:id="rId21"/>
    <p:sldId id="282" r:id="rId22"/>
    <p:sldId id="283" r:id="rId23"/>
    <p:sldId id="284" r:id="rId24"/>
    <p:sldId id="287" r:id="rId25"/>
    <p:sldId id="288"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86" autoAdjust="0"/>
  </p:normalViewPr>
  <p:slideViewPr>
    <p:cSldViewPr snapToGrid="0" snapToObjects="1">
      <p:cViewPr varScale="1">
        <p:scale>
          <a:sx n="77" d="100"/>
          <a:sy n="77" d="100"/>
        </p:scale>
        <p:origin x="17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C5AE40-0458-4BF4-923B-7AA7404CC051}" type="datetimeFigureOut">
              <a:rPr lang="en-US" altLang="en-US"/>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2E01F9-A6E3-4C0D-A958-080CA0043B0E}" type="slidenum">
              <a:rPr lang="en-US" altLang="en-US"/>
              <a:pPr/>
              <a:t>‹#›</a:t>
            </a:fld>
            <a:endParaRPr lang="en-US" altLang="en-US" dirty="0"/>
          </a:p>
        </p:txBody>
      </p:sp>
    </p:spTree>
    <p:extLst>
      <p:ext uri="{BB962C8B-B14F-4D97-AF65-F5344CB8AC3E}">
        <p14:creationId xmlns:p14="http://schemas.microsoft.com/office/powerpoint/2010/main" val="41729278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2015, a white rose is placed on the name of one of the victims of the September 11, 2001, terrorist attacks at a memorial in New York City. Why does large scale terrorist activity often make citizens of the targeted country more willing to trade certain freedoms for greater security against future attacks? </a:t>
            </a:r>
          </a:p>
          <a:p>
            <a:endParaRPr lang="en-US" altLang="en-US" dirty="0" smtClean="0"/>
          </a:p>
          <a:p>
            <a:r>
              <a:rPr lang="en-US" altLang="en-US" dirty="0" smtClean="0"/>
              <a:t>Jewel Samad/AFP/Getty Images</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283AE10-3736-4D1E-9169-39BC3DB7BE91}" type="slidenum">
              <a:rPr lang="en-US" altLang="en-US" sz="1200"/>
              <a:pPr eaLnBrk="1" hangingPunct="1"/>
              <a:t>2</a:t>
            </a:fld>
            <a:endParaRPr lang="en-US" altLang="en-US" sz="1200" dirty="0"/>
          </a:p>
        </p:txBody>
      </p:sp>
    </p:spTree>
    <p:extLst>
      <p:ext uri="{BB962C8B-B14F-4D97-AF65-F5344CB8AC3E}">
        <p14:creationId xmlns:p14="http://schemas.microsoft.com/office/powerpoint/2010/main" val="155762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5FCCC2-F09D-4DB6-A853-4809722B96B0}"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77140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FIGURE 16.4 White-Collar Crimes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B3D7417-86AC-4288-907C-AEEE75B7D37B}" type="slidenum">
              <a:rPr lang="en-US" altLang="en-US" sz="1200"/>
              <a:pPr eaLnBrk="1" hangingPunct="1"/>
              <a:t>20</a:t>
            </a:fld>
            <a:endParaRPr lang="en-US" altLang="en-US" sz="1200" dirty="0"/>
          </a:p>
        </p:txBody>
      </p:sp>
    </p:spTree>
    <p:extLst>
      <p:ext uri="{BB962C8B-B14F-4D97-AF65-F5344CB8AC3E}">
        <p14:creationId xmlns:p14="http://schemas.microsoft.com/office/powerpoint/2010/main" val="234164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 took this photo from page 351 of Siegel.</a:t>
            </a:r>
          </a:p>
          <a:p>
            <a:pPr eaLnBrk="1" hangingPunct="1">
              <a:spcBef>
                <a:spcPct val="0"/>
              </a:spcBef>
            </a:pPr>
            <a:r>
              <a:rPr lang="en-US" altLang="en-US" dirty="0" smtClean="0"/>
              <a:t>Fraud may occur in both public and private organizations. Here Federal agents load a van with boxes of evidence taken from the headquarters of the Confederation of North, Central American and Caribbean Association Football (CONCACAF) in Miami Beach, Florida. Swiss prosecutors opened criminal proceedings into FIFA’s awarding of the 2018 and 2022 World Cups, after seven soccer officials were arrested after probe of “rampant, systemic, and deep-rooted” corruption in the organization.</a:t>
            </a:r>
          </a:p>
          <a:p>
            <a:pPr eaLnBrk="1" hangingPunct="1">
              <a:spcBef>
                <a:spcPct val="0"/>
              </a:spcBef>
            </a:pPr>
            <a:endParaRPr lang="en-US" altLang="en-US" dirty="0" smtClean="0"/>
          </a:p>
          <a:p>
            <a:pPr eaLnBrk="1" hangingPunct="1">
              <a:spcBef>
                <a:spcPct val="0"/>
              </a:spcBef>
            </a:pPr>
            <a:endParaRPr lang="en-US" alt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792FDED-1418-4CDC-85C8-11C82599DAB0}"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47522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16.1 The Patriot Act and Electronic Surveillance</a:t>
            </a:r>
          </a:p>
          <a:p>
            <a:r>
              <a:rPr lang="en-US" altLang="en-US" dirty="0" smtClean="0"/>
              <a:t>Under Title II of the Patriot Act, the following sections greatly expanded the ability of federal intelligence operatives and law enforcement agents to conduct electronic surveillance operations on suspected terrorists.</a:t>
            </a:r>
          </a:p>
          <a:p>
            <a:endParaRPr lang="en-US" altLang="en-US" dirty="0" smtClean="0"/>
          </a:p>
          <a:p>
            <a:r>
              <a:rPr lang="en-US" altLang="en-US" dirty="0" smtClean="0"/>
              <a:t>* In 2012, this rule was revised to require notice within thirty days of the search in most circumstances.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AC91E14-5AD0-4F38-B8D9-414BA3E3D774}" type="slidenum">
              <a:rPr lang="en-US" altLang="en-US" sz="1200"/>
              <a:pPr eaLnBrk="1" hangingPunct="1"/>
              <a:t>4</a:t>
            </a:fld>
            <a:endParaRPr lang="en-US" altLang="en-US" sz="1200" dirty="0"/>
          </a:p>
        </p:txBody>
      </p:sp>
    </p:spTree>
    <p:extLst>
      <p:ext uri="{BB962C8B-B14F-4D97-AF65-F5344CB8AC3E}">
        <p14:creationId xmlns:p14="http://schemas.microsoft.com/office/powerpoint/2010/main" val="49094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Protesting outside the Justice Department in Washington, D.C., this woman believes that the federal government should not be allowed to collect information about the telephone habits of U.S. citizens without first obtaining permission from a court. Do you agree with her? Why or why not?</a:t>
            </a:r>
          </a:p>
          <a:p>
            <a:endParaRPr lang="en-US" altLang="en-US" dirty="0" smtClean="0"/>
          </a:p>
          <a:p>
            <a:r>
              <a:rPr lang="en-US" altLang="en-US" dirty="0" smtClean="0"/>
              <a:t>Win McNamee/Getty Images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E8BD40B-9A06-4CBF-B8C3-BF5A36F9FC94}" type="slidenum">
              <a:rPr lang="en-US" altLang="en-US" sz="1200"/>
              <a:pPr eaLnBrk="1" hangingPunct="1"/>
              <a:t>5</a:t>
            </a:fld>
            <a:endParaRPr lang="en-US" altLang="en-US" sz="1200" dirty="0"/>
          </a:p>
        </p:txBody>
      </p:sp>
    </p:spTree>
    <p:extLst>
      <p:ext uri="{BB962C8B-B14F-4D97-AF65-F5344CB8AC3E}">
        <p14:creationId xmlns:p14="http://schemas.microsoft.com/office/powerpoint/2010/main" val="292769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Thomas Durkin, attorney for Mohammed Hamzah Khan, addresses the media on October</a:t>
            </a:r>
          </a:p>
          <a:p>
            <a:r>
              <a:rPr lang="en-US" altLang="en-US" dirty="0" smtClean="0"/>
              <a:t>9, 2014, in Chicago. Khan was arrested by federal agents while boarding a flight to the Middle East, where he allegedly planned to join an extremist terrorist organization. If you were Khan’s attorney, how would you argue that the act of boarding an airplane should never be a crime? What is your opinion of such an argument? </a:t>
            </a:r>
          </a:p>
          <a:p>
            <a:endParaRPr lang="en-US" altLang="en-US" dirty="0" smtClean="0"/>
          </a:p>
          <a:p>
            <a:r>
              <a:rPr lang="en-US" altLang="en-US" dirty="0" smtClean="0"/>
              <a:t>Brian Kersey/Getty Images</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9E4E20B-ECB6-48BA-8E81-27BF5CDD7CB6}" type="slidenum">
              <a:rPr lang="en-US" altLang="en-US" sz="1200"/>
              <a:pPr eaLnBrk="1" hangingPunct="1"/>
              <a:t>7</a:t>
            </a:fld>
            <a:endParaRPr lang="en-US" altLang="en-US" sz="1200" dirty="0"/>
          </a:p>
        </p:txBody>
      </p:sp>
    </p:spTree>
    <p:extLst>
      <p:ext uri="{BB962C8B-B14F-4D97-AF65-F5344CB8AC3E}">
        <p14:creationId xmlns:p14="http://schemas.microsoft.com/office/powerpoint/2010/main" val="78712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58A71A8-768B-4D48-B4A6-77139A073094}" type="slidenum">
              <a:rPr lang="en-US" altLang="en-US" sz="1200"/>
              <a:pPr eaLnBrk="1" hangingPunct="1"/>
              <a:t>9</a:t>
            </a:fld>
            <a:endParaRPr lang="en-US" altLang="en-US" sz="1200" dirty="0"/>
          </a:p>
        </p:txBody>
      </p:sp>
    </p:spTree>
    <p:extLst>
      <p:ext uri="{BB962C8B-B14F-4D97-AF65-F5344CB8AC3E}">
        <p14:creationId xmlns:p14="http://schemas.microsoft.com/office/powerpoint/2010/main" val="420865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16.2 The Costs of Cyber Crime</a:t>
            </a:r>
          </a:p>
          <a:p>
            <a:r>
              <a:rPr lang="en-US" altLang="en-US" dirty="0" smtClean="0"/>
              <a:t>After polling adults in twenty-four countries, including the United States, researchers associated with the American security software company Symantec estimated that more than 1.5 million computer users worldwide are victims of cyber crime each day. As the graph below shows, 83 percent of the financial costs associated with cyber crime are the result of fraud, theft, or computer repairs made necessary by the wrongdoing.</a:t>
            </a:r>
          </a:p>
          <a:p>
            <a:endParaRPr lang="en-US" altLang="en-US" dirty="0" smtClean="0"/>
          </a:p>
          <a:p>
            <a:r>
              <a:rPr lang="en-US" altLang="en-US" dirty="0" smtClean="0"/>
              <a:t>Source: 2013 Norton Report (Mountain View, Calif.: Symantec, 2014), 8.</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E91D9F7-456B-4F81-A05D-A2C4C83C8930}" type="slidenum">
              <a:rPr lang="en-US" altLang="en-US" sz="1200"/>
              <a:pPr eaLnBrk="1" hangingPunct="1"/>
              <a:t>13</a:t>
            </a:fld>
            <a:endParaRPr lang="en-US" altLang="en-US" sz="1200" dirty="0"/>
          </a:p>
        </p:txBody>
      </p:sp>
    </p:spTree>
    <p:extLst>
      <p:ext uri="{BB962C8B-B14F-4D97-AF65-F5344CB8AC3E}">
        <p14:creationId xmlns:p14="http://schemas.microsoft.com/office/powerpoint/2010/main" val="351792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58D5170-0D31-426D-903B-A3EED0AF677A}" type="slidenum">
              <a:rPr lang="en-US" altLang="en-US" sz="1200"/>
              <a:pPr eaLnBrk="1" hangingPunct="1"/>
              <a:t>15</a:t>
            </a:fld>
            <a:endParaRPr lang="en-US" altLang="en-US" sz="1200" dirty="0"/>
          </a:p>
        </p:txBody>
      </p:sp>
    </p:spTree>
    <p:extLst>
      <p:ext uri="{BB962C8B-B14F-4D97-AF65-F5344CB8AC3E}">
        <p14:creationId xmlns:p14="http://schemas.microsoft.com/office/powerpoint/2010/main" val="327458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Target Corp. executive vice president John Mulligan, right, testifies before the U.S. Congress following a security breach that allowed hackers to steal financial and personal data from tens of millions of consumers. Why does this type of cyber crime fall </a:t>
            </a:r>
            <a:r>
              <a:rPr lang="en-US" altLang="en-US" dirty="0" smtClean="0"/>
              <a:t>into the </a:t>
            </a:r>
            <a:r>
              <a:rPr lang="en-US" altLang="en-US" dirty="0" smtClean="0"/>
              <a:t>category of identity theft, as described earlier in the section?</a:t>
            </a:r>
          </a:p>
          <a:p>
            <a:endParaRPr lang="en-US" altLang="en-US" dirty="0" smtClean="0"/>
          </a:p>
          <a:p>
            <a:r>
              <a:rPr lang="en-US" altLang="en-US" dirty="0" smtClean="0"/>
              <a:t>Bloomberg via Getty</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4F50020-AFCA-4A34-984E-AB4E70F6611F}"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02374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8C57DA6-A3FF-479E-B0E2-21B85B36CAA7}" type="slidenum">
              <a:rPr lang="en-US" altLang="en-US" sz="1200"/>
              <a:pPr eaLnBrk="1" hangingPunct="1"/>
              <a:t>18</a:t>
            </a:fld>
            <a:endParaRPr lang="en-US" altLang="en-US" sz="1200" dirty="0"/>
          </a:p>
        </p:txBody>
      </p:sp>
    </p:spTree>
    <p:extLst>
      <p:ext uri="{BB962C8B-B14F-4D97-AF65-F5344CB8AC3E}">
        <p14:creationId xmlns:p14="http://schemas.microsoft.com/office/powerpoint/2010/main" val="352611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64775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779316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454050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34332318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023292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77925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512004"/>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4151439234"/>
      </p:ext>
    </p:extLst>
  </p:cSld>
  <p:clrMap bg1="lt1" tx1="dk1" bg2="lt2" tx2="dk2" accent1="accent1" accent2="accent2" accent3="accent3" accent4="accent4" accent5="accent5" accent6="accent6" hlink="hlink" folHlink="folHlink"/>
  <p:sldLayoutIdLst>
    <p:sldLayoutId id="214748435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16</a:t>
            </a:r>
            <a:endParaRPr lang="en-US" b="1" dirty="0"/>
          </a:p>
        </p:txBody>
      </p:sp>
      <p:sp>
        <p:nvSpPr>
          <p:cNvPr id="3" name="Text Placeholder 2"/>
          <p:cNvSpPr>
            <a:spLocks noGrp="1"/>
          </p:cNvSpPr>
          <p:nvPr>
            <p:ph type="body" sz="quarter" idx="11"/>
          </p:nvPr>
        </p:nvSpPr>
        <p:spPr/>
        <p:txBody>
          <a:bodyPr/>
          <a:lstStyle/>
          <a:p>
            <a:r>
              <a:rPr lang="en-US" altLang="en-US" dirty="0" smtClean="0"/>
              <a:t>Today’s Challenges: Security vs. Liberty, Cyber Crime, and White-Collar Crime</a:t>
            </a:r>
          </a:p>
          <a:p>
            <a:endParaRPr lang="en-US" dirty="0"/>
          </a:p>
        </p:txBody>
      </p:sp>
    </p:spTree>
    <p:extLst>
      <p:ext uri="{BB962C8B-B14F-4D97-AF65-F5344CB8AC3E}">
        <p14:creationId xmlns:p14="http://schemas.microsoft.com/office/powerpoint/2010/main" val="28837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tLang="en-US" dirty="0" smtClean="0"/>
              <a:t>Cyber Crime</a:t>
            </a:r>
          </a:p>
        </p:txBody>
      </p:sp>
      <p:sp>
        <p:nvSpPr>
          <p:cNvPr id="60418" name="Rectangle 3"/>
          <p:cNvSpPr>
            <a:spLocks noGrp="1" noChangeArrowheads="1"/>
          </p:cNvSpPr>
          <p:nvPr>
            <p:ph sz="half" idx="1"/>
          </p:nvPr>
        </p:nvSpPr>
        <p:spPr/>
        <p:txBody>
          <a:bodyPr/>
          <a:lstStyle/>
          <a:p>
            <a:r>
              <a:rPr lang="en-US" dirty="0" smtClean="0"/>
              <a:t>Cyber crime is any criminal activity occurring via a computer in the virtual community of the Internet.</a:t>
            </a:r>
          </a:p>
          <a:p>
            <a:r>
              <a:rPr lang="en-US" dirty="0" smtClean="0"/>
              <a:t>Child pornography</a:t>
            </a:r>
          </a:p>
          <a:p>
            <a:pPr lvl="1"/>
            <a:r>
              <a:rPr lang="en-US" dirty="0" smtClean="0"/>
              <a:t>Speed</a:t>
            </a:r>
          </a:p>
          <a:p>
            <a:pPr lvl="1"/>
            <a:r>
              <a:rPr lang="en-US" dirty="0" smtClean="0"/>
              <a:t>Security</a:t>
            </a:r>
          </a:p>
          <a:p>
            <a:pPr lvl="1"/>
            <a:r>
              <a:rPr lang="en-US" dirty="0" smtClean="0"/>
              <a:t>Anonymity</a:t>
            </a:r>
          </a:p>
          <a:p>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p:txBody>
          <a:bodyPr/>
          <a:lstStyle/>
          <a:p>
            <a:r>
              <a:rPr lang="en-US" altLang="en-US" dirty="0" smtClean="0"/>
              <a:t>Cyber Crime</a:t>
            </a:r>
          </a:p>
        </p:txBody>
      </p:sp>
      <p:sp>
        <p:nvSpPr>
          <p:cNvPr id="6" name="Content Placeholder 5"/>
          <p:cNvSpPr>
            <a:spLocks noGrp="1"/>
          </p:cNvSpPr>
          <p:nvPr>
            <p:ph sz="half" idx="1"/>
          </p:nvPr>
        </p:nvSpPr>
        <p:spPr/>
        <p:txBody>
          <a:bodyPr/>
          <a:lstStyle/>
          <a:p>
            <a:r>
              <a:rPr lang="en-US" dirty="0" smtClean="0"/>
              <a:t>Cyberattack: attempt to damage or disrupt computer systems or electronic networks operated by computers</a:t>
            </a:r>
          </a:p>
          <a:p>
            <a:pPr lvl="1"/>
            <a:r>
              <a:rPr lang="en-US" dirty="0" smtClean="0"/>
              <a:t>Infrastructure security </a:t>
            </a:r>
          </a:p>
          <a:p>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dirty="0" smtClean="0"/>
              <a:t>Cyber Crime</a:t>
            </a:r>
          </a:p>
        </p:txBody>
      </p:sp>
      <p:sp>
        <p:nvSpPr>
          <p:cNvPr id="3" name="Content Placeholder 2"/>
          <p:cNvSpPr>
            <a:spLocks noGrp="1"/>
          </p:cNvSpPr>
          <p:nvPr>
            <p:ph sz="half" idx="1"/>
          </p:nvPr>
        </p:nvSpPr>
        <p:spPr/>
        <p:txBody>
          <a:bodyPr/>
          <a:lstStyle/>
          <a:p>
            <a:r>
              <a:rPr lang="en-US" dirty="0" smtClean="0"/>
              <a:t>Cyber fraud</a:t>
            </a:r>
          </a:p>
          <a:p>
            <a:pPr lvl="1"/>
            <a:r>
              <a:rPr lang="en-US" dirty="0" smtClean="0"/>
              <a:t>Theft of personal information </a:t>
            </a:r>
          </a:p>
          <a:p>
            <a:r>
              <a:rPr lang="en-US" dirty="0" smtClean="0"/>
              <a:t>Cyber theft</a:t>
            </a:r>
          </a:p>
          <a:p>
            <a:pPr lvl="1"/>
            <a:r>
              <a:rPr lang="en-US" dirty="0" smtClean="0"/>
              <a:t>Identity theft</a:t>
            </a:r>
          </a:p>
          <a:p>
            <a:pPr lvl="1"/>
            <a:r>
              <a:rPr lang="en-US" dirty="0" smtClean="0"/>
              <a:t>Phishing </a:t>
            </a:r>
          </a:p>
          <a:p>
            <a:pPr lvl="1"/>
            <a:endParaRPr lang="en-US" dirty="0" smtClean="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dirty="0" smtClean="0"/>
              <a:t>Cyber Crime</a:t>
            </a:r>
          </a:p>
        </p:txBody>
      </p:sp>
      <p:pic>
        <p:nvPicPr>
          <p:cNvPr id="46082" name="Picture 3" descr="pic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1368425"/>
            <a:ext cx="3084513"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tLang="en-US" dirty="0" smtClean="0"/>
              <a:t>Cyber Crime</a:t>
            </a:r>
          </a:p>
        </p:txBody>
      </p:sp>
      <p:sp>
        <p:nvSpPr>
          <p:cNvPr id="47106" name="Rectangle 3"/>
          <p:cNvSpPr>
            <a:spLocks noGrp="1" noChangeArrowheads="1"/>
          </p:cNvSpPr>
          <p:nvPr>
            <p:ph sz="half" idx="1"/>
          </p:nvPr>
        </p:nvSpPr>
        <p:spPr/>
        <p:txBody>
          <a:bodyPr/>
          <a:lstStyle/>
          <a:p>
            <a:r>
              <a:rPr lang="en-US" altLang="en-US" dirty="0" smtClean="0"/>
              <a:t>Cyberstalking</a:t>
            </a:r>
          </a:p>
          <a:p>
            <a:pPr lvl="1"/>
            <a:r>
              <a:rPr lang="en-US" altLang="en-US" dirty="0" smtClean="0"/>
              <a:t>Harassing a person through the Internet and putting that person in reasonable fear for his or her safety</a:t>
            </a:r>
          </a:p>
          <a:p>
            <a:r>
              <a:rPr lang="en-US" altLang="en-US" dirty="0" smtClean="0"/>
              <a:t>Cyberbullying </a:t>
            </a:r>
          </a:p>
          <a:p>
            <a:pPr lvl="1"/>
            <a:r>
              <a:rPr lang="en-US" altLang="en-US" dirty="0" smtClean="0"/>
              <a:t>Willful and repeated emotional harm inflicted through electronic devices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tLang="en-US" dirty="0" smtClean="0"/>
              <a:t>Learning Objective 5</a:t>
            </a:r>
          </a:p>
        </p:txBody>
      </p:sp>
      <p:sp>
        <p:nvSpPr>
          <p:cNvPr id="48130" name="Rectangle 3"/>
          <p:cNvSpPr>
            <a:spLocks noGrp="1" noChangeArrowheads="1"/>
          </p:cNvSpPr>
          <p:nvPr>
            <p:ph sz="half" idx="1"/>
          </p:nvPr>
        </p:nvSpPr>
        <p:spPr/>
        <p:txBody>
          <a:bodyPr/>
          <a:lstStyle/>
          <a:p>
            <a:r>
              <a:rPr lang="en-US" altLang="en-US" dirty="0" smtClean="0"/>
              <a:t>Describe the three following forms of malware: a) botnets b) worms and (c) viruses.</a:t>
            </a:r>
          </a:p>
        </p:txBody>
      </p:sp>
      <p:grpSp>
        <p:nvGrpSpPr>
          <p:cNvPr id="48131" name="Group 3"/>
          <p:cNvGrpSpPr>
            <a:grpSpLocks/>
          </p:cNvGrpSpPr>
          <p:nvPr/>
        </p:nvGrpSpPr>
        <p:grpSpPr bwMode="auto">
          <a:xfrm>
            <a:off x="2131602" y="2760228"/>
            <a:ext cx="4792662" cy="3619500"/>
            <a:chOff x="1981200" y="3129326"/>
            <a:chExt cx="4945195" cy="3734634"/>
          </a:xfrm>
        </p:grpSpPr>
        <p:pic>
          <p:nvPicPr>
            <p:cNvPr id="48132" name="Picture 5" descr="screenshot_337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9326"/>
              <a:ext cx="4945195" cy="35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a:spLocks noChangeArrowheads="1"/>
            </p:cNvSpPr>
            <p:nvPr/>
          </p:nvSpPr>
          <p:spPr bwMode="auto">
            <a:xfrm>
              <a:off x="1981200" y="6641680"/>
              <a:ext cx="1413433" cy="22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Nathan Alliard/Getty Images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ltLang="en-US" dirty="0" smtClean="0"/>
              <a:t>Cyber Crime</a:t>
            </a:r>
          </a:p>
        </p:txBody>
      </p:sp>
      <p:sp>
        <p:nvSpPr>
          <p:cNvPr id="53250" name="Rectangle 3"/>
          <p:cNvSpPr>
            <a:spLocks noGrp="1" noChangeArrowheads="1"/>
          </p:cNvSpPr>
          <p:nvPr>
            <p:ph sz="half" idx="1"/>
          </p:nvPr>
        </p:nvSpPr>
        <p:spPr>
          <a:xfrm>
            <a:off x="433138" y="1419726"/>
            <a:ext cx="8373978" cy="5438274"/>
          </a:xfrm>
        </p:spPr>
        <p:txBody>
          <a:bodyPr>
            <a:normAutofit fontScale="85000" lnSpcReduction="20000"/>
          </a:bodyPr>
          <a:lstStyle/>
          <a:p>
            <a:r>
              <a:rPr lang="en-US" dirty="0" smtClean="0"/>
              <a:t>Hacker</a:t>
            </a:r>
            <a:endParaRPr lang="en-US" dirty="0" smtClean="0"/>
          </a:p>
          <a:p>
            <a:pPr lvl="1"/>
            <a:r>
              <a:rPr lang="en-US" dirty="0" smtClean="0"/>
              <a:t>Person who breaks into another </a:t>
            </a:r>
            <a:r>
              <a:rPr lang="en-US" dirty="0" smtClean="0"/>
              <a:t>person’s </a:t>
            </a:r>
            <a:r>
              <a:rPr lang="en-US" dirty="0" smtClean="0"/>
              <a:t>computer</a:t>
            </a:r>
          </a:p>
          <a:p>
            <a:r>
              <a:rPr lang="en-US" dirty="0" smtClean="0"/>
              <a:t>Malware</a:t>
            </a:r>
            <a:endParaRPr lang="en-US" dirty="0" smtClean="0"/>
          </a:p>
          <a:p>
            <a:pPr lvl="1"/>
            <a:r>
              <a:rPr lang="en-US" dirty="0" smtClean="0"/>
              <a:t>Any program that is harmful to a computer or computer user</a:t>
            </a:r>
          </a:p>
          <a:p>
            <a:r>
              <a:rPr lang="en-US" dirty="0" smtClean="0"/>
              <a:t>Botnets</a:t>
            </a:r>
            <a:endParaRPr lang="en-US" dirty="0" smtClean="0"/>
          </a:p>
          <a:p>
            <a:pPr lvl="1"/>
            <a:r>
              <a:rPr lang="en-US" dirty="0" smtClean="0"/>
              <a:t>Networks of computers that have been appropriated by hackers without the knowledge of their owners</a:t>
            </a:r>
          </a:p>
          <a:p>
            <a:r>
              <a:rPr lang="en-US" dirty="0" smtClean="0"/>
              <a:t>Worms</a:t>
            </a:r>
            <a:endParaRPr lang="en-US" dirty="0" smtClean="0"/>
          </a:p>
          <a:p>
            <a:pPr lvl="1"/>
            <a:r>
              <a:rPr lang="en-US" dirty="0" smtClean="0"/>
              <a:t>A program that is capable of reproducing itself as it spreads from one computer to the next</a:t>
            </a:r>
          </a:p>
          <a:p>
            <a:r>
              <a:rPr lang="en-US" dirty="0" smtClean="0"/>
              <a:t>Viruses</a:t>
            </a:r>
            <a:endParaRPr lang="en-US" dirty="0" smtClean="0"/>
          </a:p>
          <a:p>
            <a:pPr lvl="1"/>
            <a:r>
              <a:rPr lang="en-US" dirty="0" smtClean="0"/>
              <a:t>Able to reproduce itself, but must be attached to an infested host file in order to travel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altLang="en-US" dirty="0" smtClean="0"/>
              <a:t>Learning Objective 6</a:t>
            </a:r>
          </a:p>
        </p:txBody>
      </p:sp>
      <p:sp>
        <p:nvSpPr>
          <p:cNvPr id="51202" name="Rectangle 3"/>
          <p:cNvSpPr>
            <a:spLocks noGrp="1" noChangeArrowheads="1"/>
          </p:cNvSpPr>
          <p:nvPr>
            <p:ph sz="half" idx="1"/>
          </p:nvPr>
        </p:nvSpPr>
        <p:spPr/>
        <p:txBody>
          <a:bodyPr/>
          <a:lstStyle/>
          <a:p>
            <a:r>
              <a:rPr lang="en-US" altLang="en-US" dirty="0" smtClean="0"/>
              <a:t>Explain how the Internet has contributed to piracy of intellectual property.</a:t>
            </a:r>
          </a:p>
        </p:txBody>
      </p:sp>
      <p:pic>
        <p:nvPicPr>
          <p:cNvPr id="512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2792413"/>
            <a:ext cx="54832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ChangeArrowheads="1"/>
          </p:cNvSpPr>
          <p:nvPr/>
        </p:nvSpPr>
        <p:spPr bwMode="auto">
          <a:xfrm>
            <a:off x="1706563" y="6453188"/>
            <a:ext cx="1355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t>Bloomberg via Getty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ltLang="en-US" dirty="0" smtClean="0"/>
              <a:t>Cyber Crime</a:t>
            </a:r>
          </a:p>
        </p:txBody>
      </p:sp>
      <p:sp>
        <p:nvSpPr>
          <p:cNvPr id="57346" name="Rectangle 3"/>
          <p:cNvSpPr>
            <a:spLocks noGrp="1" noChangeArrowheads="1"/>
          </p:cNvSpPr>
          <p:nvPr>
            <p:ph sz="half" idx="1"/>
          </p:nvPr>
        </p:nvSpPr>
        <p:spPr/>
        <p:txBody>
          <a:bodyPr/>
          <a:lstStyle/>
          <a:p>
            <a:r>
              <a:rPr lang="en-US" dirty="0" smtClean="0"/>
              <a:t>Pirating </a:t>
            </a:r>
            <a:r>
              <a:rPr lang="en-US" dirty="0" smtClean="0"/>
              <a:t>intellectual property</a:t>
            </a:r>
            <a:endParaRPr lang="en-US" dirty="0" smtClean="0"/>
          </a:p>
          <a:p>
            <a:pPr lvl="1"/>
            <a:r>
              <a:rPr lang="en-US" dirty="0" smtClean="0"/>
              <a:t>Intellectual property is the products that result from intellectual, creative processes</a:t>
            </a:r>
          </a:p>
          <a:p>
            <a:pPr lvl="1"/>
            <a:r>
              <a:rPr lang="en-US" dirty="0" smtClean="0"/>
              <a:t>Includes piracy of books, films, </a:t>
            </a:r>
            <a:r>
              <a:rPr lang="en-US" dirty="0" smtClean="0"/>
              <a:t>music, </a:t>
            </a:r>
            <a:r>
              <a:rPr lang="en-US" dirty="0" smtClean="0"/>
              <a:t>and software</a:t>
            </a:r>
          </a:p>
          <a:p>
            <a:pPr lvl="1"/>
            <a:r>
              <a:rPr lang="en-US" dirty="0" smtClean="0"/>
              <a:t>An estimated 43% of all software is pirated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en-US" dirty="0" smtClean="0"/>
              <a:t>Cyber Crime</a:t>
            </a:r>
          </a:p>
        </p:txBody>
      </p:sp>
      <p:sp>
        <p:nvSpPr>
          <p:cNvPr id="57346" name="Rectangle 3"/>
          <p:cNvSpPr>
            <a:spLocks noGrp="1" noChangeArrowheads="1"/>
          </p:cNvSpPr>
          <p:nvPr>
            <p:ph sz="half" idx="1"/>
          </p:nvPr>
        </p:nvSpPr>
        <p:spPr/>
        <p:txBody>
          <a:bodyPr/>
          <a:lstStyle/>
          <a:p>
            <a:r>
              <a:rPr lang="en-US" altLang="en-US" dirty="0" smtClean="0"/>
              <a:t>Cyber forensics</a:t>
            </a:r>
          </a:p>
          <a:p>
            <a:pPr lvl="1"/>
            <a:r>
              <a:rPr lang="en-US" altLang="en-US" dirty="0" smtClean="0"/>
              <a:t>Officers cannot put yellow tape around </a:t>
            </a:r>
            <a:r>
              <a:rPr lang="en-US" altLang="en-US" dirty="0" smtClean="0"/>
              <a:t>the computer </a:t>
            </a:r>
            <a:r>
              <a:rPr lang="en-US" altLang="en-US" dirty="0" smtClean="0"/>
              <a:t>screen or dust </a:t>
            </a:r>
            <a:r>
              <a:rPr lang="en-US" altLang="en-US" dirty="0" smtClean="0"/>
              <a:t>the Web </a:t>
            </a:r>
            <a:r>
              <a:rPr lang="en-US" altLang="en-US" dirty="0" smtClean="0"/>
              <a:t>site. </a:t>
            </a:r>
          </a:p>
          <a:p>
            <a:pPr lvl="1"/>
            <a:r>
              <a:rPr lang="en-US" altLang="en-US" dirty="0" smtClean="0"/>
              <a:t>Digital evidence is stored or transmitted by an electronic device.</a:t>
            </a:r>
          </a:p>
          <a:p>
            <a:r>
              <a:rPr lang="en-US" altLang="en-US" dirty="0" smtClean="0"/>
              <a:t>Cyber sleuthing</a:t>
            </a:r>
          </a:p>
          <a:p>
            <a:pPr lvl="1"/>
            <a:r>
              <a:rPr lang="en-US" altLang="en-US" dirty="0" smtClean="0"/>
              <a:t>Tools to bypass technology employed by cyber criminals</a:t>
            </a:r>
          </a:p>
          <a:p>
            <a:pPr lvl="1"/>
            <a:r>
              <a:rPr lang="en-US" altLang="en-US" dirty="0" smtClean="0"/>
              <a:t>Jurisdictional challenges</a:t>
            </a:r>
          </a:p>
          <a:p>
            <a:pPr lvl="1"/>
            <a:endParaRPr lang="en-US" altLang="en-US" dirty="0" smtClean="0"/>
          </a:p>
          <a:p>
            <a:endParaRPr lang="en-US"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en-US" dirty="0" smtClean="0"/>
              <a:t>Learning Objective 1</a:t>
            </a:r>
          </a:p>
        </p:txBody>
      </p:sp>
      <p:sp>
        <p:nvSpPr>
          <p:cNvPr id="29698" name="Rectangle 3"/>
          <p:cNvSpPr>
            <a:spLocks noGrp="1" noChangeArrowheads="1"/>
          </p:cNvSpPr>
          <p:nvPr>
            <p:ph sz="half" idx="1"/>
          </p:nvPr>
        </p:nvSpPr>
        <p:spPr/>
        <p:txBody>
          <a:bodyPr/>
          <a:lstStyle/>
          <a:p>
            <a:r>
              <a:rPr lang="en-US" altLang="en-US" dirty="0" smtClean="0"/>
              <a:t>Summarize the three federal laws that have been particularly influential on our nation’s counterterrorism strategies. </a:t>
            </a:r>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3314700"/>
            <a:ext cx="468788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1"/>
          <p:cNvSpPr>
            <a:spLocks noChangeArrowheads="1"/>
          </p:cNvSpPr>
          <p:nvPr/>
        </p:nvSpPr>
        <p:spPr bwMode="auto">
          <a:xfrm>
            <a:off x="2178050" y="6445250"/>
            <a:ext cx="2001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t>Jewel Samad/AFP/Getty Images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altLang="en-US" dirty="0" smtClean="0"/>
              <a:t>Learning Objective 7</a:t>
            </a:r>
          </a:p>
        </p:txBody>
      </p:sp>
      <p:sp>
        <p:nvSpPr>
          <p:cNvPr id="55298" name="Rectangle 3"/>
          <p:cNvSpPr>
            <a:spLocks noGrp="1" noChangeArrowheads="1"/>
          </p:cNvSpPr>
          <p:nvPr>
            <p:ph sz="half" idx="1"/>
          </p:nvPr>
        </p:nvSpPr>
        <p:spPr/>
        <p:txBody>
          <a:bodyPr/>
          <a:lstStyle/>
          <a:p>
            <a:r>
              <a:rPr lang="en-US" altLang="en-US" dirty="0" smtClean="0"/>
              <a:t>Indicate some of the ways that white-collar crime is different from violent or property crime.</a:t>
            </a:r>
          </a:p>
        </p:txBody>
      </p:sp>
      <p:pic>
        <p:nvPicPr>
          <p:cNvPr id="55299" name="Picture 1" descr="pic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670" y="3081337"/>
            <a:ext cx="6030913"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ltLang="en-US" dirty="0" smtClean="0"/>
              <a:t>White-Collar Crime</a:t>
            </a:r>
          </a:p>
        </p:txBody>
      </p:sp>
      <p:sp>
        <p:nvSpPr>
          <p:cNvPr id="64514" name="Rectangle 3"/>
          <p:cNvSpPr>
            <a:spLocks noGrp="1" noChangeArrowheads="1"/>
          </p:cNvSpPr>
          <p:nvPr>
            <p:ph sz="half" idx="1"/>
          </p:nvPr>
        </p:nvSpPr>
        <p:spPr/>
        <p:txBody>
          <a:bodyPr/>
          <a:lstStyle/>
          <a:p>
            <a:r>
              <a:rPr lang="en-US" altLang="en-US" dirty="0" smtClean="0"/>
              <a:t>What is </a:t>
            </a:r>
            <a:r>
              <a:rPr lang="en-US" altLang="en-US" dirty="0" smtClean="0"/>
              <a:t>white-collar crime</a:t>
            </a:r>
            <a:r>
              <a:rPr lang="en-US" altLang="en-US" dirty="0" smtClean="0"/>
              <a:t>? </a:t>
            </a:r>
          </a:p>
          <a:p>
            <a:pPr lvl="1"/>
            <a:r>
              <a:rPr lang="en-US" altLang="en-US" dirty="0" smtClean="0"/>
              <a:t>Covers a broad range of illegal acts involving </a:t>
            </a:r>
            <a:r>
              <a:rPr lang="ja-JP" altLang="en-US" dirty="0" smtClean="0"/>
              <a:t>“</a:t>
            </a:r>
            <a:r>
              <a:rPr lang="en-US" altLang="ja-JP" dirty="0" smtClean="0"/>
              <a:t>lying, cheating, or stealing</a:t>
            </a:r>
            <a:r>
              <a:rPr lang="ja-JP" altLang="en-US" dirty="0" smtClean="0"/>
              <a:t>”</a:t>
            </a:r>
            <a:r>
              <a:rPr lang="en-US" altLang="ja-JP" dirty="0" smtClean="0"/>
              <a:t> </a:t>
            </a:r>
          </a:p>
          <a:p>
            <a:pPr lvl="1"/>
            <a:r>
              <a:rPr lang="en-US" altLang="ja-JP" dirty="0" smtClean="0"/>
              <a:t>Not an official category of criminal behavior</a:t>
            </a:r>
          </a:p>
          <a:p>
            <a:r>
              <a:rPr lang="en-US" altLang="en-US" dirty="0" smtClean="0"/>
              <a:t>Different techniques </a:t>
            </a:r>
          </a:p>
          <a:p>
            <a:pPr lvl="1"/>
            <a:r>
              <a:rPr lang="en-US" altLang="en-US" dirty="0" smtClean="0"/>
              <a:t>Have legal access to the place the crime occurs</a:t>
            </a:r>
          </a:p>
          <a:p>
            <a:pPr lvl="1"/>
            <a:r>
              <a:rPr lang="en-US" altLang="en-US" dirty="0" smtClean="0"/>
              <a:t>Are spatially separated from the victim</a:t>
            </a:r>
          </a:p>
          <a:p>
            <a:pPr lvl="1"/>
            <a:r>
              <a:rPr lang="en-US" altLang="en-US" dirty="0" smtClean="0"/>
              <a:t>Behave in a manner that is superficially legitimate </a:t>
            </a:r>
          </a:p>
          <a:p>
            <a:pPr lvl="1"/>
            <a:endParaRPr lang="en-US" altLang="en-US" dirty="0" smtClean="0"/>
          </a:p>
          <a:p>
            <a:pPr lvl="1"/>
            <a:endParaRPr lang="en-US" altLang="en-US" dirty="0" smtClean="0"/>
          </a:p>
          <a:p>
            <a:pPr lvl="1"/>
            <a:endParaRPr lang="en-US" altLang="ja-JP" dirty="0" smtClean="0"/>
          </a:p>
          <a:p>
            <a:endParaRPr lang="en-US" altLang="en-US" dirty="0" smtClean="0"/>
          </a:p>
          <a:p>
            <a:endParaRPr lang="en-US"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altLang="en-US" dirty="0" smtClean="0"/>
              <a:t>White-Collar Crime</a:t>
            </a:r>
          </a:p>
        </p:txBody>
      </p:sp>
      <p:sp>
        <p:nvSpPr>
          <p:cNvPr id="65538" name="Rectangle 3"/>
          <p:cNvSpPr>
            <a:spLocks noGrp="1" noChangeArrowheads="1"/>
          </p:cNvSpPr>
          <p:nvPr>
            <p:ph sz="half" idx="1"/>
          </p:nvPr>
        </p:nvSpPr>
        <p:spPr/>
        <p:txBody>
          <a:bodyPr/>
          <a:lstStyle/>
          <a:p>
            <a:r>
              <a:rPr lang="en-US" dirty="0" smtClean="0"/>
              <a:t>Three main techniques  of white-collar criminals to commit crime</a:t>
            </a:r>
          </a:p>
          <a:p>
            <a:pPr lvl="1"/>
            <a:r>
              <a:rPr lang="en-US" dirty="0" smtClean="0"/>
              <a:t>Deception </a:t>
            </a:r>
          </a:p>
          <a:p>
            <a:pPr lvl="1"/>
            <a:r>
              <a:rPr lang="en-US" dirty="0" smtClean="0"/>
              <a:t>Abuse of trust </a:t>
            </a:r>
          </a:p>
          <a:p>
            <a:pPr lvl="1"/>
            <a:r>
              <a:rPr lang="en-US" dirty="0" smtClean="0"/>
              <a:t>Concealment and conspiracy </a:t>
            </a:r>
          </a:p>
          <a:p>
            <a:r>
              <a:rPr lang="en-US" dirty="0" smtClean="0"/>
              <a:t>Victims of white-collar crime:</a:t>
            </a:r>
          </a:p>
          <a:p>
            <a:pPr lvl="1"/>
            <a:r>
              <a:rPr lang="en-US" dirty="0" smtClean="0"/>
              <a:t>Sometimes the victims are </a:t>
            </a:r>
            <a:r>
              <a:rPr lang="en-US" dirty="0" smtClean="0"/>
              <a:t>obvious; </a:t>
            </a:r>
            <a:r>
              <a:rPr lang="en-US" dirty="0" smtClean="0"/>
              <a:t>in other instances however, they are a little more difficult to define.</a:t>
            </a:r>
          </a:p>
          <a:p>
            <a:pPr lvl="1"/>
            <a:r>
              <a:rPr lang="en-US" dirty="0" smtClean="0"/>
              <a:t>Can </a:t>
            </a:r>
            <a:r>
              <a:rPr lang="en-US" dirty="0" smtClean="0"/>
              <a:t>be one person, multiple people, society, or the environment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en-US" dirty="0" smtClean="0"/>
              <a:t>Learning Objective 8</a:t>
            </a:r>
          </a:p>
        </p:txBody>
      </p:sp>
      <p:sp>
        <p:nvSpPr>
          <p:cNvPr id="59394" name="Rectangle 3"/>
          <p:cNvSpPr>
            <a:spLocks noGrp="1" noChangeArrowheads="1"/>
          </p:cNvSpPr>
          <p:nvPr>
            <p:ph sz="half" idx="1"/>
          </p:nvPr>
        </p:nvSpPr>
        <p:spPr/>
        <p:txBody>
          <a:bodyPr/>
          <a:lstStyle/>
          <a:p>
            <a:r>
              <a:rPr lang="en-US" altLang="en-US" dirty="0" smtClean="0"/>
              <a:t>Explain the concept of corporate violence.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165" y="2248677"/>
            <a:ext cx="5397476" cy="37175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dirty="0" smtClean="0"/>
              <a:t>Corporate Violence</a:t>
            </a:r>
            <a:endParaRPr lang="en-US" altLang="en-US" dirty="0" smtClean="0"/>
          </a:p>
        </p:txBody>
      </p:sp>
      <p:sp>
        <p:nvSpPr>
          <p:cNvPr id="61442" name="Rectangle 3"/>
          <p:cNvSpPr>
            <a:spLocks noGrp="1" noChangeArrowheads="1"/>
          </p:cNvSpPr>
          <p:nvPr>
            <p:ph sz="half" idx="1"/>
          </p:nvPr>
        </p:nvSpPr>
        <p:spPr/>
        <p:txBody>
          <a:bodyPr/>
          <a:lstStyle/>
          <a:p>
            <a:r>
              <a:rPr lang="en-US" altLang="en-US" dirty="0" smtClean="0"/>
              <a:t>Corporate violence</a:t>
            </a:r>
          </a:p>
          <a:p>
            <a:pPr lvl="1"/>
            <a:r>
              <a:rPr lang="en-US" altLang="en-US" dirty="0" smtClean="0"/>
              <a:t>Physical harm to individuals or the environment that occurs as the result of corporate policies or decision making</a:t>
            </a:r>
          </a:p>
          <a:p>
            <a:r>
              <a:rPr lang="en-US" altLang="en-US" dirty="0" smtClean="0"/>
              <a:t>Administrative laws attempt to control the actions of these corporations.</a:t>
            </a:r>
          </a:p>
          <a:p>
            <a:r>
              <a:rPr lang="en-US" altLang="en-US" dirty="0" smtClean="0"/>
              <a:t>The U.S. Department of Justice </a:t>
            </a:r>
            <a:r>
              <a:rPr lang="en-US" altLang="en-US" dirty="0" smtClean="0"/>
              <a:t>is often </a:t>
            </a:r>
            <a:r>
              <a:rPr lang="en-US" altLang="en-US" dirty="0" smtClean="0"/>
              <a:t>given responsibility for prosecution.</a:t>
            </a:r>
          </a:p>
          <a:p>
            <a:pPr lvl="1"/>
            <a:endParaRPr lang="en-US"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dirty="0" smtClean="0"/>
              <a:t>Security vs. Liberty</a:t>
            </a:r>
          </a:p>
        </p:txBody>
      </p:sp>
      <p:sp>
        <p:nvSpPr>
          <p:cNvPr id="38914" name="Rectangle 3"/>
          <p:cNvSpPr>
            <a:spLocks noGrp="1" noChangeArrowheads="1"/>
          </p:cNvSpPr>
          <p:nvPr>
            <p:ph sz="half" idx="1"/>
          </p:nvPr>
        </p:nvSpPr>
        <p:spPr/>
        <p:txBody>
          <a:bodyPr/>
          <a:lstStyle/>
          <a:p>
            <a:r>
              <a:rPr lang="en-US" dirty="0" smtClean="0"/>
              <a:t>National security and privacy</a:t>
            </a:r>
          </a:p>
          <a:p>
            <a:pPr lvl="1"/>
            <a:r>
              <a:rPr lang="en-US" dirty="0" smtClean="0"/>
              <a:t>Congress passed the Foreign Intelligence Surveillance Act (FISA) in 1978.</a:t>
            </a:r>
          </a:p>
          <a:p>
            <a:pPr lvl="1"/>
            <a:r>
              <a:rPr lang="en-US" dirty="0" smtClean="0"/>
              <a:t>The Antiterrorism and Effective Death Penalty Act (AEDPA) hampers terrorist organizations by cutting off their funding.</a:t>
            </a:r>
          </a:p>
          <a:p>
            <a:pPr lvl="1"/>
            <a:r>
              <a:rPr lang="en-US" dirty="0" smtClean="0"/>
              <a:t>The Patriot Act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t>Security vs. Liberty</a:t>
            </a:r>
          </a:p>
        </p:txBody>
      </p:sp>
      <p:pic>
        <p:nvPicPr>
          <p:cNvPr id="32770" name="Picture 1" descr="pi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92300"/>
            <a:ext cx="8558213"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p:txBody>
          <a:bodyPr/>
          <a:lstStyle/>
          <a:p>
            <a:r>
              <a:rPr lang="en-US" altLang="en-US" dirty="0" smtClean="0"/>
              <a:t>Learning Objective 2</a:t>
            </a:r>
          </a:p>
        </p:txBody>
      </p:sp>
      <p:sp>
        <p:nvSpPr>
          <p:cNvPr id="34818" name="Content Placeholder 5"/>
          <p:cNvSpPr>
            <a:spLocks noGrp="1"/>
          </p:cNvSpPr>
          <p:nvPr>
            <p:ph sz="half" idx="1"/>
          </p:nvPr>
        </p:nvSpPr>
        <p:spPr/>
        <p:txBody>
          <a:bodyPr/>
          <a:lstStyle/>
          <a:p>
            <a:r>
              <a:rPr lang="en-US" altLang="en-US" dirty="0" smtClean="0"/>
              <a:t>Explain why private expectations are so important to the federal government’s metadata surveillance operations. </a:t>
            </a: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3287713"/>
            <a:ext cx="501015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
          <p:cNvSpPr>
            <a:spLocks noChangeArrowheads="1"/>
          </p:cNvSpPr>
          <p:nvPr/>
        </p:nvSpPr>
        <p:spPr bwMode="auto">
          <a:xfrm>
            <a:off x="2114550" y="6508750"/>
            <a:ext cx="1846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t>Win McNamee/Getty Images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p:txBody>
          <a:bodyPr/>
          <a:lstStyle/>
          <a:p>
            <a:r>
              <a:rPr lang="en-US" altLang="en-US" dirty="0" smtClean="0"/>
              <a:t>Security vs. Liberty</a:t>
            </a:r>
          </a:p>
        </p:txBody>
      </p:sp>
      <p:sp>
        <p:nvSpPr>
          <p:cNvPr id="43010" name="Content Placeholder 5"/>
          <p:cNvSpPr>
            <a:spLocks noGrp="1"/>
          </p:cNvSpPr>
          <p:nvPr>
            <p:ph sz="half" idx="1"/>
          </p:nvPr>
        </p:nvSpPr>
        <p:spPr/>
        <p:txBody>
          <a:bodyPr/>
          <a:lstStyle/>
          <a:p>
            <a:r>
              <a:rPr lang="en-US" dirty="0" smtClean="0"/>
              <a:t>Revelation that NSA had been monitoring cell phone and Internet activity of about 113 Americans without probable cause or a warrant from the FISA court </a:t>
            </a:r>
          </a:p>
          <a:p>
            <a:pPr lvl="1"/>
            <a:r>
              <a:rPr lang="en-US" dirty="0" smtClean="0"/>
              <a:t>Government agents can search and seize, without a warrant, information voluntarily disclosed to third parties.</a:t>
            </a:r>
          </a:p>
          <a:p>
            <a:pPr lvl="1"/>
            <a:r>
              <a:rPr lang="en-US" i="1" dirty="0" smtClean="0"/>
              <a:t>Smith v. Maryland </a:t>
            </a:r>
            <a:r>
              <a:rPr lang="en-US" dirty="0" smtClean="0"/>
              <a:t>(1979) held that a defendant had no expectation of privacy when he voluntarily turned over phone numbers to a third party.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altLang="en-US" dirty="0" smtClean="0"/>
              <a:t>Learning Objective 3</a:t>
            </a:r>
          </a:p>
        </p:txBody>
      </p:sp>
      <p:sp>
        <p:nvSpPr>
          <p:cNvPr id="37890" name="Content Placeholder 5"/>
          <p:cNvSpPr>
            <a:spLocks noGrp="1"/>
          </p:cNvSpPr>
          <p:nvPr>
            <p:ph sz="half" idx="1"/>
          </p:nvPr>
        </p:nvSpPr>
        <p:spPr/>
        <p:txBody>
          <a:bodyPr/>
          <a:lstStyle/>
          <a:p>
            <a:r>
              <a:rPr lang="en-US" altLang="en-US" dirty="0" smtClean="0"/>
              <a:t>Distinguish verbal threats that are protected by the Constitution from verbal threats that can be prosecuted as “true threats.”</a:t>
            </a:r>
            <a:r>
              <a:rPr lang="en-US" altLang="ja-JP" dirty="0" smtClean="0"/>
              <a:t> </a:t>
            </a:r>
            <a:endParaRPr lang="en-US" altLang="en-US" dirty="0" smtClean="0"/>
          </a:p>
        </p:txBody>
      </p:sp>
      <p:pic>
        <p:nvPicPr>
          <p:cNvPr id="378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8301" y="3128854"/>
            <a:ext cx="4259263"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
          <p:cNvSpPr>
            <a:spLocks noChangeArrowheads="1"/>
          </p:cNvSpPr>
          <p:nvPr/>
        </p:nvSpPr>
        <p:spPr bwMode="auto">
          <a:xfrm>
            <a:off x="2278260" y="6140395"/>
            <a:ext cx="1704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t>Brian Kersey/Getty Images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dirty="0" smtClean="0"/>
              <a:t>Security vs. Liberty</a:t>
            </a:r>
          </a:p>
        </p:txBody>
      </p:sp>
      <p:sp>
        <p:nvSpPr>
          <p:cNvPr id="39938" name="Content Placeholder 2"/>
          <p:cNvSpPr>
            <a:spLocks noGrp="1"/>
          </p:cNvSpPr>
          <p:nvPr>
            <p:ph sz="half" idx="1"/>
          </p:nvPr>
        </p:nvSpPr>
        <p:spPr/>
        <p:txBody>
          <a:bodyPr/>
          <a:lstStyle/>
          <a:p>
            <a:r>
              <a:rPr lang="en-US" altLang="en-US" dirty="0" smtClean="0"/>
              <a:t>True threat law</a:t>
            </a:r>
          </a:p>
          <a:p>
            <a:pPr lvl="1"/>
            <a:r>
              <a:rPr lang="en-US" altLang="en-US" dirty="0" smtClean="0"/>
              <a:t>In </a:t>
            </a:r>
            <a:r>
              <a:rPr lang="en-US" altLang="en-US" i="1" dirty="0" smtClean="0"/>
              <a:t>Virginia v. Black </a:t>
            </a:r>
            <a:r>
              <a:rPr lang="en-US" altLang="en-US" dirty="0" smtClean="0"/>
              <a:t>(2003), the Supreme Court held that the act of burning a cross was not enough to constitute a crime, and that the state must also prove that the act was done to place a specific victim “in fear of bodily harm or death.”</a:t>
            </a:r>
          </a:p>
          <a:p>
            <a:r>
              <a:rPr lang="en-US" altLang="en-US" dirty="0" smtClean="0"/>
              <a:t>Finding and capturing “known wolves”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dirty="0" smtClean="0"/>
              <a:t>Learning Objective 4</a:t>
            </a:r>
          </a:p>
        </p:txBody>
      </p:sp>
      <p:sp>
        <p:nvSpPr>
          <p:cNvPr id="40962" name="Rectangle 3"/>
          <p:cNvSpPr>
            <a:spLocks noGrp="1" noChangeArrowheads="1"/>
          </p:cNvSpPr>
          <p:nvPr>
            <p:ph sz="half" idx="1"/>
          </p:nvPr>
        </p:nvSpPr>
        <p:spPr/>
        <p:txBody>
          <a:bodyPr/>
          <a:lstStyle/>
          <a:p>
            <a:r>
              <a:rPr lang="en-US" altLang="en-US" dirty="0" smtClean="0"/>
              <a:t>Outline the three major reasons why the Internet is conducive to the dissemination of child pornography. </a:t>
            </a:r>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084122"/>
            <a:ext cx="401002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ChangeArrowheads="1"/>
          </p:cNvSpPr>
          <p:nvPr/>
        </p:nvSpPr>
        <p:spPr bwMode="auto">
          <a:xfrm>
            <a:off x="2476500" y="6309726"/>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dirty="0"/>
              <a:t>P. C. Vey/The New Yorker Collection/Cartoonbank.com</a:t>
            </a:r>
          </a:p>
        </p:txBody>
      </p:sp>
    </p:spTree>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TotalTime>
  <Words>1302</Words>
  <Application>Microsoft Office PowerPoint</Application>
  <PresentationFormat>On-screen Show (4:3)</PresentationFormat>
  <Paragraphs>144</Paragraphs>
  <Slides>24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MS PGothic</vt:lpstr>
      <vt:lpstr>MS PGothic</vt:lpstr>
      <vt:lpstr>Arial</vt:lpstr>
      <vt:lpstr>Calibri</vt:lpstr>
      <vt:lpstr>Calibri Light</vt:lpstr>
      <vt:lpstr>1_Office Theme</vt:lpstr>
      <vt:lpstr>Custom Design</vt:lpstr>
      <vt:lpstr>PowerPoint Presentation</vt:lpstr>
      <vt:lpstr>Learning Objective 1</vt:lpstr>
      <vt:lpstr>Security vs. Liberty</vt:lpstr>
      <vt:lpstr>Security vs. Liberty</vt:lpstr>
      <vt:lpstr>Learning Objective 2</vt:lpstr>
      <vt:lpstr>Security vs. Liberty</vt:lpstr>
      <vt:lpstr>Learning Objective 3</vt:lpstr>
      <vt:lpstr>Security vs. Liberty</vt:lpstr>
      <vt:lpstr>Learning Objective 4</vt:lpstr>
      <vt:lpstr>Cyber Crime</vt:lpstr>
      <vt:lpstr>Cyber Crime</vt:lpstr>
      <vt:lpstr>Cyber Crime</vt:lpstr>
      <vt:lpstr>Cyber Crime</vt:lpstr>
      <vt:lpstr>Cyber Crime</vt:lpstr>
      <vt:lpstr>Learning Objective 5</vt:lpstr>
      <vt:lpstr>Cyber Crime</vt:lpstr>
      <vt:lpstr>Learning Objective 6</vt:lpstr>
      <vt:lpstr>Cyber Crime</vt:lpstr>
      <vt:lpstr>Cyber Crime</vt:lpstr>
      <vt:lpstr>Learning Objective 7</vt:lpstr>
      <vt:lpstr>White-Collar Crime</vt:lpstr>
      <vt:lpstr>White-Collar Crime</vt:lpstr>
      <vt:lpstr>Learning Objective 8</vt:lpstr>
      <vt:lpstr>Corporate Violence</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60</cp:revision>
  <dcterms:created xsi:type="dcterms:W3CDTF">2013-10-25T01:45:49Z</dcterms:created>
  <dcterms:modified xsi:type="dcterms:W3CDTF">2015-11-09T17:04:47Z</dcterms:modified>
</cp:coreProperties>
</file>