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8" r:id="rId1"/>
    <p:sldMasterId id="2147484304" r:id="rId2"/>
  </p:sldMasterIdLst>
  <p:notesMasterIdLst>
    <p:notesMasterId r:id="rId29"/>
  </p:notesMasterIdLst>
  <p:sldIdLst>
    <p:sldId id="290" r:id="rId3"/>
    <p:sldId id="259" r:id="rId4"/>
    <p:sldId id="260" r:id="rId5"/>
    <p:sldId id="261" r:id="rId6"/>
    <p:sldId id="262" r:id="rId7"/>
    <p:sldId id="263" r:id="rId8"/>
    <p:sldId id="264" r:id="rId9"/>
    <p:sldId id="265" r:id="rId10"/>
    <p:sldId id="288" r:id="rId11"/>
    <p:sldId id="267" r:id="rId12"/>
    <p:sldId id="268" r:id="rId13"/>
    <p:sldId id="269" r:id="rId14"/>
    <p:sldId id="270" r:id="rId15"/>
    <p:sldId id="289" r:id="rId16"/>
    <p:sldId id="271" r:id="rId17"/>
    <p:sldId id="272" r:id="rId18"/>
    <p:sldId id="273" r:id="rId19"/>
    <p:sldId id="275" r:id="rId20"/>
    <p:sldId id="279" r:id="rId21"/>
    <p:sldId id="274" r:id="rId22"/>
    <p:sldId id="281" r:id="rId23"/>
    <p:sldId id="280" r:id="rId24"/>
    <p:sldId id="283" r:id="rId25"/>
    <p:sldId id="284" r:id="rId26"/>
    <p:sldId id="285" r:id="rId27"/>
    <p:sldId id="286"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7A683DC-24C6-4BB4-9788-B0139DE87551}"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FBA99AA-53A5-4B31-AD90-F4977EF0695A}" type="slidenum">
              <a:rPr lang="en-US" altLang="en-US"/>
              <a:pPr/>
              <a:t>‹#›</a:t>
            </a:fld>
            <a:endParaRPr lang="en-US" altLang="en-US" dirty="0"/>
          </a:p>
        </p:txBody>
      </p:sp>
    </p:spTree>
    <p:extLst>
      <p:ext uri="{BB962C8B-B14F-4D97-AF65-F5344CB8AC3E}">
        <p14:creationId xmlns:p14="http://schemas.microsoft.com/office/powerpoint/2010/main" val="29429327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In 2015, a Florida judge reduced the sentence of Ronald Salazar, shown here, from life without parole to forty years for raping and killing his sister when he was fourteen years old.</a:t>
            </a:r>
          </a:p>
          <a:p>
            <a:endParaRPr lang="en-US" altLang="en-US" dirty="0" smtClean="0">
              <a:cs typeface="Calibri" panose="020F0502020204030204" pitchFamily="34" charset="0"/>
            </a:endParaRPr>
          </a:p>
          <a:p>
            <a:r>
              <a:rPr lang="en-US" altLang="en-US" dirty="0" smtClean="0">
                <a:cs typeface="Calibri" panose="020F0502020204030204" pitchFamily="34" charset="0"/>
              </a:rPr>
              <a:t>Peter Andrew Bosch/Miami Herald/MCT via Getty Images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2EE94CF3-13D6-4723-A1EF-D6B6D02DFF4B}"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62775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45519D54-699B-4E3B-B2B8-70B8864DE23D}" type="slidenum">
              <a:rPr lang="en-US" altLang="en-US"/>
              <a:pPr eaLnBrk="1" hangingPunct="1">
                <a:spcBef>
                  <a:spcPct val="0"/>
                </a:spcBef>
              </a:pPr>
              <a:t>20</a:t>
            </a:fld>
            <a:endParaRPr lang="en-US" altLang="en-US" dirty="0"/>
          </a:p>
        </p:txBody>
      </p:sp>
    </p:spTree>
    <p:extLst>
      <p:ext uri="{BB962C8B-B14F-4D97-AF65-F5344CB8AC3E}">
        <p14:creationId xmlns:p14="http://schemas.microsoft.com/office/powerpoint/2010/main" val="178834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15.6 The Juvenile Justice Process</a:t>
            </a:r>
          </a:p>
          <a:p>
            <a:r>
              <a:rPr lang="en-US" altLang="en-US" dirty="0" smtClean="0">
                <a:cs typeface="Calibri" panose="020F0502020204030204" pitchFamily="34" charset="0"/>
              </a:rPr>
              <a:t>This diagram shows the possible tracks that a young person may take after her or his first contact with the juvenile justice system (usually a police officer).</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Office of Juvenile Justice and Delinquency Prevention.</a:t>
            </a:r>
          </a:p>
          <a:p>
            <a:endParaRPr lang="en-US" altLang="en-US" dirty="0" smtClean="0">
              <a:cs typeface="Calibri" panose="020F0502020204030204"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6FAEA270-B9FB-453D-9BD5-185BCE6D6CB2}" type="slidenum">
              <a:rPr lang="en-US" altLang="en-US"/>
              <a:pPr eaLnBrk="1" hangingPunct="1">
                <a:spcBef>
                  <a:spcPct val="0"/>
                </a:spcBef>
              </a:pPr>
              <a:t>22</a:t>
            </a:fld>
            <a:endParaRPr lang="en-US" altLang="en-US" dirty="0"/>
          </a:p>
        </p:txBody>
      </p:sp>
    </p:spTree>
    <p:extLst>
      <p:ext uri="{BB962C8B-B14F-4D97-AF65-F5344CB8AC3E}">
        <p14:creationId xmlns:p14="http://schemas.microsoft.com/office/powerpoint/2010/main" val="4186658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AP Images/Columbus Dispatch, James D. DeCamp</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C665E7E-6CE2-4E2D-A4D0-AECAD4FA138C}" type="slidenum">
              <a:rPr lang="en-US" altLang="en-US"/>
              <a:pPr eaLnBrk="1" hangingPunct="1">
                <a:spcBef>
                  <a:spcPct val="0"/>
                </a:spcBef>
              </a:pPr>
              <a:t>24</a:t>
            </a:fld>
            <a:endParaRPr lang="en-US" altLang="en-US" dirty="0"/>
          </a:p>
        </p:txBody>
      </p:sp>
    </p:spTree>
    <p:extLst>
      <p:ext uri="{BB962C8B-B14F-4D97-AF65-F5344CB8AC3E}">
        <p14:creationId xmlns:p14="http://schemas.microsoft.com/office/powerpoint/2010/main" val="408409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22856F9E-0032-4589-8BAA-DDFB1C92B45B}" type="slidenum">
              <a:rPr lang="en-US" altLang="en-US"/>
              <a:pPr eaLnBrk="1" hangingPunct="1">
                <a:spcBef>
                  <a:spcPct val="0"/>
                </a:spcBef>
              </a:pPr>
              <a:t>4</a:t>
            </a:fld>
            <a:endParaRPr lang="en-US" altLang="en-US" dirty="0"/>
          </a:p>
        </p:txBody>
      </p:sp>
    </p:spTree>
    <p:extLst>
      <p:ext uri="{BB962C8B-B14F-4D97-AF65-F5344CB8AC3E}">
        <p14:creationId xmlns:p14="http://schemas.microsoft.com/office/powerpoint/2010/main" val="358517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15.1 Status Offenses</a:t>
            </a:r>
          </a:p>
          <a:p>
            <a:r>
              <a:rPr lang="en-US" altLang="en-US" dirty="0" smtClean="0">
                <a:cs typeface="Calibri" panose="020F0502020204030204" pitchFamily="34" charset="0"/>
              </a:rPr>
              <a:t>About 117,000 status offenses are processed by juvenile courts in the United States each year. The most common, as this graph shows, are truancy (skipping school) and</a:t>
            </a:r>
          </a:p>
          <a:p>
            <a:r>
              <a:rPr lang="en-US" altLang="en-US" dirty="0" smtClean="0">
                <a:cs typeface="Calibri" panose="020F0502020204030204" pitchFamily="34" charset="0"/>
              </a:rPr>
              <a:t>liquor-related offenses.</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Sarah Hockenberry and Charles Puzzanchera, Juvenile Court Statistics, 2011 (Pittsburgh, Pa.: National Center for Juvenile Justice, July 2014), 66.</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B5ED5491-E619-4D9C-992C-7940C090C3E6}" type="slidenum">
              <a:rPr lang="en-US" altLang="en-US"/>
              <a:pPr eaLnBrk="1" hangingPunct="1">
                <a:spcBef>
                  <a:spcPct val="0"/>
                </a:spcBef>
              </a:pPr>
              <a:t>6</a:t>
            </a:fld>
            <a:endParaRPr lang="en-US" altLang="en-US" dirty="0"/>
          </a:p>
        </p:txBody>
      </p:sp>
    </p:spTree>
    <p:extLst>
      <p:ext uri="{BB962C8B-B14F-4D97-AF65-F5344CB8AC3E}">
        <p14:creationId xmlns:p14="http://schemas.microsoft.com/office/powerpoint/2010/main" val="54909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15.2 The Minimum Age at Which a Juvenile Can Be Tried as an Adult</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Patrick Griffin, et al., Trying Juveniles as Adults: An Analysis of State Transfer Laws and Reporting (Washington, D.C.:  Office of Juvenile Justice and Delinquency Prevention, September 2011).</a:t>
            </a:r>
          </a:p>
          <a:p>
            <a:pPr eaLnBrk="1" hangingPunct="1">
              <a:spcBef>
                <a:spcPct val="0"/>
              </a:spcBef>
            </a:pPr>
            <a:endParaRPr lang="en-US" altLang="en-US" dirty="0" smtClean="0">
              <a:cs typeface="Calibri" panose="020F050202020403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32DEF38-F22F-4873-AD2F-5A84F81ED698}" type="slidenum">
              <a:rPr lang="en-US" altLang="en-US"/>
              <a:pPr eaLnBrk="1" hangingPunct="1">
                <a:spcBef>
                  <a:spcPct val="0"/>
                </a:spcBef>
              </a:pPr>
              <a:t>7</a:t>
            </a:fld>
            <a:endParaRPr lang="en-US" altLang="en-US" dirty="0"/>
          </a:p>
        </p:txBody>
      </p:sp>
    </p:spTree>
    <p:extLst>
      <p:ext uri="{BB962C8B-B14F-4D97-AF65-F5344CB8AC3E}">
        <p14:creationId xmlns:p14="http://schemas.microsoft.com/office/powerpoint/2010/main" val="345568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6154A506-A834-46AC-9D5D-D2BFC1FB41C8}" type="slidenum">
              <a:rPr lang="en-US" altLang="en-US"/>
              <a:pPr eaLnBrk="1" hangingPunct="1">
                <a:spcBef>
                  <a:spcPct val="0"/>
                </a:spcBef>
              </a:pPr>
              <a:t>10</a:t>
            </a:fld>
            <a:endParaRPr lang="en-US" altLang="en-US" dirty="0"/>
          </a:p>
        </p:txBody>
      </p:sp>
    </p:spTree>
    <p:extLst>
      <p:ext uri="{BB962C8B-B14F-4D97-AF65-F5344CB8AC3E}">
        <p14:creationId xmlns:p14="http://schemas.microsoft.com/office/powerpoint/2010/main" val="315835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FD23D83E-3FEC-4906-8ADD-1433567C4579}" type="slidenum">
              <a:rPr lang="en-US" altLang="en-US"/>
              <a:pPr eaLnBrk="1" hangingPunct="1">
                <a:spcBef>
                  <a:spcPct val="0"/>
                </a:spcBef>
              </a:pPr>
              <a:t>11</a:t>
            </a:fld>
            <a:endParaRPr lang="en-US" altLang="en-US" dirty="0"/>
          </a:p>
        </p:txBody>
      </p:sp>
    </p:spTree>
    <p:extLst>
      <p:ext uri="{BB962C8B-B14F-4D97-AF65-F5344CB8AC3E}">
        <p14:creationId xmlns:p14="http://schemas.microsoft.com/office/powerpoint/2010/main" val="3960338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police officer interviews two teenage girls who were involved in a fight in Tucson, Arizona. Do you think that law enforcement is likely to treat girls more harshly than boys for this type of misbehavior? Why? </a:t>
            </a:r>
          </a:p>
          <a:p>
            <a:endParaRPr lang="en-US" altLang="en-US" dirty="0" smtClean="0">
              <a:cs typeface="Calibri" panose="020F0502020204030204" pitchFamily="34" charset="0"/>
            </a:endParaRPr>
          </a:p>
          <a:p>
            <a:r>
              <a:rPr lang="en-US" altLang="en-US" dirty="0" smtClean="0">
                <a:cs typeface="Calibri" panose="020F0502020204030204" pitchFamily="34" charset="0"/>
              </a:rPr>
              <a:t>Photo by Scott Olson/Getty Images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BC4B6129-17F3-46CC-B334-F5C64A1EFD09}" type="slidenum">
              <a:rPr lang="en-US" altLang="en-US"/>
              <a:pPr eaLnBrk="1" hangingPunct="1">
                <a:spcBef>
                  <a:spcPct val="0"/>
                </a:spcBef>
              </a:pPr>
              <a:t>12</a:t>
            </a:fld>
            <a:endParaRPr lang="en-US" altLang="en-US" dirty="0"/>
          </a:p>
        </p:txBody>
      </p:sp>
    </p:spTree>
    <p:extLst>
      <p:ext uri="{BB962C8B-B14F-4D97-AF65-F5344CB8AC3E}">
        <p14:creationId xmlns:p14="http://schemas.microsoft.com/office/powerpoint/2010/main" val="129023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EF84E819-07B9-429D-92D5-4B5AF0523A0C}"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63460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15.5 Comparison of Gang and Nongang Delinquent Behavior</a:t>
            </a:r>
          </a:p>
          <a:p>
            <a:r>
              <a:rPr lang="en-US" altLang="en-US" dirty="0" smtClean="0">
                <a:cs typeface="Calibri" panose="020F0502020204030204" pitchFamily="34" charset="0"/>
              </a:rPr>
              <a:t>Taking self-reported surveys of subjects aged thirteen to eighteen in the Seattle area, researchers for the Office of Juvenile Justice and Delinquency Prevention found that gang members were much more likely to exhibit delinquent behavior than nongang members.</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Karl G. Hill, Christina Lui, and J. David Hawkins, Early Precursors of Gang Membership: A Study of Seattle Youth (Washington, D.C.: Office of Juvenile Justice and Delinquency Prevention, December 2001), Figure 1, page 2.</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B81B2EBC-3708-4014-9FE6-A042D300859A}"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76305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3137285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2413009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40283928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48AA09D-B953-4A66-BF00-E3FB89CBABDB}" type="datetimeFigureOut">
              <a:rPr lang="en-US" altLang="en-US"/>
              <a:pPr>
                <a:defRPr/>
              </a:pPr>
              <a:t>11/9/2015</a:t>
            </a:fld>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1B21A14-CEB8-4E40-B7CB-823A1A9A7F36}" type="slidenum">
              <a:rPr lang="en-US" altLang="en-US"/>
              <a:pPr/>
              <a:t>‹#›</a:t>
            </a:fld>
            <a:endParaRPr lang="en-US" altLang="en-US" dirty="0"/>
          </a:p>
        </p:txBody>
      </p:sp>
    </p:spTree>
    <p:extLst>
      <p:ext uri="{BB962C8B-B14F-4D97-AF65-F5344CB8AC3E}">
        <p14:creationId xmlns:p14="http://schemas.microsoft.com/office/powerpoint/2010/main" val="1980287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9000514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0755346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7"/>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816507"/>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3497068966"/>
      </p:ext>
    </p:extLst>
  </p:cSld>
  <p:clrMap bg1="lt1" tx1="dk1" bg2="lt2" tx2="dk2" accent1="accent1" accent2="accent2" accent3="accent3" accent4="accent4" accent5="accent5" accent6="accent6" hlink="hlink" folHlink="folHlink"/>
  <p:sldLayoutIdLst>
    <p:sldLayoutId id="214748430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15</a:t>
            </a:r>
            <a:endParaRPr lang="en-US" b="1" dirty="0"/>
          </a:p>
        </p:txBody>
      </p:sp>
      <p:sp>
        <p:nvSpPr>
          <p:cNvPr id="3" name="Text Placeholder 2"/>
          <p:cNvSpPr>
            <a:spLocks noGrp="1"/>
          </p:cNvSpPr>
          <p:nvPr>
            <p:ph type="body" sz="quarter" idx="11"/>
          </p:nvPr>
        </p:nvSpPr>
        <p:spPr/>
        <p:txBody>
          <a:bodyPr/>
          <a:lstStyle/>
          <a:p>
            <a:r>
              <a:rPr lang="en-US" dirty="0" smtClean="0"/>
              <a:t>The Juvenile Justice System</a:t>
            </a:r>
            <a:endParaRPr lang="en-US" dirty="0"/>
          </a:p>
        </p:txBody>
      </p:sp>
    </p:spTree>
    <p:extLst>
      <p:ext uri="{BB962C8B-B14F-4D97-AF65-F5344CB8AC3E}">
        <p14:creationId xmlns:p14="http://schemas.microsoft.com/office/powerpoint/2010/main" val="1770368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r>
              <a:rPr lang="en-US" altLang="en-US" dirty="0" smtClean="0"/>
              <a:t>Learning Objective 4</a:t>
            </a:r>
          </a:p>
        </p:txBody>
      </p:sp>
      <p:sp>
        <p:nvSpPr>
          <p:cNvPr id="36867" name="Content Placeholder 4"/>
          <p:cNvSpPr>
            <a:spLocks noGrp="1"/>
          </p:cNvSpPr>
          <p:nvPr>
            <p:ph sz="half" idx="1"/>
          </p:nvPr>
        </p:nvSpPr>
        <p:spPr/>
        <p:txBody>
          <a:bodyPr/>
          <a:lstStyle/>
          <a:p>
            <a:r>
              <a:rPr lang="en-US" altLang="en-US" dirty="0" smtClean="0"/>
              <a:t>Describe the reasoning behind recent U.S. Supreme Court decisions that have lessened the harshness of sentencing outcomes for violent juvenile offenders.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r>
              <a:rPr lang="en-US" altLang="en-US" dirty="0" smtClean="0"/>
              <a:t>Determining Delinquency Today</a:t>
            </a:r>
          </a:p>
        </p:txBody>
      </p:sp>
      <p:sp>
        <p:nvSpPr>
          <p:cNvPr id="37891" name="Content Placeholder 5"/>
          <p:cNvSpPr>
            <a:spLocks noGrp="1"/>
          </p:cNvSpPr>
          <p:nvPr>
            <p:ph sz="half" idx="1"/>
          </p:nvPr>
        </p:nvSpPr>
        <p:spPr/>
        <p:txBody>
          <a:bodyPr/>
          <a:lstStyle/>
          <a:p>
            <a:r>
              <a:rPr lang="en-US" altLang="en-US" dirty="0" smtClean="0"/>
              <a:t>The culpability question</a:t>
            </a:r>
          </a:p>
          <a:p>
            <a:pPr lvl="1"/>
            <a:r>
              <a:rPr lang="en-US" altLang="en-US" dirty="0" smtClean="0"/>
              <a:t>Juvenile behavior</a:t>
            </a:r>
          </a:p>
          <a:p>
            <a:pPr lvl="1"/>
            <a:r>
              <a:rPr lang="en-US" altLang="en-US" dirty="0" smtClean="0"/>
              <a:t>Diminished guilt</a:t>
            </a:r>
          </a:p>
          <a:p>
            <a:pPr lvl="2"/>
            <a:r>
              <a:rPr lang="en-US" altLang="en-US" i="1" dirty="0" smtClean="0"/>
              <a:t>Roper v. Simmons </a:t>
            </a:r>
            <a:r>
              <a:rPr lang="en-US" altLang="en-US" dirty="0" smtClean="0"/>
              <a:t>(2005): diminished culpability; forbids those offenders who committed their crime while under the age of 18 from being put to death </a:t>
            </a:r>
          </a:p>
          <a:p>
            <a:pPr lvl="2"/>
            <a:r>
              <a:rPr lang="en-US" altLang="en-US" i="1" dirty="0" smtClean="0"/>
              <a:t>Graham v. Florida </a:t>
            </a:r>
            <a:r>
              <a:rPr lang="en-US" altLang="en-US" dirty="0" smtClean="0"/>
              <a:t>(2010): juveniles who commit crimes that do not involve murder may not be sentenced to life </a:t>
            </a:r>
          </a:p>
          <a:p>
            <a:pPr lvl="2"/>
            <a:r>
              <a:rPr lang="en-US" altLang="en-US" i="1" dirty="0" smtClean="0"/>
              <a:t>Miller v. Alabama </a:t>
            </a:r>
            <a:r>
              <a:rPr lang="en-US" altLang="en-US" dirty="0" smtClean="0"/>
              <a:t>(2012): banned life without parole mandatory sentences for juveniles </a:t>
            </a:r>
          </a:p>
          <a:p>
            <a:pPr lvl="1"/>
            <a:r>
              <a:rPr lang="en-US" altLang="en-US" dirty="0" smtClean="0"/>
              <a:t>Sentencing issues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altLang="en-US" dirty="0" smtClean="0"/>
              <a:t>Learning Objective 5</a:t>
            </a:r>
          </a:p>
        </p:txBody>
      </p:sp>
      <p:sp>
        <p:nvSpPr>
          <p:cNvPr id="38915" name="Content Placeholder 4"/>
          <p:cNvSpPr>
            <a:spLocks noGrp="1"/>
          </p:cNvSpPr>
          <p:nvPr>
            <p:ph sz="half" idx="1"/>
          </p:nvPr>
        </p:nvSpPr>
        <p:spPr/>
        <p:txBody>
          <a:bodyPr/>
          <a:lstStyle/>
          <a:p>
            <a:r>
              <a:rPr lang="en-US" altLang="en-US" dirty="0" smtClean="0"/>
              <a:t>Explain how law enforcement’</a:t>
            </a:r>
            <a:r>
              <a:rPr lang="en-US" altLang="ja-JP" dirty="0" smtClean="0"/>
              <a:t>s emphasis on domestic violence has influenced female juvenile arrest patterns.</a:t>
            </a:r>
            <a:endParaRPr lang="en-US" altLang="en-US" dirty="0" smtClean="0"/>
          </a:p>
        </p:txBody>
      </p:sp>
      <p:grpSp>
        <p:nvGrpSpPr>
          <p:cNvPr id="38916" name="Group 2"/>
          <p:cNvGrpSpPr>
            <a:grpSpLocks/>
          </p:cNvGrpSpPr>
          <p:nvPr/>
        </p:nvGrpSpPr>
        <p:grpSpPr bwMode="auto">
          <a:xfrm>
            <a:off x="2012633" y="3116580"/>
            <a:ext cx="4638675" cy="3163888"/>
            <a:chOff x="2819401" y="3505200"/>
            <a:chExt cx="4638674" cy="3163888"/>
          </a:xfrm>
        </p:grpSpPr>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05200"/>
              <a:ext cx="4410075" cy="316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8" name="Rectangle 1"/>
            <p:cNvSpPr>
              <a:spLocks noChangeArrowheads="1"/>
            </p:cNvSpPr>
            <p:nvPr/>
          </p:nvSpPr>
          <p:spPr bwMode="auto">
            <a:xfrm rot="-5400000">
              <a:off x="2107202" y="5662912"/>
              <a:ext cx="16398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Photo by Scott Olson/Getty Images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p:txBody>
          <a:bodyPr/>
          <a:lstStyle/>
          <a:p>
            <a:r>
              <a:rPr lang="en-US" altLang="en-US" dirty="0" smtClean="0"/>
              <a:t>Trends in Juvenile Delinquency</a:t>
            </a:r>
          </a:p>
        </p:txBody>
      </p:sp>
      <p:sp>
        <p:nvSpPr>
          <p:cNvPr id="39939" name="Content Placeholder 5"/>
          <p:cNvSpPr>
            <a:spLocks noGrp="1"/>
          </p:cNvSpPr>
          <p:nvPr>
            <p:ph sz="half" idx="1"/>
          </p:nvPr>
        </p:nvSpPr>
        <p:spPr/>
        <p:txBody>
          <a:bodyPr/>
          <a:lstStyle/>
          <a:p>
            <a:r>
              <a:rPr lang="en-US" altLang="en-US" dirty="0" smtClean="0"/>
              <a:t>Delinquency by the numbers </a:t>
            </a:r>
          </a:p>
          <a:p>
            <a:pPr lvl="1"/>
            <a:r>
              <a:rPr lang="en-US" altLang="en-US" dirty="0" smtClean="0"/>
              <a:t>2013 statistics show juvenile were responsible for:</a:t>
            </a:r>
          </a:p>
          <a:p>
            <a:pPr lvl="2"/>
            <a:r>
              <a:rPr lang="en-US" altLang="en-US" dirty="0" smtClean="0"/>
              <a:t>7 percent of all murder arrests</a:t>
            </a:r>
          </a:p>
          <a:p>
            <a:pPr lvl="2"/>
            <a:r>
              <a:rPr lang="en-US" altLang="en-US" dirty="0" smtClean="0"/>
              <a:t>9 percent of all aggravated assault arrests</a:t>
            </a:r>
          </a:p>
          <a:p>
            <a:pPr lvl="2"/>
            <a:r>
              <a:rPr lang="en-US" altLang="en-US" dirty="0" smtClean="0"/>
              <a:t>15 percent of all rapes </a:t>
            </a:r>
          </a:p>
          <a:p>
            <a:pPr lvl="2"/>
            <a:r>
              <a:rPr lang="en-US" altLang="en-US" dirty="0" smtClean="0"/>
              <a:t>15 percent of all weapons arrests</a:t>
            </a:r>
          </a:p>
          <a:p>
            <a:pPr lvl="2"/>
            <a:r>
              <a:rPr lang="en-US" altLang="en-US" dirty="0" smtClean="0"/>
              <a:t>20 percent of all robbery arrests</a:t>
            </a:r>
          </a:p>
          <a:p>
            <a:pPr lvl="2"/>
            <a:r>
              <a:rPr lang="en-US" altLang="en-US" dirty="0" smtClean="0"/>
              <a:t>16 percent of all Part I property crimes </a:t>
            </a:r>
          </a:p>
          <a:p>
            <a:pPr lvl="2"/>
            <a:r>
              <a:rPr lang="en-US" altLang="en-US" dirty="0" smtClean="0"/>
              <a:t>8 percent of all drug offenses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altLang="en-US" dirty="0" smtClean="0"/>
              <a:t>Trends in Juvenile Delinquency</a:t>
            </a:r>
          </a:p>
        </p:txBody>
      </p:sp>
      <p:sp>
        <p:nvSpPr>
          <p:cNvPr id="40963" name="Content Placeholder 5"/>
          <p:cNvSpPr>
            <a:spLocks noGrp="1"/>
          </p:cNvSpPr>
          <p:nvPr>
            <p:ph sz="half" idx="1"/>
          </p:nvPr>
        </p:nvSpPr>
        <p:spPr/>
        <p:txBody>
          <a:bodyPr/>
          <a:lstStyle/>
          <a:p>
            <a:r>
              <a:rPr lang="en-US" altLang="en-US" dirty="0" smtClean="0"/>
              <a:t>Rising arrests for females</a:t>
            </a:r>
          </a:p>
          <a:p>
            <a:pPr lvl="1"/>
            <a:r>
              <a:rPr lang="en-US" altLang="en-US" dirty="0" smtClean="0"/>
              <a:t>Family-based delinquency</a:t>
            </a:r>
          </a:p>
          <a:p>
            <a:pPr lvl="2"/>
            <a:r>
              <a:rPr lang="en-US" altLang="en-US" dirty="0" smtClean="0"/>
              <a:t>Research shows that police are much more likely to make arrests in situations involving domestic violence now than a decade ago. </a:t>
            </a:r>
          </a:p>
          <a:p>
            <a:pPr lvl="2"/>
            <a:r>
              <a:rPr lang="en-US" altLang="en-US" dirty="0" smtClean="0"/>
              <a:t>A large percentage of female juvenile arrests for assault arise out of family disputes, and those are arrests that until relatively recently would not have been made.</a:t>
            </a:r>
          </a:p>
          <a:p>
            <a:r>
              <a:rPr lang="en-US" altLang="en-US" dirty="0" smtClean="0"/>
              <a:t>School violence and bullying</a:t>
            </a:r>
          </a:p>
          <a:p>
            <a:pPr lvl="1"/>
            <a:r>
              <a:rPr lang="en-US" altLang="en-US" dirty="0" smtClean="0"/>
              <a:t>Safety in schools</a:t>
            </a:r>
          </a:p>
          <a:p>
            <a:pPr lvl="1"/>
            <a:r>
              <a:rPr lang="en-US" altLang="en-US" dirty="0" smtClean="0"/>
              <a:t>Bullied students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Learning Objective 6</a:t>
            </a:r>
          </a:p>
        </p:txBody>
      </p:sp>
      <p:sp>
        <p:nvSpPr>
          <p:cNvPr id="41987" name="Rectangle 3"/>
          <p:cNvSpPr>
            <a:spLocks noGrp="1" noChangeArrowheads="1"/>
          </p:cNvSpPr>
          <p:nvPr>
            <p:ph sz="half" idx="1"/>
          </p:nvPr>
        </p:nvSpPr>
        <p:spPr/>
        <p:txBody>
          <a:bodyPr/>
          <a:lstStyle/>
          <a:p>
            <a:r>
              <a:rPr lang="en-US" altLang="en-US" dirty="0" smtClean="0"/>
              <a:t>Describe the one variable that always correlates highly with juvenile crime rates.</a:t>
            </a:r>
          </a:p>
        </p:txBody>
      </p:sp>
      <p:grpSp>
        <p:nvGrpSpPr>
          <p:cNvPr id="41988" name="Group 2"/>
          <p:cNvGrpSpPr>
            <a:grpSpLocks/>
          </p:cNvGrpSpPr>
          <p:nvPr/>
        </p:nvGrpSpPr>
        <p:grpSpPr bwMode="auto">
          <a:xfrm>
            <a:off x="2924175" y="3352800"/>
            <a:ext cx="3295650" cy="3187700"/>
            <a:chOff x="2438400" y="3352800"/>
            <a:chExt cx="3295650" cy="3187213"/>
          </a:xfrm>
        </p:grpSpPr>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52800"/>
              <a:ext cx="32956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0" name="Rectangle 1"/>
            <p:cNvSpPr>
              <a:spLocks noChangeArrowheads="1"/>
            </p:cNvSpPr>
            <p:nvPr/>
          </p:nvSpPr>
          <p:spPr bwMode="auto">
            <a:xfrm>
              <a:off x="2438400" y="6324600"/>
              <a:ext cx="1364476" cy="21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Cheryl E. Davis/Shutterstock</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Factors in Juvenile Delinquency</a:t>
            </a:r>
          </a:p>
        </p:txBody>
      </p:sp>
      <p:sp>
        <p:nvSpPr>
          <p:cNvPr id="43011" name="Rectangle 3"/>
          <p:cNvSpPr>
            <a:spLocks noGrp="1" noChangeArrowheads="1"/>
          </p:cNvSpPr>
          <p:nvPr>
            <p:ph sz="half" idx="1"/>
          </p:nvPr>
        </p:nvSpPr>
        <p:spPr/>
        <p:txBody>
          <a:bodyPr/>
          <a:lstStyle/>
          <a:p>
            <a:r>
              <a:rPr lang="en-US" altLang="en-US" dirty="0" smtClean="0"/>
              <a:t>Age-crime relationship</a:t>
            </a:r>
          </a:p>
          <a:p>
            <a:pPr lvl="1"/>
            <a:r>
              <a:rPr lang="en-US" altLang="en-US" dirty="0" smtClean="0"/>
              <a:t>The older a person is, the less likely he or she will exhibit criminal </a:t>
            </a:r>
            <a:r>
              <a:rPr lang="en-US" altLang="en-US" dirty="0" smtClean="0"/>
              <a:t>behavior. </a:t>
            </a:r>
            <a:endParaRPr lang="en-US" altLang="en-US" dirty="0" smtClean="0"/>
          </a:p>
          <a:p>
            <a:pPr lvl="1"/>
            <a:r>
              <a:rPr lang="en-US" altLang="en-US" dirty="0" smtClean="0"/>
              <a:t>Aging out</a:t>
            </a:r>
          </a:p>
          <a:p>
            <a:r>
              <a:rPr lang="en-US" altLang="en-US" dirty="0" smtClean="0"/>
              <a:t>Substance abuse </a:t>
            </a:r>
          </a:p>
          <a:p>
            <a:r>
              <a:rPr lang="en-US" altLang="en-US" dirty="0" smtClean="0"/>
              <a:t>Child abuse and neglect</a:t>
            </a:r>
          </a:p>
          <a:p>
            <a:r>
              <a:rPr lang="en-US" altLang="en-US" dirty="0" smtClean="0"/>
              <a:t>Gangs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Factors in Juvenile Delinquency</a:t>
            </a:r>
          </a:p>
        </p:txBody>
      </p:sp>
      <p:pic>
        <p:nvPicPr>
          <p:cNvPr id="44035" name="Picture 1" descr="pic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32865"/>
            <a:ext cx="5029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Factors in Juvenile Delinquency</a:t>
            </a:r>
          </a:p>
        </p:txBody>
      </p:sp>
      <p:sp>
        <p:nvSpPr>
          <p:cNvPr id="45059" name="Content Placeholder 2"/>
          <p:cNvSpPr>
            <a:spLocks noGrp="1"/>
          </p:cNvSpPr>
          <p:nvPr>
            <p:ph sz="half" idx="1"/>
          </p:nvPr>
        </p:nvSpPr>
        <p:spPr/>
        <p:txBody>
          <a:bodyPr>
            <a:normAutofit lnSpcReduction="10000"/>
          </a:bodyPr>
          <a:lstStyle/>
          <a:p>
            <a:r>
              <a:rPr lang="en-US" altLang="en-US" dirty="0" smtClean="0"/>
              <a:t>Youth gang—a group of three or more persons who:</a:t>
            </a:r>
          </a:p>
          <a:p>
            <a:pPr lvl="1"/>
            <a:r>
              <a:rPr lang="en-US" altLang="en-US" dirty="0" smtClean="0"/>
              <a:t>Self-identify as an entity separate from the community by clothing, vocabulary, hand-signals, and names</a:t>
            </a:r>
          </a:p>
          <a:p>
            <a:pPr lvl="1"/>
            <a:r>
              <a:rPr lang="en-US" altLang="en-US" dirty="0" smtClean="0"/>
              <a:t>Engage in criminal activity</a:t>
            </a:r>
          </a:p>
          <a:p>
            <a:r>
              <a:rPr lang="en-US" altLang="en-US" dirty="0" smtClean="0"/>
              <a:t>Reasons for joining gangs:</a:t>
            </a:r>
          </a:p>
          <a:p>
            <a:pPr lvl="1"/>
            <a:r>
              <a:rPr lang="en-US" altLang="en-US" dirty="0" smtClean="0"/>
              <a:t>Identity</a:t>
            </a:r>
          </a:p>
          <a:p>
            <a:pPr lvl="1"/>
            <a:r>
              <a:rPr lang="en-US" altLang="en-US" dirty="0" smtClean="0"/>
              <a:t>Protection</a:t>
            </a:r>
          </a:p>
          <a:p>
            <a:pPr lvl="1"/>
            <a:r>
              <a:rPr lang="en-US" altLang="en-US" dirty="0" smtClean="0"/>
              <a:t>Fellowship</a:t>
            </a:r>
          </a:p>
          <a:p>
            <a:pPr lvl="1"/>
            <a:r>
              <a:rPr lang="en-US" altLang="en-US" dirty="0" smtClean="0"/>
              <a:t>Criminal activity</a:t>
            </a:r>
          </a:p>
          <a:p>
            <a:pPr lvl="1"/>
            <a:r>
              <a:rPr lang="en-US" altLang="en-US" dirty="0" smtClean="0"/>
              <a:t>Intimidation</a:t>
            </a:r>
          </a:p>
          <a:p>
            <a:endParaRPr lang="en-US" alt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Factors in Juvenile Delinquency</a:t>
            </a:r>
          </a:p>
        </p:txBody>
      </p:sp>
      <p:pic>
        <p:nvPicPr>
          <p:cNvPr id="46083" name="Picture 1" descr="pic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1512570"/>
            <a:ext cx="64389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Learning Objective 1</a:t>
            </a:r>
          </a:p>
        </p:txBody>
      </p:sp>
      <p:sp>
        <p:nvSpPr>
          <p:cNvPr id="28675" name="Rectangle 3"/>
          <p:cNvSpPr>
            <a:spLocks noGrp="1" noChangeArrowheads="1"/>
          </p:cNvSpPr>
          <p:nvPr>
            <p:ph sz="half" idx="1"/>
          </p:nvPr>
        </p:nvSpPr>
        <p:spPr/>
        <p:txBody>
          <a:bodyPr/>
          <a:lstStyle/>
          <a:p>
            <a:r>
              <a:rPr lang="en-US" altLang="en-US" dirty="0" smtClean="0"/>
              <a:t>Describe the child- saving movement and its relationship to the doctrine of </a:t>
            </a:r>
            <a:r>
              <a:rPr lang="en-US" altLang="en-US" i="1" dirty="0" smtClean="0"/>
              <a:t>parens patriae</a:t>
            </a:r>
            <a:r>
              <a:rPr lang="en-US" altLang="en-US" dirty="0" smtClean="0"/>
              <a:t>.</a:t>
            </a: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782735"/>
            <a:ext cx="3890963"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2"/>
          <p:cNvSpPr>
            <a:spLocks noChangeArrowheads="1"/>
          </p:cNvSpPr>
          <p:nvPr/>
        </p:nvSpPr>
        <p:spPr bwMode="auto">
          <a:xfrm>
            <a:off x="2334127" y="6178232"/>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Peter Andrew Bosch/Miami Herald/MCT via Getty Images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Learning Objective 7</a:t>
            </a:r>
          </a:p>
        </p:txBody>
      </p:sp>
      <p:sp>
        <p:nvSpPr>
          <p:cNvPr id="47107" name="Rectangle 3"/>
          <p:cNvSpPr>
            <a:spLocks noGrp="1" noChangeArrowheads="1"/>
          </p:cNvSpPr>
          <p:nvPr>
            <p:ph sz="half" idx="1"/>
          </p:nvPr>
        </p:nvSpPr>
        <p:spPr/>
        <p:txBody>
          <a:bodyPr/>
          <a:lstStyle/>
          <a:p>
            <a:r>
              <a:rPr lang="en-US" altLang="en-US" dirty="0" smtClean="0"/>
              <a:t>List the factors that normally determine what police do with juvenile offenders.</a:t>
            </a:r>
          </a:p>
        </p:txBody>
      </p:sp>
      <p:grpSp>
        <p:nvGrpSpPr>
          <p:cNvPr id="47108" name="Group 2"/>
          <p:cNvGrpSpPr>
            <a:grpSpLocks/>
          </p:cNvGrpSpPr>
          <p:nvPr/>
        </p:nvGrpSpPr>
        <p:grpSpPr bwMode="auto">
          <a:xfrm>
            <a:off x="2341563" y="2819400"/>
            <a:ext cx="4462462" cy="3830638"/>
            <a:chOff x="2286000" y="2819400"/>
            <a:chExt cx="4462463" cy="3831394"/>
          </a:xfrm>
        </p:grpSpPr>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19400"/>
              <a:ext cx="4462463" cy="362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10" name="Rectangle 1"/>
            <p:cNvSpPr>
              <a:spLocks noChangeArrowheads="1"/>
            </p:cNvSpPr>
            <p:nvPr/>
          </p:nvSpPr>
          <p:spPr bwMode="auto">
            <a:xfrm>
              <a:off x="2286000" y="6435310"/>
              <a:ext cx="1531188" cy="21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Kevork Djansezian/Getty Images</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smtClean="0"/>
              <a:t>First Contact: The Police and Pretrial Procedures</a:t>
            </a:r>
            <a:endParaRPr lang="en-US" dirty="0"/>
          </a:p>
        </p:txBody>
      </p:sp>
      <p:sp>
        <p:nvSpPr>
          <p:cNvPr id="60418" name="Rectangle 3"/>
          <p:cNvSpPr>
            <a:spLocks noGrp="1" noChangeArrowheads="1"/>
          </p:cNvSpPr>
          <p:nvPr>
            <p:ph sz="half" idx="1"/>
          </p:nvPr>
        </p:nvSpPr>
        <p:spPr/>
        <p:txBody>
          <a:bodyPr>
            <a:normAutofit lnSpcReduction="10000"/>
          </a:bodyPr>
          <a:lstStyle/>
          <a:p>
            <a:r>
              <a:rPr lang="en-US" altLang="en-US" dirty="0" smtClean="0"/>
              <a:t>Police exercise low-visibility decision making when working with juveniles.</a:t>
            </a:r>
          </a:p>
          <a:p>
            <a:pPr lvl="1"/>
            <a:r>
              <a:rPr lang="en-US" altLang="en-US" dirty="0" smtClean="0"/>
              <a:t>Factors that impact discretion</a:t>
            </a:r>
          </a:p>
          <a:p>
            <a:pPr lvl="2"/>
            <a:r>
              <a:rPr lang="en-US" altLang="en-US" dirty="0" smtClean="0"/>
              <a:t>Nature of the offense; past criminal history</a:t>
            </a:r>
          </a:p>
          <a:p>
            <a:pPr lvl="2"/>
            <a:r>
              <a:rPr lang="en-US" altLang="en-US" dirty="0" smtClean="0"/>
              <a:t>Attitude of the offender</a:t>
            </a:r>
          </a:p>
          <a:p>
            <a:pPr lvl="2"/>
            <a:r>
              <a:rPr lang="en-US" altLang="en-US" dirty="0" smtClean="0"/>
              <a:t>Willingness of parents to take disciplinary action</a:t>
            </a:r>
          </a:p>
          <a:p>
            <a:pPr lvl="2"/>
            <a:r>
              <a:rPr lang="en-US" altLang="en-US" dirty="0" smtClean="0"/>
              <a:t>Race and gender of offender; setting of offense</a:t>
            </a:r>
          </a:p>
          <a:p>
            <a:r>
              <a:rPr lang="en-US" altLang="en-US" dirty="0" smtClean="0"/>
              <a:t>Arrests and minority youth</a:t>
            </a:r>
          </a:p>
          <a:p>
            <a:r>
              <a:rPr lang="en-US" altLang="en-US" dirty="0" smtClean="0"/>
              <a:t>Failing the “attitude test”</a:t>
            </a:r>
          </a:p>
          <a:p>
            <a:pPr lvl="1"/>
            <a:r>
              <a:rPr lang="en-US" altLang="en-US" dirty="0" smtClean="0"/>
              <a:t>Those who are polite and apologetic generally have a better chance for release.</a:t>
            </a:r>
          </a:p>
          <a:p>
            <a:endParaRPr lang="en-US"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t>Learning Objective 8</a:t>
            </a:r>
          </a:p>
        </p:txBody>
      </p:sp>
      <p:sp>
        <p:nvSpPr>
          <p:cNvPr id="49155" name="Rectangle 3"/>
          <p:cNvSpPr>
            <a:spLocks noGrp="1" noChangeArrowheads="1"/>
          </p:cNvSpPr>
          <p:nvPr>
            <p:ph sz="half" idx="1"/>
          </p:nvPr>
        </p:nvSpPr>
        <p:spPr/>
        <p:txBody>
          <a:bodyPr/>
          <a:lstStyle/>
          <a:p>
            <a:r>
              <a:rPr lang="en-US" altLang="en-US" dirty="0" smtClean="0"/>
              <a:t>Describe the four primary stages of pretrial juvenile justice procedure.</a:t>
            </a:r>
          </a:p>
        </p:txBody>
      </p:sp>
      <p:pic>
        <p:nvPicPr>
          <p:cNvPr id="49156" name="Picture 1" descr="pic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2679699"/>
            <a:ext cx="70231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First Contact: The Police and Pretrial Procedures</a:t>
            </a:r>
          </a:p>
        </p:txBody>
      </p:sp>
      <p:sp>
        <p:nvSpPr>
          <p:cNvPr id="50179" name="Rectangle 3"/>
          <p:cNvSpPr>
            <a:spLocks noGrp="1" noChangeArrowheads="1"/>
          </p:cNvSpPr>
          <p:nvPr>
            <p:ph sz="half" idx="1"/>
          </p:nvPr>
        </p:nvSpPr>
        <p:spPr/>
        <p:txBody>
          <a:bodyPr/>
          <a:lstStyle/>
          <a:p>
            <a:r>
              <a:rPr lang="en-US" altLang="en-US" dirty="0" smtClean="0"/>
              <a:t>The four primary pretrial stages:</a:t>
            </a:r>
          </a:p>
          <a:p>
            <a:pPr lvl="1"/>
            <a:r>
              <a:rPr lang="en-US" altLang="en-US" dirty="0" smtClean="0"/>
              <a:t>Intake: court decides to file a petition, release, or put juvenile under supervision</a:t>
            </a:r>
          </a:p>
          <a:p>
            <a:pPr lvl="1"/>
            <a:r>
              <a:rPr lang="en-US" altLang="en-US" dirty="0" smtClean="0"/>
              <a:t>Pretrial diversion: probation, treatment and aid, or restitution </a:t>
            </a:r>
          </a:p>
          <a:p>
            <a:pPr lvl="1"/>
            <a:r>
              <a:rPr lang="en-US" altLang="en-US" dirty="0" smtClean="0"/>
              <a:t>Transfer: automatic waiver; prosecutorial waiver to adult criminal court</a:t>
            </a:r>
          </a:p>
          <a:p>
            <a:pPr lvl="1"/>
            <a:r>
              <a:rPr lang="en-US" altLang="en-US" dirty="0" smtClean="0"/>
              <a:t>Detention: temporary custody; detention hearing within 24 hours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Learning Objective 9</a:t>
            </a:r>
          </a:p>
        </p:txBody>
      </p:sp>
      <p:sp>
        <p:nvSpPr>
          <p:cNvPr id="51203" name="Rectangle 3"/>
          <p:cNvSpPr>
            <a:spLocks noGrp="1" noChangeArrowheads="1"/>
          </p:cNvSpPr>
          <p:nvPr>
            <p:ph sz="half" idx="1"/>
          </p:nvPr>
        </p:nvSpPr>
        <p:spPr/>
        <p:txBody>
          <a:bodyPr/>
          <a:lstStyle/>
          <a:p>
            <a:r>
              <a:rPr lang="en-US" altLang="en-US" dirty="0" smtClean="0"/>
              <a:t>Explain the distinction between an adjudicatory hearing and a disposition hearing.</a:t>
            </a:r>
          </a:p>
        </p:txBody>
      </p:sp>
      <p:grpSp>
        <p:nvGrpSpPr>
          <p:cNvPr id="51204" name="Group 3"/>
          <p:cNvGrpSpPr>
            <a:grpSpLocks/>
          </p:cNvGrpSpPr>
          <p:nvPr/>
        </p:nvGrpSpPr>
        <p:grpSpPr bwMode="auto">
          <a:xfrm>
            <a:off x="1914525" y="3429000"/>
            <a:ext cx="5314950" cy="2959100"/>
            <a:chOff x="1905000" y="3429000"/>
            <a:chExt cx="5314674" cy="2958644"/>
          </a:xfrm>
        </p:grpSpPr>
        <p:pic>
          <p:nvPicPr>
            <p:cNvPr id="51205" name="Picture 5" descr="screenshot_337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325" y="3429000"/>
              <a:ext cx="529534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2"/>
            <p:cNvSpPr>
              <a:spLocks noChangeArrowheads="1"/>
            </p:cNvSpPr>
            <p:nvPr/>
          </p:nvSpPr>
          <p:spPr bwMode="auto">
            <a:xfrm>
              <a:off x="1905000" y="6172200"/>
              <a:ext cx="2438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a:t>
              </a:r>
              <a:r>
                <a:rPr lang="en-US" altLang="en-US" sz="800" i="1" dirty="0"/>
                <a:t>Columbus Dispatch</a:t>
              </a:r>
              <a:r>
                <a:rPr lang="en-US" altLang="en-US" sz="800" dirty="0"/>
                <a:t>, James D. DeCamp</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smtClean="0"/>
              <a:t>Trying &amp; Punishing Juveniles</a:t>
            </a:r>
          </a:p>
        </p:txBody>
      </p:sp>
      <p:sp>
        <p:nvSpPr>
          <p:cNvPr id="52227" name="Rectangle 3"/>
          <p:cNvSpPr>
            <a:spLocks noGrp="1" noChangeArrowheads="1"/>
          </p:cNvSpPr>
          <p:nvPr>
            <p:ph sz="half" idx="1"/>
          </p:nvPr>
        </p:nvSpPr>
        <p:spPr/>
        <p:txBody>
          <a:bodyPr/>
          <a:lstStyle/>
          <a:p>
            <a:r>
              <a:rPr lang="en-US" altLang="en-US" dirty="0" smtClean="0"/>
              <a:t>Adjudication </a:t>
            </a:r>
            <a:r>
              <a:rPr lang="en-US" altLang="en-US" dirty="0" smtClean="0"/>
              <a:t>hearing</a:t>
            </a:r>
            <a:endParaRPr lang="en-US" altLang="en-US" dirty="0" smtClean="0"/>
          </a:p>
          <a:p>
            <a:pPr lvl="1"/>
            <a:r>
              <a:rPr lang="en-US" altLang="en-US" dirty="0" smtClean="0"/>
              <a:t>The process by which the court determines whether there is sufficient evidence to support the </a:t>
            </a:r>
            <a:r>
              <a:rPr lang="en-US" altLang="en-US" dirty="0" smtClean="0"/>
              <a:t>petition</a:t>
            </a:r>
            <a:endParaRPr lang="en-US" altLang="en-US" dirty="0" smtClean="0"/>
          </a:p>
          <a:p>
            <a:r>
              <a:rPr lang="en-US" altLang="en-US" dirty="0" smtClean="0"/>
              <a:t>Detention </a:t>
            </a:r>
            <a:r>
              <a:rPr lang="en-US" altLang="en-US" dirty="0" smtClean="0"/>
              <a:t>hearing</a:t>
            </a:r>
            <a:endParaRPr lang="en-US" altLang="en-US" dirty="0" smtClean="0"/>
          </a:p>
          <a:p>
            <a:pPr lvl="1"/>
            <a:r>
              <a:rPr lang="en-US" altLang="en-US" dirty="0" smtClean="0"/>
              <a:t>The hearing in which the appropriate sanctions for the delinquent or status offender is </a:t>
            </a:r>
            <a:r>
              <a:rPr lang="en-US" altLang="en-US" dirty="0" smtClean="0"/>
              <a:t>determined</a:t>
            </a:r>
            <a:endParaRPr lang="en-US" altLang="en-US" dirty="0" smtClean="0"/>
          </a:p>
          <a:p>
            <a:pPr lvl="1"/>
            <a:r>
              <a:rPr lang="en-US" altLang="en-US" dirty="0" smtClean="0"/>
              <a:t>Predisposition report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Trying &amp; Punishing Juveniles</a:t>
            </a:r>
          </a:p>
        </p:txBody>
      </p:sp>
      <p:sp>
        <p:nvSpPr>
          <p:cNvPr id="53251" name="Content Placeholder 2"/>
          <p:cNvSpPr>
            <a:spLocks noGrp="1"/>
          </p:cNvSpPr>
          <p:nvPr>
            <p:ph sz="half" idx="1"/>
          </p:nvPr>
        </p:nvSpPr>
        <p:spPr/>
        <p:txBody>
          <a:bodyPr/>
          <a:lstStyle/>
          <a:p>
            <a:r>
              <a:rPr lang="en-US" altLang="en-US" dirty="0" smtClean="0"/>
              <a:t>Juvenile corrections is based on graduated sanctions.</a:t>
            </a:r>
          </a:p>
          <a:p>
            <a:pPr lvl="1"/>
            <a:r>
              <a:rPr lang="en-US" altLang="en-US" dirty="0" smtClean="0"/>
              <a:t>Probation</a:t>
            </a:r>
          </a:p>
          <a:p>
            <a:pPr lvl="1"/>
            <a:r>
              <a:rPr lang="en-US" altLang="en-US" dirty="0" smtClean="0"/>
              <a:t>Residential treatment programs</a:t>
            </a:r>
          </a:p>
          <a:p>
            <a:pPr lvl="2"/>
            <a:r>
              <a:rPr lang="en-US" altLang="en-US" dirty="0" smtClean="0"/>
              <a:t>Foster care programs, group homes, family group homes, rural programs</a:t>
            </a:r>
          </a:p>
          <a:p>
            <a:pPr lvl="1"/>
            <a:r>
              <a:rPr lang="en-US" altLang="en-US" dirty="0" smtClean="0"/>
              <a:t>Secure confinement</a:t>
            </a:r>
          </a:p>
          <a:p>
            <a:pPr lvl="1"/>
            <a:r>
              <a:rPr lang="en-US" altLang="en-US" dirty="0" smtClean="0"/>
              <a:t>Aftercare programs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The Evolution of American Juvenile Justice</a:t>
            </a:r>
          </a:p>
        </p:txBody>
      </p:sp>
      <p:sp>
        <p:nvSpPr>
          <p:cNvPr id="29699" name="Rectangle 3"/>
          <p:cNvSpPr>
            <a:spLocks noGrp="1" noChangeArrowheads="1"/>
          </p:cNvSpPr>
          <p:nvPr>
            <p:ph sz="half" idx="1"/>
          </p:nvPr>
        </p:nvSpPr>
        <p:spPr/>
        <p:txBody>
          <a:bodyPr>
            <a:normAutofit lnSpcReduction="10000"/>
          </a:bodyPr>
          <a:lstStyle/>
          <a:p>
            <a:r>
              <a:rPr lang="en-US" altLang="en-US" i="1" dirty="0" smtClean="0"/>
              <a:t>Parens patriae </a:t>
            </a:r>
            <a:r>
              <a:rPr lang="en-US" altLang="en-US" dirty="0" smtClean="0"/>
              <a:t>holds that the state has not only a </a:t>
            </a:r>
            <a:r>
              <a:rPr lang="en-US" altLang="en-US" dirty="0" smtClean="0"/>
              <a:t>right, </a:t>
            </a:r>
            <a:r>
              <a:rPr lang="en-US" altLang="en-US" dirty="0" smtClean="0"/>
              <a:t>but also a duty to care for children who are neglected, delinquent, or in some other way disadvantaged.</a:t>
            </a:r>
          </a:p>
          <a:p>
            <a:r>
              <a:rPr lang="en-US" altLang="en-US" dirty="0" smtClean="0"/>
              <a:t>Child savers</a:t>
            </a:r>
            <a:r>
              <a:rPr lang="en-US" altLang="en-US" dirty="0" smtClean="0"/>
              <a:t>:</a:t>
            </a:r>
          </a:p>
          <a:p>
            <a:pPr lvl="1"/>
            <a:r>
              <a:rPr lang="en-US" altLang="en-US" dirty="0" smtClean="0"/>
              <a:t>Wealthy, civic minded citizens who were concerned with the welfare of disadvantaged children</a:t>
            </a:r>
          </a:p>
          <a:p>
            <a:pPr lvl="1"/>
            <a:r>
              <a:rPr lang="en-US" altLang="en-US" dirty="0" smtClean="0"/>
              <a:t>Argued that the state has a responsibility to take control of children who exhibit criminal tendencies or had been neglected by their parents</a:t>
            </a:r>
          </a:p>
          <a:p>
            <a:pPr lvl="1"/>
            <a:r>
              <a:rPr lang="en-US" altLang="en-US" dirty="0" smtClean="0"/>
              <a:t>Instrumental in opening the House of Refuge in 1825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Learning Objective 2</a:t>
            </a:r>
          </a:p>
        </p:txBody>
      </p:sp>
      <p:sp>
        <p:nvSpPr>
          <p:cNvPr id="30723" name="Rectangle 3"/>
          <p:cNvSpPr>
            <a:spLocks noGrp="1" noChangeArrowheads="1"/>
          </p:cNvSpPr>
          <p:nvPr>
            <p:ph sz="half" idx="1"/>
          </p:nvPr>
        </p:nvSpPr>
        <p:spPr/>
        <p:txBody>
          <a:bodyPr/>
          <a:lstStyle/>
          <a:p>
            <a:r>
              <a:rPr lang="en-US" altLang="en-US" dirty="0" smtClean="0"/>
              <a:t>List the four major differences between juvenile courts and adult courts.</a:t>
            </a:r>
          </a:p>
        </p:txBody>
      </p:sp>
      <p:grpSp>
        <p:nvGrpSpPr>
          <p:cNvPr id="30724" name="Group 2"/>
          <p:cNvGrpSpPr>
            <a:grpSpLocks/>
          </p:cNvGrpSpPr>
          <p:nvPr/>
        </p:nvGrpSpPr>
        <p:grpSpPr bwMode="auto">
          <a:xfrm>
            <a:off x="2112963" y="3365500"/>
            <a:ext cx="4919662" cy="3187700"/>
            <a:chOff x="1981200" y="3365956"/>
            <a:chExt cx="4919663" cy="3187213"/>
          </a:xfrm>
        </p:grpSpPr>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65956"/>
              <a:ext cx="4919663"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6" name="Rectangle 1"/>
            <p:cNvSpPr>
              <a:spLocks noChangeArrowheads="1"/>
            </p:cNvSpPr>
            <p:nvPr/>
          </p:nvSpPr>
          <p:spPr bwMode="auto">
            <a:xfrm>
              <a:off x="1981200" y="6337756"/>
              <a:ext cx="1428596" cy="21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Photo/Keith Srakocic, Pool</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The Evolution of American Juvenile Justice</a:t>
            </a:r>
          </a:p>
        </p:txBody>
      </p:sp>
      <p:sp>
        <p:nvSpPr>
          <p:cNvPr id="31747" name="Rectangle 3"/>
          <p:cNvSpPr>
            <a:spLocks noGrp="1" noChangeArrowheads="1"/>
          </p:cNvSpPr>
          <p:nvPr>
            <p:ph sz="half" idx="1"/>
          </p:nvPr>
        </p:nvSpPr>
        <p:spPr/>
        <p:txBody>
          <a:bodyPr/>
          <a:lstStyle/>
          <a:p>
            <a:r>
              <a:rPr lang="en-US" altLang="en-US" dirty="0" smtClean="0"/>
              <a:t>The Illinois Juvenile Court:</a:t>
            </a:r>
          </a:p>
          <a:p>
            <a:pPr lvl="1"/>
            <a:r>
              <a:rPr lang="en-US" altLang="en-US" dirty="0" smtClean="0"/>
              <a:t>Established in 1899</a:t>
            </a:r>
          </a:p>
          <a:p>
            <a:pPr lvl="1"/>
            <a:r>
              <a:rPr lang="en-US" altLang="en-US" dirty="0" smtClean="0"/>
              <a:t>Different from adult court </a:t>
            </a:r>
          </a:p>
          <a:p>
            <a:pPr lvl="2"/>
            <a:r>
              <a:rPr lang="en-US" altLang="en-US" dirty="0" smtClean="0"/>
              <a:t>No juries</a:t>
            </a:r>
          </a:p>
          <a:p>
            <a:pPr lvl="2"/>
            <a:r>
              <a:rPr lang="en-US" altLang="en-US" dirty="0" smtClean="0"/>
              <a:t>Different terminology</a:t>
            </a:r>
          </a:p>
          <a:p>
            <a:pPr lvl="2"/>
            <a:r>
              <a:rPr lang="en-US" altLang="en-US" dirty="0" smtClean="0"/>
              <a:t>No adversarial relationship</a:t>
            </a:r>
          </a:p>
          <a:p>
            <a:pPr lvl="2"/>
            <a:r>
              <a:rPr lang="en-US" altLang="en-US" dirty="0" smtClean="0"/>
              <a:t>Confidentiality</a:t>
            </a:r>
          </a:p>
          <a:p>
            <a:pPr lvl="1"/>
            <a:r>
              <a:rPr lang="en-US" altLang="en-US" dirty="0" smtClean="0"/>
              <a:t>All states had juvenile courts by 1945.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The Evolution of American Juvenile Justice</a:t>
            </a:r>
          </a:p>
        </p:txBody>
      </p:sp>
      <p:pic>
        <p:nvPicPr>
          <p:cNvPr id="32771" name="Picture 1" descr="pic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1387475"/>
            <a:ext cx="390525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Learning Objective 3</a:t>
            </a:r>
          </a:p>
        </p:txBody>
      </p:sp>
      <p:sp>
        <p:nvSpPr>
          <p:cNvPr id="33795" name="Rectangle 3"/>
          <p:cNvSpPr>
            <a:spLocks noGrp="1" noChangeArrowheads="1"/>
          </p:cNvSpPr>
          <p:nvPr>
            <p:ph sz="half" idx="1"/>
          </p:nvPr>
        </p:nvSpPr>
        <p:spPr/>
        <p:txBody>
          <a:bodyPr/>
          <a:lstStyle/>
          <a:p>
            <a:r>
              <a:rPr lang="en-US" altLang="en-US" dirty="0" smtClean="0"/>
              <a:t>Identify and briefly describe the single most important U.S. Supreme Court case with respect to juvenile justice.</a:t>
            </a:r>
          </a:p>
        </p:txBody>
      </p:sp>
      <p:sp>
        <p:nvSpPr>
          <p:cNvPr id="33796" name="Rectangle 1"/>
          <p:cNvSpPr>
            <a:spLocks noChangeArrowheads="1"/>
          </p:cNvSpPr>
          <p:nvPr/>
        </p:nvSpPr>
        <p:spPr bwMode="auto">
          <a:xfrm rot="-5400000">
            <a:off x="1893888" y="5334793"/>
            <a:ext cx="1171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Photo/Mark Duncan</a:t>
            </a:r>
          </a:p>
        </p:txBody>
      </p:sp>
      <p:pic>
        <p:nvPicPr>
          <p:cNvPr id="33797" name="Picture 6" descr="pic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25" y="3184525"/>
            <a:ext cx="399256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7"/>
          <p:cNvSpPr>
            <a:spLocks noChangeArrowheads="1"/>
          </p:cNvSpPr>
          <p:nvPr/>
        </p:nvSpPr>
        <p:spPr bwMode="auto">
          <a:xfrm>
            <a:off x="2531651" y="6037660"/>
            <a:ext cx="3992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Source: Patrick Griffin, et al., Trying Juveniles as Adults: An Analysis of State Transfer Laws and Reporting (Washington, D.C.: Office of Juvenile Justice and Delinquency Prevention, September 2011).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The Evolution of American Juvenile Justice</a:t>
            </a:r>
          </a:p>
        </p:txBody>
      </p:sp>
      <p:sp>
        <p:nvSpPr>
          <p:cNvPr id="34819" name="Rectangle 3"/>
          <p:cNvSpPr>
            <a:spLocks noGrp="1" noChangeArrowheads="1"/>
          </p:cNvSpPr>
          <p:nvPr>
            <p:ph sz="half" idx="1"/>
          </p:nvPr>
        </p:nvSpPr>
        <p:spPr/>
        <p:txBody>
          <a:bodyPr/>
          <a:lstStyle/>
          <a:p>
            <a:r>
              <a:rPr lang="en-US" altLang="en-US" i="1" dirty="0" smtClean="0"/>
              <a:t>In re Gault </a:t>
            </a:r>
            <a:r>
              <a:rPr lang="en-US" altLang="en-US" dirty="0" smtClean="0"/>
              <a:t>(1967)</a:t>
            </a:r>
          </a:p>
          <a:p>
            <a:pPr lvl="1"/>
            <a:r>
              <a:rPr lang="en-US" altLang="en-US" dirty="0" smtClean="0"/>
              <a:t>The Supreme Court held that juveniles are entitled to many of the same due process rights granted to adult offenders.</a:t>
            </a:r>
          </a:p>
          <a:p>
            <a:pPr lvl="2"/>
            <a:r>
              <a:rPr lang="en-US" altLang="en-US" dirty="0" smtClean="0"/>
              <a:t>The right to advance notice of charges</a:t>
            </a:r>
          </a:p>
          <a:p>
            <a:pPr lvl="2"/>
            <a:r>
              <a:rPr lang="en-US" altLang="en-US" dirty="0" smtClean="0"/>
              <a:t>The right to counsel</a:t>
            </a:r>
          </a:p>
          <a:p>
            <a:pPr lvl="2"/>
            <a:r>
              <a:rPr lang="en-US" altLang="en-US" dirty="0" smtClean="0"/>
              <a:t>The right to confront and cross-examine witnesses</a:t>
            </a:r>
          </a:p>
          <a:p>
            <a:pPr lvl="2"/>
            <a:r>
              <a:rPr lang="en-US" altLang="en-US" dirty="0" smtClean="0"/>
              <a:t>The privilege against self-incrimination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The Evolution of American Juvenile Justice</a:t>
            </a:r>
          </a:p>
        </p:txBody>
      </p:sp>
      <p:sp>
        <p:nvSpPr>
          <p:cNvPr id="35843" name="Rectangle 3"/>
          <p:cNvSpPr>
            <a:spLocks noGrp="1" noChangeArrowheads="1"/>
          </p:cNvSpPr>
          <p:nvPr>
            <p:ph sz="half" idx="1"/>
          </p:nvPr>
        </p:nvSpPr>
        <p:spPr/>
        <p:txBody>
          <a:bodyPr/>
          <a:lstStyle/>
          <a:p>
            <a:r>
              <a:rPr lang="en-US" altLang="en-US" dirty="0" smtClean="0"/>
              <a:t>Other important Supreme Court decisions affecting juveniles</a:t>
            </a:r>
          </a:p>
          <a:p>
            <a:pPr lvl="1"/>
            <a:r>
              <a:rPr lang="en-US" altLang="en-US" i="1" dirty="0" smtClean="0"/>
              <a:t>In re Winship </a:t>
            </a:r>
            <a:r>
              <a:rPr lang="en-US" altLang="en-US" dirty="0" smtClean="0"/>
              <a:t>(1970): “beyond a reasonable doubt” standard</a:t>
            </a:r>
          </a:p>
          <a:p>
            <a:pPr lvl="1"/>
            <a:r>
              <a:rPr lang="en-US" altLang="en-US" i="1" dirty="0" smtClean="0"/>
              <a:t>Breed v. Jones </a:t>
            </a:r>
            <a:r>
              <a:rPr lang="en-US" altLang="en-US" dirty="0" smtClean="0"/>
              <a:t>(1975): double jeopardy applied concerning adult court</a:t>
            </a:r>
          </a:p>
          <a:p>
            <a:pPr lvl="1"/>
            <a:r>
              <a:rPr lang="en-US" altLang="en-US" i="1" dirty="0" smtClean="0"/>
              <a:t>McKeiver v. Pennsylvania </a:t>
            </a:r>
            <a:r>
              <a:rPr lang="en-US" altLang="en-US" dirty="0" smtClean="0"/>
              <a:t>(1971): no right to jury trial</a:t>
            </a:r>
          </a:p>
        </p:txBody>
      </p:sp>
    </p:spTree>
  </p:cSld>
  <p:clrMapOvr>
    <a:masterClrMapping/>
  </p:clrMapOvr>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TotalTime>
  <Words>1347</Words>
  <Application>Microsoft Office PowerPoint</Application>
  <PresentationFormat>On-screen Show (4:3)</PresentationFormat>
  <Paragraphs>165</Paragraphs>
  <Slides>26</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MS PGothic</vt:lpstr>
      <vt:lpstr>MS PGothic</vt:lpstr>
      <vt:lpstr>Arial</vt:lpstr>
      <vt:lpstr>Calibri</vt:lpstr>
      <vt:lpstr>Calibri Light</vt:lpstr>
      <vt:lpstr>1_Office Theme</vt:lpstr>
      <vt:lpstr>Custom Design</vt:lpstr>
      <vt:lpstr>PowerPoint Presentation</vt:lpstr>
      <vt:lpstr>Learning Objective 1</vt:lpstr>
      <vt:lpstr>The Evolution of American Juvenile Justice</vt:lpstr>
      <vt:lpstr>Learning Objective 2</vt:lpstr>
      <vt:lpstr>The Evolution of American Juvenile Justice</vt:lpstr>
      <vt:lpstr>The Evolution of American Juvenile Justice</vt:lpstr>
      <vt:lpstr>Learning Objective 3</vt:lpstr>
      <vt:lpstr>The Evolution of American Juvenile Justice</vt:lpstr>
      <vt:lpstr>The Evolution of American Juvenile Justice</vt:lpstr>
      <vt:lpstr>Learning Objective 4</vt:lpstr>
      <vt:lpstr>Determining Delinquency Today</vt:lpstr>
      <vt:lpstr>Learning Objective 5</vt:lpstr>
      <vt:lpstr>Trends in Juvenile Delinquency</vt:lpstr>
      <vt:lpstr>Trends in Juvenile Delinquency</vt:lpstr>
      <vt:lpstr>Learning Objective 6</vt:lpstr>
      <vt:lpstr>Factors in Juvenile Delinquency</vt:lpstr>
      <vt:lpstr>Factors in Juvenile Delinquency</vt:lpstr>
      <vt:lpstr>Factors in Juvenile Delinquency</vt:lpstr>
      <vt:lpstr>Factors in Juvenile Delinquency</vt:lpstr>
      <vt:lpstr>Learning Objective 7</vt:lpstr>
      <vt:lpstr>First Contact: The Police and Pretrial Procedures</vt:lpstr>
      <vt:lpstr>Learning Objective 8</vt:lpstr>
      <vt:lpstr>First Contact: The Police and Pretrial Procedures</vt:lpstr>
      <vt:lpstr>Learning Objective 9</vt:lpstr>
      <vt:lpstr>Trying &amp; Punishing Juveniles</vt:lpstr>
      <vt:lpstr>Trying &amp; Punishing Juveniles</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62</cp:revision>
  <dcterms:created xsi:type="dcterms:W3CDTF">2013-10-25T01:45:49Z</dcterms:created>
  <dcterms:modified xsi:type="dcterms:W3CDTF">2015-11-09T16:59:21Z</dcterms:modified>
</cp:coreProperties>
</file>