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69" r:id="rId1"/>
    <p:sldMasterId id="2147484375" r:id="rId2"/>
  </p:sldMasterIdLst>
  <p:notesMasterIdLst>
    <p:notesMasterId r:id="rId32"/>
  </p:notesMasterIdLst>
  <p:sldIdLst>
    <p:sldId id="291"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90" r:id="rId23"/>
    <p:sldId id="279" r:id="rId24"/>
    <p:sldId id="280" r:id="rId25"/>
    <p:sldId id="283" r:id="rId26"/>
    <p:sldId id="281" r:id="rId27"/>
    <p:sldId id="284" r:id="rId28"/>
    <p:sldId id="286" r:id="rId29"/>
    <p:sldId id="287" r:id="rId30"/>
    <p:sldId id="288"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618A087-815F-4493-8C05-57E057930460}" type="datetimeFigureOut">
              <a:rPr lang="en-US" altLang="en-US"/>
              <a:pPr>
                <a:defRPr/>
              </a:pPr>
              <a:t>11/11/2015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09B3CF5-C6C2-4B36-A7B3-EFE4B1CD316E}" type="slidenum">
              <a:rPr lang="en-US" altLang="en-US"/>
              <a:pPr/>
              <a:t>‹#›</a:t>
            </a:fld>
            <a:endParaRPr lang="en-US" altLang="en-US" dirty="0"/>
          </a:p>
        </p:txBody>
      </p:sp>
    </p:spTree>
    <p:extLst>
      <p:ext uri="{BB962C8B-B14F-4D97-AF65-F5344CB8AC3E}">
        <p14:creationId xmlns:p14="http://schemas.microsoft.com/office/powerpoint/2010/main" val="148042689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An inmate is struck by a bull during the “Guts and Glory” event at the Louisiana State Penitentiary’s annual Angola Prison Rodeo.</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51A06F01-E7D1-43B5-91A8-30272127F815}"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186946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This is from page 314 in Siegel: Inmates can be paroled despite multiple failures.  Arthur Scott, who was paroled in March 2014, after serving time on his 22nd auto theft conviction, stands in front of an Oakland, California, Toyota dealership on Tuesday, June 24, 2014. Scott, determined to stay out of jail and currently working while taking vocational classes, says he had stolen more than five cars from the dealership. For him, stable housing was critical. Each time he was released, he found himself homeless or in a halfway house with other men who did drugs and he would get re-arrested within days.</a:t>
            </a:r>
          </a:p>
          <a:p>
            <a:endParaRPr lang="en-US" altLang="en-US" dirty="0" smtClean="0">
              <a:cs typeface="Calibri" panose="020F0502020204030204" pitchFamily="34"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88BE83C2-3972-42C3-8926-FDE3B18F98CA}" type="slidenum">
              <a:rPr lang="en-US" altLang="en-US"/>
              <a:pPr eaLnBrk="1" hangingPunct="1"/>
              <a:t>22</a:t>
            </a:fld>
            <a:endParaRPr lang="en-US" altLang="en-US" dirty="0"/>
          </a:p>
        </p:txBody>
      </p:sp>
    </p:spTree>
    <p:extLst>
      <p:ext uri="{BB962C8B-B14F-4D97-AF65-F5344CB8AC3E}">
        <p14:creationId xmlns:p14="http://schemas.microsoft.com/office/powerpoint/2010/main" val="133735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Homeboy Industries, which operates this bakery in downtown Los Angeles, provides former gang members and recently released ex-convicts with job training opportunities and other reentry programs. Why is finding employment such an important part of the desistance process?</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Images/Damian Dovarganes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A035F28-8633-4133-8571-D99EDDEABC05}" type="slidenum">
              <a:rPr lang="en-US" altLang="en-US"/>
              <a:pPr eaLnBrk="1" hangingPunct="1">
                <a:spcBef>
                  <a:spcPct val="0"/>
                </a:spcBef>
              </a:pPr>
              <a:t>24</a:t>
            </a:fld>
            <a:endParaRPr lang="en-US" altLang="en-US" dirty="0"/>
          </a:p>
        </p:txBody>
      </p:sp>
    </p:spTree>
    <p:extLst>
      <p:ext uri="{BB962C8B-B14F-4D97-AF65-F5344CB8AC3E}">
        <p14:creationId xmlns:p14="http://schemas.microsoft.com/office/powerpoint/2010/main" val="429214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Residents of Phelan, California, protest the opening of a proposed group home for sex</a:t>
            </a:r>
          </a:p>
          <a:p>
            <a:r>
              <a:rPr lang="en-US" altLang="en-US" dirty="0" smtClean="0">
                <a:cs typeface="Calibri" panose="020F0502020204030204" pitchFamily="34" charset="0"/>
              </a:rPr>
              <a:t>offenders in their neighborhood. What are some of the reasons that community members fear the nearby presence of freed sex offenders? Are these fears justified? Why or why not? </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Images/Francis Specker</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1C7035FC-BA45-4075-968C-F680BA691B5B}" type="slidenum">
              <a:rPr lang="en-US" altLang="en-US"/>
              <a:pPr eaLnBrk="1" hangingPunct="1">
                <a:spcBef>
                  <a:spcPct val="0"/>
                </a:spcBef>
              </a:pPr>
              <a:t>27</a:t>
            </a:fld>
            <a:endParaRPr lang="en-US" altLang="en-US" dirty="0"/>
          </a:p>
        </p:txBody>
      </p:sp>
    </p:spTree>
    <p:extLst>
      <p:ext uri="{BB962C8B-B14F-4D97-AF65-F5344CB8AC3E}">
        <p14:creationId xmlns:p14="http://schemas.microsoft.com/office/powerpoint/2010/main" val="423932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36E88233-C264-40DB-8B49-DD234014AC2D}" type="slidenum">
              <a:rPr lang="en-US" altLang="en-US"/>
              <a:pPr eaLnBrk="1" hangingPunct="1">
                <a:spcBef>
                  <a:spcPct val="0"/>
                </a:spcBef>
              </a:pPr>
              <a:t>29</a:t>
            </a:fld>
            <a:endParaRPr lang="en-US" altLang="en-US" dirty="0"/>
          </a:p>
        </p:txBody>
      </p:sp>
    </p:spTree>
    <p:extLst>
      <p:ext uri="{BB962C8B-B14F-4D97-AF65-F5344CB8AC3E}">
        <p14:creationId xmlns:p14="http://schemas.microsoft.com/office/powerpoint/2010/main" val="375109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8C80EC2-5DD6-4961-9FA6-8A6F9DD53B02}" type="slidenum">
              <a:rPr lang="en-US" altLang="en-US"/>
              <a:pPr eaLnBrk="1" hangingPunct="1">
                <a:spcBef>
                  <a:spcPct val="0"/>
                </a:spcBef>
              </a:pPr>
              <a:t>4</a:t>
            </a:fld>
            <a:endParaRPr lang="en-US" altLang="en-US" dirty="0"/>
          </a:p>
        </p:txBody>
      </p:sp>
    </p:spTree>
    <p:extLst>
      <p:ext uri="{BB962C8B-B14F-4D97-AF65-F5344CB8AC3E}">
        <p14:creationId xmlns:p14="http://schemas.microsoft.com/office/powerpoint/2010/main" val="334766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 correctional official displays a set of homemade knives, also known as shivs, made by inmates at Attica Correctional Facility in Attica, New York. What are some of the reasons that violence flourishes behind bars?</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Images/David Duprey</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9E78C2B-7D4C-4C0F-A705-181FF9081067}" type="slidenum">
              <a:rPr lang="en-US" altLang="en-US"/>
              <a:pPr eaLnBrk="1" hangingPunct="1">
                <a:spcBef>
                  <a:spcPct val="0"/>
                </a:spcBef>
              </a:pPr>
              <a:t>8</a:t>
            </a:fld>
            <a:endParaRPr lang="en-US" altLang="en-US" dirty="0"/>
          </a:p>
        </p:txBody>
      </p:sp>
    </p:spTree>
    <p:extLst>
      <p:ext uri="{BB962C8B-B14F-4D97-AF65-F5344CB8AC3E}">
        <p14:creationId xmlns:p14="http://schemas.microsoft.com/office/powerpoint/2010/main" val="174439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14.3 The Top Prison Gangs in the United States</a:t>
            </a:r>
          </a:p>
          <a:p>
            <a:r>
              <a:rPr lang="en-US" altLang="en-US" dirty="0" smtClean="0">
                <a:cs typeface="Calibri" panose="020F0502020204030204" pitchFamily="34" charset="0"/>
              </a:rPr>
              <a:t>Certain prison gangs, such as the Crips and the Bloods, are offshoots of street gangs and gained influence behind bars because so many of their members have been incarcerated. Others, such as the Aryan Brotherhood and the Mexican Mafia, formed in prison and expanded to the streets. Listed here are seven of the most dangerous gangs operating in the American prison system today.</a:t>
            </a:r>
          </a:p>
          <a:p>
            <a:endParaRPr lang="en-US" altLang="en-US" dirty="0" smtClean="0">
              <a:cs typeface="Calibri" panose="020F0502020204030204" pitchFamily="34" charset="0"/>
            </a:endParaRPr>
          </a:p>
          <a:p>
            <a:r>
              <a:rPr lang="en-US" altLang="en-US" dirty="0" smtClean="0">
                <a:cs typeface="Calibri" panose="020F0502020204030204" pitchFamily="34" charset="0"/>
              </a:rPr>
              <a:t>Sources: “Gangs or Us,” at www.gangsorus.com/index.html; and “Prison Gang Profiles,” at www.insideprison.com/prison_gang_profiles.asp.</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64D0E47C-D801-41C2-B70C-3705B8C1EE14}" type="slidenum">
              <a:rPr lang="en-US" altLang="en-US"/>
              <a:pPr eaLnBrk="1" hangingPunct="1">
                <a:spcBef>
                  <a:spcPct val="0"/>
                </a:spcBef>
              </a:pPr>
              <a:t>12</a:t>
            </a:fld>
            <a:endParaRPr lang="en-US" altLang="en-US" dirty="0"/>
          </a:p>
        </p:txBody>
      </p:sp>
    </p:spTree>
    <p:extLst>
      <p:ext uri="{BB962C8B-B14F-4D97-AF65-F5344CB8AC3E}">
        <p14:creationId xmlns:p14="http://schemas.microsoft.com/office/powerpoint/2010/main" val="218404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In high-security prisons, correctional officers such as these two at the supermax prison in Tamms, Illinois, monitor even the most mundane of inmate activities, including</a:t>
            </a:r>
          </a:p>
          <a:p>
            <a:r>
              <a:rPr lang="en-US" altLang="en-US" dirty="0" smtClean="0">
                <a:cs typeface="Calibri" panose="020F0502020204030204" pitchFamily="34" charset="0"/>
              </a:rPr>
              <a:t>working, exercising, eating, and showering. How might this constant surveillance</a:t>
            </a:r>
          </a:p>
          <a:p>
            <a:r>
              <a:rPr lang="en-US" altLang="en-US" dirty="0" smtClean="0">
                <a:cs typeface="Calibri" panose="020F0502020204030204" pitchFamily="34" charset="0"/>
              </a:rPr>
              <a:t>contribute to tension between correctional officers and prisoners? </a:t>
            </a:r>
          </a:p>
          <a:p>
            <a:endParaRPr lang="en-US" altLang="en-US" dirty="0" smtClean="0">
              <a:cs typeface="Calibri" panose="020F0502020204030204" pitchFamily="34" charset="0"/>
            </a:endParaRPr>
          </a:p>
          <a:p>
            <a:r>
              <a:rPr lang="en-US" altLang="en-US" dirty="0" smtClean="0">
                <a:cs typeface="Calibri" panose="020F0502020204030204" pitchFamily="34" charset="0"/>
              </a:rPr>
              <a:t>John Smierciak/MCT/Landov</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856E5035-ED9C-4284-A837-0DCE5B2CED3F}" type="slidenum">
              <a:rPr lang="en-US" altLang="en-US"/>
              <a:pPr eaLnBrk="1" hangingPunct="1">
                <a:spcBef>
                  <a:spcPct val="0"/>
                </a:spcBef>
              </a:pPr>
              <a:t>13</a:t>
            </a:fld>
            <a:endParaRPr lang="en-US" altLang="en-US" dirty="0"/>
          </a:p>
        </p:txBody>
      </p:sp>
    </p:spTree>
    <p:extLst>
      <p:ext uri="{BB962C8B-B14F-4D97-AF65-F5344CB8AC3E}">
        <p14:creationId xmlns:p14="http://schemas.microsoft.com/office/powerpoint/2010/main" val="332140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2929E124-8444-4766-B0A4-9676A62495E9}" type="slidenum">
              <a:rPr lang="en-US" altLang="en-US"/>
              <a:pPr eaLnBrk="1" hangingPunct="1">
                <a:spcBef>
                  <a:spcPct val="0"/>
                </a:spcBef>
              </a:pPr>
              <a:t>16</a:t>
            </a:fld>
            <a:endParaRPr lang="en-US" altLang="en-US" dirty="0"/>
          </a:p>
        </p:txBody>
      </p:sp>
    </p:spTree>
    <p:extLst>
      <p:ext uri="{BB962C8B-B14F-4D97-AF65-F5344CB8AC3E}">
        <p14:creationId xmlns:p14="http://schemas.microsoft.com/office/powerpoint/2010/main" val="128777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Female inmates at the Women’s Eastern Reception, Diagnostic and Correctional Center in Vandalia, Missouri, visit with their daughters and granddaughters. Why is it difficult for many mothers behind bars to see their children?</a:t>
            </a:r>
          </a:p>
          <a:p>
            <a:endParaRPr lang="en-US" altLang="en-US" dirty="0" smtClean="0">
              <a:cs typeface="Calibri" panose="020F0502020204030204" pitchFamily="34" charset="0"/>
            </a:endParaRPr>
          </a:p>
          <a:p>
            <a:r>
              <a:rPr lang="en-US" altLang="en-US" dirty="0" smtClean="0">
                <a:cs typeface="Calibri" panose="020F0502020204030204" pitchFamily="34" charset="0"/>
              </a:rPr>
              <a:t> AP Images/Whitney Curtis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88E5F45D-CF25-4F34-8995-0530F205DE2B}" type="slidenum">
              <a:rPr lang="en-US" altLang="en-US"/>
              <a:pPr eaLnBrk="1" hangingPunct="1">
                <a:spcBef>
                  <a:spcPct val="0"/>
                </a:spcBef>
              </a:pPr>
              <a:t>19</a:t>
            </a:fld>
            <a:endParaRPr lang="en-US" altLang="en-US" dirty="0"/>
          </a:p>
        </p:txBody>
      </p:sp>
    </p:spTree>
    <p:extLst>
      <p:ext uri="{BB962C8B-B14F-4D97-AF65-F5344CB8AC3E}">
        <p14:creationId xmlns:p14="http://schemas.microsoft.com/office/powerpoint/2010/main" val="476352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8E764BB3-B16D-48AF-9CA1-142059E71913}" type="slidenum">
              <a:rPr lang="en-US" altLang="en-US"/>
              <a:pPr eaLnBrk="1" hangingPunct="1">
                <a:spcBef>
                  <a:spcPct val="0"/>
                </a:spcBef>
              </a:pPr>
              <a:t>20</a:t>
            </a:fld>
            <a:endParaRPr lang="en-US" altLang="en-US" dirty="0"/>
          </a:p>
        </p:txBody>
      </p:sp>
    </p:spTree>
    <p:extLst>
      <p:ext uri="{BB962C8B-B14F-4D97-AF65-F5344CB8AC3E}">
        <p14:creationId xmlns:p14="http://schemas.microsoft.com/office/powerpoint/2010/main" val="266720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F5F6BDDF-1F30-4137-9312-1883BC7AC472}" type="slidenum">
              <a:rPr lang="en-US" altLang="en-US"/>
              <a:pPr eaLnBrk="1" hangingPunct="1">
                <a:spcBef>
                  <a:spcPct val="0"/>
                </a:spcBef>
              </a:pPr>
              <a:t>21</a:t>
            </a:fld>
            <a:endParaRPr lang="en-US" altLang="en-US" dirty="0"/>
          </a:p>
        </p:txBody>
      </p:sp>
    </p:spTree>
    <p:extLst>
      <p:ext uri="{BB962C8B-B14F-4D97-AF65-F5344CB8AC3E}">
        <p14:creationId xmlns:p14="http://schemas.microsoft.com/office/powerpoint/2010/main" val="203296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11/11/2015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5347447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11/11/2015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14910621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9629347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48AA09D-B953-4A66-BF00-E3FB89CBABDB}" type="datetimeFigureOut">
              <a:rPr lang="en-US" altLang="en-US"/>
              <a:pPr>
                <a:defRPr/>
              </a:pPr>
              <a:t>11/11/2015</a:t>
            </a:fld>
            <a:endParaRPr lang="en-US" alt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1B21A14-CEB8-4E40-B7CB-823A1A9A7F36}" type="slidenum">
              <a:rPr lang="en-US" altLang="en-US"/>
              <a:pPr/>
              <a:t>‹#›</a:t>
            </a:fld>
            <a:endParaRPr lang="en-US" altLang="en-US" dirty="0"/>
          </a:p>
        </p:txBody>
      </p:sp>
    </p:spTree>
    <p:extLst>
      <p:ext uri="{BB962C8B-B14F-4D97-AF65-F5344CB8AC3E}">
        <p14:creationId xmlns:p14="http://schemas.microsoft.com/office/powerpoint/2010/main" val="10422523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4271393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701526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7"/>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209727"/>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11/11/2015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2612611057"/>
      </p:ext>
    </p:extLst>
  </p:cSld>
  <p:clrMap bg1="lt1" tx1="dk1" bg2="lt2" tx2="dk2" accent1="accent1" accent2="accent2" accent3="accent3" accent4="accent4" accent5="accent5" accent6="accent6" hlink="hlink" folHlink="folHlink"/>
  <p:sldLayoutIdLst>
    <p:sldLayoutId id="214748437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US" b="1" dirty="0" smtClean="0"/>
              <a:t>Chapter 14</a:t>
            </a:r>
            <a:endParaRPr lang="en-US" b="1" dirty="0"/>
          </a:p>
        </p:txBody>
      </p:sp>
      <p:sp>
        <p:nvSpPr>
          <p:cNvPr id="3" name="Text Placeholder 2"/>
          <p:cNvSpPr>
            <a:spLocks noGrp="1"/>
          </p:cNvSpPr>
          <p:nvPr>
            <p:ph type="body" sz="quarter" idx="11"/>
          </p:nvPr>
        </p:nvSpPr>
        <p:spPr/>
        <p:txBody>
          <a:bodyPr/>
          <a:lstStyle/>
          <a:p>
            <a:r>
              <a:rPr lang="en-US" altLang="en-US" dirty="0" smtClean="0"/>
              <a:t>The Prisoner Experience and </a:t>
            </a:r>
            <a:r>
              <a:rPr lang="en-US" altLang="en-US" smtClean="0"/>
              <a:t>Prison Reentry </a:t>
            </a:r>
            <a:endParaRPr lang="en-US" altLang="en-US" dirty="0"/>
          </a:p>
        </p:txBody>
      </p:sp>
    </p:spTree>
    <p:extLst>
      <p:ext uri="{BB962C8B-B14F-4D97-AF65-F5344CB8AC3E}">
        <p14:creationId xmlns:p14="http://schemas.microsoft.com/office/powerpoint/2010/main" val="2770426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Prison Violence</a:t>
            </a:r>
          </a:p>
        </p:txBody>
      </p:sp>
      <p:sp>
        <p:nvSpPr>
          <p:cNvPr id="3" name="Content Placeholder 2"/>
          <p:cNvSpPr>
            <a:spLocks noGrp="1"/>
          </p:cNvSpPr>
          <p:nvPr>
            <p:ph sz="half" idx="1"/>
          </p:nvPr>
        </p:nvSpPr>
        <p:spPr/>
        <p:txBody>
          <a:bodyPr/>
          <a:lstStyle/>
          <a:p>
            <a:r>
              <a:rPr lang="en-US" dirty="0" smtClean="0"/>
              <a:t>Deprivation model</a:t>
            </a:r>
          </a:p>
          <a:p>
            <a:pPr lvl="1"/>
            <a:r>
              <a:rPr lang="en-US" dirty="0" smtClean="0"/>
              <a:t>Stressful and oppressive conditions of prison life lead to aggressive behavior</a:t>
            </a:r>
          </a:p>
          <a:p>
            <a:r>
              <a:rPr lang="en-US" dirty="0" smtClean="0"/>
              <a:t>Relative deprivation</a:t>
            </a:r>
          </a:p>
          <a:p>
            <a:pPr lvl="1"/>
            <a:r>
              <a:rPr lang="en-US" dirty="0" smtClean="0"/>
              <a:t>The gap between what is expected in a certain situation and what is achieved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Prison Violence</a:t>
            </a:r>
          </a:p>
        </p:txBody>
      </p:sp>
      <p:sp>
        <p:nvSpPr>
          <p:cNvPr id="41987" name="Content Placeholder 2"/>
          <p:cNvSpPr>
            <a:spLocks noGrp="1"/>
          </p:cNvSpPr>
          <p:nvPr>
            <p:ph sz="half" idx="1"/>
          </p:nvPr>
        </p:nvSpPr>
        <p:spPr/>
        <p:txBody>
          <a:bodyPr/>
          <a:lstStyle/>
          <a:p>
            <a:r>
              <a:rPr lang="en-US" altLang="en-US" dirty="0" smtClean="0"/>
              <a:t>Riots </a:t>
            </a:r>
          </a:p>
          <a:p>
            <a:r>
              <a:rPr lang="en-US" altLang="en-US" dirty="0" smtClean="0"/>
              <a:t>Prison rape</a:t>
            </a:r>
          </a:p>
          <a:p>
            <a:r>
              <a:rPr lang="en-US" altLang="en-US" dirty="0" smtClean="0"/>
              <a:t>Race and ethnicity</a:t>
            </a:r>
          </a:p>
          <a:p>
            <a:pPr lvl="1"/>
            <a:r>
              <a:rPr lang="en-US" altLang="en-US" dirty="0" smtClean="0"/>
              <a:t>Separate worlds</a:t>
            </a:r>
          </a:p>
          <a:p>
            <a:pPr lvl="1"/>
            <a:r>
              <a:rPr lang="en-US" altLang="en-US" dirty="0" smtClean="0"/>
              <a:t>Prison segregation</a:t>
            </a:r>
          </a:p>
          <a:p>
            <a:r>
              <a:rPr lang="en-US" altLang="en-US" dirty="0" smtClean="0"/>
              <a:t>Prison gangs and security threat groups</a:t>
            </a:r>
          </a:p>
          <a:p>
            <a:pPr lvl="2"/>
            <a:endParaRPr lang="en-US" alt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Prison Violence</a:t>
            </a:r>
          </a:p>
        </p:txBody>
      </p:sp>
      <p:pic>
        <p:nvPicPr>
          <p:cNvPr id="43011" name="Picture 1" descr="pic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7" y="1234758"/>
            <a:ext cx="58508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ChangeArrowheads="1"/>
          </p:cNvSpPr>
          <p:nvPr/>
        </p:nvSpPr>
        <p:spPr bwMode="auto">
          <a:xfrm>
            <a:off x="1431925" y="6302693"/>
            <a:ext cx="457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Sources: “Gangs or Us,” at www.gangsorus.com/index.html; and “Prison Gang Profiles,” at www.insideprison.com/prison_gang_profiles.asp.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Learning Objective 4</a:t>
            </a:r>
          </a:p>
        </p:txBody>
      </p:sp>
      <p:sp>
        <p:nvSpPr>
          <p:cNvPr id="44035" name="Rectangle 3"/>
          <p:cNvSpPr>
            <a:spLocks noGrp="1" noChangeArrowheads="1"/>
          </p:cNvSpPr>
          <p:nvPr>
            <p:ph sz="half" idx="1"/>
          </p:nvPr>
        </p:nvSpPr>
        <p:spPr/>
        <p:txBody>
          <a:bodyPr/>
          <a:lstStyle/>
          <a:p>
            <a:r>
              <a:rPr lang="en-US" altLang="en-US" dirty="0" smtClean="0"/>
              <a:t>List the three goals of prison disciplinary strategies. </a:t>
            </a:r>
          </a:p>
        </p:txBody>
      </p:sp>
      <p:grpSp>
        <p:nvGrpSpPr>
          <p:cNvPr id="44036" name="Group 2"/>
          <p:cNvGrpSpPr>
            <a:grpSpLocks/>
          </p:cNvGrpSpPr>
          <p:nvPr/>
        </p:nvGrpSpPr>
        <p:grpSpPr bwMode="auto">
          <a:xfrm>
            <a:off x="2582863" y="3200400"/>
            <a:ext cx="3978275" cy="3429000"/>
            <a:chOff x="2582863" y="3200400"/>
            <a:chExt cx="3978275" cy="3429000"/>
          </a:xfrm>
        </p:grpSpPr>
        <p:pic>
          <p:nvPicPr>
            <p:cNvPr id="44037" name="Picture 4" descr="P14_06_Correction officers.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2863" y="3200400"/>
              <a:ext cx="3978275"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1"/>
            <p:cNvSpPr>
              <a:spLocks noChangeArrowheads="1"/>
            </p:cNvSpPr>
            <p:nvPr/>
          </p:nvSpPr>
          <p:spPr bwMode="auto">
            <a:xfrm>
              <a:off x="2590800" y="6413956"/>
              <a:ext cx="13773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John Smierciak/MCT/Landov</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smtClean="0"/>
              <a:t>Correctional Officers &amp; Discipline</a:t>
            </a:r>
          </a:p>
        </p:txBody>
      </p:sp>
      <p:sp>
        <p:nvSpPr>
          <p:cNvPr id="53250" name="Rectangle 3"/>
          <p:cNvSpPr>
            <a:spLocks noGrp="1" noChangeArrowheads="1"/>
          </p:cNvSpPr>
          <p:nvPr>
            <p:ph sz="half" idx="1"/>
          </p:nvPr>
        </p:nvSpPr>
        <p:spPr>
          <a:xfrm>
            <a:off x="433138" y="1419726"/>
            <a:ext cx="8373978" cy="5438274"/>
          </a:xfrm>
        </p:spPr>
        <p:txBody>
          <a:bodyPr>
            <a:normAutofit/>
          </a:bodyPr>
          <a:lstStyle/>
          <a:p>
            <a:r>
              <a:rPr lang="en-US" dirty="0" smtClean="0"/>
              <a:t>Six general categories of correctional officers:</a:t>
            </a:r>
          </a:p>
          <a:p>
            <a:pPr lvl="1"/>
            <a:r>
              <a:rPr lang="en-US" dirty="0" smtClean="0"/>
              <a:t>Block officers: supervision of cell blocks containing as many as 400 inmates</a:t>
            </a:r>
          </a:p>
          <a:p>
            <a:pPr lvl="1"/>
            <a:r>
              <a:rPr lang="en-US" dirty="0" smtClean="0"/>
              <a:t>Work detail officers: supervision of inmate details</a:t>
            </a:r>
          </a:p>
          <a:p>
            <a:pPr lvl="1"/>
            <a:r>
              <a:rPr lang="en-US" dirty="0" smtClean="0"/>
              <a:t>Industrial shop and school officers: maintenance and security functions in workshop/educational programs</a:t>
            </a:r>
          </a:p>
          <a:p>
            <a:pPr lvl="1"/>
            <a:r>
              <a:rPr lang="en-US" dirty="0" smtClean="0"/>
              <a:t>Yard officers: work on the prison yard</a:t>
            </a:r>
          </a:p>
          <a:p>
            <a:pPr lvl="1"/>
            <a:r>
              <a:rPr lang="en-US" dirty="0" smtClean="0"/>
              <a:t>Tower guards: isolated; silent post above grounds facility</a:t>
            </a:r>
          </a:p>
          <a:p>
            <a:pPr lvl="1"/>
            <a:r>
              <a:rPr lang="en-US" dirty="0" smtClean="0"/>
              <a:t>Administrative building assignments: security at prison gates; visitation; liaisons for civilians</a:t>
            </a:r>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Correctional Officers &amp; Discipline</a:t>
            </a:r>
          </a:p>
        </p:txBody>
      </p:sp>
      <p:sp>
        <p:nvSpPr>
          <p:cNvPr id="46083" name="Content Placeholder 2"/>
          <p:cNvSpPr>
            <a:spLocks noGrp="1"/>
          </p:cNvSpPr>
          <p:nvPr>
            <p:ph sz="half" idx="1"/>
          </p:nvPr>
        </p:nvSpPr>
        <p:spPr/>
        <p:txBody>
          <a:bodyPr/>
          <a:lstStyle/>
          <a:p>
            <a:r>
              <a:rPr lang="en-US" altLang="en-US" dirty="0" smtClean="0"/>
              <a:t>Three general goals of discipline</a:t>
            </a:r>
          </a:p>
          <a:p>
            <a:pPr lvl="1"/>
            <a:r>
              <a:rPr lang="en-US" altLang="en-US" dirty="0" smtClean="0"/>
              <a:t>Ensure safe and orderly environment.</a:t>
            </a:r>
          </a:p>
          <a:p>
            <a:pPr lvl="1"/>
            <a:r>
              <a:rPr lang="en-US" altLang="en-US" dirty="0" smtClean="0"/>
              <a:t>Instill respect for authority of correctional officers and administrators.</a:t>
            </a:r>
          </a:p>
          <a:p>
            <a:pPr lvl="1"/>
            <a:r>
              <a:rPr lang="en-US" altLang="en-US" dirty="0" smtClean="0"/>
              <a:t>Teach values and respectful behavior that influence the inmate’s attitude after release from prison.</a:t>
            </a:r>
          </a:p>
          <a:p>
            <a:pPr lvl="1"/>
            <a:endParaRPr lang="en-US" alt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Learning Objective 5</a:t>
            </a:r>
          </a:p>
        </p:txBody>
      </p:sp>
      <p:sp>
        <p:nvSpPr>
          <p:cNvPr id="47107" name="Rectangle 3"/>
          <p:cNvSpPr>
            <a:spLocks noGrp="1" noChangeArrowheads="1"/>
          </p:cNvSpPr>
          <p:nvPr>
            <p:ph sz="half" idx="1"/>
          </p:nvPr>
        </p:nvSpPr>
        <p:spPr/>
        <p:txBody>
          <a:bodyPr/>
          <a:lstStyle/>
          <a:p>
            <a:r>
              <a:rPr lang="en-US" altLang="en-US" dirty="0" smtClean="0"/>
              <a:t>Describe the hands-off doctrine of prisoner law and indicate the two standards used to determine if prisoners’</a:t>
            </a:r>
            <a:r>
              <a:rPr lang="en-US" altLang="ja-JP" dirty="0" smtClean="0"/>
              <a:t> rights have been violated.</a:t>
            </a:r>
            <a:endParaRPr lang="en-US" altLang="en-US" dirty="0" smtClean="0"/>
          </a:p>
        </p:txBody>
      </p:sp>
      <p:grpSp>
        <p:nvGrpSpPr>
          <p:cNvPr id="47108" name="Group 2"/>
          <p:cNvGrpSpPr>
            <a:grpSpLocks/>
          </p:cNvGrpSpPr>
          <p:nvPr/>
        </p:nvGrpSpPr>
        <p:grpSpPr bwMode="auto">
          <a:xfrm>
            <a:off x="1582738" y="3575685"/>
            <a:ext cx="5978525" cy="2751138"/>
            <a:chOff x="1524001" y="4016375"/>
            <a:chExt cx="5976937" cy="2751138"/>
          </a:xfrm>
        </p:grpSpPr>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016375"/>
              <a:ext cx="5748338" cy="275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10" name="Rectangle 1"/>
            <p:cNvSpPr>
              <a:spLocks noChangeArrowheads="1"/>
            </p:cNvSpPr>
            <p:nvPr/>
          </p:nvSpPr>
          <p:spPr bwMode="auto">
            <a:xfrm rot="-5400000">
              <a:off x="672040" y="5581788"/>
              <a:ext cx="19193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Noah Berger/Bloomberg via Getty Images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Correctional Officers &amp; Discipline</a:t>
            </a:r>
          </a:p>
        </p:txBody>
      </p:sp>
      <p:sp>
        <p:nvSpPr>
          <p:cNvPr id="48131" name="Content Placeholder 2"/>
          <p:cNvSpPr>
            <a:spLocks noGrp="1"/>
          </p:cNvSpPr>
          <p:nvPr>
            <p:ph sz="half" idx="1"/>
          </p:nvPr>
        </p:nvSpPr>
        <p:spPr/>
        <p:txBody>
          <a:bodyPr/>
          <a:lstStyle/>
          <a:p>
            <a:r>
              <a:rPr lang="en-US" altLang="en-US" dirty="0" smtClean="0"/>
              <a:t>Use of force</a:t>
            </a:r>
          </a:p>
          <a:p>
            <a:pPr lvl="1"/>
            <a:r>
              <a:rPr lang="en-US" altLang="en-US" i="1" dirty="0" smtClean="0"/>
              <a:t>Whitley v. Albers </a:t>
            </a:r>
            <a:r>
              <a:rPr lang="en-US" altLang="en-US" dirty="0" smtClean="0"/>
              <a:t>(1986)</a:t>
            </a:r>
          </a:p>
          <a:p>
            <a:pPr lvl="1"/>
            <a:r>
              <a:rPr lang="en-US" altLang="en-US" dirty="0" smtClean="0"/>
              <a:t>Legitimate security differences:</a:t>
            </a:r>
          </a:p>
          <a:p>
            <a:pPr lvl="2"/>
            <a:r>
              <a:rPr lang="en-US" altLang="en-US" dirty="0" smtClean="0"/>
              <a:t>Acting in self-defense</a:t>
            </a:r>
          </a:p>
          <a:p>
            <a:pPr lvl="2"/>
            <a:r>
              <a:rPr lang="en-US" altLang="en-US" dirty="0" smtClean="0"/>
              <a:t>Acting to defend the safety of a 3rd person</a:t>
            </a:r>
          </a:p>
          <a:p>
            <a:pPr lvl="2"/>
            <a:r>
              <a:rPr lang="en-US" altLang="en-US" dirty="0" smtClean="0"/>
              <a:t>Upholding the rules of the institution</a:t>
            </a:r>
          </a:p>
          <a:p>
            <a:pPr lvl="2"/>
            <a:r>
              <a:rPr lang="en-US" altLang="en-US" dirty="0" smtClean="0"/>
              <a:t>Preventing a crime </a:t>
            </a:r>
          </a:p>
          <a:p>
            <a:pPr lvl="2"/>
            <a:r>
              <a:rPr lang="en-US" altLang="en-US" dirty="0" smtClean="0"/>
              <a:t>Preventing an escape effort</a:t>
            </a:r>
          </a:p>
          <a:p>
            <a:pPr lvl="1"/>
            <a:r>
              <a:rPr lang="en-US" altLang="en-US" dirty="0" smtClean="0"/>
              <a:t>The “malicious and sadistic” Standard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Correctional Officers &amp; Discipline</a:t>
            </a:r>
          </a:p>
        </p:txBody>
      </p:sp>
      <p:sp>
        <p:nvSpPr>
          <p:cNvPr id="49155" name="Content Placeholder 2"/>
          <p:cNvSpPr>
            <a:spLocks noGrp="1"/>
          </p:cNvSpPr>
          <p:nvPr>
            <p:ph sz="half" idx="1"/>
          </p:nvPr>
        </p:nvSpPr>
        <p:spPr/>
        <p:txBody>
          <a:bodyPr>
            <a:normAutofit fontScale="92500" lnSpcReduction="10000"/>
          </a:bodyPr>
          <a:lstStyle/>
          <a:p>
            <a:r>
              <a:rPr lang="en-US" altLang="en-US" dirty="0" smtClean="0"/>
              <a:t>“Hands-off” doctrine: care of inmates should be left to prison officials</a:t>
            </a:r>
          </a:p>
          <a:p>
            <a:pPr lvl="1"/>
            <a:r>
              <a:rPr lang="en-US" altLang="en-US" dirty="0" smtClean="0"/>
              <a:t>Not the place of judges to intervene in penal administrative matters</a:t>
            </a:r>
          </a:p>
          <a:p>
            <a:r>
              <a:rPr lang="en-US" altLang="en-US" i="1" dirty="0" smtClean="0"/>
              <a:t>Estelle v. Gamble </a:t>
            </a:r>
            <a:r>
              <a:rPr lang="en-US" altLang="en-US" dirty="0" smtClean="0"/>
              <a:t>(1976)</a:t>
            </a:r>
          </a:p>
          <a:p>
            <a:pPr lvl="1"/>
            <a:r>
              <a:rPr lang="en-US" altLang="en-US" dirty="0" smtClean="0"/>
              <a:t>Deliberate indifference standard: prison officials are aware of harmful conditions, but fail to take steps to remedy those conditions</a:t>
            </a:r>
          </a:p>
          <a:p>
            <a:r>
              <a:rPr lang="en-US" altLang="en-US" i="1" dirty="0" smtClean="0"/>
              <a:t>Wilson v. Seiter </a:t>
            </a:r>
            <a:r>
              <a:rPr lang="en-US" altLang="en-US" dirty="0" smtClean="0"/>
              <a:t>(1991)</a:t>
            </a:r>
          </a:p>
          <a:p>
            <a:pPr lvl="1"/>
            <a:r>
              <a:rPr lang="en-US" altLang="en-US" dirty="0" smtClean="0"/>
              <a:t>Identifiable human needs standard: prisoner must show institution denied him/her of basic humans needs, i.e., food, warmth, and exercise</a:t>
            </a:r>
          </a:p>
          <a:p>
            <a:pPr lvl="1"/>
            <a:endParaRPr lang="en-US" altLang="en-US" dirty="0" smtClean="0"/>
          </a:p>
          <a:p>
            <a:pPr lvl="1"/>
            <a:endParaRPr lang="en-US" alt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p:txBody>
          <a:bodyPr/>
          <a:lstStyle/>
          <a:p>
            <a:r>
              <a:rPr lang="en-US" altLang="en-US" dirty="0" smtClean="0"/>
              <a:t>Learning Objective 6</a:t>
            </a:r>
          </a:p>
        </p:txBody>
      </p:sp>
      <p:sp>
        <p:nvSpPr>
          <p:cNvPr id="50179" name="Content Placeholder 5"/>
          <p:cNvSpPr>
            <a:spLocks noGrp="1"/>
          </p:cNvSpPr>
          <p:nvPr>
            <p:ph sz="half" idx="1"/>
          </p:nvPr>
        </p:nvSpPr>
        <p:spPr/>
        <p:txBody>
          <a:bodyPr/>
          <a:lstStyle/>
          <a:p>
            <a:r>
              <a:rPr lang="en-US" altLang="en-US" dirty="0" smtClean="0"/>
              <a:t>Explain the aspects of imprisonment that prove challenging for incarcerated mothers and their children.</a:t>
            </a:r>
          </a:p>
        </p:txBody>
      </p:sp>
      <p:grpSp>
        <p:nvGrpSpPr>
          <p:cNvPr id="50180" name="Group 3"/>
          <p:cNvGrpSpPr>
            <a:grpSpLocks/>
          </p:cNvGrpSpPr>
          <p:nvPr/>
        </p:nvGrpSpPr>
        <p:grpSpPr bwMode="auto">
          <a:xfrm>
            <a:off x="1981200" y="3261360"/>
            <a:ext cx="5029200" cy="3079750"/>
            <a:chOff x="1981200" y="3581400"/>
            <a:chExt cx="5029200" cy="3079242"/>
          </a:xfrm>
        </p:grpSpPr>
        <p:sp>
          <p:nvSpPr>
            <p:cNvPr id="50181" name="Rectangle 1"/>
            <p:cNvSpPr>
              <a:spLocks noChangeArrowheads="1"/>
            </p:cNvSpPr>
            <p:nvPr/>
          </p:nvSpPr>
          <p:spPr bwMode="auto">
            <a:xfrm rot="-5400000">
              <a:off x="1474712" y="5876456"/>
              <a:ext cx="12284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AP Photo/Whitney Curtis</a:t>
              </a:r>
            </a:p>
          </p:txBody>
        </p:sp>
        <p:pic>
          <p:nvPicPr>
            <p:cNvPr id="50182" name="Picture 6" descr="screenshot_336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81400"/>
              <a:ext cx="4800600" cy="307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Learning Objective 1</a:t>
            </a:r>
          </a:p>
        </p:txBody>
      </p:sp>
      <p:sp>
        <p:nvSpPr>
          <p:cNvPr id="32771" name="Rectangle 3"/>
          <p:cNvSpPr>
            <a:spLocks noGrp="1" noChangeArrowheads="1"/>
          </p:cNvSpPr>
          <p:nvPr>
            <p:ph sz="half" idx="1"/>
          </p:nvPr>
        </p:nvSpPr>
        <p:spPr/>
        <p:txBody>
          <a:bodyPr/>
          <a:lstStyle/>
          <a:p>
            <a:r>
              <a:rPr lang="en-US" altLang="en-US" dirty="0" smtClean="0"/>
              <a:t>Explain the concept of the prison as a total institution.</a:t>
            </a:r>
          </a:p>
        </p:txBody>
      </p:sp>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3908" y="2460472"/>
            <a:ext cx="5532438"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a:spLocks noChangeArrowheads="1"/>
          </p:cNvSpPr>
          <p:nvPr/>
        </p:nvSpPr>
        <p:spPr bwMode="auto">
          <a:xfrm>
            <a:off x="1758950" y="6292849"/>
            <a:ext cx="1698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Cooper Neill/Getty Images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p:txBody>
          <a:bodyPr/>
          <a:lstStyle/>
          <a:p>
            <a:r>
              <a:rPr lang="en-US" altLang="en-US" dirty="0" smtClean="0"/>
              <a:t>Inside a Women’</a:t>
            </a:r>
            <a:r>
              <a:rPr lang="en-US" altLang="ja-JP" dirty="0" smtClean="0"/>
              <a:t>s Prison</a:t>
            </a:r>
            <a:endParaRPr lang="en-US" altLang="en-US" dirty="0" smtClean="0"/>
          </a:p>
        </p:txBody>
      </p:sp>
      <p:sp>
        <p:nvSpPr>
          <p:cNvPr id="62466" name="Content Placeholder 5"/>
          <p:cNvSpPr>
            <a:spLocks noGrp="1"/>
          </p:cNvSpPr>
          <p:nvPr>
            <p:ph sz="half" idx="1"/>
          </p:nvPr>
        </p:nvSpPr>
        <p:spPr/>
        <p:txBody>
          <a:bodyPr/>
          <a:lstStyle/>
          <a:p>
            <a:r>
              <a:rPr lang="en-US" dirty="0" smtClean="0"/>
              <a:t>An estimated 7 out of 10 female inmates have at least one minor child.</a:t>
            </a:r>
          </a:p>
          <a:p>
            <a:r>
              <a:rPr lang="en-US" dirty="0" smtClean="0"/>
              <a:t>1.7 million American children have a mother who is incarcerated.</a:t>
            </a:r>
          </a:p>
          <a:p>
            <a:r>
              <a:rPr lang="en-US" dirty="0" smtClean="0"/>
              <a:t>Female inmates are often housed at a great distance from their children.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p:nvPr>
        </p:nvSpPr>
        <p:spPr/>
        <p:txBody>
          <a:bodyPr/>
          <a:lstStyle/>
          <a:p>
            <a:r>
              <a:rPr lang="en-US" altLang="en-US" dirty="0" smtClean="0"/>
              <a:t>Inside a Women’</a:t>
            </a:r>
            <a:r>
              <a:rPr lang="en-US" altLang="ja-JP" dirty="0" smtClean="0"/>
              <a:t>s Prison</a:t>
            </a:r>
            <a:endParaRPr lang="en-US" altLang="en-US" dirty="0" smtClean="0"/>
          </a:p>
        </p:txBody>
      </p:sp>
      <p:sp>
        <p:nvSpPr>
          <p:cNvPr id="52227" name="Content Placeholder 5"/>
          <p:cNvSpPr>
            <a:spLocks noGrp="1"/>
          </p:cNvSpPr>
          <p:nvPr>
            <p:ph sz="half" idx="1"/>
          </p:nvPr>
        </p:nvSpPr>
        <p:spPr/>
        <p:txBody>
          <a:bodyPr/>
          <a:lstStyle/>
          <a:p>
            <a:r>
              <a:rPr lang="en-US" altLang="en-US" dirty="0" smtClean="0"/>
              <a:t>Pseudo-families</a:t>
            </a:r>
          </a:p>
          <a:p>
            <a:pPr lvl="1"/>
            <a:r>
              <a:rPr lang="en-US" altLang="en-US" dirty="0" smtClean="0"/>
              <a:t>Inmates play specific roles of family members.</a:t>
            </a:r>
          </a:p>
          <a:p>
            <a:r>
              <a:rPr lang="en-US" altLang="en-US" dirty="0" smtClean="0"/>
              <a:t>Sexual violence and prison staff</a:t>
            </a:r>
          </a:p>
          <a:p>
            <a:pPr lvl="1"/>
            <a:r>
              <a:rPr lang="en-US" altLang="en-US" dirty="0" smtClean="0"/>
              <a:t>Sexual victimization is high in women’s prisons.</a:t>
            </a:r>
          </a:p>
          <a:p>
            <a:endParaRPr lang="en-US" alt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smtClean="0"/>
              <a:t>Learning Objective 7</a:t>
            </a:r>
          </a:p>
        </p:txBody>
      </p:sp>
      <p:sp>
        <p:nvSpPr>
          <p:cNvPr id="53251" name="Rectangle 3"/>
          <p:cNvSpPr>
            <a:spLocks noGrp="1" noChangeArrowheads="1"/>
          </p:cNvSpPr>
          <p:nvPr>
            <p:ph sz="half" idx="1"/>
          </p:nvPr>
        </p:nvSpPr>
        <p:spPr/>
        <p:txBody>
          <a:bodyPr/>
          <a:lstStyle/>
          <a:p>
            <a:r>
              <a:rPr lang="en-US" altLang="en-US" dirty="0" smtClean="0"/>
              <a:t>Contrast parole, expiration release, pardon, and furlough.</a:t>
            </a:r>
          </a:p>
          <a:p>
            <a:endParaRPr lang="en-US" altLang="en-US" dirty="0" smtClean="0"/>
          </a:p>
          <a:p>
            <a:endParaRPr lang="en-US" altLang="en-US" dirty="0" smtClean="0"/>
          </a:p>
        </p:txBody>
      </p:sp>
      <p:pic>
        <p:nvPicPr>
          <p:cNvPr id="532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2375" y="2674938"/>
            <a:ext cx="474662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Return to Society</a:t>
            </a:r>
          </a:p>
        </p:txBody>
      </p:sp>
      <p:sp>
        <p:nvSpPr>
          <p:cNvPr id="54275" name="Rectangle 3"/>
          <p:cNvSpPr>
            <a:spLocks noGrp="1" noChangeArrowheads="1"/>
          </p:cNvSpPr>
          <p:nvPr>
            <p:ph sz="half" idx="1"/>
          </p:nvPr>
        </p:nvSpPr>
        <p:spPr/>
        <p:txBody>
          <a:bodyPr/>
          <a:lstStyle/>
          <a:p>
            <a:r>
              <a:rPr lang="en-US" altLang="en-US" dirty="0" smtClean="0"/>
              <a:t>Forms of release:</a:t>
            </a:r>
          </a:p>
          <a:p>
            <a:pPr lvl="1"/>
            <a:r>
              <a:rPr lang="en-US" altLang="en-US" dirty="0" smtClean="0"/>
              <a:t>Parole: two-thirds of inmates leave on parole</a:t>
            </a:r>
          </a:p>
          <a:p>
            <a:pPr lvl="1"/>
            <a:r>
              <a:rPr lang="en-US" altLang="en-US" dirty="0" smtClean="0"/>
              <a:t>Expiration release: inmate has served the maximum amount of time on the initial sentence</a:t>
            </a:r>
          </a:p>
          <a:p>
            <a:pPr lvl="1"/>
            <a:r>
              <a:rPr lang="en-US" altLang="en-US" dirty="0" smtClean="0"/>
              <a:t>Pardon: form of executive clemency</a:t>
            </a:r>
          </a:p>
          <a:p>
            <a:pPr lvl="1"/>
            <a:r>
              <a:rPr lang="en-US" altLang="en-US" dirty="0" smtClean="0"/>
              <a:t>Furlough: temporary release from prison for vocational or educational training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t>Learning Objective 8</a:t>
            </a:r>
          </a:p>
        </p:txBody>
      </p:sp>
      <p:sp>
        <p:nvSpPr>
          <p:cNvPr id="55299" name="Rectangle 3"/>
          <p:cNvSpPr>
            <a:spLocks noGrp="1" noChangeArrowheads="1"/>
          </p:cNvSpPr>
          <p:nvPr>
            <p:ph sz="half" idx="1"/>
          </p:nvPr>
        </p:nvSpPr>
        <p:spPr/>
        <p:txBody>
          <a:bodyPr/>
          <a:lstStyle/>
          <a:p>
            <a:r>
              <a:rPr lang="en-US" altLang="en-US" dirty="0" smtClean="0"/>
              <a:t>Explain the goal of prisoner reentry programs.</a:t>
            </a:r>
          </a:p>
        </p:txBody>
      </p:sp>
      <p:pic>
        <p:nvPicPr>
          <p:cNvPr id="553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1726" y="2372678"/>
            <a:ext cx="5332413"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2"/>
          <p:cNvSpPr>
            <a:spLocks noChangeArrowheads="1"/>
          </p:cNvSpPr>
          <p:nvPr/>
        </p:nvSpPr>
        <p:spPr bwMode="auto">
          <a:xfrm>
            <a:off x="1861726" y="5919469"/>
            <a:ext cx="1981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Images/Damian Dovarganes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Return to Society</a:t>
            </a:r>
          </a:p>
        </p:txBody>
      </p:sp>
      <p:sp>
        <p:nvSpPr>
          <p:cNvPr id="56323" name="Rectangle 3"/>
          <p:cNvSpPr>
            <a:spLocks noGrp="1" noChangeArrowheads="1"/>
          </p:cNvSpPr>
          <p:nvPr>
            <p:ph sz="half" idx="1"/>
          </p:nvPr>
        </p:nvSpPr>
        <p:spPr/>
        <p:txBody>
          <a:bodyPr/>
          <a:lstStyle/>
          <a:p>
            <a:r>
              <a:rPr lang="en-US" altLang="en-US" dirty="0" smtClean="0"/>
              <a:t>Challenges of reentry</a:t>
            </a:r>
          </a:p>
          <a:p>
            <a:pPr lvl="1"/>
            <a:r>
              <a:rPr lang="en-US" altLang="en-US" dirty="0" smtClean="0"/>
              <a:t>Housing can be difficult to secure. </a:t>
            </a:r>
          </a:p>
          <a:p>
            <a:pPr lvl="1"/>
            <a:r>
              <a:rPr lang="en-US" altLang="en-US" dirty="0" smtClean="0"/>
              <a:t>Criminal past limits the ability to find employment.</a:t>
            </a:r>
          </a:p>
          <a:p>
            <a:pPr lvl="1"/>
            <a:r>
              <a:rPr lang="en-US" altLang="en-US" dirty="0" smtClean="0"/>
              <a:t>Economic barriers can be complicated by the physical and mental conditions of the freed convict.</a:t>
            </a:r>
          </a:p>
          <a:p>
            <a:pPr lvl="1"/>
            <a:endParaRPr lang="en-US" alt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Return to Society</a:t>
            </a:r>
          </a:p>
        </p:txBody>
      </p:sp>
      <p:sp>
        <p:nvSpPr>
          <p:cNvPr id="69634" name="Rectangle 3"/>
          <p:cNvSpPr>
            <a:spLocks noGrp="1" noChangeArrowheads="1"/>
          </p:cNvSpPr>
          <p:nvPr>
            <p:ph sz="half" idx="1"/>
          </p:nvPr>
        </p:nvSpPr>
        <p:spPr/>
        <p:txBody>
          <a:bodyPr/>
          <a:lstStyle/>
          <a:p>
            <a:r>
              <a:rPr lang="en-US" altLang="en-US" dirty="0" smtClean="0"/>
              <a:t>Reentry programs:</a:t>
            </a:r>
          </a:p>
          <a:p>
            <a:pPr lvl="1"/>
            <a:r>
              <a:rPr lang="en-US" altLang="en-US" dirty="0" smtClean="0"/>
              <a:t>Promote desistance</a:t>
            </a:r>
          </a:p>
          <a:p>
            <a:pPr lvl="1"/>
            <a:r>
              <a:rPr lang="en-US" altLang="en-US" dirty="0" smtClean="0"/>
              <a:t>Focus on the transition from prison to the community</a:t>
            </a:r>
          </a:p>
          <a:p>
            <a:pPr lvl="1"/>
            <a:r>
              <a:rPr lang="en-US" altLang="en-US" dirty="0" smtClean="0"/>
              <a:t>Involve a treatment curriculum that continues after release</a:t>
            </a:r>
          </a:p>
          <a:p>
            <a:pPr lvl="2"/>
            <a:r>
              <a:rPr lang="en-US" altLang="en-US" dirty="0" smtClean="0"/>
              <a:t>Work release programs</a:t>
            </a:r>
          </a:p>
          <a:p>
            <a:pPr lvl="2"/>
            <a:r>
              <a:rPr lang="en-US" altLang="en-US" dirty="0" smtClean="0"/>
              <a:t>Halfway houses</a:t>
            </a:r>
          </a:p>
          <a:p>
            <a:r>
              <a:rPr lang="en-US" altLang="en-US" dirty="0" smtClean="0"/>
              <a:t>Second chance legislation</a:t>
            </a:r>
          </a:p>
          <a:p>
            <a:pPr lvl="1"/>
            <a:r>
              <a:rPr lang="en-US" altLang="en-US" dirty="0" smtClean="0"/>
              <a:t>Expungement</a:t>
            </a:r>
          </a:p>
          <a:p>
            <a:pPr lvl="1"/>
            <a:r>
              <a:rPr lang="en-US" altLang="en-US" dirty="0" smtClean="0"/>
              <a:t>“Ban the box”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t>Learning Objective 9</a:t>
            </a:r>
          </a:p>
        </p:txBody>
      </p:sp>
      <p:sp>
        <p:nvSpPr>
          <p:cNvPr id="58371" name="Rectangle 3"/>
          <p:cNvSpPr>
            <a:spLocks noGrp="1" noChangeArrowheads="1"/>
          </p:cNvSpPr>
          <p:nvPr>
            <p:ph sz="half" idx="1"/>
          </p:nvPr>
        </p:nvSpPr>
        <p:spPr/>
        <p:txBody>
          <a:bodyPr/>
          <a:lstStyle/>
          <a:p>
            <a:r>
              <a:rPr lang="en-US" altLang="en-US" dirty="0" smtClean="0"/>
              <a:t>Indicate typical conditions for release for a paroled child molester.</a:t>
            </a:r>
          </a:p>
        </p:txBody>
      </p:sp>
      <p:grpSp>
        <p:nvGrpSpPr>
          <p:cNvPr id="58372" name="Group 2"/>
          <p:cNvGrpSpPr>
            <a:grpSpLocks/>
          </p:cNvGrpSpPr>
          <p:nvPr/>
        </p:nvGrpSpPr>
        <p:grpSpPr bwMode="auto">
          <a:xfrm>
            <a:off x="3021013" y="2895600"/>
            <a:ext cx="3101975" cy="3797300"/>
            <a:chOff x="3048000" y="2895600"/>
            <a:chExt cx="3100388" cy="3796818"/>
          </a:xfrm>
        </p:grpSpPr>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95600"/>
              <a:ext cx="3100388"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4" name="Rectangle 1"/>
            <p:cNvSpPr>
              <a:spLocks noChangeArrowheads="1"/>
            </p:cNvSpPr>
            <p:nvPr/>
          </p:nvSpPr>
          <p:spPr bwMode="auto">
            <a:xfrm>
              <a:off x="3048000" y="6477000"/>
              <a:ext cx="1261884" cy="21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AP Photo/Francis Specker</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t>Return to Society</a:t>
            </a:r>
          </a:p>
        </p:txBody>
      </p:sp>
      <p:sp>
        <p:nvSpPr>
          <p:cNvPr id="59395" name="Rectangle 3"/>
          <p:cNvSpPr>
            <a:spLocks noGrp="1" noChangeArrowheads="1"/>
          </p:cNvSpPr>
          <p:nvPr>
            <p:ph sz="half" idx="1"/>
          </p:nvPr>
        </p:nvSpPr>
        <p:spPr/>
        <p:txBody>
          <a:bodyPr/>
          <a:lstStyle/>
          <a:p>
            <a:r>
              <a:rPr lang="en-US" altLang="en-US" dirty="0" smtClean="0"/>
              <a:t>Typical conditions of release:</a:t>
            </a:r>
          </a:p>
          <a:p>
            <a:pPr lvl="1"/>
            <a:r>
              <a:rPr lang="en-US" altLang="en-US" dirty="0" smtClean="0"/>
              <a:t>No contact with children under 16</a:t>
            </a:r>
          </a:p>
          <a:p>
            <a:pPr lvl="1"/>
            <a:r>
              <a:rPr lang="en-US" altLang="en-US" dirty="0" smtClean="0"/>
              <a:t>Continued psychiatric treatment</a:t>
            </a:r>
          </a:p>
          <a:p>
            <a:pPr lvl="1"/>
            <a:r>
              <a:rPr lang="en-US" altLang="en-US" dirty="0" smtClean="0"/>
              <a:t>Permission to change residences</a:t>
            </a:r>
          </a:p>
          <a:p>
            <a:pPr lvl="1"/>
            <a:r>
              <a:rPr lang="en-US" altLang="en-US" dirty="0" smtClean="0"/>
              <a:t>Must maintain a certain distance from schools/parks</a:t>
            </a:r>
          </a:p>
          <a:p>
            <a:pPr lvl="1"/>
            <a:r>
              <a:rPr lang="en-US" altLang="en-US" dirty="0" smtClean="0"/>
              <a:t>Cannot own toys that could lure children</a:t>
            </a:r>
          </a:p>
          <a:p>
            <a:pPr lvl="1"/>
            <a:r>
              <a:rPr lang="en-US" altLang="en-US" dirty="0" smtClean="0"/>
              <a:t>Cannot have job that involves interacting with children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smtClean="0"/>
              <a:t>Return to Society</a:t>
            </a:r>
          </a:p>
        </p:txBody>
      </p:sp>
      <p:sp>
        <p:nvSpPr>
          <p:cNvPr id="3" name="Content Placeholder 2"/>
          <p:cNvSpPr>
            <a:spLocks noGrp="1"/>
          </p:cNvSpPr>
          <p:nvPr>
            <p:ph sz="half" idx="1"/>
          </p:nvPr>
        </p:nvSpPr>
        <p:spPr/>
        <p:txBody>
          <a:bodyPr/>
          <a:lstStyle/>
          <a:p>
            <a:r>
              <a:rPr lang="en-US" dirty="0" smtClean="0"/>
              <a:t>Sex offender notification law</a:t>
            </a:r>
          </a:p>
          <a:p>
            <a:pPr lvl="1"/>
            <a:r>
              <a:rPr lang="en-US" dirty="0" smtClean="0"/>
              <a:t>Active notification: authorities directly notify the community or community representatives</a:t>
            </a:r>
          </a:p>
          <a:p>
            <a:pPr lvl="1"/>
            <a:r>
              <a:rPr lang="en-US" dirty="0" smtClean="0"/>
              <a:t>Passive notification: information on sex offenders is made open and available for public scrutiny </a:t>
            </a:r>
          </a:p>
          <a:p>
            <a:r>
              <a:rPr lang="en-US" dirty="0" smtClean="0"/>
              <a:t>Civil confinement laws</a:t>
            </a:r>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t>Prison Culture</a:t>
            </a:r>
          </a:p>
        </p:txBody>
      </p:sp>
      <p:sp>
        <p:nvSpPr>
          <p:cNvPr id="33795" name="Rectangle 3"/>
          <p:cNvSpPr>
            <a:spLocks noGrp="1" noChangeArrowheads="1"/>
          </p:cNvSpPr>
          <p:nvPr>
            <p:ph sz="half" idx="1"/>
          </p:nvPr>
        </p:nvSpPr>
        <p:spPr/>
        <p:txBody>
          <a:bodyPr>
            <a:normAutofit lnSpcReduction="10000"/>
          </a:bodyPr>
          <a:lstStyle/>
          <a:p>
            <a:r>
              <a:rPr lang="en-US" altLang="en-US" dirty="0" smtClean="0"/>
              <a:t>Goffman suggested that prison cultures are unique because prisons are total institutions that encompass every aspect of an inmate’</a:t>
            </a:r>
            <a:r>
              <a:rPr lang="en-US" altLang="ja-JP" dirty="0" smtClean="0"/>
              <a:t>s life.</a:t>
            </a:r>
          </a:p>
          <a:p>
            <a:pPr lvl="1"/>
            <a:r>
              <a:rPr lang="en-US" altLang="en-US" dirty="0" smtClean="0"/>
              <a:t>Prisoner cannot leave institution or have any meaningful interaction with outside communities.</a:t>
            </a:r>
          </a:p>
          <a:p>
            <a:pPr lvl="1"/>
            <a:r>
              <a:rPr lang="en-US" altLang="en-US" dirty="0" smtClean="0"/>
              <a:t>Others arrange every aspect of daily life, and prisoners must follow schedule in same manner.</a:t>
            </a:r>
          </a:p>
          <a:p>
            <a:pPr lvl="1"/>
            <a:r>
              <a:rPr lang="en-US" altLang="en-US" dirty="0" smtClean="0"/>
              <a:t>Inmates create argot, or their own language.</a:t>
            </a:r>
          </a:p>
          <a:p>
            <a:pPr lvl="1"/>
            <a:r>
              <a:rPr lang="en-US" altLang="en-US" dirty="0" smtClean="0"/>
              <a:t>Inmates create their own economy.</a:t>
            </a:r>
          </a:p>
          <a:p>
            <a:pPr lvl="1"/>
            <a:r>
              <a:rPr lang="en-US" altLang="en-US" dirty="0" smtClean="0"/>
              <a:t>Inmates establish methods of determining 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Prison Culture</a:t>
            </a:r>
          </a:p>
        </p:txBody>
      </p:sp>
      <p:sp>
        <p:nvSpPr>
          <p:cNvPr id="34819" name="Content Placeholder 2"/>
          <p:cNvSpPr>
            <a:spLocks noGrp="1"/>
          </p:cNvSpPr>
          <p:nvPr>
            <p:ph sz="half" idx="1"/>
          </p:nvPr>
        </p:nvSpPr>
        <p:spPr/>
        <p:txBody>
          <a:bodyPr/>
          <a:lstStyle/>
          <a:p>
            <a:r>
              <a:rPr lang="en-US" altLang="en-US" dirty="0" smtClean="0"/>
              <a:t>Prisonization process</a:t>
            </a:r>
          </a:p>
        </p:txBody>
      </p:sp>
      <p:pic>
        <p:nvPicPr>
          <p:cNvPr id="34820" name="Picture 2" descr="pic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762250"/>
            <a:ext cx="88519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Prison Culture</a:t>
            </a:r>
          </a:p>
        </p:txBody>
      </p:sp>
      <p:sp>
        <p:nvSpPr>
          <p:cNvPr id="35843" name="Rectangle 3"/>
          <p:cNvSpPr>
            <a:spLocks noGrp="1" noChangeArrowheads="1"/>
          </p:cNvSpPr>
          <p:nvPr>
            <p:ph sz="half" idx="1"/>
          </p:nvPr>
        </p:nvSpPr>
        <p:spPr/>
        <p:txBody>
          <a:bodyPr/>
          <a:lstStyle/>
          <a:p>
            <a:r>
              <a:rPr lang="en-US" altLang="en-US" dirty="0" smtClean="0"/>
              <a:t>Adapting to prison culture:</a:t>
            </a:r>
          </a:p>
          <a:p>
            <a:pPr lvl="1"/>
            <a:r>
              <a:rPr lang="en-US" altLang="en-US" dirty="0" smtClean="0"/>
              <a:t>Doing time: follow the rules; do what is necessary to speed up their release.</a:t>
            </a:r>
          </a:p>
          <a:p>
            <a:pPr lvl="1"/>
            <a:r>
              <a:rPr lang="en-US" altLang="en-US" dirty="0" smtClean="0"/>
              <a:t>Jailing: establish themselves in the power structure of prison culture.</a:t>
            </a:r>
          </a:p>
          <a:p>
            <a:pPr lvl="1"/>
            <a:r>
              <a:rPr lang="en-US" altLang="en-US" dirty="0" smtClean="0"/>
              <a:t>Gleaning: work to improve themselves to prepare to return to society.</a:t>
            </a:r>
          </a:p>
          <a:p>
            <a:pPr lvl="1"/>
            <a:r>
              <a:rPr lang="en-US" altLang="en-US" dirty="0" smtClean="0"/>
              <a:t>Disorganized criminals: have mental impairments or low levels of intelligence and find it impossible to adapt to prison culture.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r>
              <a:rPr lang="en-US" altLang="en-US" dirty="0" smtClean="0"/>
              <a:t>Learning Objective 2</a:t>
            </a:r>
          </a:p>
        </p:txBody>
      </p:sp>
      <p:sp>
        <p:nvSpPr>
          <p:cNvPr id="36867" name="Content Placeholder 5"/>
          <p:cNvSpPr>
            <a:spLocks noGrp="1"/>
          </p:cNvSpPr>
          <p:nvPr>
            <p:ph sz="half" idx="1"/>
          </p:nvPr>
        </p:nvSpPr>
        <p:spPr/>
        <p:txBody>
          <a:bodyPr/>
          <a:lstStyle/>
          <a:p>
            <a:r>
              <a:rPr lang="en-US" altLang="en-US" dirty="0" smtClean="0"/>
              <a:t>Describe a risk run by corrections officials who fail to provide adequate medical care to the inmates under their control.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lstStyle/>
          <a:p>
            <a:r>
              <a:rPr lang="en-US" altLang="en-US" dirty="0" smtClean="0"/>
              <a:t>Prison Culture</a:t>
            </a:r>
          </a:p>
        </p:txBody>
      </p:sp>
      <p:sp>
        <p:nvSpPr>
          <p:cNvPr id="37891" name="Content Placeholder 5"/>
          <p:cNvSpPr>
            <a:spLocks noGrp="1"/>
          </p:cNvSpPr>
          <p:nvPr>
            <p:ph sz="half" idx="1"/>
          </p:nvPr>
        </p:nvSpPr>
        <p:spPr/>
        <p:txBody>
          <a:bodyPr/>
          <a:lstStyle/>
          <a:p>
            <a:r>
              <a:rPr lang="en-US" altLang="en-US" i="1" dirty="0" smtClean="0"/>
              <a:t>Brown v. Plata </a:t>
            </a:r>
            <a:r>
              <a:rPr lang="en-US" altLang="en-US" dirty="0" smtClean="0"/>
              <a:t>(2011)</a:t>
            </a:r>
          </a:p>
          <a:p>
            <a:pPr lvl="1"/>
            <a:r>
              <a:rPr lang="en-US" altLang="en-US" dirty="0" smtClean="0"/>
              <a:t>Needless suffering or death</a:t>
            </a:r>
          </a:p>
          <a:p>
            <a:pPr lvl="1"/>
            <a:r>
              <a:rPr lang="en-US" altLang="en-US" dirty="0" smtClean="0"/>
              <a:t>Risk of infectious disease transmission for inmates and staff</a:t>
            </a:r>
          </a:p>
          <a:p>
            <a:pPr lvl="1"/>
            <a:r>
              <a:rPr lang="en-US" altLang="en-US" dirty="0" smtClean="0"/>
              <a:t>“A prison that deprives prisoners of basic sustenance, including adequate medical care, is incompatible with the concept of human dignity and has no place in civilized society.” </a:t>
            </a:r>
          </a:p>
          <a:p>
            <a:endParaRPr lang="en-US" alt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Learning Objective 3</a:t>
            </a:r>
          </a:p>
        </p:txBody>
      </p:sp>
      <p:sp>
        <p:nvSpPr>
          <p:cNvPr id="38915" name="Rectangle 3"/>
          <p:cNvSpPr>
            <a:spLocks noGrp="1" noChangeArrowheads="1"/>
          </p:cNvSpPr>
          <p:nvPr>
            <p:ph sz="half" idx="1"/>
          </p:nvPr>
        </p:nvSpPr>
        <p:spPr/>
        <p:txBody>
          <a:bodyPr/>
          <a:lstStyle/>
          <a:p>
            <a:r>
              <a:rPr lang="en-US" altLang="en-US" dirty="0" smtClean="0"/>
              <a:t>Indicate some of the reasons for violent behavior in prisons.</a:t>
            </a:r>
          </a:p>
        </p:txBody>
      </p:sp>
      <p:grpSp>
        <p:nvGrpSpPr>
          <p:cNvPr id="38916" name="Group 2"/>
          <p:cNvGrpSpPr>
            <a:grpSpLocks/>
          </p:cNvGrpSpPr>
          <p:nvPr/>
        </p:nvGrpSpPr>
        <p:grpSpPr bwMode="auto">
          <a:xfrm>
            <a:off x="2087563" y="2819400"/>
            <a:ext cx="4970462" cy="3754438"/>
            <a:chOff x="1978490" y="2819400"/>
            <a:chExt cx="4969998" cy="3754515"/>
          </a:xfrm>
        </p:grpSpPr>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19400"/>
              <a:ext cx="4967288" cy="354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8" name="Rectangle 1"/>
            <p:cNvSpPr>
              <a:spLocks noChangeArrowheads="1"/>
            </p:cNvSpPr>
            <p:nvPr/>
          </p:nvSpPr>
          <p:spPr bwMode="auto">
            <a:xfrm>
              <a:off x="1978490" y="6358467"/>
              <a:ext cx="1172607" cy="2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AP Photo/David Duprey</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Prison Violence</a:t>
            </a:r>
          </a:p>
        </p:txBody>
      </p:sp>
      <p:sp>
        <p:nvSpPr>
          <p:cNvPr id="39939" name="Rectangle 3"/>
          <p:cNvSpPr>
            <a:spLocks noGrp="1" noChangeArrowheads="1"/>
          </p:cNvSpPr>
          <p:nvPr>
            <p:ph sz="half" idx="1"/>
          </p:nvPr>
        </p:nvSpPr>
        <p:spPr/>
        <p:txBody>
          <a:bodyPr/>
          <a:lstStyle/>
          <a:p>
            <a:r>
              <a:rPr lang="en-US" altLang="en-US" dirty="0" smtClean="0"/>
              <a:t>According to </a:t>
            </a:r>
            <a:r>
              <a:rPr lang="en-US" dirty="0" smtClean="0"/>
              <a:t>Bowker, v</a:t>
            </a:r>
            <a:r>
              <a:rPr lang="en-US" altLang="en-US" dirty="0" smtClean="0"/>
              <a:t>iolence in prison exists because:</a:t>
            </a:r>
          </a:p>
          <a:p>
            <a:pPr lvl="1"/>
            <a:r>
              <a:rPr lang="en-US" altLang="en-US" dirty="0" smtClean="0"/>
              <a:t>It establishes the prison hierarchy</a:t>
            </a:r>
          </a:p>
          <a:p>
            <a:pPr lvl="1"/>
            <a:r>
              <a:rPr lang="en-US" altLang="en-US" dirty="0" smtClean="0"/>
              <a:t>It provides a deterrent against being victimized</a:t>
            </a:r>
          </a:p>
          <a:p>
            <a:pPr lvl="1"/>
            <a:r>
              <a:rPr lang="en-US" altLang="en-US" dirty="0" smtClean="0"/>
              <a:t>It enhances self-image</a:t>
            </a:r>
          </a:p>
          <a:p>
            <a:pPr lvl="1"/>
            <a:r>
              <a:rPr lang="en-US" altLang="en-US" dirty="0" smtClean="0"/>
              <a:t>In the case of rape, it gives sexual relief</a:t>
            </a:r>
          </a:p>
          <a:p>
            <a:pPr lvl="1"/>
            <a:r>
              <a:rPr lang="en-US" altLang="en-US" dirty="0" smtClean="0"/>
              <a:t>It is a means of acquiring material goods</a:t>
            </a:r>
          </a:p>
        </p:txBody>
      </p:sp>
    </p:spTree>
  </p:cSld>
  <p:clrMapOvr>
    <a:masterClrMapping/>
  </p:clrMapOvr>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TotalTime>
  <Words>1514</Words>
  <Application>Microsoft Office PowerPoint</Application>
  <PresentationFormat>On-screen Show (4:3)</PresentationFormat>
  <Paragraphs>178</Paragraphs>
  <Slides>29</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ＭＳ Ｐゴシック</vt:lpstr>
      <vt:lpstr>ＭＳ Ｐゴシック</vt:lpstr>
      <vt:lpstr>Arial</vt:lpstr>
      <vt:lpstr>Calibri</vt:lpstr>
      <vt:lpstr>Calibri Light</vt:lpstr>
      <vt:lpstr>1_Office Theme</vt:lpstr>
      <vt:lpstr>Custom Design</vt:lpstr>
      <vt:lpstr>PowerPoint Presentation</vt:lpstr>
      <vt:lpstr>Learning Objective 1</vt:lpstr>
      <vt:lpstr>Prison Culture</vt:lpstr>
      <vt:lpstr>Prison Culture</vt:lpstr>
      <vt:lpstr>Prison Culture</vt:lpstr>
      <vt:lpstr>Learning Objective 2</vt:lpstr>
      <vt:lpstr>Prison Culture</vt:lpstr>
      <vt:lpstr>Learning Objective 3</vt:lpstr>
      <vt:lpstr>Prison Violence</vt:lpstr>
      <vt:lpstr>Prison Violence</vt:lpstr>
      <vt:lpstr>Prison Violence</vt:lpstr>
      <vt:lpstr>Prison Violence</vt:lpstr>
      <vt:lpstr>Learning Objective 4</vt:lpstr>
      <vt:lpstr>Correctional Officers &amp; Discipline</vt:lpstr>
      <vt:lpstr>Correctional Officers &amp; Discipline</vt:lpstr>
      <vt:lpstr>Learning Objective 5</vt:lpstr>
      <vt:lpstr>Correctional Officers &amp; Discipline</vt:lpstr>
      <vt:lpstr>Correctional Officers &amp; Discipline</vt:lpstr>
      <vt:lpstr>Learning Objective 6</vt:lpstr>
      <vt:lpstr>Inside a Women’s Prison</vt:lpstr>
      <vt:lpstr>Inside a Women’s Prison</vt:lpstr>
      <vt:lpstr>Learning Objective 7</vt:lpstr>
      <vt:lpstr>Return to Society</vt:lpstr>
      <vt:lpstr>Learning Objective 8</vt:lpstr>
      <vt:lpstr>Return to Society</vt:lpstr>
      <vt:lpstr>Return to Society</vt:lpstr>
      <vt:lpstr>Learning Objective 9</vt:lpstr>
      <vt:lpstr>Return to Society</vt:lpstr>
      <vt:lpstr>Return to Society</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63</cp:revision>
  <dcterms:created xsi:type="dcterms:W3CDTF">2013-10-25T01:45:49Z</dcterms:created>
  <dcterms:modified xsi:type="dcterms:W3CDTF">2015-11-11T18:59:30Z</dcterms:modified>
</cp:coreProperties>
</file>