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59" r:id="rId1"/>
    <p:sldMasterId id="2147484365" r:id="rId2"/>
  </p:sldMasterIdLst>
  <p:notesMasterIdLst>
    <p:notesMasterId r:id="rId30"/>
  </p:notesMasterIdLst>
  <p:sldIdLst>
    <p:sldId id="292" r:id="rId3"/>
    <p:sldId id="259" r:id="rId4"/>
    <p:sldId id="260" r:id="rId5"/>
    <p:sldId id="262" r:id="rId6"/>
    <p:sldId id="263" r:id="rId7"/>
    <p:sldId id="264" r:id="rId8"/>
    <p:sldId id="265" r:id="rId9"/>
    <p:sldId id="266" r:id="rId10"/>
    <p:sldId id="268" r:id="rId11"/>
    <p:sldId id="269" r:id="rId12"/>
    <p:sldId id="270" r:id="rId13"/>
    <p:sldId id="271" r:id="rId14"/>
    <p:sldId id="273" r:id="rId15"/>
    <p:sldId id="274" r:id="rId16"/>
    <p:sldId id="275" r:id="rId17"/>
    <p:sldId id="276" r:id="rId18"/>
    <p:sldId id="277" r:id="rId19"/>
    <p:sldId id="289" r:id="rId20"/>
    <p:sldId id="279" r:id="rId21"/>
    <p:sldId id="278" r:id="rId22"/>
    <p:sldId id="290" r:id="rId23"/>
    <p:sldId id="280" r:id="rId24"/>
    <p:sldId id="281" r:id="rId25"/>
    <p:sldId id="284" r:id="rId26"/>
    <p:sldId id="283" r:id="rId27"/>
    <p:sldId id="288" r:id="rId28"/>
    <p:sldId id="291"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506" y="78"/>
      </p:cViewPr>
      <p:guideLst>
        <p:guide orient="horz" pos="2160"/>
        <p:guide pos="288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a:cs typeface="Calibri"/>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96372264-5CB6-47D9-A301-49DF4B57AE2E}" type="datetimeFigureOut">
              <a:rPr lang="en-US" altLang="en-US"/>
              <a:pPr>
                <a:defRPr/>
              </a:pPr>
              <a:t>11/9/2015</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a:cs typeface="Calibri"/>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6CF795B-7B4C-495A-9A37-DAC257DCCD74}" type="slidenum">
              <a:rPr lang="en-US" altLang="en-US"/>
              <a:pPr/>
              <a:t>‹#›</a:t>
            </a:fld>
            <a:endParaRPr lang="en-US" altLang="en-US" dirty="0"/>
          </a:p>
        </p:txBody>
      </p:sp>
    </p:spTree>
    <p:extLst>
      <p:ext uri="{BB962C8B-B14F-4D97-AF65-F5344CB8AC3E}">
        <p14:creationId xmlns:p14="http://schemas.microsoft.com/office/powerpoint/2010/main" val="287161390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Calibri"/>
      </a:defRPr>
    </a:lvl1pPr>
    <a:lvl2pPr marL="457200" algn="l" defTabSz="457200" rtl="0" eaLnBrk="0" fontAlgn="base" hangingPunct="0">
      <a:spcBef>
        <a:spcPct val="30000"/>
      </a:spcBef>
      <a:spcAft>
        <a:spcPct val="0"/>
      </a:spcAft>
      <a:defRPr sz="1200" kern="1200">
        <a:solidFill>
          <a:schemeClr val="tx1"/>
        </a:solidFill>
        <a:latin typeface="+mn-lt"/>
        <a:ea typeface="Calibri"/>
        <a:cs typeface="Calibri" charset="0"/>
      </a:defRPr>
    </a:lvl2pPr>
    <a:lvl3pPr marL="914400" algn="l" defTabSz="457200" rtl="0" eaLnBrk="0" fontAlgn="base" hangingPunct="0">
      <a:spcBef>
        <a:spcPct val="30000"/>
      </a:spcBef>
      <a:spcAft>
        <a:spcPct val="0"/>
      </a:spcAft>
      <a:defRPr sz="1200" kern="1200">
        <a:solidFill>
          <a:schemeClr val="tx1"/>
        </a:solidFill>
        <a:latin typeface="+mn-lt"/>
        <a:ea typeface="Calibri"/>
        <a:cs typeface="Calibri" charset="0"/>
      </a:defRPr>
    </a:lvl3pPr>
    <a:lvl4pPr marL="1371600" algn="l" defTabSz="457200" rtl="0" eaLnBrk="0" fontAlgn="base" hangingPunct="0">
      <a:spcBef>
        <a:spcPct val="30000"/>
      </a:spcBef>
      <a:spcAft>
        <a:spcPct val="0"/>
      </a:spcAft>
      <a:defRPr sz="1200" kern="1200">
        <a:solidFill>
          <a:schemeClr val="tx1"/>
        </a:solidFill>
        <a:latin typeface="+mn-lt"/>
        <a:ea typeface="Calibri"/>
        <a:cs typeface="Calibri" charset="0"/>
      </a:defRPr>
    </a:lvl4pPr>
    <a:lvl5pPr marL="1828800" algn="l" defTabSz="457200" rtl="0" eaLnBrk="0" fontAlgn="base" hangingPunct="0">
      <a:spcBef>
        <a:spcPct val="30000"/>
      </a:spcBef>
      <a:spcAft>
        <a:spcPct val="0"/>
      </a:spcAft>
      <a:defRPr sz="1200" kern="1200">
        <a:solidFill>
          <a:schemeClr val="tx1"/>
        </a:solidFill>
        <a:latin typeface="+mn-lt"/>
        <a:ea typeface="Calibri"/>
        <a:cs typeface="Calibri"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13.1 The Eastern Penitentiary</a:t>
            </a:r>
          </a:p>
          <a:p>
            <a:r>
              <a:rPr lang="en-US" altLang="en-US" dirty="0" smtClean="0">
                <a:cs typeface="Calibri" panose="020F0502020204030204" pitchFamily="34" charset="0"/>
              </a:rPr>
              <a:t>As you can see, the Eastern Penitentiary was designed in the form of a “wagon wheel,” known today as the radial style. The back-to-back cells in each “spoke” of the wheel faced</a:t>
            </a:r>
          </a:p>
          <a:p>
            <a:r>
              <a:rPr lang="en-US" altLang="en-US" dirty="0" smtClean="0">
                <a:cs typeface="Calibri" panose="020F0502020204030204" pitchFamily="34" charset="0"/>
              </a:rPr>
              <a:t>outward from the center to limit contact between inmates.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1CE6376F-3245-4741-AFCB-C7B2CD012C29}" type="slidenum">
              <a:rPr lang="en-US" altLang="en-US"/>
              <a:pPr eaLnBrk="1" hangingPunct="1">
                <a:spcBef>
                  <a:spcPct val="0"/>
                </a:spcBef>
              </a:pPr>
              <a:t>2</a:t>
            </a:fld>
            <a:endParaRPr lang="en-US" altLang="en-US" dirty="0"/>
          </a:p>
        </p:txBody>
      </p:sp>
    </p:spTree>
    <p:extLst>
      <p:ext uri="{BB962C8B-B14F-4D97-AF65-F5344CB8AC3E}">
        <p14:creationId xmlns:p14="http://schemas.microsoft.com/office/powerpoint/2010/main" val="413038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F1602105-7602-4D1D-8761-A2323C981D94}" type="slidenum">
              <a:rPr lang="en-US" altLang="en-US"/>
              <a:pPr eaLnBrk="1" hangingPunct="1">
                <a:spcBef>
                  <a:spcPct val="0"/>
                </a:spcBef>
              </a:pPr>
              <a:t>21</a:t>
            </a:fld>
            <a:endParaRPr lang="en-US" altLang="en-US" dirty="0"/>
          </a:p>
        </p:txBody>
      </p:sp>
    </p:spTree>
    <p:extLst>
      <p:ext uri="{BB962C8B-B14F-4D97-AF65-F5344CB8AC3E}">
        <p14:creationId xmlns:p14="http://schemas.microsoft.com/office/powerpoint/2010/main" val="263950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Photo courtesy Bergen County Sheriff’s Office, Bergen, NJ</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E0471911-52A4-4A8C-9880-900642CB5833}" type="slidenum">
              <a:rPr lang="en-US" altLang="en-US"/>
              <a:pPr eaLnBrk="1" hangingPunct="1">
                <a:spcBef>
                  <a:spcPct val="0"/>
                </a:spcBef>
              </a:pPr>
              <a:t>25</a:t>
            </a:fld>
            <a:endParaRPr lang="en-US" altLang="en-US" dirty="0"/>
          </a:p>
        </p:txBody>
      </p:sp>
    </p:spTree>
    <p:extLst>
      <p:ext uri="{BB962C8B-B14F-4D97-AF65-F5344CB8AC3E}">
        <p14:creationId xmlns:p14="http://schemas.microsoft.com/office/powerpoint/2010/main" val="4027133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649A8CC-EAB6-4DF9-AACE-22B2F10FACB4}" type="slidenum">
              <a:rPr lang="en-US" altLang="en-US"/>
              <a:pPr eaLnBrk="1" hangingPunct="1">
                <a:spcBef>
                  <a:spcPct val="0"/>
                </a:spcBef>
              </a:pPr>
              <a:t>3</a:t>
            </a:fld>
            <a:endParaRPr lang="en-US" altLang="en-US" dirty="0"/>
          </a:p>
        </p:txBody>
      </p:sp>
    </p:spTree>
    <p:extLst>
      <p:ext uri="{BB962C8B-B14F-4D97-AF65-F5344CB8AC3E}">
        <p14:creationId xmlns:p14="http://schemas.microsoft.com/office/powerpoint/2010/main" val="288490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About 2.2 million inmates are incarcerated in the United States, including these prisoners working in the bakery of the Richard J. Donovan Correctional Facility in San Diego, California.</a:t>
            </a:r>
          </a:p>
          <a:p>
            <a:endParaRPr lang="en-US" altLang="en-US" dirty="0" smtClean="0">
              <a:cs typeface="Calibri" panose="020F0502020204030204" pitchFamily="34" charset="0"/>
            </a:endParaRPr>
          </a:p>
          <a:p>
            <a:r>
              <a:rPr lang="en-US" altLang="en-US" dirty="0" smtClean="0">
                <a:cs typeface="Calibri" panose="020F0502020204030204" pitchFamily="34" charset="0"/>
              </a:rPr>
              <a:t>Sam Hodgson/Bloomberg via Getty Images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0E6569CB-8FB5-40C0-BF7F-8E1A87AC5C95}" type="slidenum">
              <a:rPr lang="en-US" altLang="en-US"/>
              <a:pPr eaLnBrk="1" hangingPunct="1">
                <a:spcBef>
                  <a:spcPct val="0"/>
                </a:spcBef>
              </a:pPr>
              <a:t>4</a:t>
            </a:fld>
            <a:endParaRPr lang="en-US" altLang="en-US" dirty="0"/>
          </a:p>
        </p:txBody>
      </p:sp>
    </p:spTree>
    <p:extLst>
      <p:ext uri="{BB962C8B-B14F-4D97-AF65-F5344CB8AC3E}">
        <p14:creationId xmlns:p14="http://schemas.microsoft.com/office/powerpoint/2010/main" val="47258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FIGURE 13.3 Organizational Chart for a Typical Correctional Facility</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753315F3-9C39-431E-A666-18FEF2442ABA}" type="slidenum">
              <a:rPr lang="en-US" altLang="en-US"/>
              <a:pPr eaLnBrk="1" hangingPunct="1">
                <a:spcBef>
                  <a:spcPct val="0"/>
                </a:spcBef>
              </a:pPr>
              <a:t>6</a:t>
            </a:fld>
            <a:endParaRPr lang="en-US" altLang="en-US" dirty="0"/>
          </a:p>
        </p:txBody>
      </p:sp>
    </p:spTree>
    <p:extLst>
      <p:ext uri="{BB962C8B-B14F-4D97-AF65-F5344CB8AC3E}">
        <p14:creationId xmlns:p14="http://schemas.microsoft.com/office/powerpoint/2010/main" val="346311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cs typeface="Calibri" panose="020F0502020204030204" pitchFamily="34"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2FCE1D79-EA89-4A16-88A7-037BE0F96168}" type="slidenum">
              <a:rPr lang="en-US" altLang="en-US"/>
              <a:pPr eaLnBrk="1" hangingPunct="1">
                <a:spcBef>
                  <a:spcPct val="0"/>
                </a:spcBef>
              </a:pPr>
              <a:t>9</a:t>
            </a:fld>
            <a:endParaRPr lang="en-US" altLang="en-US" dirty="0"/>
          </a:p>
        </p:txBody>
      </p:sp>
    </p:spTree>
    <p:extLst>
      <p:ext uri="{BB962C8B-B14F-4D97-AF65-F5344CB8AC3E}">
        <p14:creationId xmlns:p14="http://schemas.microsoft.com/office/powerpoint/2010/main" val="20337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What security measures can you identify from this photo of a cell block at Arizona State Prison in Florence? </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Images/Matt York</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CC4BA94A-62C3-43E7-8716-62144B63BFBC}" type="slidenum">
              <a:rPr lang="en-US" altLang="en-US"/>
              <a:pPr eaLnBrk="1" hangingPunct="1">
                <a:spcBef>
                  <a:spcPct val="0"/>
                </a:spcBef>
              </a:pPr>
              <a:t>13</a:t>
            </a:fld>
            <a:endParaRPr lang="en-US" altLang="en-US" dirty="0"/>
          </a:p>
        </p:txBody>
      </p:sp>
    </p:spTree>
    <p:extLst>
      <p:ext uri="{BB962C8B-B14F-4D97-AF65-F5344CB8AC3E}">
        <p14:creationId xmlns:p14="http://schemas.microsoft.com/office/powerpoint/2010/main" val="78388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cs typeface="Calibri" panose="020F0502020204030204" pitchFamily="34" charset="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9FE0A2F-7153-4801-A059-F99CCE0CE4C3}" type="slidenum">
              <a:rPr lang="en-US" altLang="en-US"/>
              <a:pPr eaLnBrk="1" hangingPunct="1">
                <a:spcBef>
                  <a:spcPct val="0"/>
                </a:spcBef>
              </a:pPr>
              <a:t>15</a:t>
            </a:fld>
            <a:endParaRPr lang="en-US" altLang="en-US" dirty="0"/>
          </a:p>
        </p:txBody>
      </p:sp>
    </p:spTree>
    <p:extLst>
      <p:ext uri="{BB962C8B-B14F-4D97-AF65-F5344CB8AC3E}">
        <p14:creationId xmlns:p14="http://schemas.microsoft.com/office/powerpoint/2010/main" val="256037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Immigration detainees exercise at the federal Adelanto Detention Center in Adelanto, California. Why have efforts to enforce immigration law increased the inmate population at federal prisons, while having little or no impact on the inmate populations of state prisons? </a:t>
            </a:r>
          </a:p>
          <a:p>
            <a:endParaRPr lang="en-US" altLang="en-US" dirty="0" smtClean="0">
              <a:cs typeface="Calibri" panose="020F0502020204030204" pitchFamily="34" charset="0"/>
            </a:endParaRPr>
          </a:p>
          <a:p>
            <a:r>
              <a:rPr lang="en-US" altLang="en-US" dirty="0" smtClean="0">
                <a:cs typeface="Calibri" panose="020F0502020204030204" pitchFamily="34" charset="0"/>
              </a:rPr>
              <a:t>Getty Images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9FAD976E-1936-4D15-9568-2C7CF0A712A2}" type="slidenum">
              <a:rPr lang="en-US" altLang="en-US"/>
              <a:pPr eaLnBrk="1" hangingPunct="1">
                <a:spcBef>
                  <a:spcPct val="0"/>
                </a:spcBef>
              </a:pPr>
              <a:t>17</a:t>
            </a:fld>
            <a:endParaRPr lang="en-US" altLang="en-US" dirty="0"/>
          </a:p>
        </p:txBody>
      </p:sp>
    </p:spTree>
    <p:extLst>
      <p:ext uri="{BB962C8B-B14F-4D97-AF65-F5344CB8AC3E}">
        <p14:creationId xmlns:p14="http://schemas.microsoft.com/office/powerpoint/2010/main" val="340755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cs typeface="Calibri" panose="020F0502020204030204" pitchFamily="34" charset="0"/>
              </a:rPr>
              <a:t>In 2014, the state of Idaho took over management of the Idaho Correctional Center—</a:t>
            </a:r>
          </a:p>
          <a:p>
            <a:r>
              <a:rPr lang="en-US" altLang="en-US" dirty="0" smtClean="0">
                <a:cs typeface="Calibri" panose="020F0502020204030204" pitchFamily="34" charset="0"/>
              </a:rPr>
              <a:t>located south of Boise—from the Corrections Corporation of America. The private prison had been beset by problems such as inmate violence, gang activity, understaffing, and contract fraud. How can state corrections departments ensure that private prisons are operating properly?</a:t>
            </a:r>
          </a:p>
          <a:p>
            <a:endParaRPr lang="en-US" altLang="en-US" dirty="0" smtClean="0">
              <a:cs typeface="Calibri" panose="020F0502020204030204" pitchFamily="34" charset="0"/>
            </a:endParaRPr>
          </a:p>
          <a:p>
            <a:r>
              <a:rPr lang="en-US" altLang="en-US" dirty="0" smtClean="0">
                <a:cs typeface="Calibri" panose="020F0502020204030204" pitchFamily="34" charset="0"/>
              </a:rPr>
              <a:t>AP Images/Charlie Litchfield, File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pPr>
            <a:fld id="{BA112F4C-76B3-446B-86BE-A4249E11E340}" type="slidenum">
              <a:rPr lang="en-US" altLang="en-US"/>
              <a:pPr eaLnBrk="1" hangingPunct="1">
                <a:spcBef>
                  <a:spcPct val="0"/>
                </a:spcBef>
              </a:pPr>
              <a:t>19</a:t>
            </a:fld>
            <a:endParaRPr lang="en-US" altLang="en-US" dirty="0"/>
          </a:p>
        </p:txBody>
      </p:sp>
    </p:spTree>
    <p:extLst>
      <p:ext uri="{BB962C8B-B14F-4D97-AF65-F5344CB8AC3E}">
        <p14:creationId xmlns:p14="http://schemas.microsoft.com/office/powerpoint/2010/main" val="371016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A1EF0A8-883C-4511-B9B6-5E878E6AFE4C}" type="datetimeFigureOut">
              <a:rPr lang="en-US" altLang="en-US"/>
              <a:pPr/>
              <a:t>11/9/2015</a:t>
            </a:fld>
            <a:endParaRPr lang="en-US" alt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D3D3C2-C802-4850-AAB9-B9EBB950ED0B}" type="slidenum">
              <a:rPr lang="en-US" altLang="en-US"/>
              <a:pPr/>
              <a:t>‹#›</a:t>
            </a:fld>
            <a:endParaRPr lang="en-US" altLang="en-US" dirty="0"/>
          </a:p>
        </p:txBody>
      </p:sp>
    </p:spTree>
    <p:extLst>
      <p:ext uri="{BB962C8B-B14F-4D97-AF65-F5344CB8AC3E}">
        <p14:creationId xmlns:p14="http://schemas.microsoft.com/office/powerpoint/2010/main" val="2376157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B2AE573-485E-40EB-B63A-05C0762209DF}" type="datetimeFigureOut">
              <a:rPr lang="en-US" altLang="en-US"/>
              <a:pPr/>
              <a:t>11/9/2015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ABA88D3-7AB9-4252-A006-EF239B03D444}" type="slidenum">
              <a:rPr lang="en-US" altLang="en-US"/>
              <a:pPr/>
              <a:t>‹#›</a:t>
            </a:fld>
            <a:endParaRPr lang="en-US" altLang="en-US" dirty="0"/>
          </a:p>
        </p:txBody>
      </p:sp>
    </p:spTree>
    <p:extLst>
      <p:ext uri="{BB962C8B-B14F-4D97-AF65-F5344CB8AC3E}">
        <p14:creationId xmlns:p14="http://schemas.microsoft.com/office/powerpoint/2010/main" val="2546398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 y="1600200"/>
            <a:ext cx="7924800" cy="4800600"/>
          </a:xfrm>
          <a:prstGeom prst="rect">
            <a:avLst/>
          </a:prstGeom>
          <a:noFill/>
          <a:ln>
            <a:noFill/>
          </a:ln>
          <a:extLst/>
        </p:spPr>
        <p:txBody>
          <a:bodyPr>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a:p>
            <a:pPr>
              <a:defRPr/>
            </a:pPr>
            <a:endParaRPr lang="en-US" dirty="0" smtClean="0">
              <a:latin typeface="Calibri"/>
              <a:ea typeface="Calibri"/>
              <a:cs typeface="Calibri"/>
            </a:endParaRPr>
          </a:p>
        </p:txBody>
      </p:sp>
      <p:sp>
        <p:nvSpPr>
          <p:cNvPr id="2" name="Title 1"/>
          <p:cNvSpPr>
            <a:spLocks noGrp="1"/>
          </p:cNvSpPr>
          <p:nvPr>
            <p:ph type="title"/>
          </p:nvPr>
        </p:nvSpPr>
        <p:spPr/>
        <p:txBody>
          <a:bodyPr/>
          <a:lstStyle>
            <a:lvl1pPr>
              <a:defRPr>
                <a:latin typeface="Calibri"/>
                <a:cs typeface="Calibri"/>
              </a:defRPr>
            </a:lvl1pPr>
          </a:lstStyle>
          <a:p>
            <a:r>
              <a:rPr lang="en-US" dirty="0" smtClean="0"/>
              <a:t>Click to edit Master title style</a:t>
            </a:r>
            <a:endParaRPr dirty="0"/>
          </a:p>
        </p:txBody>
      </p:sp>
      <p:sp>
        <p:nvSpPr>
          <p:cNvPr id="15" name="Content Placeholder 2"/>
          <p:cNvSpPr>
            <a:spLocks noGrp="1"/>
          </p:cNvSpPr>
          <p:nvPr>
            <p:ph sz="half" idx="1"/>
          </p:nvPr>
        </p:nvSpPr>
        <p:spPr>
          <a:xfrm>
            <a:off x="433138" y="1419726"/>
            <a:ext cx="8373978" cy="5133473"/>
          </a:xfrm>
        </p:spPr>
        <p:txBody>
          <a:bodyPr>
            <a:normAutofit/>
          </a:bodyPr>
          <a:lstStyle>
            <a:lvl1pPr>
              <a:spcBef>
                <a:spcPts val="1600"/>
              </a:spcBef>
              <a:defRPr sz="3200"/>
            </a:lvl1pPr>
            <a:lvl2pPr>
              <a:defRPr sz="26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Tree>
    <p:extLst>
      <p:ext uri="{BB962C8B-B14F-4D97-AF65-F5344CB8AC3E}">
        <p14:creationId xmlns:p14="http://schemas.microsoft.com/office/powerpoint/2010/main" val="10020089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48AA09D-B953-4A66-BF00-E3FB89CBABDB}" type="datetimeFigureOut">
              <a:rPr lang="en-US" altLang="en-US"/>
              <a:pPr>
                <a:defRPr/>
              </a:pPr>
              <a:t>11/9/2015</a:t>
            </a:fld>
            <a:endParaRPr lang="en-US" alt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charset="0"/>
                <a:ea typeface="Calibri"/>
                <a:cs typeface="Calibri"/>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1B21A14-CEB8-4E40-B7CB-823A1A9A7F36}" type="slidenum">
              <a:rPr lang="en-US" altLang="en-US"/>
              <a:pPr/>
              <a:t>‹#›</a:t>
            </a:fld>
            <a:endParaRPr lang="en-US" altLang="en-US" dirty="0"/>
          </a:p>
        </p:txBody>
      </p:sp>
    </p:spTree>
    <p:extLst>
      <p:ext uri="{BB962C8B-B14F-4D97-AF65-F5344CB8AC3E}">
        <p14:creationId xmlns:p14="http://schemas.microsoft.com/office/powerpoint/2010/main" val="38151695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451635"/>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77126"/>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688987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F3D5A8"/>
        </a:solidFill>
        <a:effectLst/>
      </p:bgPr>
    </p:bg>
    <p:spTree>
      <p:nvGrpSpPr>
        <p:cNvPr id="1" name=""/>
        <p:cNvGrpSpPr/>
        <p:nvPr/>
      </p:nvGrpSpPr>
      <p:grpSpPr>
        <a:xfrm>
          <a:off x="0" y="0"/>
          <a:ext cx="0" cy="0"/>
          <a:chOff x="0" y="0"/>
          <a:chExt cx="0" cy="0"/>
        </a:xfrm>
      </p:grpSpPr>
      <p:sp>
        <p:nvSpPr>
          <p:cNvPr id="5" name="Footer Placeholder 3"/>
          <p:cNvSpPr txBox="1">
            <a:spLocks/>
          </p:cNvSpPr>
          <p:nvPr userDrawn="1"/>
        </p:nvSpPr>
        <p:spPr bwMode="auto">
          <a:xfrm>
            <a:off x="0" y="6629400"/>
            <a:ext cx="1571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FFFFFF"/>
                </a:solidFill>
              </a:rPr>
              <a:t>© 2015 Cengage Learning </a:t>
            </a:r>
          </a:p>
        </p:txBody>
      </p:sp>
      <p:pic>
        <p:nvPicPr>
          <p:cNvPr id="14" name="Picture 13"/>
          <p:cNvPicPr>
            <a:picLocks noChangeAspect="1"/>
          </p:cNvPicPr>
          <p:nvPr userDrawn="1"/>
        </p:nvPicPr>
        <p:blipFill>
          <a:blip r:embed="rId2"/>
          <a:stretch>
            <a:fillRect/>
          </a:stretch>
        </p:blipFill>
        <p:spPr>
          <a:xfrm>
            <a:off x="0" y="3477126"/>
            <a:ext cx="9144000" cy="3351849"/>
          </a:xfrm>
          <a:prstGeom prst="rect">
            <a:avLst/>
          </a:prstGeom>
          <a:effectLst>
            <a:innerShdw blurRad="63500" dist="50800" dir="13500000">
              <a:prstClr val="black">
                <a:alpha val="50000"/>
              </a:prstClr>
            </a:innerShdw>
          </a:effectLst>
        </p:spPr>
      </p:pic>
      <p:cxnSp>
        <p:nvCxnSpPr>
          <p:cNvPr id="15" name="Straight Connector 14"/>
          <p:cNvCxnSpPr/>
          <p:nvPr userDrawn="1"/>
        </p:nvCxnSpPr>
        <p:spPr>
          <a:xfrm>
            <a:off x="0" y="3501190"/>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464425"/>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994" y="1129541"/>
            <a:ext cx="3570136" cy="4572000"/>
          </a:xfrm>
          <a:prstGeom prst="rect">
            <a:avLst/>
          </a:prstGeom>
        </p:spPr>
      </p:pic>
      <p:sp>
        <p:nvSpPr>
          <p:cNvPr id="4" name="Content Placeholder 3"/>
          <p:cNvSpPr>
            <a:spLocks noGrp="1"/>
          </p:cNvSpPr>
          <p:nvPr>
            <p:ph sz="quarter" idx="10" hasCustomPrompt="1"/>
          </p:nvPr>
        </p:nvSpPr>
        <p:spPr>
          <a:xfrm>
            <a:off x="4572000" y="2443163"/>
            <a:ext cx="3946525" cy="973137"/>
          </a:xfrm>
        </p:spPr>
        <p:txBody>
          <a:bodyPr>
            <a:normAutofit/>
          </a:bodyPr>
          <a:lstStyle>
            <a:lvl1pPr marL="0" indent="0">
              <a:buNone/>
              <a:defRPr/>
            </a:lvl1pPr>
            <a:lvl5pPr marL="1828800" indent="-1828800" algn="l">
              <a:buNone/>
              <a:defRPr sz="3100" b="1">
                <a:solidFill>
                  <a:schemeClr val="tx1"/>
                </a:solidFill>
              </a:defRPr>
            </a:lvl5pPr>
          </a:lstStyle>
          <a:p>
            <a:pPr lvl="4"/>
            <a:r>
              <a:rPr lang="en-US" dirty="0" smtClean="0"/>
              <a:t>Chapter Title</a:t>
            </a:r>
            <a:endParaRPr lang="en-US" dirty="0"/>
          </a:p>
        </p:txBody>
      </p:sp>
      <p:sp>
        <p:nvSpPr>
          <p:cNvPr id="9" name="Text Placeholder 8"/>
          <p:cNvSpPr>
            <a:spLocks noGrp="1"/>
          </p:cNvSpPr>
          <p:nvPr>
            <p:ph type="body" sz="quarter" idx="11"/>
          </p:nvPr>
        </p:nvSpPr>
        <p:spPr>
          <a:xfrm>
            <a:off x="4607758" y="3862388"/>
            <a:ext cx="4018884" cy="2128837"/>
          </a:xfrm>
        </p:spPr>
        <p:txBody>
          <a:bodyPr/>
          <a:lstStyle>
            <a:lvl1pPr marL="0" indent="0">
              <a:buNone/>
              <a:defRPr sz="3200" b="1">
                <a:solidFill>
                  <a:srgbClr val="F3D5A8"/>
                </a:solidFill>
              </a:defRPr>
            </a:lvl1pPr>
            <a:lvl2pPr marL="457200" indent="0">
              <a:buNone/>
              <a:defRPr sz="3200">
                <a:solidFill>
                  <a:srgbClr val="F3D5A8"/>
                </a:solidFill>
              </a:defRPr>
            </a:lvl2pPr>
            <a:lvl3pPr marL="914400" indent="0">
              <a:buNone/>
              <a:defRPr sz="3200">
                <a:solidFill>
                  <a:srgbClr val="F3D5A8"/>
                </a:solidFill>
              </a:defRPr>
            </a:lvl3pPr>
            <a:lvl4pPr marL="1371600" indent="0">
              <a:buNone/>
              <a:defRPr sz="3200">
                <a:solidFill>
                  <a:srgbClr val="F3D5A8"/>
                </a:solidFill>
              </a:defRPr>
            </a:lvl4pPr>
            <a:lvl5pPr marL="1828800" indent="0">
              <a:buNone/>
              <a:defRPr sz="32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946140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alpha val="94000"/>
          </a:schemeClr>
        </a:solidFill>
        <a:effectLst/>
      </p:bgPr>
    </p:bg>
    <p:spTree>
      <p:nvGrpSpPr>
        <p:cNvPr id="1" name=""/>
        <p:cNvGrpSpPr/>
        <p:nvPr/>
      </p:nvGrpSpPr>
      <p:grpSpPr>
        <a:xfrm>
          <a:off x="0" y="0"/>
          <a:ext cx="0" cy="0"/>
          <a:chOff x="0" y="0"/>
          <a:chExt cx="0" cy="0"/>
        </a:xfrm>
      </p:grpSpPr>
      <p:cxnSp>
        <p:nvCxnSpPr>
          <p:cNvPr id="37" name="Straight Connector 36"/>
          <p:cNvCxnSpPr/>
          <p:nvPr userDrawn="1"/>
        </p:nvCxnSpPr>
        <p:spPr>
          <a:xfrm>
            <a:off x="-12031" y="1135632"/>
            <a:ext cx="9144000" cy="0"/>
          </a:xfrm>
          <a:prstGeom prst="line">
            <a:avLst/>
          </a:prstGeom>
          <a:ln w="25400">
            <a:solidFill>
              <a:srgbClr val="0070C0"/>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7"/>
          <a:stretch>
            <a:fillRect/>
          </a:stretch>
        </p:blipFill>
        <p:spPr>
          <a:xfrm>
            <a:off x="1" y="0"/>
            <a:ext cx="9144000" cy="1097280"/>
          </a:xfrm>
          <a:prstGeom prst="rect">
            <a:avLst/>
          </a:prstGeom>
        </p:spPr>
      </p:pic>
      <p:sp>
        <p:nvSpPr>
          <p:cNvPr id="12" name="Footer Placeholder 3"/>
          <p:cNvSpPr txBox="1">
            <a:spLocks/>
          </p:cNvSpPr>
          <p:nvPr userDrawn="1"/>
        </p:nvSpPr>
        <p:spPr bwMode="auto">
          <a:xfrm>
            <a:off x="0" y="6629400"/>
            <a:ext cx="245274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ltLang="en-US" sz="800" dirty="0">
                <a:solidFill>
                  <a:srgbClr val="000000"/>
                </a:solidFill>
              </a:rPr>
              <a:t>© </a:t>
            </a:r>
            <a:r>
              <a:rPr lang="en-US" altLang="en-US" sz="800" dirty="0" smtClean="0">
                <a:solidFill>
                  <a:srgbClr val="000000"/>
                </a:solidFill>
              </a:rPr>
              <a:t>2017 </a:t>
            </a:r>
            <a:r>
              <a:rPr lang="en-US" altLang="en-US" sz="800" dirty="0">
                <a:solidFill>
                  <a:srgbClr val="000000"/>
                </a:solidFill>
              </a:rPr>
              <a:t>Cengage </a:t>
            </a:r>
            <a:r>
              <a:rPr lang="en-US" altLang="en-US" sz="800" dirty="0" smtClean="0">
                <a:solidFill>
                  <a:srgbClr val="000000"/>
                </a:solidFill>
              </a:rPr>
              <a:t>Learning. All rights reserved. </a:t>
            </a:r>
            <a:endParaRPr lang="en-US" altLang="en-US" sz="800" dirty="0">
              <a:solidFill>
                <a:srgbClr val="000000"/>
              </a:solidFill>
            </a:endParaRPr>
          </a:p>
        </p:txBody>
      </p:sp>
      <p:sp>
        <p:nvSpPr>
          <p:cNvPr id="1028" name="Title Placeholder 1"/>
          <p:cNvSpPr>
            <a:spLocks noGrp="1"/>
          </p:cNvSpPr>
          <p:nvPr>
            <p:ph type="title"/>
          </p:nvPr>
        </p:nvSpPr>
        <p:spPr bwMode="auto">
          <a:xfrm>
            <a:off x="154237" y="0"/>
            <a:ext cx="8747392" cy="1070323"/>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9" name="Text Placeholder 2"/>
          <p:cNvSpPr>
            <a:spLocks noGrp="1"/>
          </p:cNvSpPr>
          <p:nvPr>
            <p:ph type="body" idx="1"/>
          </p:nvPr>
        </p:nvSpPr>
        <p:spPr bwMode="auto">
          <a:xfrm>
            <a:off x="457200" y="1157288"/>
            <a:ext cx="8229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cxnSp>
        <p:nvCxnSpPr>
          <p:cNvPr id="36" name="Straight Connector 35"/>
          <p:cNvCxnSpPr/>
          <p:nvPr userDrawn="1"/>
        </p:nvCxnSpPr>
        <p:spPr>
          <a:xfrm>
            <a:off x="1" y="1108827"/>
            <a:ext cx="9144000" cy="0"/>
          </a:xfrm>
          <a:prstGeom prst="line">
            <a:avLst/>
          </a:prstGeom>
          <a:ln w="25400">
            <a:solidFill>
              <a:srgbClr val="EAF83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462680"/>
      </p:ext>
    </p:extLst>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Lst>
  <p:timing>
    <p:tnLst>
      <p:par>
        <p:cTn id="1" dur="indefinite" restart="never" nodeType="tmRoot"/>
      </p:par>
    </p:tnLst>
  </p:timing>
  <p:txStyles>
    <p:titleStyle>
      <a:lvl1pPr algn="ctr" defTabSz="457200" rtl="0" eaLnBrk="0" fontAlgn="base" hangingPunct="0">
        <a:spcBef>
          <a:spcPct val="0"/>
        </a:spcBef>
        <a:spcAft>
          <a:spcPct val="0"/>
        </a:spcAft>
        <a:defRPr sz="3600" kern="1200">
          <a:solidFill>
            <a:schemeClr val="bg2">
              <a:lumMod val="20000"/>
              <a:lumOff val="80000"/>
            </a:schemeClr>
          </a:solidFill>
          <a:latin typeface="+mj-lt"/>
          <a:ea typeface="MS PGothic" pitchFamily="34" charset="-128"/>
          <a:cs typeface="Calibri"/>
        </a:defRPr>
      </a:lvl1pPr>
      <a:lvl2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2pPr>
      <a:lvl3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3pPr>
      <a:lvl4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4pPr>
      <a:lvl5pPr algn="ctr" defTabSz="457200" rtl="0" eaLnBrk="0" fontAlgn="base" hangingPunct="0">
        <a:spcBef>
          <a:spcPct val="0"/>
        </a:spcBef>
        <a:spcAft>
          <a:spcPct val="0"/>
        </a:spcAft>
        <a:defRPr sz="4000">
          <a:solidFill>
            <a:schemeClr val="bg1"/>
          </a:solidFill>
          <a:latin typeface="Calibri" charset="0"/>
          <a:ea typeface="MS PGothic" pitchFamily="34" charset="-128"/>
          <a:cs typeface="Calibri"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Calibri"/>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Calibri"/>
          <a:cs typeface="Calibri"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Calibri"/>
          <a:cs typeface="Calibri"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4pPr>
      <a:lvl5pPr marL="2054225" indent="-225425" algn="l" defTabSz="457200" rtl="0" eaLnBrk="0" fontAlgn="base" hangingPunct="0">
        <a:spcBef>
          <a:spcPct val="20000"/>
        </a:spcBef>
        <a:spcAft>
          <a:spcPct val="0"/>
        </a:spcAft>
        <a:buFont typeface="Arial" pitchFamily="34" charset="0"/>
        <a:buChar char="•"/>
        <a:defRPr sz="2000" kern="1200">
          <a:solidFill>
            <a:schemeClr val="tx1"/>
          </a:solidFill>
          <a:latin typeface="+mn-lt"/>
          <a:ea typeface="Calibri"/>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D5A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7000-4841-48F7-AF62-053F1AB316BE}" type="datetimeFigureOut">
              <a:rPr lang="en-US" smtClean="0"/>
              <a:t>11/9/2015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D88CD-DDEE-41F3-8D6F-4E039B4D4723}" type="slidenum">
              <a:rPr lang="en-US" smtClean="0"/>
              <a:t>‹#›</a:t>
            </a:fld>
            <a:endParaRPr lang="en-US" dirty="0"/>
          </a:p>
        </p:txBody>
      </p:sp>
    </p:spTree>
    <p:extLst>
      <p:ext uri="{BB962C8B-B14F-4D97-AF65-F5344CB8AC3E}">
        <p14:creationId xmlns:p14="http://schemas.microsoft.com/office/powerpoint/2010/main" val="4230924552"/>
      </p:ext>
    </p:extLst>
  </p:cSld>
  <p:clrMap bg1="lt1" tx1="dk1" bg2="lt2" tx2="dk2" accent1="accent1" accent2="accent2" accent3="accent3" accent4="accent4" accent5="accent5" accent6="accent6" hlink="hlink" folHlink="folHlink"/>
  <p:sldLayoutIdLst>
    <p:sldLayoutId id="2147484366"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Chapter 13</a:t>
            </a:r>
            <a:endParaRPr lang="en-US" b="1" dirty="0"/>
          </a:p>
        </p:txBody>
      </p:sp>
      <p:sp>
        <p:nvSpPr>
          <p:cNvPr id="3" name="Text Placeholder 2"/>
          <p:cNvSpPr>
            <a:spLocks noGrp="1"/>
          </p:cNvSpPr>
          <p:nvPr>
            <p:ph type="body" sz="quarter" idx="11"/>
          </p:nvPr>
        </p:nvSpPr>
        <p:spPr/>
        <p:txBody>
          <a:bodyPr/>
          <a:lstStyle/>
          <a:p>
            <a:r>
              <a:rPr lang="en-US" dirty="0" smtClean="0"/>
              <a:t>Prisons and Jails</a:t>
            </a:r>
            <a:endParaRPr lang="en-US" dirty="0"/>
          </a:p>
        </p:txBody>
      </p:sp>
    </p:spTree>
    <p:extLst>
      <p:ext uri="{BB962C8B-B14F-4D97-AF65-F5344CB8AC3E}">
        <p14:creationId xmlns:p14="http://schemas.microsoft.com/office/powerpoint/2010/main" val="375827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Prison Organization and Management</a:t>
            </a:r>
          </a:p>
        </p:txBody>
      </p:sp>
      <p:sp>
        <p:nvSpPr>
          <p:cNvPr id="35843" name="Content Placeholder 2"/>
          <p:cNvSpPr>
            <a:spLocks noGrp="1"/>
          </p:cNvSpPr>
          <p:nvPr>
            <p:ph sz="half" idx="1"/>
          </p:nvPr>
        </p:nvSpPr>
        <p:spPr/>
        <p:txBody>
          <a:bodyPr/>
          <a:lstStyle/>
          <a:p>
            <a:r>
              <a:rPr lang="en-US" altLang="en-US" dirty="0" smtClean="0"/>
              <a:t>Classification process</a:t>
            </a:r>
          </a:p>
          <a:p>
            <a:pPr lvl="1"/>
            <a:r>
              <a:rPr lang="en-US" altLang="en-US" dirty="0" smtClean="0"/>
              <a:t>Process that provides the best </a:t>
            </a:r>
            <a:r>
              <a:rPr lang="ja-JP" altLang="en-US" smtClean="0"/>
              <a:t>“</a:t>
            </a:r>
            <a:r>
              <a:rPr lang="en-US" altLang="ja-JP" dirty="0" smtClean="0"/>
              <a:t>fit</a:t>
            </a:r>
            <a:r>
              <a:rPr lang="ja-JP" altLang="en-US" smtClean="0"/>
              <a:t>”</a:t>
            </a:r>
            <a:r>
              <a:rPr lang="en-US" altLang="ja-JP" dirty="0" smtClean="0"/>
              <a:t> for each inmate based on:</a:t>
            </a:r>
          </a:p>
          <a:p>
            <a:pPr lvl="2"/>
            <a:r>
              <a:rPr lang="en-US" altLang="en-US" dirty="0" smtClean="0"/>
              <a:t>The seriousness of the crime committed</a:t>
            </a:r>
          </a:p>
          <a:p>
            <a:pPr lvl="2"/>
            <a:r>
              <a:rPr lang="en-US" altLang="en-US" dirty="0" smtClean="0"/>
              <a:t>The risk of future criminal or violent conduct</a:t>
            </a:r>
          </a:p>
          <a:p>
            <a:pPr lvl="2"/>
            <a:r>
              <a:rPr lang="en-US" altLang="en-US" dirty="0" smtClean="0"/>
              <a:t>The need for treatment and rehabilitation programs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Prison Organization and Management</a:t>
            </a:r>
          </a:p>
        </p:txBody>
      </p:sp>
      <p:sp>
        <p:nvSpPr>
          <p:cNvPr id="36867" name="Rectangle 3"/>
          <p:cNvSpPr>
            <a:spLocks noGrp="1" noChangeArrowheads="1"/>
          </p:cNvSpPr>
          <p:nvPr>
            <p:ph sz="half" idx="1"/>
          </p:nvPr>
        </p:nvSpPr>
        <p:spPr/>
        <p:txBody>
          <a:bodyPr/>
          <a:lstStyle/>
          <a:p>
            <a:r>
              <a:rPr lang="en-US" altLang="en-US" dirty="0"/>
              <a:t>“Supermax” prisons</a:t>
            </a:r>
          </a:p>
          <a:p>
            <a:pPr lvl="1"/>
            <a:r>
              <a:rPr lang="en-US" altLang="en-US" dirty="0"/>
              <a:t>Prisons reserved for the </a:t>
            </a:r>
            <a:r>
              <a:rPr lang="ja-JP" altLang="en-US" dirty="0"/>
              <a:t>“</a:t>
            </a:r>
            <a:r>
              <a:rPr lang="en-US" altLang="ja-JP" dirty="0"/>
              <a:t>worst of the worst</a:t>
            </a:r>
            <a:r>
              <a:rPr lang="ja-JP" altLang="en-US" dirty="0"/>
              <a:t>”</a:t>
            </a:r>
            <a:endParaRPr lang="en-US" altLang="ja-JP" dirty="0"/>
          </a:p>
          <a:p>
            <a:pPr lvl="1"/>
            <a:r>
              <a:rPr lang="en-US" altLang="en-US" dirty="0"/>
              <a:t>Controlled </a:t>
            </a:r>
            <a:r>
              <a:rPr lang="en-US" altLang="en-US" dirty="0" smtClean="0"/>
              <a:t>environment</a:t>
            </a:r>
          </a:p>
          <a:p>
            <a:pPr lvl="1"/>
            <a:r>
              <a:rPr lang="en-US" altLang="en-US" dirty="0" smtClean="0"/>
              <a:t>Relatively rare</a:t>
            </a:r>
            <a:endParaRPr lang="en-US" altLang="en-US" dirty="0"/>
          </a:p>
          <a:p>
            <a:r>
              <a:rPr lang="en-US" altLang="en-US" dirty="0" smtClean="0"/>
              <a:t>Maximum-security prisons</a:t>
            </a:r>
            <a:endParaRPr lang="en-US" altLang="en-US" dirty="0" smtClean="0"/>
          </a:p>
          <a:p>
            <a:pPr lvl="1"/>
            <a:r>
              <a:rPr lang="en-US" altLang="en-US" dirty="0" smtClean="0"/>
              <a:t>Violent and repeat </a:t>
            </a:r>
            <a:r>
              <a:rPr lang="en-US" altLang="en-US" dirty="0" smtClean="0"/>
              <a:t>offenders; </a:t>
            </a:r>
            <a:r>
              <a:rPr lang="en-US" altLang="en-US" dirty="0" smtClean="0"/>
              <a:t>those with conduct disorders </a:t>
            </a:r>
          </a:p>
          <a:p>
            <a:pPr lvl="1"/>
            <a:r>
              <a:rPr lang="en-US" altLang="en-US" dirty="0" smtClean="0"/>
              <a:t>Fortresses, watchtowers, </a:t>
            </a:r>
            <a:r>
              <a:rPr lang="en-US" altLang="en-US" dirty="0" smtClean="0"/>
              <a:t>and armed </a:t>
            </a:r>
            <a:r>
              <a:rPr lang="en-US" altLang="en-US" dirty="0" smtClean="0"/>
              <a:t>guards</a:t>
            </a:r>
          </a:p>
          <a:p>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Prison Organization and Management</a:t>
            </a:r>
          </a:p>
        </p:txBody>
      </p:sp>
      <p:sp>
        <p:nvSpPr>
          <p:cNvPr id="37891" name="Rectangle 3"/>
          <p:cNvSpPr>
            <a:spLocks noGrp="1" noChangeArrowheads="1"/>
          </p:cNvSpPr>
          <p:nvPr>
            <p:ph sz="half" idx="1"/>
          </p:nvPr>
        </p:nvSpPr>
        <p:spPr/>
        <p:txBody>
          <a:bodyPr>
            <a:normAutofit/>
          </a:bodyPr>
          <a:lstStyle/>
          <a:p>
            <a:r>
              <a:rPr lang="en-US" altLang="en-US" dirty="0" smtClean="0"/>
              <a:t>Medium-security prisons</a:t>
            </a:r>
            <a:endParaRPr lang="en-US" altLang="en-US" dirty="0" smtClean="0"/>
          </a:p>
          <a:p>
            <a:pPr lvl="1"/>
            <a:r>
              <a:rPr lang="en-US" altLang="en-US" dirty="0" smtClean="0"/>
              <a:t>House less dangerous inmates than maximum security </a:t>
            </a:r>
          </a:p>
          <a:p>
            <a:pPr lvl="1"/>
            <a:r>
              <a:rPr lang="en-US" altLang="en-US" dirty="0" smtClean="0"/>
              <a:t>Less restrictive security than maximum security, usually fences instead of walls</a:t>
            </a:r>
          </a:p>
          <a:p>
            <a:pPr lvl="1"/>
            <a:r>
              <a:rPr lang="en-US" altLang="en-US" dirty="0" smtClean="0"/>
              <a:t>Provides rehabilitative programming</a:t>
            </a:r>
          </a:p>
          <a:p>
            <a:r>
              <a:rPr lang="en-US" altLang="en-US" dirty="0" smtClean="0"/>
              <a:t>Minimum-security prisons</a:t>
            </a:r>
            <a:endParaRPr lang="en-US" altLang="en-US" dirty="0" smtClean="0"/>
          </a:p>
          <a:p>
            <a:pPr lvl="1"/>
            <a:r>
              <a:rPr lang="en-US" altLang="en-US" dirty="0" smtClean="0"/>
              <a:t>Designed for inmates who are a low-security risk, such as non-violent and first-time offenders</a:t>
            </a:r>
          </a:p>
          <a:p>
            <a:pPr lvl="1"/>
            <a:r>
              <a:rPr lang="en-US" altLang="en-US" dirty="0" smtClean="0"/>
              <a:t>Gives inmates more freedom to move about the facility </a:t>
            </a:r>
          </a:p>
          <a:p>
            <a:pPr lvl="1"/>
            <a:r>
              <a:rPr lang="en-US" altLang="en-US" dirty="0" smtClean="0"/>
              <a:t>Similar to college campuses</a:t>
            </a:r>
          </a:p>
          <a:p>
            <a:endParaRPr lang="en-US" altLang="en-US" dirty="0" smtClean="0"/>
          </a:p>
          <a:p>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Learning Objective 5</a:t>
            </a:r>
          </a:p>
        </p:txBody>
      </p:sp>
      <p:sp>
        <p:nvSpPr>
          <p:cNvPr id="38915" name="Rectangle 3"/>
          <p:cNvSpPr>
            <a:spLocks noGrp="1" noChangeArrowheads="1"/>
          </p:cNvSpPr>
          <p:nvPr>
            <p:ph sz="half" idx="1"/>
          </p:nvPr>
        </p:nvSpPr>
        <p:spPr/>
        <p:txBody>
          <a:bodyPr/>
          <a:lstStyle/>
          <a:p>
            <a:r>
              <a:rPr lang="en-US" altLang="en-US" dirty="0" smtClean="0"/>
              <a:t>List the factors that have caused the prison population to grow dramatically in the last several decades.</a:t>
            </a:r>
          </a:p>
        </p:txBody>
      </p:sp>
      <p:grpSp>
        <p:nvGrpSpPr>
          <p:cNvPr id="38916" name="Group 3"/>
          <p:cNvGrpSpPr>
            <a:grpSpLocks/>
          </p:cNvGrpSpPr>
          <p:nvPr/>
        </p:nvGrpSpPr>
        <p:grpSpPr bwMode="auto">
          <a:xfrm>
            <a:off x="1992313" y="3213554"/>
            <a:ext cx="4714875" cy="3187700"/>
            <a:chOff x="3047999" y="3429000"/>
            <a:chExt cx="4715173" cy="3187213"/>
          </a:xfrm>
        </p:grpSpPr>
        <p:pic>
          <p:nvPicPr>
            <p:cNvPr id="38917" name="Picture 5" descr="screenshot_336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3429000"/>
              <a:ext cx="471517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p:cNvSpPr>
              <a:spLocks noChangeArrowheads="1"/>
            </p:cNvSpPr>
            <p:nvPr/>
          </p:nvSpPr>
          <p:spPr bwMode="auto">
            <a:xfrm>
              <a:off x="3048000" y="6400800"/>
              <a:ext cx="1031116" cy="2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AP Photo/Matt York</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Inmate Population Trends</a:t>
            </a:r>
          </a:p>
        </p:txBody>
      </p:sp>
      <p:sp>
        <p:nvSpPr>
          <p:cNvPr id="39939" name="Rectangle 3"/>
          <p:cNvSpPr>
            <a:spLocks noGrp="1" noChangeArrowheads="1"/>
          </p:cNvSpPr>
          <p:nvPr>
            <p:ph sz="half" idx="1"/>
          </p:nvPr>
        </p:nvSpPr>
        <p:spPr/>
        <p:txBody>
          <a:bodyPr/>
          <a:lstStyle/>
          <a:p>
            <a:r>
              <a:rPr lang="en-US" altLang="en-US" dirty="0" smtClean="0"/>
              <a:t>Factors in prison growth:</a:t>
            </a:r>
          </a:p>
          <a:p>
            <a:pPr lvl="1"/>
            <a:r>
              <a:rPr lang="en-US" altLang="en-US" dirty="0" smtClean="0"/>
              <a:t>Increased probability of incarceration</a:t>
            </a:r>
          </a:p>
          <a:p>
            <a:pPr lvl="1"/>
            <a:r>
              <a:rPr lang="en-US" altLang="en-US" dirty="0" smtClean="0"/>
              <a:t>Inmates </a:t>
            </a:r>
            <a:r>
              <a:rPr lang="en-US" altLang="en-US" dirty="0" smtClean="0"/>
              <a:t>serving </a:t>
            </a:r>
            <a:r>
              <a:rPr lang="en-US" altLang="en-US" dirty="0" smtClean="0"/>
              <a:t>more time for each crime</a:t>
            </a:r>
          </a:p>
          <a:p>
            <a:pPr lvl="1"/>
            <a:r>
              <a:rPr lang="en-US" altLang="en-US" dirty="0" smtClean="0"/>
              <a:t>Federal prison growth</a:t>
            </a:r>
          </a:p>
          <a:p>
            <a:pPr lvl="1"/>
            <a:r>
              <a:rPr lang="en-US" altLang="en-US" dirty="0" smtClean="0"/>
              <a:t>Rising incarceration rates for women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Inmate Population Trends</a:t>
            </a:r>
          </a:p>
        </p:txBody>
      </p:sp>
      <p:pic>
        <p:nvPicPr>
          <p:cNvPr id="40963" name="Picture 1" descr="pic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432878"/>
            <a:ext cx="7164388"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Inmate Population Trends</a:t>
            </a:r>
          </a:p>
        </p:txBody>
      </p:sp>
      <p:sp>
        <p:nvSpPr>
          <p:cNvPr id="41987" name="Content Placeholder 2"/>
          <p:cNvSpPr>
            <a:spLocks noGrp="1"/>
          </p:cNvSpPr>
          <p:nvPr>
            <p:ph sz="half" idx="1"/>
          </p:nvPr>
        </p:nvSpPr>
        <p:spPr/>
        <p:txBody>
          <a:bodyPr/>
          <a:lstStyle/>
          <a:p>
            <a:r>
              <a:rPr lang="en-US" altLang="en-US" dirty="0" smtClean="0"/>
              <a:t>Decarceration</a:t>
            </a:r>
          </a:p>
          <a:p>
            <a:pPr lvl="1"/>
            <a:r>
              <a:rPr lang="en-US" altLang="en-US" dirty="0" smtClean="0"/>
              <a:t>Corrections attempt at cutting costs through reduction of inmate populations</a:t>
            </a:r>
          </a:p>
          <a:p>
            <a:pPr lvl="1"/>
            <a:r>
              <a:rPr lang="en-US" altLang="en-US" dirty="0" smtClean="0"/>
              <a:t>Methods</a:t>
            </a:r>
            <a:endParaRPr lang="en-US" altLang="en-US" dirty="0" smtClean="0"/>
          </a:p>
          <a:p>
            <a:pPr lvl="2"/>
            <a:r>
              <a:rPr lang="en-US" altLang="en-US" dirty="0" smtClean="0"/>
              <a:t>Decreasing probability that nonviolent offenders will be sentenced to prison</a:t>
            </a:r>
          </a:p>
          <a:p>
            <a:pPr lvl="2"/>
            <a:r>
              <a:rPr lang="en-US" altLang="en-US" dirty="0" smtClean="0"/>
              <a:t>Increasing the rate of release of nonviolent offenders</a:t>
            </a:r>
          </a:p>
          <a:p>
            <a:pPr lvl="2"/>
            <a:r>
              <a:rPr lang="en-US" altLang="en-US" dirty="0" smtClean="0"/>
              <a:t>Decreasing the rate of imprisonment for probation and parole violators</a:t>
            </a:r>
          </a:p>
          <a:p>
            <a:pPr lvl="1"/>
            <a:endParaRPr lang="en-US" alt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Learning Objective 6</a:t>
            </a:r>
          </a:p>
        </p:txBody>
      </p:sp>
      <p:sp>
        <p:nvSpPr>
          <p:cNvPr id="43011" name="Rectangle 3"/>
          <p:cNvSpPr>
            <a:spLocks noGrp="1" noChangeArrowheads="1"/>
          </p:cNvSpPr>
          <p:nvPr>
            <p:ph sz="half" idx="1"/>
          </p:nvPr>
        </p:nvSpPr>
        <p:spPr/>
        <p:txBody>
          <a:bodyPr/>
          <a:lstStyle/>
          <a:p>
            <a:r>
              <a:rPr lang="en-US" altLang="en-US" dirty="0" smtClean="0"/>
              <a:t>Indicate some of the consequences of our high rates of incarceration. </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9358" y="2774874"/>
            <a:ext cx="5137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2"/>
          <p:cNvSpPr>
            <a:spLocks noChangeArrowheads="1"/>
          </p:cNvSpPr>
          <p:nvPr/>
        </p:nvSpPr>
        <p:spPr bwMode="auto">
          <a:xfrm>
            <a:off x="1847850" y="6291261"/>
            <a:ext cx="936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Getty Images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Inmate Population Trends</a:t>
            </a:r>
          </a:p>
        </p:txBody>
      </p:sp>
      <p:sp>
        <p:nvSpPr>
          <p:cNvPr id="44035" name="Content Placeholder 2"/>
          <p:cNvSpPr>
            <a:spLocks noGrp="1"/>
          </p:cNvSpPr>
          <p:nvPr>
            <p:ph sz="half" idx="1"/>
          </p:nvPr>
        </p:nvSpPr>
        <p:spPr/>
        <p:txBody>
          <a:bodyPr/>
          <a:lstStyle/>
          <a:p>
            <a:r>
              <a:rPr lang="en-US" altLang="en-US" dirty="0" smtClean="0"/>
              <a:t>Social repercussions exist for communities and the families that make up those communities.</a:t>
            </a:r>
          </a:p>
          <a:p>
            <a:r>
              <a:rPr lang="en-US" altLang="en-US" dirty="0" smtClean="0"/>
              <a:t>After release from prison or jail, offenders suffer from higher rates of physical and mental health problems.</a:t>
            </a:r>
          </a:p>
          <a:p>
            <a:r>
              <a:rPr lang="en-US" altLang="en-US" dirty="0" smtClean="0"/>
              <a:t>Offenders are more likely to struggle with addiction, unemployment, and homelessness once released from prison or jail.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dirty="0" smtClean="0"/>
              <a:t>Learning Objective 7</a:t>
            </a:r>
          </a:p>
        </p:txBody>
      </p:sp>
      <p:sp>
        <p:nvSpPr>
          <p:cNvPr id="45059" name="Rectangle 3"/>
          <p:cNvSpPr>
            <a:spLocks noGrp="1" noChangeArrowheads="1"/>
          </p:cNvSpPr>
          <p:nvPr>
            <p:ph sz="half" idx="1"/>
          </p:nvPr>
        </p:nvSpPr>
        <p:spPr/>
        <p:txBody>
          <a:bodyPr/>
          <a:lstStyle/>
          <a:p>
            <a:r>
              <a:rPr lang="en-US" altLang="en-US" dirty="0" smtClean="0"/>
              <a:t>Describe the arguments for and against private prisons.</a:t>
            </a:r>
          </a:p>
        </p:txBody>
      </p:sp>
      <p:pic>
        <p:nvPicPr>
          <p:cNvPr id="450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794000"/>
            <a:ext cx="53213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2"/>
          <p:cNvSpPr>
            <a:spLocks noChangeArrowheads="1"/>
          </p:cNvSpPr>
          <p:nvPr/>
        </p:nvSpPr>
        <p:spPr bwMode="auto">
          <a:xfrm>
            <a:off x="1619250" y="6318250"/>
            <a:ext cx="2057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AP Images/Charlie Litchfield, File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t>Learning Objective 1</a:t>
            </a:r>
          </a:p>
        </p:txBody>
      </p:sp>
      <p:sp>
        <p:nvSpPr>
          <p:cNvPr id="27651" name="Rectangle 3"/>
          <p:cNvSpPr>
            <a:spLocks noGrp="1" noChangeArrowheads="1"/>
          </p:cNvSpPr>
          <p:nvPr>
            <p:ph sz="half" idx="1"/>
          </p:nvPr>
        </p:nvSpPr>
        <p:spPr/>
        <p:txBody>
          <a:bodyPr/>
          <a:lstStyle/>
          <a:p>
            <a:r>
              <a:rPr lang="en-US" altLang="en-US" dirty="0" smtClean="0"/>
              <a:t>Contrast the Pennsylvania and New York penitentiary theories of the 1800s.</a:t>
            </a:r>
          </a:p>
        </p:txBody>
      </p:sp>
      <p:pic>
        <p:nvPicPr>
          <p:cNvPr id="27652" name="Picture 3" descr="pic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7220" y="2572385"/>
            <a:ext cx="37814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smtClean="0"/>
              <a:t>The Emergence of Private Prisons</a:t>
            </a:r>
          </a:p>
        </p:txBody>
      </p:sp>
      <p:sp>
        <p:nvSpPr>
          <p:cNvPr id="46083" name="Rectangle 4"/>
          <p:cNvSpPr>
            <a:spLocks noGrp="1" noChangeArrowheads="1"/>
          </p:cNvSpPr>
          <p:nvPr>
            <p:ph sz="half" idx="1"/>
          </p:nvPr>
        </p:nvSpPr>
        <p:spPr>
          <a:xfrm>
            <a:off x="433138" y="1419726"/>
            <a:ext cx="3990590" cy="5133473"/>
          </a:xfrm>
        </p:spPr>
        <p:txBody>
          <a:bodyPr/>
          <a:lstStyle/>
          <a:p>
            <a:r>
              <a:rPr lang="en-US" altLang="en-US" sz="2800" dirty="0" smtClean="0"/>
              <a:t>For privatization:</a:t>
            </a:r>
          </a:p>
          <a:p>
            <a:pPr lvl="1"/>
            <a:r>
              <a:rPr lang="en-US" altLang="en-US" dirty="0" smtClean="0"/>
              <a:t>Cost efficiency</a:t>
            </a:r>
          </a:p>
          <a:p>
            <a:pPr lvl="2"/>
            <a:r>
              <a:rPr lang="en-US" altLang="en-US" dirty="0" smtClean="0"/>
              <a:t>Competitive bidding</a:t>
            </a:r>
          </a:p>
          <a:p>
            <a:pPr lvl="2"/>
            <a:r>
              <a:rPr lang="en-US" altLang="en-US" dirty="0" smtClean="0"/>
              <a:t>Labor costs</a:t>
            </a:r>
          </a:p>
          <a:p>
            <a:pPr lvl="2"/>
            <a:r>
              <a:rPr lang="en-US" altLang="en-US" dirty="0" smtClean="0"/>
              <a:t>Less red tape</a:t>
            </a:r>
          </a:p>
          <a:p>
            <a:pPr lvl="1"/>
            <a:r>
              <a:rPr lang="en-US" altLang="en-US" dirty="0" smtClean="0"/>
              <a:t>Overcrowding and outsourcing</a:t>
            </a:r>
          </a:p>
          <a:p>
            <a:pPr lvl="1"/>
            <a:r>
              <a:rPr lang="en-US" altLang="en-US" dirty="0" smtClean="0"/>
              <a:t>Quality of service</a:t>
            </a:r>
          </a:p>
          <a:p>
            <a:endParaRPr lang="en-US" altLang="en-US" dirty="0" smtClean="0"/>
          </a:p>
        </p:txBody>
      </p:sp>
      <p:sp>
        <p:nvSpPr>
          <p:cNvPr id="46084" name="Rectangle 5"/>
          <p:cNvSpPr>
            <a:spLocks noGrp="1" noChangeArrowheads="1"/>
          </p:cNvSpPr>
          <p:nvPr>
            <p:ph sz="half" idx="4294967295"/>
          </p:nvPr>
        </p:nvSpPr>
        <p:spPr>
          <a:xfrm>
            <a:off x="4423728" y="1419726"/>
            <a:ext cx="3840162" cy="4343400"/>
          </a:xfrm>
        </p:spPr>
        <p:txBody>
          <a:bodyPr/>
          <a:lstStyle/>
          <a:p>
            <a:pPr eaLnBrk="1" hangingPunct="1"/>
            <a:r>
              <a:rPr lang="en-US" altLang="en-US" sz="2800" dirty="0" smtClean="0">
                <a:cs typeface="Calibri" panose="020F0502020204030204" pitchFamily="34" charset="0"/>
              </a:rPr>
              <a:t>Against privatization:</a:t>
            </a:r>
          </a:p>
          <a:p>
            <a:pPr lvl="1" eaLnBrk="1" hangingPunct="1"/>
            <a:r>
              <a:rPr lang="en-US" altLang="en-US" sz="2600" dirty="0" smtClean="0">
                <a:ea typeface="Calibri" panose="020F0502020204030204" pitchFamily="34" charset="0"/>
                <a:cs typeface="Calibri" panose="020F0502020204030204" pitchFamily="34" charset="0"/>
              </a:rPr>
              <a:t>Safety concerns</a:t>
            </a:r>
          </a:p>
          <a:p>
            <a:pPr lvl="1" eaLnBrk="1" hangingPunct="1"/>
            <a:r>
              <a:rPr lang="en-US" altLang="en-US" sz="2600" dirty="0" smtClean="0">
                <a:ea typeface="Calibri" panose="020F0502020204030204" pitchFamily="34" charset="0"/>
                <a:cs typeface="Calibri" panose="020F0502020204030204" pitchFamily="34" charset="0"/>
              </a:rPr>
              <a:t>Financial concerns</a:t>
            </a:r>
          </a:p>
          <a:p>
            <a:pPr lvl="1" eaLnBrk="1" hangingPunct="1"/>
            <a:r>
              <a:rPr lang="en-US" altLang="en-US" sz="2600" dirty="0" smtClean="0">
                <a:ea typeface="Calibri" panose="020F0502020204030204" pitchFamily="34" charset="0"/>
                <a:cs typeface="Calibri" panose="020F0502020204030204" pitchFamily="34" charset="0"/>
              </a:rPr>
              <a:t>Philosophical concerns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Learning Objective 8</a:t>
            </a:r>
          </a:p>
        </p:txBody>
      </p:sp>
      <p:sp>
        <p:nvSpPr>
          <p:cNvPr id="47107" name="Rectangle 3"/>
          <p:cNvSpPr>
            <a:spLocks noGrp="1" noChangeArrowheads="1"/>
          </p:cNvSpPr>
          <p:nvPr>
            <p:ph sz="half" idx="1"/>
          </p:nvPr>
        </p:nvSpPr>
        <p:spPr/>
        <p:txBody>
          <a:bodyPr/>
          <a:lstStyle/>
          <a:p>
            <a:r>
              <a:rPr lang="en-US" altLang="en-US" dirty="0" smtClean="0"/>
              <a:t>Summarize the distinction between jails and prisons, and indicate the importance of jails in the American corrections systems. </a:t>
            </a:r>
          </a:p>
        </p:txBody>
      </p:sp>
      <p:pic>
        <p:nvPicPr>
          <p:cNvPr id="47108" name="Picture 3" descr="pic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633" y="3000375"/>
            <a:ext cx="68326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Jails</a:t>
            </a:r>
          </a:p>
        </p:txBody>
      </p:sp>
      <p:sp>
        <p:nvSpPr>
          <p:cNvPr id="48131" name="Rectangle 3"/>
          <p:cNvSpPr>
            <a:spLocks noGrp="1" noChangeArrowheads="1"/>
          </p:cNvSpPr>
          <p:nvPr>
            <p:ph sz="half" idx="1"/>
          </p:nvPr>
        </p:nvSpPr>
        <p:spPr/>
        <p:txBody>
          <a:bodyPr>
            <a:normAutofit lnSpcReduction="10000"/>
          </a:bodyPr>
          <a:lstStyle/>
          <a:p>
            <a:r>
              <a:rPr lang="en-US" altLang="en-US" dirty="0" smtClean="0"/>
              <a:t>Operated by county and city governments </a:t>
            </a:r>
          </a:p>
          <a:p>
            <a:r>
              <a:rPr lang="en-US" altLang="en-US" dirty="0" smtClean="0"/>
              <a:t>Hold mostly inmates from the local community</a:t>
            </a:r>
          </a:p>
          <a:p>
            <a:r>
              <a:rPr lang="en-US" altLang="en-US" dirty="0" smtClean="0"/>
              <a:t>House those who are awaiting trial or have recently been arrested, in addition to convicts</a:t>
            </a:r>
          </a:p>
          <a:p>
            <a:r>
              <a:rPr lang="en-US" altLang="en-US" dirty="0" smtClean="0"/>
              <a:t>Generally hold inmates who have been found guilty of minor crimes and are serving sentences of less than a year</a:t>
            </a:r>
          </a:p>
          <a:p>
            <a:r>
              <a:rPr lang="en-US" altLang="en-US" dirty="0" smtClean="0"/>
              <a:t>Due to smaller budgets, tend to focus only on the necessities of safety, food, and clothing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Prisons</a:t>
            </a:r>
          </a:p>
        </p:txBody>
      </p:sp>
      <p:sp>
        <p:nvSpPr>
          <p:cNvPr id="49155" name="Content Placeholder 2"/>
          <p:cNvSpPr>
            <a:spLocks noGrp="1"/>
          </p:cNvSpPr>
          <p:nvPr>
            <p:ph sz="half" idx="1"/>
          </p:nvPr>
        </p:nvSpPr>
        <p:spPr/>
        <p:txBody>
          <a:bodyPr>
            <a:normAutofit fontScale="92500" lnSpcReduction="10000"/>
          </a:bodyPr>
          <a:lstStyle/>
          <a:p>
            <a:r>
              <a:rPr lang="en-US" altLang="en-US" dirty="0" smtClean="0"/>
              <a:t>Operated by the federal and state governments</a:t>
            </a:r>
          </a:p>
          <a:p>
            <a:r>
              <a:rPr lang="en-US" altLang="en-US" dirty="0" smtClean="0"/>
              <a:t>Hold inmates who may have lived quite far away before being arrested</a:t>
            </a:r>
          </a:p>
          <a:p>
            <a:r>
              <a:rPr lang="en-US" altLang="en-US" dirty="0" smtClean="0"/>
              <a:t>House only those who have been convicted of a crime</a:t>
            </a:r>
          </a:p>
          <a:p>
            <a:r>
              <a:rPr lang="en-US" altLang="en-US" dirty="0" smtClean="0"/>
              <a:t>Generally hold inmates who have been found guilty of serious crimes and received sentences of longer than one year </a:t>
            </a:r>
          </a:p>
          <a:p>
            <a:r>
              <a:rPr lang="en-US" altLang="en-US" dirty="0" smtClean="0"/>
              <a:t>Often offer a wide variety of rehabilitation and educational programs for long-term prisoners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Jails </a:t>
            </a:r>
          </a:p>
        </p:txBody>
      </p:sp>
      <p:sp>
        <p:nvSpPr>
          <p:cNvPr id="50179" name="Rectangle 3"/>
          <p:cNvSpPr>
            <a:spLocks noGrp="1" noChangeArrowheads="1"/>
          </p:cNvSpPr>
          <p:nvPr>
            <p:ph sz="half" idx="1"/>
          </p:nvPr>
        </p:nvSpPr>
        <p:spPr/>
        <p:txBody>
          <a:bodyPr/>
          <a:lstStyle/>
          <a:p>
            <a:r>
              <a:rPr lang="en-US" altLang="en-US" dirty="0" smtClean="0"/>
              <a:t>Jail </a:t>
            </a:r>
            <a:r>
              <a:rPr lang="en-US" altLang="en-US" dirty="0" smtClean="0"/>
              <a:t>administration</a:t>
            </a:r>
            <a:r>
              <a:rPr lang="en-US" altLang="en-US" dirty="0" smtClean="0"/>
              <a:t>:</a:t>
            </a:r>
          </a:p>
          <a:p>
            <a:pPr lvl="1"/>
            <a:r>
              <a:rPr lang="en-US" altLang="en-US" dirty="0" smtClean="0"/>
              <a:t>The burden of jail management</a:t>
            </a:r>
          </a:p>
          <a:p>
            <a:pPr lvl="2"/>
            <a:r>
              <a:rPr lang="en-US" altLang="en-US" dirty="0" smtClean="0"/>
              <a:t>Sheriff</a:t>
            </a:r>
            <a:r>
              <a:rPr lang="en-US" altLang="ja-JP" dirty="0" smtClean="0"/>
              <a:t>s may view the jail as a lower priority than crime prevention and control.</a:t>
            </a:r>
          </a:p>
          <a:p>
            <a:pPr lvl="1"/>
            <a:r>
              <a:rPr lang="en-US" altLang="en-US" dirty="0" smtClean="0"/>
              <a:t>The challenges of overcrowding</a:t>
            </a:r>
          </a:p>
          <a:p>
            <a:pPr lvl="2"/>
            <a:r>
              <a:rPr lang="en-US" altLang="en-US" dirty="0" smtClean="0"/>
              <a:t>Living conditions are often miserable.</a:t>
            </a:r>
          </a:p>
          <a:p>
            <a:pPr lvl="2"/>
            <a:r>
              <a:rPr lang="en-US" altLang="en-US" dirty="0" smtClean="0"/>
              <a:t>The wide variety of persons incarcerated in jails makes management difficult.</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Learning Objective 9</a:t>
            </a:r>
          </a:p>
        </p:txBody>
      </p:sp>
      <p:sp>
        <p:nvSpPr>
          <p:cNvPr id="51203" name="Rectangle 3"/>
          <p:cNvSpPr>
            <a:spLocks noGrp="1" noChangeArrowheads="1"/>
          </p:cNvSpPr>
          <p:nvPr>
            <p:ph sz="half" idx="1"/>
          </p:nvPr>
        </p:nvSpPr>
        <p:spPr/>
        <p:txBody>
          <a:bodyPr/>
          <a:lstStyle/>
          <a:p>
            <a:r>
              <a:rPr lang="en-US" altLang="en-US" dirty="0" smtClean="0"/>
              <a:t>Explain why the U.S. Supreme Court upheld the practice of strip searching all jail inmates, including those who have not been charged with a crime.</a:t>
            </a:r>
          </a:p>
        </p:txBody>
      </p:sp>
      <p:pic>
        <p:nvPicPr>
          <p:cNvPr id="512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86943"/>
            <a:ext cx="4259263"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2"/>
          <p:cNvSpPr>
            <a:spLocks noChangeArrowheads="1"/>
          </p:cNvSpPr>
          <p:nvPr/>
        </p:nvSpPr>
        <p:spPr bwMode="auto">
          <a:xfrm>
            <a:off x="2241933" y="642223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Photo courtesy Bergen County Sheriff’s Office, Bergen, NJ</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Jails</a:t>
            </a:r>
          </a:p>
        </p:txBody>
      </p:sp>
      <p:sp>
        <p:nvSpPr>
          <p:cNvPr id="52227" name="Content Placeholder 2"/>
          <p:cNvSpPr>
            <a:spLocks noGrp="1"/>
          </p:cNvSpPr>
          <p:nvPr>
            <p:ph sz="half" idx="1"/>
          </p:nvPr>
        </p:nvSpPr>
        <p:spPr/>
        <p:txBody>
          <a:bodyPr/>
          <a:lstStyle/>
          <a:p>
            <a:r>
              <a:rPr lang="en-US" altLang="en-US" dirty="0" smtClean="0"/>
              <a:t>Jail officials routinely strip search new entrants to:</a:t>
            </a:r>
          </a:p>
          <a:p>
            <a:pPr lvl="1"/>
            <a:r>
              <a:rPr lang="en-US" altLang="en-US" dirty="0" smtClean="0"/>
              <a:t>Detect lice and other contagious medical </a:t>
            </a:r>
            <a:r>
              <a:rPr lang="en-US" altLang="en-US" dirty="0" smtClean="0"/>
              <a:t>conditions.</a:t>
            </a:r>
            <a:endParaRPr lang="en-US" altLang="en-US" dirty="0" smtClean="0"/>
          </a:p>
          <a:p>
            <a:pPr lvl="1"/>
            <a:r>
              <a:rPr lang="en-US" altLang="en-US" dirty="0" smtClean="0"/>
              <a:t>Look for evidence of gang membership like </a:t>
            </a:r>
            <a:r>
              <a:rPr lang="en-US" altLang="en-US" dirty="0" smtClean="0"/>
              <a:t>tattoos.</a:t>
            </a:r>
            <a:endParaRPr lang="en-US" altLang="en-US" dirty="0" smtClean="0"/>
          </a:p>
          <a:p>
            <a:pPr lvl="1"/>
            <a:r>
              <a:rPr lang="en-US" altLang="en-US" dirty="0" smtClean="0"/>
              <a:t>Prevent smuggling of drugs or </a:t>
            </a:r>
            <a:r>
              <a:rPr lang="en-US" altLang="en-US" dirty="0" smtClean="0"/>
              <a:t>weapons. </a:t>
            </a:r>
            <a:endParaRPr lang="en-US"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Jails</a:t>
            </a:r>
          </a:p>
        </p:txBody>
      </p:sp>
      <p:sp>
        <p:nvSpPr>
          <p:cNvPr id="53251" name="Content Placeholder 2"/>
          <p:cNvSpPr>
            <a:spLocks noGrp="1"/>
          </p:cNvSpPr>
          <p:nvPr>
            <p:ph sz="half" idx="1"/>
          </p:nvPr>
        </p:nvSpPr>
        <p:spPr/>
        <p:txBody>
          <a:bodyPr/>
          <a:lstStyle/>
          <a:p>
            <a:r>
              <a:rPr lang="en-US" altLang="en-US" dirty="0" smtClean="0"/>
              <a:t>The U.S. Supreme Court has ruled that jail authorities may, using their discretion, conduct strip searches whenever they see fit, even if the inmate is not suspected of committing a crime, and there is no evidence that he or she is carrying contraband.</a:t>
            </a:r>
          </a:p>
          <a:p>
            <a:pPr lvl="1"/>
            <a:r>
              <a:rPr lang="en-US" altLang="en-US" dirty="0" smtClean="0"/>
              <a:t>The Court pointed out that people detained for minor offenses may turn out to be the most dangerous criminals.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A Short History of American Prisons</a:t>
            </a:r>
          </a:p>
        </p:txBody>
      </p:sp>
      <p:sp>
        <p:nvSpPr>
          <p:cNvPr id="28675" name="Rectangle 4"/>
          <p:cNvSpPr>
            <a:spLocks noGrp="1" noChangeArrowheads="1"/>
          </p:cNvSpPr>
          <p:nvPr>
            <p:ph sz="half" idx="1"/>
          </p:nvPr>
        </p:nvSpPr>
        <p:spPr/>
        <p:txBody>
          <a:bodyPr/>
          <a:lstStyle/>
          <a:p>
            <a:r>
              <a:rPr lang="en-US" altLang="en-US" dirty="0" smtClean="0"/>
              <a:t>The Pennsylvania System</a:t>
            </a:r>
          </a:p>
          <a:p>
            <a:pPr lvl="1"/>
            <a:r>
              <a:rPr lang="en-US" altLang="en-US" dirty="0" smtClean="0"/>
              <a:t>Silence and in-cell labor</a:t>
            </a:r>
          </a:p>
          <a:p>
            <a:pPr lvl="1"/>
            <a:r>
              <a:rPr lang="en-US" altLang="en-US" dirty="0" smtClean="0"/>
              <a:t>Constant solitary confinement (the separate system)</a:t>
            </a:r>
          </a:p>
          <a:p>
            <a:pPr lvl="1"/>
            <a:r>
              <a:rPr lang="en-US" altLang="en-US" dirty="0" smtClean="0"/>
              <a:t>Human contact only with visiting clergy</a:t>
            </a:r>
          </a:p>
          <a:p>
            <a:r>
              <a:rPr lang="en-US" altLang="en-US" dirty="0" smtClean="0"/>
              <a:t>The New York System</a:t>
            </a:r>
          </a:p>
          <a:p>
            <a:pPr lvl="1"/>
            <a:r>
              <a:rPr lang="en-US" altLang="en-US" dirty="0" smtClean="0"/>
              <a:t>Solitary confinement leads to insanity in inmates.</a:t>
            </a:r>
          </a:p>
          <a:p>
            <a:pPr lvl="1"/>
            <a:r>
              <a:rPr lang="en-US" altLang="en-US" dirty="0" smtClean="0"/>
              <a:t>Inmates are allowed to work together, while maintaining silence (the congregate system).</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Learning Objective 2</a:t>
            </a:r>
          </a:p>
        </p:txBody>
      </p:sp>
      <p:sp>
        <p:nvSpPr>
          <p:cNvPr id="29699" name="Rectangle 3"/>
          <p:cNvSpPr>
            <a:spLocks noGrp="1" noChangeArrowheads="1"/>
          </p:cNvSpPr>
          <p:nvPr>
            <p:ph sz="half" idx="1"/>
          </p:nvPr>
        </p:nvSpPr>
        <p:spPr/>
        <p:txBody>
          <a:bodyPr/>
          <a:lstStyle/>
          <a:p>
            <a:r>
              <a:rPr lang="en-US" altLang="en-US" dirty="0" smtClean="0"/>
              <a:t>Explain the three general models of prisons.</a:t>
            </a:r>
          </a:p>
        </p:txBody>
      </p:sp>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7188" y="2422525"/>
            <a:ext cx="5957887"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1"/>
          <p:cNvSpPr>
            <a:spLocks noChangeArrowheads="1"/>
          </p:cNvSpPr>
          <p:nvPr/>
        </p:nvSpPr>
        <p:spPr bwMode="auto">
          <a:xfrm>
            <a:off x="1627188" y="6396038"/>
            <a:ext cx="2632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100" dirty="0"/>
              <a:t>Sam Hodgson/Bloomberg via Getty Images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A Short History of American Prisons</a:t>
            </a:r>
          </a:p>
        </p:txBody>
      </p:sp>
      <p:sp>
        <p:nvSpPr>
          <p:cNvPr id="30723" name="Rectangle 3"/>
          <p:cNvSpPr>
            <a:spLocks noGrp="1" noChangeArrowheads="1"/>
          </p:cNvSpPr>
          <p:nvPr>
            <p:ph sz="half" idx="1"/>
          </p:nvPr>
        </p:nvSpPr>
        <p:spPr/>
        <p:txBody>
          <a:bodyPr/>
          <a:lstStyle/>
          <a:p>
            <a:r>
              <a:rPr lang="en-US" altLang="en-US" dirty="0" smtClean="0"/>
              <a:t>Three general models of prisons:</a:t>
            </a:r>
          </a:p>
          <a:p>
            <a:pPr lvl="1"/>
            <a:r>
              <a:rPr lang="en-US" altLang="en-US" dirty="0" smtClean="0"/>
              <a:t>The custodial model—prisoners are incarcerated for incapacitation, deterrence, and retribution.</a:t>
            </a:r>
          </a:p>
          <a:p>
            <a:pPr lvl="1"/>
            <a:r>
              <a:rPr lang="en-US" altLang="en-US" dirty="0" smtClean="0"/>
              <a:t>The rehabilitation model—stresses individual treatment.</a:t>
            </a:r>
          </a:p>
          <a:p>
            <a:pPr lvl="1"/>
            <a:r>
              <a:rPr lang="en-US" altLang="en-US" dirty="0" smtClean="0"/>
              <a:t>The reintegration model—correctional institutions are training ground for the inmate to prepare for existence in the community.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smtClean="0"/>
              <a:t>Learning Objective 3</a:t>
            </a:r>
          </a:p>
        </p:txBody>
      </p:sp>
      <p:sp>
        <p:nvSpPr>
          <p:cNvPr id="31747" name="Rectangle 3"/>
          <p:cNvSpPr>
            <a:spLocks noGrp="1" noChangeArrowheads="1"/>
          </p:cNvSpPr>
          <p:nvPr>
            <p:ph sz="half" idx="1"/>
          </p:nvPr>
        </p:nvSpPr>
        <p:spPr/>
        <p:txBody>
          <a:bodyPr/>
          <a:lstStyle/>
          <a:p>
            <a:r>
              <a:rPr lang="en-US" altLang="en-US" dirty="0" smtClean="0"/>
              <a:t>Describe the formal prison management system, and indicate the three most important aspects of prison governance.</a:t>
            </a:r>
          </a:p>
        </p:txBody>
      </p:sp>
      <p:pic>
        <p:nvPicPr>
          <p:cNvPr id="31748" name="Picture 1" descr="pic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829" y="3101023"/>
            <a:ext cx="86868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altLang="en-US" dirty="0" smtClean="0"/>
              <a:t>Prison Organization and Management</a:t>
            </a:r>
          </a:p>
        </p:txBody>
      </p:sp>
      <p:pic>
        <p:nvPicPr>
          <p:cNvPr id="32771" name="Picture 1" descr="pic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729" y="1630363"/>
            <a:ext cx="85979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t>Prison Organization and Management</a:t>
            </a:r>
          </a:p>
        </p:txBody>
      </p:sp>
      <p:sp>
        <p:nvSpPr>
          <p:cNvPr id="33795" name="Rectangle 3"/>
          <p:cNvSpPr>
            <a:spLocks noGrp="1" noChangeArrowheads="1"/>
          </p:cNvSpPr>
          <p:nvPr>
            <p:ph sz="half" idx="1"/>
          </p:nvPr>
        </p:nvSpPr>
        <p:spPr/>
        <p:txBody>
          <a:bodyPr>
            <a:normAutofit lnSpcReduction="10000"/>
          </a:bodyPr>
          <a:lstStyle/>
          <a:p>
            <a:r>
              <a:rPr lang="en-US" altLang="en-US" dirty="0" smtClean="0"/>
              <a:t>Formal </a:t>
            </a:r>
            <a:r>
              <a:rPr lang="en-US" altLang="en-US" dirty="0" smtClean="0"/>
              <a:t>prison management</a:t>
            </a:r>
            <a:endParaRPr lang="en-US" altLang="en-US" dirty="0" smtClean="0"/>
          </a:p>
          <a:p>
            <a:pPr lvl="1"/>
            <a:r>
              <a:rPr lang="en-US" altLang="en-US" dirty="0" smtClean="0"/>
              <a:t>Chain of command</a:t>
            </a:r>
          </a:p>
          <a:p>
            <a:pPr lvl="1"/>
            <a:r>
              <a:rPr lang="en-US" altLang="en-US" dirty="0" smtClean="0"/>
              <a:t>May lack continuity of purpose</a:t>
            </a:r>
          </a:p>
          <a:p>
            <a:r>
              <a:rPr lang="en-US" altLang="en-US" dirty="0" smtClean="0"/>
              <a:t>Governing </a:t>
            </a:r>
            <a:r>
              <a:rPr lang="en-US" altLang="en-US" dirty="0" smtClean="0"/>
              <a:t>prison populations</a:t>
            </a:r>
            <a:endParaRPr lang="en-US" altLang="en-US" dirty="0" smtClean="0"/>
          </a:p>
          <a:p>
            <a:pPr lvl="1"/>
            <a:r>
              <a:rPr lang="en-US" altLang="en-US" dirty="0" smtClean="0"/>
              <a:t>Order</a:t>
            </a:r>
          </a:p>
          <a:p>
            <a:pPr lvl="2"/>
            <a:r>
              <a:rPr lang="en-US" altLang="en-US" dirty="0" smtClean="0"/>
              <a:t>The absence of misconduct, such as murder, assault, and rape</a:t>
            </a:r>
          </a:p>
          <a:p>
            <a:pPr lvl="1"/>
            <a:r>
              <a:rPr lang="en-US" altLang="en-US" dirty="0" smtClean="0"/>
              <a:t>Amenities</a:t>
            </a:r>
          </a:p>
          <a:p>
            <a:pPr lvl="2"/>
            <a:r>
              <a:rPr lang="en-US" altLang="en-US" dirty="0" smtClean="0"/>
              <a:t>Comforts that make life </a:t>
            </a:r>
            <a:r>
              <a:rPr lang="ja-JP" altLang="en-US" dirty="0" smtClean="0"/>
              <a:t>“</a:t>
            </a:r>
            <a:r>
              <a:rPr lang="en-US" altLang="ja-JP" dirty="0" smtClean="0"/>
              <a:t>livable,</a:t>
            </a:r>
            <a:r>
              <a:rPr lang="ja-JP" altLang="en-US" dirty="0" smtClean="0"/>
              <a:t>”</a:t>
            </a:r>
            <a:r>
              <a:rPr lang="en-US" altLang="ja-JP" dirty="0" smtClean="0"/>
              <a:t> such as clean living conditions and good food</a:t>
            </a:r>
          </a:p>
          <a:p>
            <a:pPr lvl="1"/>
            <a:r>
              <a:rPr lang="en-US" altLang="en-US" dirty="0" smtClean="0"/>
              <a:t>Services </a:t>
            </a:r>
          </a:p>
          <a:p>
            <a:pPr lvl="2"/>
            <a:r>
              <a:rPr lang="en-US" altLang="en-US" dirty="0" smtClean="0"/>
              <a:t>Programs designed to improve inmates</a:t>
            </a:r>
            <a:r>
              <a:rPr lang="ja-JP" altLang="en-US" dirty="0" smtClean="0"/>
              <a:t>’</a:t>
            </a:r>
            <a:r>
              <a:rPr lang="en-US" altLang="ja-JP" dirty="0" smtClean="0"/>
              <a:t> prospects upon release</a:t>
            </a:r>
          </a:p>
          <a:p>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7"/>
          <p:cNvGrpSpPr>
            <a:grpSpLocks/>
          </p:cNvGrpSpPr>
          <p:nvPr/>
        </p:nvGrpSpPr>
        <p:grpSpPr bwMode="auto">
          <a:xfrm>
            <a:off x="152400" y="3048000"/>
            <a:ext cx="2816225" cy="2246313"/>
            <a:chOff x="228600" y="3048000"/>
            <a:chExt cx="2475470" cy="1973935"/>
          </a:xfrm>
        </p:grpSpPr>
        <p:pic>
          <p:nvPicPr>
            <p:cNvPr id="34830" name="Picture 12" descr="screenshot_335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247547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6"/>
            <p:cNvSpPr>
              <a:spLocks noChangeArrowheads="1"/>
            </p:cNvSpPr>
            <p:nvPr/>
          </p:nvSpPr>
          <p:spPr bwMode="auto">
            <a:xfrm>
              <a:off x="228600" y="4724400"/>
              <a:ext cx="1676400" cy="2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St. Cloud Minnesota State Prison, </a:t>
              </a:r>
            </a:p>
            <a:p>
              <a:pPr eaLnBrk="1" hangingPunct="1">
                <a:spcBef>
                  <a:spcPct val="0"/>
                </a:spcBef>
                <a:buFontTx/>
                <a:buNone/>
              </a:pPr>
              <a:r>
                <a:rPr lang="en-US" altLang="en-US" sz="800" dirty="0"/>
                <a:t>© 2013 Google Maps</a:t>
              </a:r>
            </a:p>
          </p:txBody>
        </p:sp>
      </p:grpSp>
      <p:sp>
        <p:nvSpPr>
          <p:cNvPr id="34819" name="Rectangle 2"/>
          <p:cNvSpPr>
            <a:spLocks noGrp="1" noChangeArrowheads="1"/>
          </p:cNvSpPr>
          <p:nvPr>
            <p:ph type="title"/>
          </p:nvPr>
        </p:nvSpPr>
        <p:spPr/>
        <p:txBody>
          <a:bodyPr/>
          <a:lstStyle/>
          <a:p>
            <a:r>
              <a:rPr lang="en-US" altLang="en-US" dirty="0" smtClean="0"/>
              <a:t>Learning Objective 4</a:t>
            </a:r>
          </a:p>
        </p:txBody>
      </p:sp>
      <p:sp>
        <p:nvSpPr>
          <p:cNvPr id="34820" name="Rectangle 3"/>
          <p:cNvSpPr>
            <a:spLocks noGrp="1" noChangeArrowheads="1"/>
          </p:cNvSpPr>
          <p:nvPr>
            <p:ph sz="half" idx="1"/>
          </p:nvPr>
        </p:nvSpPr>
        <p:spPr/>
        <p:txBody>
          <a:bodyPr/>
          <a:lstStyle/>
          <a:p>
            <a:r>
              <a:rPr lang="en-US" altLang="en-US" dirty="0" smtClean="0"/>
              <a:t>List and briefly explain the four types of prisons.</a:t>
            </a:r>
          </a:p>
        </p:txBody>
      </p:sp>
      <p:grpSp>
        <p:nvGrpSpPr>
          <p:cNvPr id="34821" name="Group 2"/>
          <p:cNvGrpSpPr>
            <a:grpSpLocks/>
          </p:cNvGrpSpPr>
          <p:nvPr/>
        </p:nvGrpSpPr>
        <p:grpSpPr bwMode="auto">
          <a:xfrm>
            <a:off x="4462463" y="3552825"/>
            <a:ext cx="2428875" cy="1774825"/>
            <a:chOff x="4191000" y="3429000"/>
            <a:chExt cx="2133600" cy="1561030"/>
          </a:xfrm>
        </p:grpSpPr>
        <p:pic>
          <p:nvPicPr>
            <p:cNvPr id="34828" name="Picture 8" descr="F13-05a_EasternStatePenn_radial.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429000"/>
              <a:ext cx="21336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Rectangle 1"/>
            <p:cNvSpPr>
              <a:spLocks noChangeArrowheads="1"/>
            </p:cNvSpPr>
            <p:nvPr/>
          </p:nvSpPr>
          <p:spPr bwMode="auto">
            <a:xfrm>
              <a:off x="4495800" y="4800600"/>
              <a:ext cx="1660499" cy="18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Courtesy Eastern State Penitentiary, PA</a:t>
              </a:r>
            </a:p>
          </p:txBody>
        </p:sp>
      </p:grpSp>
      <p:grpSp>
        <p:nvGrpSpPr>
          <p:cNvPr id="34822" name="Group 9"/>
          <p:cNvGrpSpPr>
            <a:grpSpLocks/>
          </p:cNvGrpSpPr>
          <p:nvPr/>
        </p:nvGrpSpPr>
        <p:grpSpPr bwMode="auto">
          <a:xfrm>
            <a:off x="1828800" y="4343400"/>
            <a:ext cx="3035300" cy="1898650"/>
            <a:chOff x="1828800" y="4343400"/>
            <a:chExt cx="2667000" cy="1669135"/>
          </a:xfrm>
        </p:grpSpPr>
        <p:pic>
          <p:nvPicPr>
            <p:cNvPr id="34826" name="Picture 4" descr="screenshot_335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343400"/>
              <a:ext cx="2667000" cy="137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Rectangle 8"/>
            <p:cNvSpPr>
              <a:spLocks noChangeArrowheads="1"/>
            </p:cNvSpPr>
            <p:nvPr/>
          </p:nvSpPr>
          <p:spPr bwMode="auto">
            <a:xfrm>
              <a:off x="1828800" y="5715000"/>
              <a:ext cx="2286000" cy="2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Federal Correctional Institution, Terre Haute, </a:t>
              </a:r>
            </a:p>
            <a:p>
              <a:pPr eaLnBrk="1" hangingPunct="1">
                <a:spcBef>
                  <a:spcPct val="0"/>
                </a:spcBef>
                <a:buFontTx/>
                <a:buNone/>
              </a:pPr>
              <a:r>
                <a:rPr lang="en-US" altLang="en-US" sz="800" dirty="0"/>
                <a:t>© 2013 Google Maps</a:t>
              </a:r>
            </a:p>
          </p:txBody>
        </p:sp>
      </p:grpSp>
      <p:grpSp>
        <p:nvGrpSpPr>
          <p:cNvPr id="34823" name="Group 11"/>
          <p:cNvGrpSpPr>
            <a:grpSpLocks/>
          </p:cNvGrpSpPr>
          <p:nvPr/>
        </p:nvGrpSpPr>
        <p:grpSpPr bwMode="auto">
          <a:xfrm>
            <a:off x="5867400" y="2362200"/>
            <a:ext cx="3162300" cy="2011363"/>
            <a:chOff x="5443114" y="2362200"/>
            <a:chExt cx="2779229" cy="1767106"/>
          </a:xfrm>
        </p:grpSpPr>
        <p:pic>
          <p:nvPicPr>
            <p:cNvPr id="34824" name="Picture 5" descr="screenshot_336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3114" y="2362200"/>
              <a:ext cx="2542329" cy="148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10"/>
            <p:cNvSpPr>
              <a:spLocks noChangeArrowheads="1"/>
            </p:cNvSpPr>
            <p:nvPr/>
          </p:nvSpPr>
          <p:spPr bwMode="auto">
            <a:xfrm>
              <a:off x="6317343" y="3831771"/>
              <a:ext cx="1905000" cy="2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800" dirty="0"/>
                <a:t>Acacia Prison, Western Australia Department of Corrective Services</a:t>
              </a:r>
            </a:p>
          </p:txBody>
        </p:sp>
      </p:grpSp>
    </p:spTree>
  </p:cSld>
  <p:clrMapOvr>
    <a:masterClrMapping/>
  </p:clrMapOvr>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TotalTime>
  <Words>1230</Words>
  <Application>Microsoft Office PowerPoint</Application>
  <PresentationFormat>On-screen Show (4:3)</PresentationFormat>
  <Paragraphs>167</Paragraphs>
  <Slides>27</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MS PGothic</vt:lpstr>
      <vt:lpstr>MS PGothic</vt:lpstr>
      <vt:lpstr>Arial</vt:lpstr>
      <vt:lpstr>Calibri</vt:lpstr>
      <vt:lpstr>Calibri Light</vt:lpstr>
      <vt:lpstr>1_Office Theme</vt:lpstr>
      <vt:lpstr>Custom Design</vt:lpstr>
      <vt:lpstr>PowerPoint Presentation</vt:lpstr>
      <vt:lpstr>Learning Objective 1</vt:lpstr>
      <vt:lpstr>A Short History of American Prisons</vt:lpstr>
      <vt:lpstr>Learning Objective 2</vt:lpstr>
      <vt:lpstr>A Short History of American Prisons</vt:lpstr>
      <vt:lpstr>Learning Objective 3</vt:lpstr>
      <vt:lpstr>Prison Organization and Management</vt:lpstr>
      <vt:lpstr>Prison Organization and Management</vt:lpstr>
      <vt:lpstr>Learning Objective 4</vt:lpstr>
      <vt:lpstr>Prison Organization and Management</vt:lpstr>
      <vt:lpstr>Prison Organization and Management</vt:lpstr>
      <vt:lpstr>Prison Organization and Management</vt:lpstr>
      <vt:lpstr>Learning Objective 5</vt:lpstr>
      <vt:lpstr>Inmate Population Trends</vt:lpstr>
      <vt:lpstr>Inmate Population Trends</vt:lpstr>
      <vt:lpstr>Inmate Population Trends</vt:lpstr>
      <vt:lpstr>Learning Objective 6</vt:lpstr>
      <vt:lpstr>Inmate Population Trends</vt:lpstr>
      <vt:lpstr>Learning Objective 7</vt:lpstr>
      <vt:lpstr>The Emergence of Private Prisons</vt:lpstr>
      <vt:lpstr>Learning Objective 8</vt:lpstr>
      <vt:lpstr>Jails</vt:lpstr>
      <vt:lpstr>Prisons</vt:lpstr>
      <vt:lpstr>Jails </vt:lpstr>
      <vt:lpstr>Learning Objective 9</vt:lpstr>
      <vt:lpstr>Jails</vt:lpstr>
      <vt:lpstr>Jails</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rmitra</cp:lastModifiedBy>
  <cp:revision>53</cp:revision>
  <dcterms:created xsi:type="dcterms:W3CDTF">2013-10-25T01:45:49Z</dcterms:created>
  <dcterms:modified xsi:type="dcterms:W3CDTF">2015-11-09T16:48:46Z</dcterms:modified>
</cp:coreProperties>
</file>