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7" r:id="rId1"/>
    <p:sldMasterId id="2147484233" r:id="rId2"/>
  </p:sldMasterIdLst>
  <p:notesMasterIdLst>
    <p:notesMasterId r:id="rId31"/>
  </p:notesMasterIdLst>
  <p:sldIdLst>
    <p:sldId id="292" r:id="rId3"/>
    <p:sldId id="259" r:id="rId4"/>
    <p:sldId id="260" r:id="rId5"/>
    <p:sldId id="261" r:id="rId6"/>
    <p:sldId id="262" r:id="rId7"/>
    <p:sldId id="264" r:id="rId8"/>
    <p:sldId id="265" r:id="rId9"/>
    <p:sldId id="266" r:id="rId10"/>
    <p:sldId id="267" r:id="rId11"/>
    <p:sldId id="268" r:id="rId12"/>
    <p:sldId id="269" r:id="rId13"/>
    <p:sldId id="270" r:id="rId14"/>
    <p:sldId id="271" r:id="rId15"/>
    <p:sldId id="273" r:id="rId16"/>
    <p:sldId id="288" r:id="rId17"/>
    <p:sldId id="274" r:id="rId18"/>
    <p:sldId id="275" r:id="rId19"/>
    <p:sldId id="276" r:id="rId20"/>
    <p:sldId id="277" r:id="rId21"/>
    <p:sldId id="278" r:id="rId22"/>
    <p:sldId id="289" r:id="rId23"/>
    <p:sldId id="279" r:id="rId24"/>
    <p:sldId id="281" r:id="rId25"/>
    <p:sldId id="280" r:id="rId26"/>
    <p:sldId id="286" r:id="rId27"/>
    <p:sldId id="287" r:id="rId28"/>
    <p:sldId id="290" r:id="rId29"/>
    <p:sldId id="291"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9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4660"/>
  </p:normalViewPr>
  <p:slideViewPr>
    <p:cSldViewPr snapToGrid="0" snapToObjects="1">
      <p:cViewPr varScale="1">
        <p:scale>
          <a:sx n="84" d="100"/>
          <a:sy n="84" d="100"/>
        </p:scale>
        <p:origin x="1494" y="78"/>
      </p:cViewPr>
      <p:guideLst>
        <p:guide orient="horz" pos="2160"/>
        <p:guide pos="291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D664E8A-AD72-4E41-9FAF-AC15EF44FFD1}" type="datetimeFigureOut">
              <a:rPr lang="en-US" altLang="en-US"/>
              <a:pPr>
                <a:defRPr/>
              </a:pPr>
              <a:t>11/9/2015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1534583-61EF-4D38-9B98-CE131198BEFF}" type="slidenum">
              <a:rPr lang="en-US" altLang="en-US"/>
              <a:pPr/>
              <a:t>‹#›</a:t>
            </a:fld>
            <a:endParaRPr lang="en-US" altLang="en-US" dirty="0"/>
          </a:p>
        </p:txBody>
      </p:sp>
    </p:spTree>
    <p:extLst>
      <p:ext uri="{BB962C8B-B14F-4D97-AF65-F5344CB8AC3E}">
        <p14:creationId xmlns:p14="http://schemas.microsoft.com/office/powerpoint/2010/main" val="266843827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In Dallas, street prostitutes such as the two shown here are often treated as crime victims</a:t>
            </a:r>
          </a:p>
          <a:p>
            <a:r>
              <a:rPr lang="en-US" altLang="en-US" dirty="0" smtClean="0">
                <a:cs typeface="Calibri" panose="020F0502020204030204" pitchFamily="34" charset="0"/>
              </a:rPr>
              <a:t>and offered access to treatment and rehabilitation programs. How might society benefit if such offenders are kept out of jail or prison through these kinds of diversion programs? </a:t>
            </a:r>
          </a:p>
          <a:p>
            <a:endParaRPr lang="en-US" altLang="en-US" dirty="0" smtClean="0">
              <a:cs typeface="Calibri" panose="020F0502020204030204" pitchFamily="34" charset="0"/>
            </a:endParaRPr>
          </a:p>
          <a:p>
            <a:r>
              <a:rPr lang="en-US" altLang="en-US" dirty="0" smtClean="0">
                <a:cs typeface="Calibri" panose="020F0502020204030204" pitchFamily="34" charset="0"/>
              </a:rPr>
              <a:t>AP Images/LM</a:t>
            </a:r>
          </a:p>
          <a:p>
            <a:r>
              <a:rPr lang="en-US" altLang="en-US" dirty="0" smtClean="0">
                <a:cs typeface="Calibri" panose="020F0502020204030204" pitchFamily="34" charset="0"/>
              </a:rPr>
              <a:t>Otero, File</a:t>
            </a:r>
            <a:endParaRPr lang="en-US" altLang="en-US" b="1" dirty="0" smtClean="0">
              <a:cs typeface="Calibri" panose="020F0502020204030204"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DDE5D210-F345-4E80-9A25-BEA6116EC801}" type="slidenum">
              <a:rPr lang="en-US" altLang="en-US"/>
              <a:pPr eaLnBrk="1" hangingPunct="1">
                <a:spcBef>
                  <a:spcPct val="0"/>
                </a:spcBef>
              </a:pPr>
              <a:t>2</a:t>
            </a:fld>
            <a:endParaRPr lang="en-US" altLang="en-US" dirty="0"/>
          </a:p>
        </p:txBody>
      </p:sp>
    </p:spTree>
    <p:extLst>
      <p:ext uri="{BB962C8B-B14F-4D97-AF65-F5344CB8AC3E}">
        <p14:creationId xmlns:p14="http://schemas.microsoft.com/office/powerpoint/2010/main" val="360066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B0B0DEEC-0283-4393-B546-C9947AAEEDFB}" type="slidenum">
              <a:rPr lang="en-US" altLang="en-US"/>
              <a:pPr eaLnBrk="1" hangingPunct="1">
                <a:spcBef>
                  <a:spcPct val="0"/>
                </a:spcBef>
              </a:pPr>
              <a:t>23</a:t>
            </a:fld>
            <a:endParaRPr lang="en-US" altLang="en-US" dirty="0"/>
          </a:p>
        </p:txBody>
      </p:sp>
    </p:spTree>
    <p:extLst>
      <p:ext uri="{BB962C8B-B14F-4D97-AF65-F5344CB8AC3E}">
        <p14:creationId xmlns:p14="http://schemas.microsoft.com/office/powerpoint/2010/main" val="3556708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Offenders who are confined to their homes are often monitored by electronic devices like this one, which fits around the ankle. What are some of the benefits of electronic monitoring as an intermediate sanction? </a:t>
            </a:r>
          </a:p>
          <a:p>
            <a:endParaRPr lang="en-US" altLang="en-US" dirty="0" smtClean="0">
              <a:cs typeface="Calibri" panose="020F0502020204030204" pitchFamily="34" charset="0"/>
            </a:endParaRPr>
          </a:p>
          <a:p>
            <a:r>
              <a:rPr lang="en-US" altLang="en-US" dirty="0" smtClean="0">
                <a:cs typeface="Calibri" panose="020F0502020204030204" pitchFamily="34" charset="0"/>
              </a:rPr>
              <a:t>AP Images/Wilfredo Lee</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C7F1D661-4BFF-4F62-A69E-38A56DD06A4D}" type="slidenum">
              <a:rPr lang="en-US" altLang="en-US"/>
              <a:pPr eaLnBrk="1" hangingPunct="1">
                <a:spcBef>
                  <a:spcPct val="0"/>
                </a:spcBef>
              </a:pPr>
              <a:t>25</a:t>
            </a:fld>
            <a:endParaRPr lang="en-US" altLang="en-US" dirty="0"/>
          </a:p>
        </p:txBody>
      </p:sp>
    </p:spTree>
    <p:extLst>
      <p:ext uri="{BB962C8B-B14F-4D97-AF65-F5344CB8AC3E}">
        <p14:creationId xmlns:p14="http://schemas.microsoft.com/office/powerpoint/2010/main" val="161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Explain the possible connection between higher levels of surveillance by probation</a:t>
            </a:r>
          </a:p>
          <a:p>
            <a:r>
              <a:rPr lang="en-US" altLang="en-US" dirty="0" smtClean="0">
                <a:cs typeface="Calibri" panose="020F0502020204030204" pitchFamily="34" charset="0"/>
              </a:rPr>
              <a:t>and parole officers and greater numbers of probationers and parolees being incarcerated. </a:t>
            </a:r>
          </a:p>
          <a:p>
            <a:endParaRPr lang="en-US" altLang="en-US" dirty="0" smtClean="0">
              <a:cs typeface="Calibri" panose="020F0502020204030204" pitchFamily="34" charset="0"/>
            </a:endParaRPr>
          </a:p>
          <a:p>
            <a:r>
              <a:rPr lang="en-US" altLang="en-US" dirty="0" smtClean="0">
                <a:cs typeface="Calibri" panose="020F0502020204030204" pitchFamily="34" charset="0"/>
              </a:rPr>
              <a:t>Los Angeles County Probation Department</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012F5FD1-E6CB-4080-B894-1294C87FB659}" type="slidenum">
              <a:rPr lang="en-US" altLang="en-US"/>
              <a:pPr eaLnBrk="1" hangingPunct="1">
                <a:spcBef>
                  <a:spcPct val="0"/>
                </a:spcBef>
              </a:pPr>
              <a:t>27</a:t>
            </a:fld>
            <a:endParaRPr lang="en-US" altLang="en-US" dirty="0"/>
          </a:p>
        </p:txBody>
      </p:sp>
    </p:spTree>
    <p:extLst>
      <p:ext uri="{BB962C8B-B14F-4D97-AF65-F5344CB8AC3E}">
        <p14:creationId xmlns:p14="http://schemas.microsoft.com/office/powerpoint/2010/main" val="554374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CACC36A9-7CD0-410D-87A3-30D5D894B70B}" type="slidenum">
              <a:rPr lang="en-US" altLang="en-US"/>
              <a:pPr eaLnBrk="1" hangingPunct="1">
                <a:spcBef>
                  <a:spcPct val="0"/>
                </a:spcBef>
              </a:pPr>
              <a:t>3</a:t>
            </a:fld>
            <a:endParaRPr lang="en-US" altLang="en-US" dirty="0"/>
          </a:p>
        </p:txBody>
      </p:sp>
    </p:spTree>
    <p:extLst>
      <p:ext uri="{BB962C8B-B14F-4D97-AF65-F5344CB8AC3E}">
        <p14:creationId xmlns:p14="http://schemas.microsoft.com/office/powerpoint/2010/main" val="160013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E8BDFEAE-815C-487E-BA78-5D04A8FAFE7E}" type="slidenum">
              <a:rPr lang="en-US" altLang="en-US"/>
              <a:pPr eaLnBrk="1" hangingPunct="1">
                <a:spcBef>
                  <a:spcPct val="0"/>
                </a:spcBef>
              </a:pPr>
              <a:t>4</a:t>
            </a:fld>
            <a:endParaRPr lang="en-US" altLang="en-US" dirty="0"/>
          </a:p>
        </p:txBody>
      </p:sp>
    </p:spTree>
    <p:extLst>
      <p:ext uri="{BB962C8B-B14F-4D97-AF65-F5344CB8AC3E}">
        <p14:creationId xmlns:p14="http://schemas.microsoft.com/office/powerpoint/2010/main" val="276451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12.1 Probation in American Corrections</a:t>
            </a:r>
          </a:p>
          <a:p>
            <a:r>
              <a:rPr lang="en-US" altLang="en-US" dirty="0" smtClean="0">
                <a:cs typeface="Calibri" panose="020F0502020204030204" pitchFamily="34" charset="0"/>
              </a:rPr>
              <a:t>As you can see, the majority of convicts under the control of the American corrections system are on probation.</a:t>
            </a:r>
          </a:p>
          <a:p>
            <a:endParaRPr lang="en-US" altLang="en-US" dirty="0" smtClean="0">
              <a:cs typeface="Calibri" panose="020F0502020204030204" pitchFamily="34" charset="0"/>
            </a:endParaRPr>
          </a:p>
          <a:p>
            <a:r>
              <a:rPr lang="en-US" altLang="en-US" dirty="0" smtClean="0">
                <a:cs typeface="Calibri" panose="020F0502020204030204" pitchFamily="34" charset="0"/>
              </a:rPr>
              <a:t>Source: Bureau of Justice Statistics, Correctional Populations in the United States, 2013 (Washington, D.C.: U.S. Department of Justice, December 2014), Table 1, page 2.</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38B7895A-FBC3-4385-B81E-F09842C0CCDD}" type="slidenum">
              <a:rPr lang="en-US" altLang="en-US"/>
              <a:pPr eaLnBrk="1" hangingPunct="1">
                <a:spcBef>
                  <a:spcPct val="0"/>
                </a:spcBef>
              </a:pPr>
              <a:t>6</a:t>
            </a:fld>
            <a:endParaRPr lang="en-US" altLang="en-US" dirty="0"/>
          </a:p>
        </p:txBody>
      </p:sp>
    </p:spTree>
    <p:extLst>
      <p:ext uri="{BB962C8B-B14F-4D97-AF65-F5344CB8AC3E}">
        <p14:creationId xmlns:p14="http://schemas.microsoft.com/office/powerpoint/2010/main" val="275786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221C84F5-5661-4025-9A89-210F1DBBDCD7}" type="slidenum">
              <a:rPr lang="en-US" altLang="en-US"/>
              <a:pPr eaLnBrk="1" hangingPunct="1">
                <a:spcBef>
                  <a:spcPct val="0"/>
                </a:spcBef>
              </a:pPr>
              <a:t>7</a:t>
            </a:fld>
            <a:endParaRPr lang="en-US" altLang="en-US" dirty="0"/>
          </a:p>
        </p:txBody>
      </p:sp>
    </p:spTree>
    <p:extLst>
      <p:ext uri="{BB962C8B-B14F-4D97-AF65-F5344CB8AC3E}">
        <p14:creationId xmlns:p14="http://schemas.microsoft.com/office/powerpoint/2010/main" val="174776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91135F6D-4054-4060-B560-C242D290B733}" type="slidenum">
              <a:rPr lang="en-US" altLang="en-US"/>
              <a:pPr eaLnBrk="1" hangingPunct="1">
                <a:spcBef>
                  <a:spcPct val="0"/>
                </a:spcBef>
              </a:pPr>
              <a:t>8</a:t>
            </a:fld>
            <a:endParaRPr lang="en-US" altLang="en-US" dirty="0"/>
          </a:p>
        </p:txBody>
      </p:sp>
    </p:spTree>
    <p:extLst>
      <p:ext uri="{BB962C8B-B14F-4D97-AF65-F5344CB8AC3E}">
        <p14:creationId xmlns:p14="http://schemas.microsoft.com/office/powerpoint/2010/main" val="205513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E3F0EE4C-E7B1-462A-98C1-25B3B41347BB}" type="slidenum">
              <a:rPr lang="en-US" altLang="en-US"/>
              <a:pPr eaLnBrk="1" hangingPunct="1">
                <a:spcBef>
                  <a:spcPct val="0"/>
                </a:spcBef>
              </a:pPr>
              <a:t>13</a:t>
            </a:fld>
            <a:endParaRPr lang="en-US" altLang="en-US" dirty="0"/>
          </a:p>
        </p:txBody>
      </p:sp>
    </p:spTree>
    <p:extLst>
      <p:ext uri="{BB962C8B-B14F-4D97-AF65-F5344CB8AC3E}">
        <p14:creationId xmlns:p14="http://schemas.microsoft.com/office/powerpoint/2010/main" val="48931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Parole board members discuss the case of thirty-two-year-old Jeffrey Dingman at the state prison in Concord, New Hampshire. In 2014, the board paroled Dingman, who had spent nearly two decades behind bars for helping his older brother kill their parents</a:t>
            </a:r>
          </a:p>
          <a:p>
            <a:r>
              <a:rPr lang="en-US" altLang="en-US" dirty="0" smtClean="0">
                <a:cs typeface="Calibri" panose="020F0502020204030204" pitchFamily="34" charset="0"/>
              </a:rPr>
              <a:t>in 1996. Do you think the age of the offender at the time of his or her offense should be taken into consideration as part of the parole decision? Why or why not? </a:t>
            </a:r>
          </a:p>
          <a:p>
            <a:endParaRPr lang="en-US" altLang="en-US" dirty="0" smtClean="0">
              <a:cs typeface="Calibri" panose="020F0502020204030204" pitchFamily="34" charset="0"/>
            </a:endParaRPr>
          </a:p>
          <a:p>
            <a:r>
              <a:rPr lang="en-US" altLang="en-US" dirty="0" smtClean="0">
                <a:cs typeface="Calibri" panose="020F0502020204030204" pitchFamily="34" charset="0"/>
              </a:rPr>
              <a:t>AP Images/Jim Cole</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39CFE69B-0339-4E2D-8773-8160A7425C84}" type="slidenum">
              <a:rPr lang="en-US" altLang="en-US"/>
              <a:pPr eaLnBrk="1" hangingPunct="1">
                <a:spcBef>
                  <a:spcPct val="0"/>
                </a:spcBef>
              </a:pPr>
              <a:t>19</a:t>
            </a:fld>
            <a:endParaRPr lang="en-US" altLang="en-US" dirty="0"/>
          </a:p>
        </p:txBody>
      </p:sp>
    </p:spTree>
    <p:extLst>
      <p:ext uri="{BB962C8B-B14F-4D97-AF65-F5344CB8AC3E}">
        <p14:creationId xmlns:p14="http://schemas.microsoft.com/office/powerpoint/2010/main" val="195924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In Pinellas County, Florida, Judge Dee Anna Farnell congratulates graduates of her drug court program. How does society benefit when an offender successfully completes a drug</a:t>
            </a:r>
          </a:p>
          <a:p>
            <a:r>
              <a:rPr lang="en-US" altLang="en-US" dirty="0" smtClean="0">
                <a:cs typeface="Calibri" panose="020F0502020204030204" pitchFamily="34" charset="0"/>
              </a:rPr>
              <a:t>court program rather than being sent to prison or jail? </a:t>
            </a:r>
          </a:p>
          <a:p>
            <a:endParaRPr lang="en-US" altLang="en-US" dirty="0" smtClean="0">
              <a:cs typeface="Calibri" panose="020F0502020204030204" pitchFamily="34" charset="0"/>
            </a:endParaRPr>
          </a:p>
          <a:p>
            <a:r>
              <a:rPr lang="en-US" altLang="en-US" dirty="0" smtClean="0">
                <a:cs typeface="Calibri" panose="020F0502020204030204" pitchFamily="34" charset="0"/>
              </a:rPr>
              <a:t>Scott Keeler/Tampa Bay Times/ZUMAPRESS.com/Newscom</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5BB961E9-8732-40E0-BEC0-13F9E2C72D16}" type="slidenum">
              <a:rPr lang="en-US" altLang="en-US"/>
              <a:pPr eaLnBrk="1" hangingPunct="1">
                <a:spcBef>
                  <a:spcPct val="0"/>
                </a:spcBef>
              </a:pPr>
              <a:t>22</a:t>
            </a:fld>
            <a:endParaRPr lang="en-US" altLang="en-US" dirty="0"/>
          </a:p>
        </p:txBody>
      </p:sp>
    </p:spTree>
    <p:extLst>
      <p:ext uri="{BB962C8B-B14F-4D97-AF65-F5344CB8AC3E}">
        <p14:creationId xmlns:p14="http://schemas.microsoft.com/office/powerpoint/2010/main" val="223525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11/9/2015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35260784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11/9/2015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1042221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38071744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48AA09D-B953-4A66-BF00-E3FB89CBABDB}" type="datetimeFigureOut">
              <a:rPr lang="en-US" altLang="en-US"/>
              <a:pPr>
                <a:defRPr/>
              </a:pPr>
              <a:t>11/9/2015</a:t>
            </a:fld>
            <a:endParaRPr lang="en-US" alt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1B21A14-CEB8-4E40-B7CB-823A1A9A7F36}" type="slidenum">
              <a:rPr lang="en-US" altLang="en-US"/>
              <a:pPr/>
              <a:t>‹#›</a:t>
            </a:fld>
            <a:endParaRPr lang="en-US" altLang="en-US" dirty="0"/>
          </a:p>
        </p:txBody>
      </p:sp>
    </p:spTree>
    <p:extLst>
      <p:ext uri="{BB962C8B-B14F-4D97-AF65-F5344CB8AC3E}">
        <p14:creationId xmlns:p14="http://schemas.microsoft.com/office/powerpoint/2010/main" val="10620080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7556324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2105238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7"/>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1730099"/>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11/9/2015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1012585642"/>
      </p:ext>
    </p:extLst>
  </p:cSld>
  <p:clrMap bg1="lt1" tx1="dk1" bg2="lt2" tx2="dk2" accent1="accent1" accent2="accent2" accent3="accent3" accent4="accent4" accent5="accent5" accent6="accent6" hlink="hlink" folHlink="folHlink"/>
  <p:sldLayoutIdLst>
    <p:sldLayoutId id="2147484234"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US" b="1" dirty="0" smtClean="0"/>
              <a:t>Chapter 12</a:t>
            </a:r>
            <a:endParaRPr lang="en-US" b="1" dirty="0"/>
          </a:p>
        </p:txBody>
      </p:sp>
      <p:sp>
        <p:nvSpPr>
          <p:cNvPr id="3" name="Text Placeholder 2"/>
          <p:cNvSpPr>
            <a:spLocks noGrp="1"/>
          </p:cNvSpPr>
          <p:nvPr>
            <p:ph type="body" sz="quarter" idx="11"/>
          </p:nvPr>
        </p:nvSpPr>
        <p:spPr/>
        <p:txBody>
          <a:bodyPr/>
          <a:lstStyle/>
          <a:p>
            <a:r>
              <a:rPr lang="en-US" altLang="en-US" dirty="0" smtClean="0"/>
              <a:t>Probation, </a:t>
            </a:r>
            <a:r>
              <a:rPr lang="en-US" altLang="en-US" dirty="0" smtClean="0"/>
              <a:t>Parole, </a:t>
            </a:r>
            <a:r>
              <a:rPr lang="en-US" altLang="en-US" dirty="0" smtClean="0"/>
              <a:t>and Intermediate Sanctions</a:t>
            </a:r>
            <a:endParaRPr lang="en-US" altLang="en-US" dirty="0"/>
          </a:p>
        </p:txBody>
      </p:sp>
    </p:spTree>
    <p:extLst>
      <p:ext uri="{BB962C8B-B14F-4D97-AF65-F5344CB8AC3E}">
        <p14:creationId xmlns:p14="http://schemas.microsoft.com/office/powerpoint/2010/main" val="2783231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Probation: Doing Time in the Community</a:t>
            </a:r>
          </a:p>
        </p:txBody>
      </p:sp>
      <p:sp>
        <p:nvSpPr>
          <p:cNvPr id="34819" name="Rectangle 3"/>
          <p:cNvSpPr>
            <a:spLocks noGrp="1" noChangeArrowheads="1"/>
          </p:cNvSpPr>
          <p:nvPr>
            <p:ph sz="half" idx="1"/>
          </p:nvPr>
        </p:nvSpPr>
        <p:spPr/>
        <p:txBody>
          <a:bodyPr>
            <a:normAutofit lnSpcReduction="10000"/>
          </a:bodyPr>
          <a:lstStyle/>
          <a:p>
            <a:r>
              <a:rPr lang="en-US" altLang="en-US" dirty="0" smtClean="0"/>
              <a:t>The role of the probation officer:</a:t>
            </a:r>
          </a:p>
          <a:p>
            <a:pPr lvl="1"/>
            <a:r>
              <a:rPr lang="en-US" altLang="en-US" dirty="0" smtClean="0"/>
              <a:t>Conducting the presentence investigation (investigative officers)</a:t>
            </a:r>
          </a:p>
          <a:p>
            <a:pPr lvl="1"/>
            <a:r>
              <a:rPr lang="en-US" altLang="en-US" dirty="0" smtClean="0"/>
              <a:t>Supervising offenders (line officers)</a:t>
            </a:r>
          </a:p>
          <a:p>
            <a:r>
              <a:rPr lang="en-US" altLang="en-US" dirty="0" smtClean="0"/>
              <a:t>Centralized versus decentralized probation services</a:t>
            </a:r>
          </a:p>
          <a:p>
            <a:r>
              <a:rPr lang="en-US" altLang="en-US" dirty="0" smtClean="0"/>
              <a:t>The ideal relationship between probationer and probation officer is based on trust.  </a:t>
            </a:r>
          </a:p>
          <a:p>
            <a:pPr lvl="1"/>
            <a:r>
              <a:rPr lang="en-US" altLang="en-US" dirty="0" smtClean="0"/>
              <a:t>In the absence of trust, this relationship is based on authority.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Probation: Doing Time in the Community</a:t>
            </a:r>
          </a:p>
        </p:txBody>
      </p:sp>
      <p:sp>
        <p:nvSpPr>
          <p:cNvPr id="35843" name="Rectangle 3"/>
          <p:cNvSpPr>
            <a:spLocks noGrp="1" noChangeArrowheads="1"/>
          </p:cNvSpPr>
          <p:nvPr>
            <p:ph sz="half" idx="1"/>
          </p:nvPr>
        </p:nvSpPr>
        <p:spPr/>
        <p:txBody>
          <a:bodyPr/>
          <a:lstStyle/>
          <a:p>
            <a:r>
              <a:rPr lang="en-US" altLang="en-US" dirty="0" smtClean="0"/>
              <a:t>Revocation of probation:</a:t>
            </a:r>
          </a:p>
          <a:p>
            <a:pPr lvl="1"/>
            <a:r>
              <a:rPr lang="en-US" altLang="en-US" dirty="0" smtClean="0"/>
              <a:t>Probation ends in one of two ways. </a:t>
            </a:r>
          </a:p>
          <a:p>
            <a:pPr lvl="2"/>
            <a:r>
              <a:rPr lang="en-US" altLang="en-US" dirty="0" smtClean="0"/>
              <a:t>The probationer successfully fulfills the conditions of the sentence. </a:t>
            </a:r>
          </a:p>
          <a:p>
            <a:pPr lvl="2"/>
            <a:r>
              <a:rPr lang="en-US" altLang="en-US" dirty="0" smtClean="0"/>
              <a:t>Probationer misbehaves and probation is revoked.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p:txBody>
          <a:bodyPr/>
          <a:lstStyle/>
          <a:p>
            <a:r>
              <a:rPr lang="en-US" altLang="en-US" dirty="0" smtClean="0"/>
              <a:t>Probation: Doing Time in the Community</a:t>
            </a:r>
          </a:p>
        </p:txBody>
      </p:sp>
      <p:sp>
        <p:nvSpPr>
          <p:cNvPr id="36866" name="Rectangle 3"/>
          <p:cNvSpPr>
            <a:spLocks noGrp="1" noChangeArrowheads="1"/>
          </p:cNvSpPr>
          <p:nvPr>
            <p:ph sz="half" idx="1"/>
          </p:nvPr>
        </p:nvSpPr>
        <p:spPr/>
        <p:txBody>
          <a:bodyPr/>
          <a:lstStyle/>
          <a:p>
            <a:r>
              <a:rPr lang="en-US" altLang="en-US" dirty="0" smtClean="0"/>
              <a:t>The revocation process</a:t>
            </a:r>
          </a:p>
          <a:p>
            <a:pPr lvl="1"/>
            <a:r>
              <a:rPr lang="en-US" altLang="en-US" dirty="0" smtClean="0"/>
              <a:t>The preliminary hearing</a:t>
            </a:r>
          </a:p>
          <a:p>
            <a:pPr lvl="1"/>
            <a:r>
              <a:rPr lang="en-US" altLang="en-US" dirty="0" smtClean="0"/>
              <a:t>The revocation hearing</a:t>
            </a:r>
          </a:p>
          <a:p>
            <a:pPr lvl="1"/>
            <a:r>
              <a:rPr lang="en-US" altLang="en-US" dirty="0" smtClean="0"/>
              <a:t>The revocation sentencing</a:t>
            </a:r>
          </a:p>
          <a:p>
            <a:r>
              <a:rPr lang="en-US" altLang="en-US" dirty="0" smtClean="0"/>
              <a:t>Probationer rights</a:t>
            </a:r>
          </a:p>
          <a:p>
            <a:pPr lvl="1"/>
            <a:r>
              <a:rPr lang="en-US" altLang="en-US" i="1" dirty="0" smtClean="0"/>
              <a:t>Mempa v. Ray </a:t>
            </a:r>
            <a:r>
              <a:rPr lang="en-US" altLang="en-US" dirty="0" smtClean="0"/>
              <a:t>(1967)</a:t>
            </a:r>
          </a:p>
          <a:p>
            <a:pPr lvl="1"/>
            <a:r>
              <a:rPr lang="en-US" altLang="en-US" i="1" dirty="0" smtClean="0"/>
              <a:t>Morrisey v. Brewer </a:t>
            </a:r>
            <a:r>
              <a:rPr lang="en-US" altLang="en-US" dirty="0" smtClean="0"/>
              <a:t>(1972)</a:t>
            </a:r>
          </a:p>
          <a:p>
            <a:pPr lvl="1"/>
            <a:r>
              <a:rPr lang="en-US" altLang="en-US" i="1" dirty="0" smtClean="0"/>
              <a:t>Gagnon v. Scarpelli </a:t>
            </a:r>
            <a:r>
              <a:rPr lang="en-US" altLang="en-US" dirty="0" smtClean="0"/>
              <a:t>(1973)</a:t>
            </a:r>
          </a:p>
          <a:p>
            <a:endParaRPr lang="en-US" altLang="en-US" dirty="0" smtClean="0"/>
          </a:p>
          <a:p>
            <a:endParaRPr lang="en-US" altLang="en-US" dirty="0" smtClean="0"/>
          </a:p>
          <a:p>
            <a:endParaRPr lang="en-US" alt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Learning Objective 5</a:t>
            </a:r>
          </a:p>
        </p:txBody>
      </p:sp>
      <p:sp>
        <p:nvSpPr>
          <p:cNvPr id="37891" name="Rectangle 3"/>
          <p:cNvSpPr>
            <a:spLocks noGrp="1" noChangeArrowheads="1"/>
          </p:cNvSpPr>
          <p:nvPr>
            <p:ph sz="half" idx="1"/>
          </p:nvPr>
        </p:nvSpPr>
        <p:spPr/>
        <p:txBody>
          <a:bodyPr/>
          <a:lstStyle/>
          <a:p>
            <a:r>
              <a:rPr lang="en-US" altLang="en-US" dirty="0" smtClean="0"/>
              <a:t>Explain the main differences between probation and parole.</a:t>
            </a:r>
          </a:p>
        </p:txBody>
      </p:sp>
      <p:pic>
        <p:nvPicPr>
          <p:cNvPr id="37892" name="Picture 2" descr="pic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7251" y="2493963"/>
            <a:ext cx="5821363"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The Parole Picture</a:t>
            </a:r>
          </a:p>
        </p:txBody>
      </p:sp>
      <p:sp>
        <p:nvSpPr>
          <p:cNvPr id="38915" name="Content Placeholder 2"/>
          <p:cNvSpPr>
            <a:spLocks noGrp="1"/>
          </p:cNvSpPr>
          <p:nvPr>
            <p:ph sz="half" idx="1"/>
          </p:nvPr>
        </p:nvSpPr>
        <p:spPr/>
        <p:txBody>
          <a:bodyPr/>
          <a:lstStyle/>
          <a:p>
            <a:r>
              <a:rPr lang="en-US" altLang="en-US" dirty="0" smtClean="0"/>
              <a:t>Probation</a:t>
            </a:r>
          </a:p>
          <a:p>
            <a:pPr lvl="1"/>
            <a:r>
              <a:rPr lang="en-US" altLang="en-US" dirty="0" smtClean="0"/>
              <a:t>The offender is sentenced to a probationary term in place of a prison or jail term. </a:t>
            </a:r>
          </a:p>
          <a:p>
            <a:pPr lvl="2"/>
            <a:r>
              <a:rPr lang="en-US" altLang="en-US" dirty="0" smtClean="0"/>
              <a:t>Therefore, probation generally occurs before imprisonment.</a:t>
            </a:r>
          </a:p>
          <a:p>
            <a:r>
              <a:rPr lang="en-US" altLang="en-US" dirty="0" smtClean="0"/>
              <a:t>Parole</a:t>
            </a:r>
          </a:p>
          <a:p>
            <a:pPr lvl="1"/>
            <a:r>
              <a:rPr lang="en-US" altLang="en-US" dirty="0" smtClean="0"/>
              <a:t>Parole is a form of early release. </a:t>
            </a:r>
          </a:p>
          <a:p>
            <a:pPr lvl="2"/>
            <a:r>
              <a:rPr lang="en-US" altLang="en-US" dirty="0" smtClean="0"/>
              <a:t>Therefore, parole occurs after an offender has spent time behind bars.</a:t>
            </a:r>
          </a:p>
          <a:p>
            <a:endParaRPr lang="en-US" alt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The Parole Picture</a:t>
            </a:r>
          </a:p>
        </p:txBody>
      </p:sp>
      <p:sp>
        <p:nvSpPr>
          <p:cNvPr id="39939" name="Content Placeholder 2"/>
          <p:cNvSpPr>
            <a:spLocks noGrp="1"/>
          </p:cNvSpPr>
          <p:nvPr>
            <p:ph sz="half" idx="1"/>
          </p:nvPr>
        </p:nvSpPr>
        <p:spPr/>
        <p:txBody>
          <a:bodyPr/>
          <a:lstStyle/>
          <a:p>
            <a:r>
              <a:rPr lang="en-US" altLang="en-US" dirty="0" smtClean="0"/>
              <a:t>Probation</a:t>
            </a:r>
          </a:p>
          <a:p>
            <a:pPr lvl="1"/>
            <a:r>
              <a:rPr lang="en-US" altLang="en-US" dirty="0" smtClean="0"/>
              <a:t>If the offender breaks the conditions of probation, he or she is sent to prison or jail. </a:t>
            </a:r>
          </a:p>
          <a:p>
            <a:r>
              <a:rPr lang="en-US" altLang="en-US" dirty="0" smtClean="0"/>
              <a:t>Parole</a:t>
            </a:r>
          </a:p>
          <a:p>
            <a:pPr lvl="1"/>
            <a:r>
              <a:rPr lang="en-US" altLang="en-US" dirty="0" smtClean="0"/>
              <a:t>In many ways, parole supervision is similar to probation supervision.</a:t>
            </a:r>
          </a:p>
          <a:p>
            <a:pPr lvl="1"/>
            <a:r>
              <a:rPr lang="en-US" altLang="en-US" dirty="0" smtClean="0"/>
              <a:t>Violation of conditions may result in revocation and return to prison.</a:t>
            </a:r>
          </a:p>
          <a:p>
            <a:pPr lvl="2"/>
            <a:r>
              <a:rPr lang="en-US" altLang="en-US" dirty="0" smtClean="0"/>
              <a:t>About a quarter of parolees return to prison before the end of their parole period, most because they were convicted of a new offense or had their parole revoked.</a:t>
            </a:r>
          </a:p>
          <a:p>
            <a:endParaRPr lang="en-US" alt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The Parole Picture</a:t>
            </a:r>
          </a:p>
        </p:txBody>
      </p:sp>
      <p:sp>
        <p:nvSpPr>
          <p:cNvPr id="40963" name="Content Placeholder 2"/>
          <p:cNvSpPr>
            <a:spLocks noGrp="1"/>
          </p:cNvSpPr>
          <p:nvPr>
            <p:ph sz="half" idx="1"/>
          </p:nvPr>
        </p:nvSpPr>
        <p:spPr/>
        <p:txBody>
          <a:bodyPr/>
          <a:lstStyle/>
          <a:p>
            <a:r>
              <a:rPr lang="en-US" altLang="en-US" dirty="0" smtClean="0"/>
              <a:t>Probation</a:t>
            </a:r>
          </a:p>
          <a:p>
            <a:pPr lvl="1"/>
            <a:r>
              <a:rPr lang="en-US" altLang="en-US" dirty="0" smtClean="0"/>
              <a:t>Under the domain of the </a:t>
            </a:r>
            <a:r>
              <a:rPr lang="en-US" altLang="en-US" dirty="0" smtClean="0"/>
              <a:t>judiciary </a:t>
            </a:r>
            <a:endParaRPr lang="en-US" altLang="en-US" dirty="0" smtClean="0"/>
          </a:p>
          <a:p>
            <a:pPr lvl="2"/>
            <a:r>
              <a:rPr lang="en-US" altLang="en-US" dirty="0" smtClean="0"/>
              <a:t>A judge decides whether to sentence a convict to probation, and a judge determines whether a probation violation warrants revocation and incarceration.</a:t>
            </a:r>
          </a:p>
          <a:p>
            <a:r>
              <a:rPr lang="en-US" altLang="en-US" dirty="0" smtClean="0"/>
              <a:t>Parole</a:t>
            </a:r>
          </a:p>
          <a:p>
            <a:pPr lvl="1"/>
            <a:r>
              <a:rPr lang="en-US" altLang="en-US" dirty="0" smtClean="0"/>
              <a:t>Parole often falls under the domain of the parole board. </a:t>
            </a:r>
          </a:p>
          <a:p>
            <a:pPr lvl="2"/>
            <a:r>
              <a:rPr lang="en-US" altLang="en-US" dirty="0" smtClean="0"/>
              <a:t>This administrative body determines whether the prisoner qualifies for early release and the conditions under which the parole must be served.</a:t>
            </a:r>
          </a:p>
          <a:p>
            <a:endParaRPr lang="en-US" alt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altLang="en-US" dirty="0" smtClean="0"/>
              <a:t>The Parole Picture</a:t>
            </a:r>
          </a:p>
        </p:txBody>
      </p:sp>
      <p:pic>
        <p:nvPicPr>
          <p:cNvPr id="41987" name="Picture 1" descr="pic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5827" y="1718310"/>
            <a:ext cx="5884211"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Discussion Questions</a:t>
            </a:r>
          </a:p>
        </p:txBody>
      </p:sp>
      <p:sp>
        <p:nvSpPr>
          <p:cNvPr id="43011" name="Content Placeholder 2"/>
          <p:cNvSpPr>
            <a:spLocks noGrp="1"/>
          </p:cNvSpPr>
          <p:nvPr>
            <p:ph sz="half" idx="1"/>
          </p:nvPr>
        </p:nvSpPr>
        <p:spPr/>
        <p:txBody>
          <a:bodyPr/>
          <a:lstStyle/>
          <a:p>
            <a:r>
              <a:rPr lang="en-US" altLang="en-US" dirty="0" smtClean="0"/>
              <a:t>Discuss the effectiveness of parole as well as probation.</a:t>
            </a:r>
          </a:p>
          <a:p>
            <a:pPr lvl="1"/>
            <a:r>
              <a:rPr lang="en-US" altLang="en-US" dirty="0" smtClean="0"/>
              <a:t>Do you believe that probation deters criminals from committing crimes? If yes, why and if no, why not?</a:t>
            </a:r>
          </a:p>
          <a:p>
            <a:pPr lvl="1"/>
            <a:r>
              <a:rPr lang="en-US" altLang="en-US" dirty="0" smtClean="0"/>
              <a:t>What about parole? Do you think it is more or less effective, and under what circumstances?</a:t>
            </a:r>
            <a:endParaRPr lang="en-US" alt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Learning Objective 6</a:t>
            </a:r>
          </a:p>
        </p:txBody>
      </p:sp>
      <p:sp>
        <p:nvSpPr>
          <p:cNvPr id="44035" name="Rectangle 3"/>
          <p:cNvSpPr>
            <a:spLocks noGrp="1" noChangeArrowheads="1"/>
          </p:cNvSpPr>
          <p:nvPr>
            <p:ph sz="half" idx="1"/>
          </p:nvPr>
        </p:nvSpPr>
        <p:spPr/>
        <p:txBody>
          <a:bodyPr/>
          <a:lstStyle/>
          <a:p>
            <a:r>
              <a:rPr lang="en-US" altLang="en-US" dirty="0" smtClean="0"/>
              <a:t>Explain which factors influence the decision to grant parole.</a:t>
            </a:r>
          </a:p>
        </p:txBody>
      </p:sp>
      <p:pic>
        <p:nvPicPr>
          <p:cNvPr id="440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0050" y="2774950"/>
            <a:ext cx="5754688"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2"/>
          <p:cNvSpPr>
            <a:spLocks noChangeArrowheads="1"/>
          </p:cNvSpPr>
          <p:nvPr/>
        </p:nvSpPr>
        <p:spPr bwMode="auto">
          <a:xfrm>
            <a:off x="1670050" y="6445250"/>
            <a:ext cx="13065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AP Images/Jim Cole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smtClean="0"/>
              <a:t>Learning Objective 1</a:t>
            </a:r>
          </a:p>
        </p:txBody>
      </p:sp>
      <p:sp>
        <p:nvSpPr>
          <p:cNvPr id="26627" name="Rectangle 3"/>
          <p:cNvSpPr>
            <a:spLocks noGrp="1" noChangeArrowheads="1"/>
          </p:cNvSpPr>
          <p:nvPr>
            <p:ph sz="half" idx="1"/>
          </p:nvPr>
        </p:nvSpPr>
        <p:spPr/>
        <p:txBody>
          <a:bodyPr/>
          <a:lstStyle/>
          <a:p>
            <a:r>
              <a:rPr lang="en-US" altLang="en-US" dirty="0" smtClean="0"/>
              <a:t>Explain the justifications for community-based corrections programs.</a:t>
            </a:r>
          </a:p>
        </p:txBody>
      </p:sp>
      <p:grpSp>
        <p:nvGrpSpPr>
          <p:cNvPr id="26628" name="Group 2"/>
          <p:cNvGrpSpPr>
            <a:grpSpLocks/>
          </p:cNvGrpSpPr>
          <p:nvPr/>
        </p:nvGrpSpPr>
        <p:grpSpPr bwMode="auto">
          <a:xfrm>
            <a:off x="2286000" y="2794000"/>
            <a:ext cx="4727575" cy="3746500"/>
            <a:chOff x="2286000" y="3429000"/>
            <a:chExt cx="4572000" cy="3111012"/>
          </a:xfrm>
        </p:grpSpPr>
        <p:pic>
          <p:nvPicPr>
            <p:cNvPr id="26629" name="Picture 4" descr="P12_02_Dallas Prostitutes.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429000"/>
              <a:ext cx="4572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1"/>
            <p:cNvSpPr>
              <a:spLocks noChangeArrowheads="1"/>
            </p:cNvSpPr>
            <p:nvPr/>
          </p:nvSpPr>
          <p:spPr bwMode="auto">
            <a:xfrm>
              <a:off x="2286000" y="6324600"/>
              <a:ext cx="1200619" cy="21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AP Photo/LM Otero, File</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p:txBody>
          <a:bodyPr/>
          <a:lstStyle/>
          <a:p>
            <a:r>
              <a:rPr lang="en-US" altLang="en-US" dirty="0" smtClean="0"/>
              <a:t>The Parole Picture</a:t>
            </a:r>
          </a:p>
        </p:txBody>
      </p:sp>
      <p:sp>
        <p:nvSpPr>
          <p:cNvPr id="45059" name="Content Placeholder 5"/>
          <p:cNvSpPr>
            <a:spLocks noGrp="1"/>
          </p:cNvSpPr>
          <p:nvPr>
            <p:ph sz="half" idx="1"/>
          </p:nvPr>
        </p:nvSpPr>
        <p:spPr/>
        <p:txBody>
          <a:bodyPr/>
          <a:lstStyle/>
          <a:p>
            <a:r>
              <a:rPr lang="en-US" altLang="en-US" dirty="0" smtClean="0"/>
              <a:t>Roles of the parole board:</a:t>
            </a:r>
          </a:p>
          <a:p>
            <a:pPr lvl="1"/>
            <a:r>
              <a:rPr lang="en-US" altLang="en-US" dirty="0" smtClean="0"/>
              <a:t>To decide which offenders should be placed on </a:t>
            </a:r>
            <a:r>
              <a:rPr lang="en-US" altLang="en-US" dirty="0" smtClean="0"/>
              <a:t>parole</a:t>
            </a:r>
            <a:endParaRPr lang="en-US" altLang="en-US" dirty="0" smtClean="0"/>
          </a:p>
          <a:p>
            <a:pPr lvl="1"/>
            <a:r>
              <a:rPr lang="en-US" altLang="en-US" dirty="0" smtClean="0"/>
              <a:t>To determine the conditions of parole and aid in the continuing supervision of the </a:t>
            </a:r>
            <a:r>
              <a:rPr lang="en-US" altLang="en-US" dirty="0" smtClean="0"/>
              <a:t>parolee</a:t>
            </a:r>
            <a:endParaRPr lang="en-US" altLang="en-US" dirty="0" smtClean="0"/>
          </a:p>
          <a:p>
            <a:pPr lvl="1"/>
            <a:r>
              <a:rPr lang="en-US" altLang="en-US" dirty="0" smtClean="0"/>
              <a:t>To discharge the offender when the conditions of parole have been </a:t>
            </a:r>
            <a:r>
              <a:rPr lang="en-US" altLang="en-US" dirty="0" smtClean="0"/>
              <a:t>met</a:t>
            </a:r>
            <a:endParaRPr lang="en-US" altLang="en-US" dirty="0" smtClean="0"/>
          </a:p>
          <a:p>
            <a:pPr lvl="1"/>
            <a:r>
              <a:rPr lang="en-US" altLang="en-US" dirty="0" smtClean="0"/>
              <a:t>If a violation occurs, to determine whether parole privileges should be </a:t>
            </a:r>
            <a:r>
              <a:rPr lang="en-US" altLang="en-US" dirty="0" smtClean="0"/>
              <a:t>revoked</a:t>
            </a:r>
            <a:endParaRPr lang="en-US" alt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p:nvPr>
        </p:nvSpPr>
        <p:spPr/>
        <p:txBody>
          <a:bodyPr/>
          <a:lstStyle/>
          <a:p>
            <a:r>
              <a:rPr lang="en-US" altLang="en-US" dirty="0" smtClean="0"/>
              <a:t>The Parole Picture</a:t>
            </a:r>
          </a:p>
        </p:txBody>
      </p:sp>
      <p:sp>
        <p:nvSpPr>
          <p:cNvPr id="46083" name="Content Placeholder 5"/>
          <p:cNvSpPr>
            <a:spLocks noGrp="1"/>
          </p:cNvSpPr>
          <p:nvPr>
            <p:ph sz="half" idx="1"/>
          </p:nvPr>
        </p:nvSpPr>
        <p:spPr/>
        <p:txBody>
          <a:bodyPr/>
          <a:lstStyle/>
          <a:p>
            <a:r>
              <a:rPr lang="en-US" altLang="en-US" dirty="0" smtClean="0"/>
              <a:t>The parole board uses a number of criteria to determine release</a:t>
            </a:r>
          </a:p>
          <a:p>
            <a:pPr lvl="1"/>
            <a:r>
              <a:rPr lang="en-US" altLang="en-US" dirty="0" smtClean="0"/>
              <a:t>The nature and circumstances of the underlying offense and the offender’s current attitude toward </a:t>
            </a:r>
            <a:r>
              <a:rPr lang="en-US" altLang="en-US" dirty="0" smtClean="0"/>
              <a:t>it</a:t>
            </a:r>
            <a:endParaRPr lang="en-US" altLang="en-US" dirty="0" smtClean="0"/>
          </a:p>
          <a:p>
            <a:pPr lvl="1"/>
            <a:r>
              <a:rPr lang="en-US" altLang="en-US" dirty="0" smtClean="0"/>
              <a:t>The offender’s prior criminal </a:t>
            </a:r>
            <a:r>
              <a:rPr lang="en-US" altLang="en-US" dirty="0" smtClean="0"/>
              <a:t>record</a:t>
            </a:r>
            <a:endParaRPr lang="en-US" altLang="en-US" dirty="0" smtClean="0"/>
          </a:p>
          <a:p>
            <a:pPr lvl="1"/>
            <a:r>
              <a:rPr lang="en-US" altLang="en-US" dirty="0" smtClean="0"/>
              <a:t>The offender’s attitude toward the victim and the victim’s family </a:t>
            </a:r>
            <a:r>
              <a:rPr lang="en-US" altLang="en-US" dirty="0" smtClean="0"/>
              <a:t>members</a:t>
            </a:r>
            <a:endParaRPr lang="en-US" altLang="en-US" dirty="0" smtClean="0"/>
          </a:p>
          <a:p>
            <a:pPr lvl="1"/>
            <a:r>
              <a:rPr lang="en-US" altLang="en-US" dirty="0" smtClean="0"/>
              <a:t>The offender’s physical, mental, and emotional </a:t>
            </a:r>
            <a:r>
              <a:rPr lang="en-US" altLang="en-US" dirty="0" smtClean="0"/>
              <a:t>health</a:t>
            </a:r>
            <a:endParaRPr lang="en-US" altLang="en-US" dirty="0" smtClean="0"/>
          </a:p>
          <a:p>
            <a:pPr lvl="1"/>
            <a:r>
              <a:rPr lang="en-US" altLang="en-US" dirty="0" smtClean="0"/>
              <a:t>The offender’s behavior behind bars, including his or her participation in programs for </a:t>
            </a:r>
            <a:r>
              <a:rPr lang="en-US" altLang="en-US" dirty="0" smtClean="0"/>
              <a:t>self-improvement</a:t>
            </a:r>
            <a:endParaRPr lang="en-US" altLang="en-US" dirty="0" smtClean="0"/>
          </a:p>
          <a:p>
            <a:pPr lvl="1"/>
            <a:endParaRPr lang="en-US" altLang="en-US" dirty="0" smtClean="0"/>
          </a:p>
          <a:p>
            <a:pPr lvl="1"/>
            <a:endParaRPr lang="en-US" alt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Learning Objective 7</a:t>
            </a:r>
          </a:p>
        </p:txBody>
      </p:sp>
      <p:sp>
        <p:nvSpPr>
          <p:cNvPr id="47107" name="Rectangle 3"/>
          <p:cNvSpPr>
            <a:spLocks noGrp="1" noChangeArrowheads="1"/>
          </p:cNvSpPr>
          <p:nvPr>
            <p:ph sz="half" idx="1"/>
          </p:nvPr>
        </p:nvSpPr>
        <p:spPr/>
        <p:txBody>
          <a:bodyPr/>
          <a:lstStyle/>
          <a:p>
            <a:r>
              <a:rPr lang="en-US" altLang="en-US" dirty="0" smtClean="0"/>
              <a:t>Contrast day reporting centers with intensive supervision probation.</a:t>
            </a:r>
          </a:p>
        </p:txBody>
      </p:sp>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2695575"/>
            <a:ext cx="5414962"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2"/>
          <p:cNvSpPr>
            <a:spLocks noChangeArrowheads="1"/>
          </p:cNvSpPr>
          <p:nvPr/>
        </p:nvSpPr>
        <p:spPr bwMode="auto">
          <a:xfrm>
            <a:off x="1436688" y="646906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Scott Keeler/Tampa Bay Times/ZUMAPRESS.com/Newscom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smtClean="0"/>
              <a:t>The Parole Picture</a:t>
            </a:r>
          </a:p>
        </p:txBody>
      </p:sp>
      <p:sp>
        <p:nvSpPr>
          <p:cNvPr id="48131" name="Rectangle 3"/>
          <p:cNvSpPr>
            <a:spLocks noGrp="1" noChangeArrowheads="1"/>
          </p:cNvSpPr>
          <p:nvPr>
            <p:ph sz="half" idx="1"/>
          </p:nvPr>
        </p:nvSpPr>
        <p:spPr/>
        <p:txBody>
          <a:bodyPr/>
          <a:lstStyle/>
          <a:p>
            <a:r>
              <a:rPr lang="en-US" altLang="en-US" dirty="0" smtClean="0"/>
              <a:t>Judicially administered intermediate sanctions</a:t>
            </a:r>
          </a:p>
          <a:p>
            <a:pPr lvl="1"/>
            <a:r>
              <a:rPr lang="en-US" altLang="en-US" dirty="0" smtClean="0"/>
              <a:t>Fines</a:t>
            </a:r>
          </a:p>
          <a:p>
            <a:pPr lvl="1"/>
            <a:r>
              <a:rPr lang="en-US" altLang="en-US" dirty="0" smtClean="0"/>
              <a:t>Community service</a:t>
            </a:r>
          </a:p>
          <a:p>
            <a:pPr lvl="1"/>
            <a:r>
              <a:rPr lang="en-US" altLang="en-US" dirty="0" smtClean="0"/>
              <a:t>Restitution</a:t>
            </a:r>
          </a:p>
          <a:p>
            <a:pPr lvl="1"/>
            <a:r>
              <a:rPr lang="en-US" altLang="en-US" dirty="0" smtClean="0"/>
              <a:t>Forfeiture</a:t>
            </a:r>
          </a:p>
          <a:p>
            <a:pPr lvl="1"/>
            <a:r>
              <a:rPr lang="en-US" altLang="en-US" dirty="0" smtClean="0"/>
              <a:t>Pretrial diversion programs</a:t>
            </a:r>
          </a:p>
          <a:p>
            <a:endParaRPr lang="en-US" altLang="en-US" dirty="0" smtClean="0"/>
          </a:p>
          <a:p>
            <a:endParaRPr lang="en-US" alt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Intermediate Sanctions</a:t>
            </a:r>
          </a:p>
        </p:txBody>
      </p:sp>
      <p:sp>
        <p:nvSpPr>
          <p:cNvPr id="49155" name="Content Placeholder 2"/>
          <p:cNvSpPr>
            <a:spLocks noGrp="1"/>
          </p:cNvSpPr>
          <p:nvPr>
            <p:ph sz="half" idx="1"/>
          </p:nvPr>
        </p:nvSpPr>
        <p:spPr/>
        <p:txBody>
          <a:bodyPr/>
          <a:lstStyle/>
          <a:p>
            <a:r>
              <a:rPr lang="en-US" altLang="en-US" dirty="0" smtClean="0"/>
              <a:t>Day reporting centers</a:t>
            </a:r>
          </a:p>
          <a:p>
            <a:pPr lvl="1"/>
            <a:r>
              <a:rPr lang="en-US" altLang="en-US" dirty="0" smtClean="0"/>
              <a:t>Tools to reduce jail and prison overcrowding</a:t>
            </a:r>
          </a:p>
          <a:p>
            <a:pPr lvl="1"/>
            <a:r>
              <a:rPr lang="en-US" altLang="en-US" dirty="0" smtClean="0"/>
              <a:t>Offenders allowed to remain in community</a:t>
            </a:r>
          </a:p>
          <a:p>
            <a:r>
              <a:rPr lang="en-US" altLang="en-US" dirty="0" smtClean="0"/>
              <a:t>Intensive supervision probation</a:t>
            </a:r>
          </a:p>
          <a:p>
            <a:pPr lvl="1"/>
            <a:r>
              <a:rPr lang="en-US" altLang="en-US" dirty="0" smtClean="0"/>
              <a:t>More restrictive alternative to regular probation</a:t>
            </a:r>
          </a:p>
          <a:p>
            <a:pPr lvl="1"/>
            <a:r>
              <a:rPr lang="en-US" altLang="en-US" dirty="0" smtClean="0"/>
              <a:t>Higher levels of face-to-face contact between offenders and officers</a:t>
            </a:r>
          </a:p>
          <a:p>
            <a:pPr lvl="1"/>
            <a:r>
              <a:rPr lang="en-US" altLang="en-US" dirty="0" smtClean="0"/>
              <a:t>Frequent modes of control, such as urine tests for drugs</a:t>
            </a:r>
          </a:p>
          <a:p>
            <a:pPr lvl="1"/>
            <a:endParaRPr lang="en-US" alt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t>Learning Objective 8</a:t>
            </a:r>
          </a:p>
        </p:txBody>
      </p:sp>
      <p:sp>
        <p:nvSpPr>
          <p:cNvPr id="50179" name="Rectangle 3"/>
          <p:cNvSpPr>
            <a:spLocks noGrp="1" noChangeArrowheads="1"/>
          </p:cNvSpPr>
          <p:nvPr>
            <p:ph sz="half" idx="1"/>
          </p:nvPr>
        </p:nvSpPr>
        <p:spPr/>
        <p:txBody>
          <a:bodyPr/>
          <a:lstStyle/>
          <a:p>
            <a:r>
              <a:rPr lang="en-US" altLang="en-US" dirty="0" smtClean="0"/>
              <a:t>List the three levels of home monitoring.</a:t>
            </a:r>
          </a:p>
        </p:txBody>
      </p:sp>
      <p:pic>
        <p:nvPicPr>
          <p:cNvPr id="501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4313" y="2365375"/>
            <a:ext cx="554990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2"/>
          <p:cNvSpPr>
            <a:spLocks noChangeArrowheads="1"/>
          </p:cNvSpPr>
          <p:nvPr/>
        </p:nvSpPr>
        <p:spPr bwMode="auto">
          <a:xfrm>
            <a:off x="1484313" y="6464300"/>
            <a:ext cx="1565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AP Images/Wilfredo Lee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t>Intermediate Sanctions</a:t>
            </a:r>
          </a:p>
        </p:txBody>
      </p:sp>
      <p:sp>
        <p:nvSpPr>
          <p:cNvPr id="51203" name="Rectangle 3"/>
          <p:cNvSpPr>
            <a:spLocks noGrp="1" noChangeArrowheads="1"/>
          </p:cNvSpPr>
          <p:nvPr>
            <p:ph sz="half" idx="1"/>
          </p:nvPr>
        </p:nvSpPr>
        <p:spPr/>
        <p:txBody>
          <a:bodyPr/>
          <a:lstStyle/>
          <a:p>
            <a:r>
              <a:rPr lang="en-US" altLang="en-US" dirty="0" smtClean="0"/>
              <a:t>Levels of </a:t>
            </a:r>
            <a:r>
              <a:rPr lang="en-US" altLang="en-US" dirty="0" smtClean="0"/>
              <a:t>home monitoring</a:t>
            </a:r>
            <a:r>
              <a:rPr lang="en-US" altLang="en-US" dirty="0" smtClean="0"/>
              <a:t>:</a:t>
            </a:r>
          </a:p>
          <a:p>
            <a:pPr lvl="1"/>
            <a:r>
              <a:rPr lang="en-US" altLang="en-US" dirty="0" smtClean="0"/>
              <a:t>Curfew</a:t>
            </a:r>
          </a:p>
          <a:p>
            <a:pPr lvl="1"/>
            <a:r>
              <a:rPr lang="en-US" altLang="en-US" dirty="0" smtClean="0"/>
              <a:t>Home detention</a:t>
            </a:r>
          </a:p>
          <a:p>
            <a:pPr lvl="1"/>
            <a:r>
              <a:rPr lang="en-US" altLang="en-US" dirty="0" smtClean="0"/>
              <a:t>Home incarceration</a:t>
            </a:r>
          </a:p>
          <a:p>
            <a:r>
              <a:rPr lang="en-US" altLang="en-US" dirty="0" smtClean="0"/>
              <a:t>Types of </a:t>
            </a:r>
            <a:r>
              <a:rPr lang="en-US" altLang="en-US" dirty="0" smtClean="0"/>
              <a:t>electronic monitoring</a:t>
            </a:r>
            <a:r>
              <a:rPr lang="en-US" altLang="en-US" dirty="0" smtClean="0"/>
              <a:t>:</a:t>
            </a:r>
          </a:p>
          <a:p>
            <a:pPr lvl="1"/>
            <a:r>
              <a:rPr lang="en-US" altLang="en-US" dirty="0" smtClean="0"/>
              <a:t>Programmed contact</a:t>
            </a:r>
          </a:p>
          <a:p>
            <a:pPr lvl="1"/>
            <a:r>
              <a:rPr lang="en-US" altLang="en-US" dirty="0" smtClean="0"/>
              <a:t>Continuously signaling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smtClean="0"/>
              <a:t>Learning Objective 9</a:t>
            </a:r>
          </a:p>
        </p:txBody>
      </p:sp>
      <p:sp>
        <p:nvSpPr>
          <p:cNvPr id="52227" name="Rectangle 3"/>
          <p:cNvSpPr>
            <a:spLocks noGrp="1" noChangeArrowheads="1"/>
          </p:cNvSpPr>
          <p:nvPr>
            <p:ph sz="half" idx="1"/>
          </p:nvPr>
        </p:nvSpPr>
        <p:spPr/>
        <p:txBody>
          <a:bodyPr/>
          <a:lstStyle/>
          <a:p>
            <a:r>
              <a:rPr lang="en-US" altLang="en-US" dirty="0" smtClean="0"/>
              <a:t>Summarize the paradox of community corrections </a:t>
            </a:r>
          </a:p>
        </p:txBody>
      </p:sp>
      <p:sp>
        <p:nvSpPr>
          <p:cNvPr id="52228" name="Rectangle 2"/>
          <p:cNvSpPr>
            <a:spLocks noChangeArrowheads="1"/>
          </p:cNvSpPr>
          <p:nvPr/>
        </p:nvSpPr>
        <p:spPr bwMode="auto">
          <a:xfrm>
            <a:off x="2903538" y="6464300"/>
            <a:ext cx="2624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Los Angeles County Probation Department</a:t>
            </a:r>
          </a:p>
        </p:txBody>
      </p:sp>
      <p:pic>
        <p:nvPicPr>
          <p:cNvPr id="5222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2598738"/>
            <a:ext cx="4044950"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smtClean="0"/>
              <a:t>Intermediate Sanctions</a:t>
            </a:r>
          </a:p>
        </p:txBody>
      </p:sp>
      <p:sp>
        <p:nvSpPr>
          <p:cNvPr id="53251" name="Rectangle 3"/>
          <p:cNvSpPr>
            <a:spLocks noGrp="1" noChangeArrowheads="1"/>
          </p:cNvSpPr>
          <p:nvPr>
            <p:ph sz="half" idx="1"/>
          </p:nvPr>
        </p:nvSpPr>
        <p:spPr/>
        <p:txBody>
          <a:bodyPr/>
          <a:lstStyle/>
          <a:p>
            <a:r>
              <a:rPr lang="en-US" altLang="en-US" dirty="0" smtClean="0"/>
              <a:t>The “quicksand effect” of increased surveillance </a:t>
            </a:r>
          </a:p>
          <a:p>
            <a:pPr lvl="1"/>
            <a:r>
              <a:rPr lang="en-US" altLang="en-US" dirty="0" smtClean="0"/>
              <a:t>The more effectively offenders are controlled, the more likely they are to be caught violating the terms of their conditional </a:t>
            </a:r>
            <a:r>
              <a:rPr lang="en-US" altLang="en-US" dirty="0" smtClean="0"/>
              <a:t>release. </a:t>
            </a:r>
            <a:endParaRPr lang="en-US" altLang="en-US" dirty="0" smtClean="0"/>
          </a:p>
          <a:p>
            <a:endParaRPr lang="en-US" alt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dirty="0" smtClean="0"/>
              <a:t>The Justification for Community Corrections</a:t>
            </a:r>
            <a:endParaRPr lang="en-US" dirty="0"/>
          </a:p>
        </p:txBody>
      </p:sp>
      <p:sp>
        <p:nvSpPr>
          <p:cNvPr id="27651" name="Rectangle 3"/>
          <p:cNvSpPr>
            <a:spLocks noGrp="1" noChangeArrowheads="1"/>
          </p:cNvSpPr>
          <p:nvPr>
            <p:ph sz="half" idx="1"/>
          </p:nvPr>
        </p:nvSpPr>
        <p:spPr/>
        <p:txBody>
          <a:bodyPr/>
          <a:lstStyle/>
          <a:p>
            <a:r>
              <a:rPr lang="en-US" altLang="en-US" dirty="0" smtClean="0"/>
              <a:t>Reintegration</a:t>
            </a:r>
          </a:p>
          <a:p>
            <a:pPr lvl="1"/>
            <a:r>
              <a:rPr lang="en-US" altLang="en-US" dirty="0" smtClean="0"/>
              <a:t>Preparing offenders to return to the community with incentives to follow the rules of society </a:t>
            </a:r>
          </a:p>
          <a:p>
            <a:r>
              <a:rPr lang="en-US" altLang="en-US" dirty="0" smtClean="0"/>
              <a:t>Diversion</a:t>
            </a:r>
          </a:p>
          <a:p>
            <a:pPr lvl="1"/>
            <a:r>
              <a:rPr lang="en-US" altLang="en-US" dirty="0" smtClean="0"/>
              <a:t>Diverting those who qualify away from prison and jail and toward community-based corrections </a:t>
            </a:r>
            <a:r>
              <a:rPr lang="en-US" altLang="en-US" dirty="0" smtClean="0"/>
              <a:t>and intermediate sanctions</a:t>
            </a:r>
            <a:endParaRPr lang="en-US" altLang="en-US" dirty="0" smtClean="0"/>
          </a:p>
          <a:p>
            <a:r>
              <a:rPr lang="en-US" altLang="en-US" dirty="0" smtClean="0"/>
              <a:t>The </a:t>
            </a:r>
            <a:r>
              <a:rPr lang="en-US" altLang="en-US" dirty="0" smtClean="0"/>
              <a:t>“low-cost alternative</a:t>
            </a:r>
            <a:r>
              <a:rPr lang="en-US" altLang="en-US" dirty="0" smtClean="0"/>
              <a:t>”</a:t>
            </a:r>
            <a:endParaRPr lang="en-US" altLang="ja-JP" dirty="0" smtClean="0"/>
          </a:p>
          <a:p>
            <a:pPr lvl="1"/>
            <a:r>
              <a:rPr lang="en-US" altLang="en-US" dirty="0" smtClean="0"/>
              <a:t>The lack of funds is a strong motivator for recent expansion of community-based corrections.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t>Learning Objective 2</a:t>
            </a:r>
          </a:p>
        </p:txBody>
      </p:sp>
      <p:sp>
        <p:nvSpPr>
          <p:cNvPr id="33794" name="Rectangle 3"/>
          <p:cNvSpPr>
            <a:spLocks noGrp="1" noChangeArrowheads="1"/>
          </p:cNvSpPr>
          <p:nvPr>
            <p:ph sz="half" idx="1"/>
          </p:nvPr>
        </p:nvSpPr>
        <p:spPr/>
        <p:txBody>
          <a:bodyPr/>
          <a:lstStyle/>
          <a:p>
            <a:r>
              <a:rPr lang="en-US" dirty="0" smtClean="0"/>
              <a:t>Explain several alternative sentencing arrangements that combine probation with incarceration.</a:t>
            </a:r>
          </a:p>
          <a:p>
            <a:endParaRPr lang="en-US" dirty="0"/>
          </a:p>
        </p:txBody>
      </p:sp>
      <p:pic>
        <p:nvPicPr>
          <p:cNvPr id="28676" name="Picture 6" descr="pic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3338" y="3009899"/>
            <a:ext cx="59848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7"/>
          <p:cNvSpPr>
            <a:spLocks noChangeArrowheads="1"/>
          </p:cNvSpPr>
          <p:nvPr/>
        </p:nvSpPr>
        <p:spPr bwMode="auto">
          <a:xfrm>
            <a:off x="1303338" y="5953124"/>
            <a:ext cx="5969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Source: Bureau of Justice Statistics, Felony Defendants in State Courts, 2009—Statistical Tables (Washington, D.C.: U.S. Department of Justice, December 2013), Table 25, page 30; and Table 27, page 31.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Probation: Doing Time in the Community</a:t>
            </a:r>
          </a:p>
        </p:txBody>
      </p:sp>
      <p:sp>
        <p:nvSpPr>
          <p:cNvPr id="29699" name="Rectangle 3"/>
          <p:cNvSpPr>
            <a:spLocks noGrp="1" noChangeArrowheads="1"/>
          </p:cNvSpPr>
          <p:nvPr>
            <p:ph sz="half" idx="1"/>
          </p:nvPr>
        </p:nvSpPr>
        <p:spPr/>
        <p:txBody>
          <a:bodyPr>
            <a:normAutofit/>
          </a:bodyPr>
          <a:lstStyle/>
          <a:p>
            <a:r>
              <a:rPr lang="en-US" altLang="en-US" dirty="0" smtClean="0"/>
              <a:t>Sentencing and probation:</a:t>
            </a:r>
          </a:p>
          <a:p>
            <a:pPr lvl="1"/>
            <a:r>
              <a:rPr lang="en-US" altLang="en-US" dirty="0" smtClean="0"/>
              <a:t>Probation is a criminal sanction in which a convict is allowed to remain in the community rather than be imprisoned, as long as she or he follows certain conditions set by the court </a:t>
            </a:r>
          </a:p>
          <a:p>
            <a:pPr lvl="1"/>
            <a:r>
              <a:rPr lang="en-US" altLang="en-US" dirty="0" smtClean="0"/>
              <a:t>Suspended sentences—defendant is not required to serve the sentence</a:t>
            </a:r>
          </a:p>
          <a:p>
            <a:pPr lvl="1"/>
            <a:r>
              <a:rPr lang="en-US" altLang="en-US" dirty="0" smtClean="0"/>
              <a:t>Alternative sentencing choices</a:t>
            </a:r>
          </a:p>
          <a:p>
            <a:pPr lvl="2"/>
            <a:r>
              <a:rPr lang="en-US" altLang="en-US" dirty="0" smtClean="0"/>
              <a:t>Split sentences: e.g., shock probation; jail time and probation</a:t>
            </a:r>
          </a:p>
          <a:p>
            <a:pPr lvl="2"/>
            <a:r>
              <a:rPr lang="en-US" altLang="en-US" dirty="0" smtClean="0"/>
              <a:t>Shock incarceration: jail time, but must petition for probation</a:t>
            </a:r>
          </a:p>
          <a:p>
            <a:pPr lvl="2"/>
            <a:r>
              <a:rPr lang="en-US" altLang="en-US" dirty="0" smtClean="0"/>
              <a:t>Intermittent incarceration: work in a jail, workhouse, or government facility on weekends</a:t>
            </a:r>
          </a:p>
          <a:p>
            <a:endParaRPr lang="en-US" alt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t>Learning Objective 3</a:t>
            </a:r>
          </a:p>
        </p:txBody>
      </p:sp>
      <p:sp>
        <p:nvSpPr>
          <p:cNvPr id="30723" name="Rectangle 3"/>
          <p:cNvSpPr>
            <a:spLocks noGrp="1" noChangeArrowheads="1"/>
          </p:cNvSpPr>
          <p:nvPr>
            <p:ph sz="half" idx="1"/>
          </p:nvPr>
        </p:nvSpPr>
        <p:spPr/>
        <p:txBody>
          <a:bodyPr/>
          <a:lstStyle/>
          <a:p>
            <a:r>
              <a:rPr lang="en-US" altLang="en-US" dirty="0" smtClean="0"/>
              <a:t>Specify the conditions under which an offender is most likely to be denied probation.</a:t>
            </a:r>
          </a:p>
        </p:txBody>
      </p:sp>
      <p:pic>
        <p:nvPicPr>
          <p:cNvPr id="30724" name="Picture 1" descr="pic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2555722"/>
            <a:ext cx="36195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2"/>
          <p:cNvSpPr>
            <a:spLocks noChangeArrowheads="1"/>
          </p:cNvSpPr>
          <p:nvPr/>
        </p:nvSpPr>
        <p:spPr bwMode="auto">
          <a:xfrm>
            <a:off x="846138" y="6129654"/>
            <a:ext cx="74517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Source: Bureau of Justice Statistics, Correctional Populations in the United States, 2013 (Washington, D.C.: U.S. Department of Justice, December 2014), Table 1, page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t>Probation: Doing Time in the Community</a:t>
            </a:r>
          </a:p>
        </p:txBody>
      </p:sp>
      <p:sp>
        <p:nvSpPr>
          <p:cNvPr id="31747" name="Rectangle 3"/>
          <p:cNvSpPr>
            <a:spLocks noGrp="1" noChangeArrowheads="1"/>
          </p:cNvSpPr>
          <p:nvPr>
            <p:ph sz="half" idx="1"/>
          </p:nvPr>
        </p:nvSpPr>
        <p:spPr/>
        <p:txBody>
          <a:bodyPr/>
          <a:lstStyle/>
          <a:p>
            <a:r>
              <a:rPr lang="en-US" altLang="en-US" dirty="0" smtClean="0"/>
              <a:t>Offenders are most likely denied probation if they:</a:t>
            </a:r>
          </a:p>
          <a:p>
            <a:pPr lvl="1"/>
            <a:r>
              <a:rPr lang="en-US" altLang="en-US" dirty="0" smtClean="0"/>
              <a:t>Are convicted on multiple charges</a:t>
            </a:r>
          </a:p>
          <a:p>
            <a:pPr lvl="1"/>
            <a:r>
              <a:rPr lang="en-US" altLang="en-US" dirty="0" smtClean="0"/>
              <a:t>Were on probation or parole at the time of arrest</a:t>
            </a:r>
          </a:p>
          <a:p>
            <a:pPr lvl="1"/>
            <a:r>
              <a:rPr lang="en-US" altLang="en-US" dirty="0" smtClean="0"/>
              <a:t>Have two or more prior convictions</a:t>
            </a:r>
          </a:p>
          <a:p>
            <a:pPr lvl="1"/>
            <a:r>
              <a:rPr lang="en-US" altLang="en-US" dirty="0" smtClean="0"/>
              <a:t>Are addicted to narcotics</a:t>
            </a:r>
          </a:p>
          <a:p>
            <a:pPr lvl="1"/>
            <a:r>
              <a:rPr lang="en-US" altLang="en-US" dirty="0" smtClean="0"/>
              <a:t>Seriously injured the victim of the crime</a:t>
            </a:r>
          </a:p>
          <a:p>
            <a:pPr lvl="1"/>
            <a:r>
              <a:rPr lang="en-US" altLang="en-US" dirty="0" smtClean="0"/>
              <a:t>Used a weapon in the commission of the crime</a:t>
            </a:r>
          </a:p>
          <a:p>
            <a:endParaRPr lang="en-US" altLang="en-US" dirty="0" smtClean="0"/>
          </a:p>
          <a:p>
            <a:endParaRPr lang="en-US" alt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t>Learning Objective 4</a:t>
            </a:r>
          </a:p>
        </p:txBody>
      </p:sp>
      <p:sp>
        <p:nvSpPr>
          <p:cNvPr id="32771" name="Rectangle 3"/>
          <p:cNvSpPr>
            <a:spLocks noGrp="1" noChangeArrowheads="1"/>
          </p:cNvSpPr>
          <p:nvPr>
            <p:ph sz="half" idx="1"/>
          </p:nvPr>
        </p:nvSpPr>
        <p:spPr>
          <a:xfrm>
            <a:off x="433138" y="1419726"/>
            <a:ext cx="4354762" cy="5133473"/>
          </a:xfrm>
        </p:spPr>
        <p:txBody>
          <a:bodyPr/>
          <a:lstStyle/>
          <a:p>
            <a:r>
              <a:rPr lang="en-US" altLang="en-US" dirty="0" smtClean="0"/>
              <a:t>Describe the three general categories of conditions placed on a probationer.</a:t>
            </a:r>
          </a:p>
        </p:txBody>
      </p:sp>
      <p:pic>
        <p:nvPicPr>
          <p:cNvPr id="32772" name="Picture 1" descr="pic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298575"/>
            <a:ext cx="375285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t>Probation: Doing Time in the Community</a:t>
            </a:r>
          </a:p>
        </p:txBody>
      </p:sp>
      <p:sp>
        <p:nvSpPr>
          <p:cNvPr id="45058" name="Rectangle 3"/>
          <p:cNvSpPr>
            <a:spLocks noGrp="1" noChangeArrowheads="1"/>
          </p:cNvSpPr>
          <p:nvPr>
            <p:ph sz="half" idx="1"/>
          </p:nvPr>
        </p:nvSpPr>
        <p:spPr/>
        <p:txBody>
          <a:bodyPr/>
          <a:lstStyle/>
          <a:p>
            <a:r>
              <a:rPr lang="en-US" dirty="0" smtClean="0"/>
              <a:t>Conditions of probation:</a:t>
            </a:r>
          </a:p>
          <a:p>
            <a:pPr lvl="1"/>
            <a:r>
              <a:rPr lang="en-US" dirty="0" smtClean="0"/>
              <a:t>Standard conditions</a:t>
            </a:r>
          </a:p>
          <a:p>
            <a:pPr lvl="2"/>
            <a:r>
              <a:rPr lang="en-US" dirty="0" smtClean="0"/>
              <a:t>Imposed on all probationers</a:t>
            </a:r>
          </a:p>
          <a:p>
            <a:pPr lvl="1"/>
            <a:r>
              <a:rPr lang="en-US" dirty="0" smtClean="0"/>
              <a:t>Punitive conditions</a:t>
            </a:r>
          </a:p>
          <a:p>
            <a:pPr lvl="2"/>
            <a:r>
              <a:rPr lang="en-US" dirty="0" smtClean="0"/>
              <a:t>Designed to reflect the seriousness of the offense and increase punishment</a:t>
            </a:r>
          </a:p>
          <a:p>
            <a:pPr lvl="1"/>
            <a:r>
              <a:rPr lang="en-US" dirty="0" smtClean="0"/>
              <a:t>Treatment conditions</a:t>
            </a:r>
          </a:p>
          <a:p>
            <a:pPr lvl="2"/>
            <a:r>
              <a:rPr lang="en-US" dirty="0" smtClean="0"/>
              <a:t>Designed to help the offender with issues that may contribute to criminal activity	</a:t>
            </a:r>
          </a:p>
          <a:p>
            <a:pPr lvl="1"/>
            <a:r>
              <a:rPr lang="en-US" dirty="0" smtClean="0"/>
              <a:t>Failure to comply may result in revocation</a:t>
            </a:r>
          </a:p>
          <a:p>
            <a:pPr lvl="2"/>
            <a:endParaRPr lang="en-US" dirty="0"/>
          </a:p>
        </p:txBody>
      </p:sp>
    </p:spTree>
  </p:cSld>
  <p:clrMapOvr>
    <a:masterClrMapping/>
  </p:clrMapOvr>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TotalTime>
  <Words>1432</Words>
  <Application>Microsoft Office PowerPoint</Application>
  <PresentationFormat>On-screen Show (4:3)</PresentationFormat>
  <Paragraphs>182</Paragraphs>
  <Slides>28</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MS PGothic</vt:lpstr>
      <vt:lpstr>MS PGothic</vt:lpstr>
      <vt:lpstr>Arial</vt:lpstr>
      <vt:lpstr>Calibri</vt:lpstr>
      <vt:lpstr>Calibri Light</vt:lpstr>
      <vt:lpstr>1_Office Theme</vt:lpstr>
      <vt:lpstr>Custom Design</vt:lpstr>
      <vt:lpstr>PowerPoint Presentation</vt:lpstr>
      <vt:lpstr>Learning Objective 1</vt:lpstr>
      <vt:lpstr>The Justification for Community Corrections</vt:lpstr>
      <vt:lpstr>Learning Objective 2</vt:lpstr>
      <vt:lpstr>Probation: Doing Time in the Community</vt:lpstr>
      <vt:lpstr>Learning Objective 3</vt:lpstr>
      <vt:lpstr>Probation: Doing Time in the Community</vt:lpstr>
      <vt:lpstr>Learning Objective 4</vt:lpstr>
      <vt:lpstr>Probation: Doing Time in the Community</vt:lpstr>
      <vt:lpstr>Probation: Doing Time in the Community</vt:lpstr>
      <vt:lpstr>Probation: Doing Time in the Community</vt:lpstr>
      <vt:lpstr>Probation: Doing Time in the Community</vt:lpstr>
      <vt:lpstr>Learning Objective 5</vt:lpstr>
      <vt:lpstr>The Parole Picture</vt:lpstr>
      <vt:lpstr>The Parole Picture</vt:lpstr>
      <vt:lpstr>The Parole Picture</vt:lpstr>
      <vt:lpstr>The Parole Picture</vt:lpstr>
      <vt:lpstr>Discussion Questions</vt:lpstr>
      <vt:lpstr>Learning Objective 6</vt:lpstr>
      <vt:lpstr>The Parole Picture</vt:lpstr>
      <vt:lpstr>The Parole Picture</vt:lpstr>
      <vt:lpstr>Learning Objective 7</vt:lpstr>
      <vt:lpstr>The Parole Picture</vt:lpstr>
      <vt:lpstr>Intermediate Sanctions</vt:lpstr>
      <vt:lpstr>Learning Objective 8</vt:lpstr>
      <vt:lpstr>Intermediate Sanctions</vt:lpstr>
      <vt:lpstr>Learning Objective 9</vt:lpstr>
      <vt:lpstr>Intermediate Sanctions</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76</cp:revision>
  <dcterms:created xsi:type="dcterms:W3CDTF">2013-10-25T01:45:49Z</dcterms:created>
  <dcterms:modified xsi:type="dcterms:W3CDTF">2015-11-09T16:43:07Z</dcterms:modified>
</cp:coreProperties>
</file>