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19" r:id="rId1"/>
    <p:sldMasterId id="2147484425" r:id="rId2"/>
  </p:sldMasterIdLst>
  <p:notesMasterIdLst>
    <p:notesMasterId r:id="rId30"/>
  </p:notesMasterIdLst>
  <p:sldIdLst>
    <p:sldId id="289" r:id="rId3"/>
    <p:sldId id="259" r:id="rId4"/>
    <p:sldId id="260" r:id="rId5"/>
    <p:sldId id="261" r:id="rId6"/>
    <p:sldId id="287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3" r:id="rId26"/>
    <p:sldId id="284" r:id="rId27"/>
    <p:sldId id="286" r:id="rId28"/>
    <p:sldId id="28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2" autoAdjust="0"/>
  </p:normalViewPr>
  <p:slideViewPr>
    <p:cSldViewPr snapToGrid="0" snapToObjects="1">
      <p:cViewPr varScale="1">
        <p:scale>
          <a:sx n="80" d="100"/>
          <a:sy n="80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FD4C295-27F0-40A4-A3E6-DB62264D4154}" type="datetimeFigureOut">
              <a:rPr lang="en-US" altLang="en-US"/>
              <a:pPr>
                <a:defRPr/>
              </a:pPr>
              <a:t>11/9/2015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4BF4DF-5E37-414B-8860-F1F72CA835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552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Calibri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Calibri"/>
        <a:cs typeface="Calibri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Reynolds Wintersmith, sentenced to life in prison without parole on a nonviolent drug charge, spent twenty years behind bars before being freed by presidential clemency in 2014.</a:t>
            </a:r>
          </a:p>
          <a:p>
            <a:endParaRPr lang="en-US" altLang="en-US" dirty="0" smtClean="0">
              <a:cs typeface="Calibri" panose="020F0502020204030204" pitchFamily="34" charset="0"/>
            </a:endParaRPr>
          </a:p>
          <a:p>
            <a:r>
              <a:rPr lang="en-US" altLang="en-US" dirty="0" smtClean="0">
                <a:cs typeface="Calibri" panose="020F0502020204030204" pitchFamily="34" charset="0"/>
              </a:rPr>
              <a:t>Nancy Stone/MCT/Newscom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6D49A0-6FF9-4569-8E03-D91A4ECA22F5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384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Note: </a:t>
            </a:r>
            <a:r>
              <a:rPr lang="en-US" altLang="en-US" b="1" dirty="0" smtClean="0">
                <a:cs typeface="Calibri" panose="020F0502020204030204" pitchFamily="34" charset="0"/>
              </a:rPr>
              <a:t>Recent U.S. Supreme Court effectively guts three-strikes laws.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http://www.mintpressnews.com/supreme-court-strikes-down-unconstitutional-three-strikes-law/207222/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385853-1E34-48CF-8D68-CD2CE2E1E1BB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92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850395-3AB6-4CAB-A192-B6687CD7DB57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44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This photo shows the death chamber at the Southern Ohio Correctional Facility in Lucasville</a:t>
            </a:r>
            <a:r>
              <a:rPr lang="en-US" altLang="en-US" dirty="0" smtClean="0">
                <a:cs typeface="Calibri" panose="020F0502020204030204" pitchFamily="34" charset="0"/>
              </a:rPr>
              <a:t>, Ohio—site </a:t>
            </a:r>
            <a:r>
              <a:rPr lang="en-US" altLang="en-US" dirty="0" smtClean="0">
                <a:cs typeface="Calibri" panose="020F0502020204030204" pitchFamily="34" charset="0"/>
              </a:rPr>
              <a:t>of convicted murderer Dennis McGuire’s January 2014 execution. During the lethal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injection process, which took twenty-six minutes, McGuire choked several times and appeared to clench his fists in discomfort. Do you think that offenders convicted of capital crimes are entitled to a pain-free execution? Why or why not?</a:t>
            </a:r>
          </a:p>
          <a:p>
            <a:endParaRPr lang="en-US" altLang="en-US" dirty="0" smtClean="0">
              <a:cs typeface="Calibri" panose="020F0502020204030204" pitchFamily="34" charset="0"/>
            </a:endParaRPr>
          </a:p>
          <a:p>
            <a:r>
              <a:rPr lang="en-US" altLang="en-US" dirty="0" smtClean="0">
                <a:cs typeface="Calibri" panose="020F0502020204030204" pitchFamily="34" charset="0"/>
              </a:rPr>
              <a:t>AP Images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CC0293-0218-40A3-947D-D530962CD823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0562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EB7E98-8529-49EF-A6EA-12238FC68524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30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7E86BC-9CDD-4866-8798-30B44CA6BFFF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22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61BA06-994A-4B3A-87FD-6AA76A57982E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27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In March 2014, former Florida A&amp;M University band member Jessie Baskin, right, pleaded guilty to manslaughter and was sentenced to nearly a year in jail for his role in the hazing death of drum major Robert Champion. How does the theory of deterrence justify Baskin’s punishment?</a:t>
            </a:r>
          </a:p>
          <a:p>
            <a:endParaRPr lang="en-US" altLang="en-US" dirty="0" smtClean="0">
              <a:cs typeface="Calibri" panose="020F0502020204030204" pitchFamily="34" charset="0"/>
            </a:endParaRPr>
          </a:p>
          <a:p>
            <a:r>
              <a:rPr lang="en-US" altLang="en-US" dirty="0" smtClean="0">
                <a:cs typeface="Calibri" panose="020F0502020204030204" pitchFamily="34" charset="0"/>
              </a:rPr>
              <a:t> AP Images/Orlando Sentinel, George Skene, Pool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791981-EF40-45E8-B70F-CB6BBDA7EE5F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385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Source: Bureau of Justice Statistics, National Corrections Reporting Program: Sentence Length of State Prisoners, by Offense, Admission Type, Sex, and Race (January 20, 2011), “Table 9: First Releases from State Prison, 2008,” at bjs.ojp.usdoj.gov/index.cfm?ty=pbdetail&amp;iid=2056.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3B312-70B6-4841-A5CA-E0948A000B0D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64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After Jason Householder, left, and John Stockum were convicted of criminal damaging for throwing beer bottles at a car, municipal court judge David Hostetler of Coshocton, Ohio, gave them a choice: jail time or a walk down Main Street in women’s clothing. As you can see, they chose the dresses. What reasons might a judge have for handing down this sort of “creative” sentence?</a:t>
            </a:r>
          </a:p>
          <a:p>
            <a:endParaRPr lang="en-US" altLang="en-US" dirty="0" smtClean="0">
              <a:cs typeface="Calibri" panose="020F0502020204030204" pitchFamily="34" charset="0"/>
            </a:endParaRPr>
          </a:p>
          <a:p>
            <a:r>
              <a:rPr lang="en-US" altLang="en-US" dirty="0" smtClean="0">
                <a:cs typeface="Calibri" panose="020F0502020204030204" pitchFamily="34" charset="0"/>
              </a:rPr>
              <a:t>AP Images/Dante Smith/Coshocton Tribune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04C66C-0126-4FA8-BA70-4069CF0D06C9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5957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cs typeface="Calibri" panose="020F050202020403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CC75F8-6640-4DA0-9B9B-ED8560223FF3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274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A judge in Pontiac, Michigan, gave seventy-five-year-old Sandra Layne a harsher sentence than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required by state guidelines for the second-degree murder of her seventeen-year-old grandson.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How might a woman’s gender work against her in sentencing situations involving family-related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violent crimes? </a:t>
            </a:r>
          </a:p>
          <a:p>
            <a:endParaRPr lang="en-US" altLang="en-US" dirty="0" smtClean="0">
              <a:cs typeface="Calibri" panose="020F0502020204030204" pitchFamily="34" charset="0"/>
            </a:endParaRPr>
          </a:p>
          <a:p>
            <a:r>
              <a:rPr lang="en-US" altLang="en-US" dirty="0" smtClean="0">
                <a:cs typeface="Calibri" panose="020F0502020204030204" pitchFamily="34" charset="0"/>
              </a:rPr>
              <a:t>AP Images/Rich Pedroncelli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DCB00E-8018-4FB5-945F-EFCF0284A722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9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cs typeface="Calibri" panose="020F0502020204030204" pitchFamily="34" charset="0"/>
              </a:rPr>
              <a:t>In 2013, an Arizona jury found Jodi Arias guilty of first degree murder for killing Travis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Alexander, her ex-boyfriend. Arias stabbed Alexander twenty-seven times, slashed his throat,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and, after he had already died, shot him. During the sentencing phase of the trial, Steven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Alexander, Travis’s brother (see photo), gave a VIS as part of the prosecution’s argument that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Arias should receive the death penalty.</a:t>
            </a:r>
          </a:p>
          <a:p>
            <a:endParaRPr lang="en-US" altLang="en-US" dirty="0" smtClean="0">
              <a:cs typeface="Calibri" panose="020F0502020204030204" pitchFamily="34" charset="0"/>
            </a:endParaRPr>
          </a:p>
          <a:p>
            <a:r>
              <a:rPr lang="en-US" altLang="en-US" dirty="0" smtClean="0">
                <a:cs typeface="Calibri" panose="020F0502020204030204" pitchFamily="34" charset="0"/>
              </a:rPr>
              <a:t>AP Images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8BF2D2-8F18-46E8-BF95-3210663C0115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270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1EF0A8-883C-4511-B9B6-5E878E6AFE4C}" type="datetimeFigureOut">
              <a:rPr lang="en-US" altLang="en-US"/>
              <a:pPr/>
              <a:t>11/9/2015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D3D3C2-C802-4850-AAB9-B9EBB950ED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10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2AE573-485E-40EB-B63A-05C0762209DF}" type="datetimeFigureOut">
              <a:rPr lang="en-US" altLang="en-US"/>
              <a:pPr/>
              <a:t>11/9/2015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BA88D3-7AB9-4252-A006-EF239B03D44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604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09600" y="1600200"/>
            <a:ext cx="7924800" cy="48006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dirty="0" smtClean="0">
              <a:latin typeface="Calibri"/>
              <a:ea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33138" y="1419726"/>
            <a:ext cx="8373978" cy="5133473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32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6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48AA09D-B953-4A66-BF00-E3FB89CBABDB}" type="datetimeFigureOut">
              <a:rPr lang="en-US" altLang="en-US"/>
              <a:pPr>
                <a:defRPr/>
              </a:pPr>
              <a:t>11/9/2015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B21A14-CEB8-4E40-B7CB-823A1A9A7F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63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3D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0" y="6629400"/>
            <a:ext cx="157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FFFF"/>
                </a:solidFill>
              </a:rPr>
              <a:t>© 2015 Cengage Learning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77126"/>
            <a:ext cx="9144000" cy="335184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3451635"/>
            <a:ext cx="9144000" cy="0"/>
          </a:xfrm>
          <a:prstGeom prst="line">
            <a:avLst/>
          </a:prstGeom>
          <a:ln w="25400">
            <a:solidFill>
              <a:srgbClr val="EAF8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3477126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" y="1129541"/>
            <a:ext cx="3570136" cy="4572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0" y="2443163"/>
            <a:ext cx="3946525" cy="97313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5pPr marL="1828800" indent="-1828800" algn="l">
              <a:buNone/>
              <a:defRPr sz="3100" b="1">
                <a:solidFill>
                  <a:schemeClr val="tx1"/>
                </a:solidFill>
              </a:defRPr>
            </a:lvl5pPr>
          </a:lstStyle>
          <a:p>
            <a:pPr lvl="4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07758" y="3862388"/>
            <a:ext cx="4018884" cy="212883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3D5A8"/>
                </a:solidFill>
              </a:defRPr>
            </a:lvl1pPr>
            <a:lvl2pPr marL="457200" indent="0">
              <a:buNone/>
              <a:defRPr sz="3200">
                <a:solidFill>
                  <a:srgbClr val="F3D5A8"/>
                </a:solidFill>
              </a:defRPr>
            </a:lvl2pPr>
            <a:lvl3pPr marL="914400" indent="0">
              <a:buNone/>
              <a:defRPr sz="3200">
                <a:solidFill>
                  <a:srgbClr val="F3D5A8"/>
                </a:solidFill>
              </a:defRPr>
            </a:lvl3pPr>
            <a:lvl4pPr marL="1371600" indent="0">
              <a:buNone/>
              <a:defRPr sz="3200">
                <a:solidFill>
                  <a:srgbClr val="F3D5A8"/>
                </a:solidFill>
              </a:defRPr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7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3D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0" y="6629400"/>
            <a:ext cx="1571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FFFFFF"/>
                </a:solidFill>
              </a:rPr>
              <a:t>© 2015 Cengage Learning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77126"/>
            <a:ext cx="9144000" cy="335184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0" y="3501190"/>
            <a:ext cx="9144000" cy="0"/>
          </a:xfrm>
          <a:prstGeom prst="line">
            <a:avLst/>
          </a:prstGeom>
          <a:ln w="25400">
            <a:solidFill>
              <a:srgbClr val="EAF8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3464425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" y="1129541"/>
            <a:ext cx="3570136" cy="4572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0" y="2443163"/>
            <a:ext cx="3946525" cy="97313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5pPr marL="1828800" indent="-1828800" algn="l">
              <a:buNone/>
              <a:defRPr sz="3100" b="1">
                <a:solidFill>
                  <a:schemeClr val="tx1"/>
                </a:solidFill>
              </a:defRPr>
            </a:lvl5pPr>
          </a:lstStyle>
          <a:p>
            <a:pPr lvl="4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07758" y="3862388"/>
            <a:ext cx="4018884" cy="212883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3D5A8"/>
                </a:solidFill>
              </a:defRPr>
            </a:lvl1pPr>
            <a:lvl2pPr marL="457200" indent="0">
              <a:buNone/>
              <a:defRPr sz="3200">
                <a:solidFill>
                  <a:srgbClr val="F3D5A8"/>
                </a:solidFill>
              </a:defRPr>
            </a:lvl2pPr>
            <a:lvl3pPr marL="914400" indent="0">
              <a:buNone/>
              <a:defRPr sz="3200">
                <a:solidFill>
                  <a:srgbClr val="F3D5A8"/>
                </a:solidFill>
              </a:defRPr>
            </a:lvl3pPr>
            <a:lvl4pPr marL="1371600" indent="0">
              <a:buNone/>
              <a:defRPr sz="3200">
                <a:solidFill>
                  <a:srgbClr val="F3D5A8"/>
                </a:solidFill>
              </a:defRPr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6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40000"/>
            <a:lumOff val="6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 userDrawn="1"/>
        </p:nvCxnSpPr>
        <p:spPr>
          <a:xfrm>
            <a:off x="-12031" y="1135632"/>
            <a:ext cx="9144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" y="0"/>
            <a:ext cx="9144000" cy="1097280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0" y="6629400"/>
            <a:ext cx="2452744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800" dirty="0">
                <a:solidFill>
                  <a:srgbClr val="000000"/>
                </a:solidFill>
              </a:rPr>
              <a:t>© </a:t>
            </a:r>
            <a:r>
              <a:rPr lang="en-US" altLang="en-US" sz="800" dirty="0" smtClean="0">
                <a:solidFill>
                  <a:srgbClr val="000000"/>
                </a:solidFill>
              </a:rPr>
              <a:t>2017 </a:t>
            </a:r>
            <a:r>
              <a:rPr lang="en-US" altLang="en-US" sz="800" dirty="0">
                <a:solidFill>
                  <a:srgbClr val="000000"/>
                </a:solidFill>
              </a:rPr>
              <a:t>Cengage </a:t>
            </a:r>
            <a:r>
              <a:rPr lang="en-US" altLang="en-US" sz="800" dirty="0" smtClean="0">
                <a:solidFill>
                  <a:srgbClr val="000000"/>
                </a:solidFill>
              </a:rPr>
              <a:t>Learning. All rights reserved. </a:t>
            </a:r>
            <a:endParaRPr lang="en-US" altLang="en-US" sz="800" dirty="0">
              <a:solidFill>
                <a:srgbClr val="000000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54237" y="0"/>
            <a:ext cx="8747392" cy="10703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57288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1" y="1108827"/>
            <a:ext cx="9144000" cy="0"/>
          </a:xfrm>
          <a:prstGeom prst="line">
            <a:avLst/>
          </a:prstGeom>
          <a:ln w="25400">
            <a:solidFill>
              <a:srgbClr val="EAF8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>
              <a:lumMod val="20000"/>
              <a:lumOff val="80000"/>
            </a:schemeClr>
          </a:solidFill>
          <a:latin typeface="+mj-lt"/>
          <a:ea typeface="MS PGothic" pitchFamily="34" charset="-128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MS PGothic" pitchFamily="34" charset="-128"/>
          <a:cs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Calibri"/>
          <a:cs typeface="Calibri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Calibri"/>
          <a:cs typeface="Calibri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Calibri"/>
          <a:cs typeface="Calibri" charset="0"/>
        </a:defRPr>
      </a:lvl4pPr>
      <a:lvl5pPr marL="2054225" indent="-2254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Calibri"/>
          <a:cs typeface="Calibri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D5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7000-4841-48F7-AF62-053F1AB316BE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88CD-DDEE-41F3-8D6F-4E039B4D47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/>
              <a:t>Chapter 11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Punishment and Sentencing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7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4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State who has input into the sentencing decision and list the factors that determine a sentence.</a:t>
            </a:r>
          </a:p>
        </p:txBody>
      </p:sp>
      <p:grpSp>
        <p:nvGrpSpPr>
          <p:cNvPr id="37892" name="Group 2"/>
          <p:cNvGrpSpPr>
            <a:grpSpLocks/>
          </p:cNvGrpSpPr>
          <p:nvPr/>
        </p:nvGrpSpPr>
        <p:grpSpPr bwMode="auto">
          <a:xfrm>
            <a:off x="2419350" y="3352800"/>
            <a:ext cx="4305300" cy="3340100"/>
            <a:chOff x="1981200" y="3352800"/>
            <a:chExt cx="4305300" cy="3339615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352800"/>
              <a:ext cx="4305300" cy="310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Rectangle 1"/>
            <p:cNvSpPr>
              <a:spLocks noChangeArrowheads="1"/>
            </p:cNvSpPr>
            <p:nvPr/>
          </p:nvSpPr>
          <p:spPr bwMode="auto">
            <a:xfrm>
              <a:off x="1981200" y="6477000"/>
              <a:ext cx="1957306" cy="215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AP Photo/Dante Smith/</a:t>
              </a:r>
              <a:r>
                <a:rPr lang="en-US" altLang="en-US" sz="800" i="1" dirty="0"/>
                <a:t>Coshocton Tribune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Structure of Sentencing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 smtClean="0"/>
              <a:t>sentencing process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The presentence investigative report</a:t>
            </a:r>
          </a:p>
          <a:p>
            <a:pPr lvl="1"/>
            <a:r>
              <a:rPr lang="en-US" altLang="en-US" dirty="0" smtClean="0"/>
              <a:t>Recommendations from the prosecutor and defense attorney</a:t>
            </a:r>
          </a:p>
          <a:p>
            <a:pPr lvl="1"/>
            <a:r>
              <a:rPr lang="en-US" altLang="en-US" dirty="0" smtClean="0"/>
              <a:t>The role of the jury </a:t>
            </a:r>
          </a:p>
          <a:p>
            <a:r>
              <a:rPr lang="en-US" altLang="en-US" dirty="0" smtClean="0"/>
              <a:t>Factors of sentencing:</a:t>
            </a:r>
          </a:p>
          <a:p>
            <a:pPr lvl="1"/>
            <a:r>
              <a:rPr lang="en-US" altLang="en-US" dirty="0" smtClean="0"/>
              <a:t>Seriousness of the crime</a:t>
            </a:r>
          </a:p>
          <a:p>
            <a:pPr lvl="1"/>
            <a:r>
              <a:rPr lang="en-US" altLang="en-US" dirty="0" smtClean="0"/>
              <a:t>Aggravating and mitigating circumstances</a:t>
            </a:r>
          </a:p>
          <a:p>
            <a:pPr lvl="1"/>
            <a:r>
              <a:rPr lang="en-US" altLang="en-US" dirty="0" smtClean="0"/>
              <a:t>Judicial philosophies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Structure of Sentencing</a:t>
            </a:r>
          </a:p>
        </p:txBody>
      </p:sp>
      <p:pic>
        <p:nvPicPr>
          <p:cNvPr id="39939" name="Picture 1" descr="pic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931988"/>
            <a:ext cx="8686800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5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Explain some of the reasons why sentencing reform has occurred. 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32100"/>
            <a:ext cx="4584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1981200" y="6259513"/>
            <a:ext cx="1749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AP Images/Rich Pedroncelli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Inconsistencies in Sentencing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Three ways disparity occurs:</a:t>
            </a:r>
          </a:p>
          <a:p>
            <a:pPr lvl="1"/>
            <a:r>
              <a:rPr lang="en-US" altLang="en-US" dirty="0" smtClean="0"/>
              <a:t>Offenders receive similar sentences for different crimes of unequal seriousness.</a:t>
            </a:r>
          </a:p>
          <a:p>
            <a:pPr lvl="1"/>
            <a:r>
              <a:rPr lang="en-US" altLang="en-US" dirty="0" smtClean="0"/>
              <a:t>Offenders receive different sentences for similar crimes.</a:t>
            </a:r>
          </a:p>
          <a:p>
            <a:pPr lvl="1"/>
            <a:r>
              <a:rPr lang="en-US" altLang="en-US" dirty="0" smtClean="0"/>
              <a:t>Mitigating or aggravating circumstances have a disproportionate effect on sentencing.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Inconsistencies in Sentencing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Sentencing </a:t>
            </a:r>
            <a:r>
              <a:rPr lang="en-US" altLang="en-US" dirty="0" smtClean="0"/>
              <a:t>discrimination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Gender, race, economic standing</a:t>
            </a:r>
          </a:p>
          <a:p>
            <a:pPr lvl="2"/>
            <a:r>
              <a:rPr lang="en-US" altLang="en-US" dirty="0" smtClean="0"/>
              <a:t>Race has an impact on length of sentence.</a:t>
            </a:r>
          </a:p>
          <a:p>
            <a:pPr lvl="1"/>
            <a:r>
              <a:rPr lang="en-US" altLang="en-US" dirty="0" smtClean="0"/>
              <a:t>Women and sentencing</a:t>
            </a:r>
          </a:p>
          <a:p>
            <a:pPr lvl="2"/>
            <a:r>
              <a:rPr lang="en-US" altLang="en-US" dirty="0" smtClean="0"/>
              <a:t>Women convicted of crimes are less likely to go to prison than their male counterparts.</a:t>
            </a:r>
          </a:p>
          <a:p>
            <a:pPr lvl="2"/>
            <a:r>
              <a:rPr lang="en-US" altLang="en-US" dirty="0" smtClean="0"/>
              <a:t>Chivalry </a:t>
            </a:r>
            <a:r>
              <a:rPr lang="en-US" altLang="en-US" dirty="0" smtClean="0"/>
              <a:t>effect: the </a:t>
            </a:r>
            <a:r>
              <a:rPr lang="en-US" altLang="en-US" dirty="0" smtClean="0"/>
              <a:t>idea that women should be treated more leniently than men.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6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Identify the arguments for and against the use of victim impact statements during sentencing hearings.</a:t>
            </a: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1758">
            <a:off x="2833688" y="2788784"/>
            <a:ext cx="274478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3082925" y="6434138"/>
            <a:ext cx="777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AP Images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Sentencing Reform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Sentencing guidelines</a:t>
            </a:r>
          </a:p>
          <a:p>
            <a:pPr lvl="1"/>
            <a:r>
              <a:rPr lang="en-US" altLang="en-US" dirty="0" smtClean="0"/>
              <a:t>Requires judges to dispense legislatively determined sentences based on factors such as the seriousness of crime/offenders priors</a:t>
            </a:r>
          </a:p>
          <a:p>
            <a:pPr lvl="1"/>
            <a:r>
              <a:rPr lang="en-US" altLang="en-US" dirty="0" smtClean="0"/>
              <a:t>State sentencing guidelines</a:t>
            </a:r>
          </a:p>
          <a:p>
            <a:pPr lvl="2"/>
            <a:r>
              <a:rPr lang="en-US" altLang="en-US" dirty="0" smtClean="0"/>
              <a:t>Minnesota: </a:t>
            </a:r>
            <a:r>
              <a:rPr lang="en-US" altLang="en-US" dirty="0" smtClean="0"/>
              <a:t>first to </a:t>
            </a:r>
            <a:r>
              <a:rPr lang="en-US" altLang="en-US" dirty="0" smtClean="0"/>
              <a:t>create a </a:t>
            </a:r>
            <a:r>
              <a:rPr lang="en-US" altLang="en-US" dirty="0" smtClean="0"/>
              <a:t>Sentencing </a:t>
            </a:r>
            <a:r>
              <a:rPr lang="en-US" altLang="en-US" dirty="0" smtClean="0"/>
              <a:t>Guidelines Commission; has </a:t>
            </a:r>
            <a:r>
              <a:rPr lang="en-US" altLang="en-US" dirty="0" smtClean="0"/>
              <a:t>become a model for other states</a:t>
            </a:r>
          </a:p>
          <a:p>
            <a:pPr lvl="1"/>
            <a:r>
              <a:rPr lang="en-US" altLang="en-US" dirty="0" smtClean="0"/>
              <a:t>Federal sentencing guidelines</a:t>
            </a:r>
          </a:p>
          <a:p>
            <a:pPr lvl="2"/>
            <a:r>
              <a:rPr lang="en-US" altLang="en-US" dirty="0" smtClean="0"/>
              <a:t>Sentencing Reform Act for federal sentencing</a:t>
            </a:r>
          </a:p>
          <a:p>
            <a:pPr lvl="1"/>
            <a:r>
              <a:rPr lang="en-US" altLang="en-US" dirty="0" smtClean="0"/>
              <a:t>Judicial departures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Inconsistencies in Sentencing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Mandatory sentencing guidelines</a:t>
            </a:r>
          </a:p>
          <a:p>
            <a:pPr lvl="1"/>
            <a:r>
              <a:rPr lang="en-US" altLang="en-US" dirty="0" smtClean="0"/>
              <a:t>Limit judge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power to deviate from determinate sentencing laws by setting firm standards for certain crimes.</a:t>
            </a:r>
          </a:p>
          <a:p>
            <a:r>
              <a:rPr lang="en-US" altLang="en-US" dirty="0" smtClean="0"/>
              <a:t>Reforming mandatory minimum sentencing</a:t>
            </a:r>
          </a:p>
          <a:p>
            <a:pPr lvl="1"/>
            <a:r>
              <a:rPr lang="en-US" altLang="en-US" dirty="0" smtClean="0"/>
              <a:t>Expand judicial discretion.</a:t>
            </a:r>
          </a:p>
          <a:p>
            <a:pPr lvl="1"/>
            <a:r>
              <a:rPr lang="en-US" altLang="en-US" dirty="0" smtClean="0"/>
              <a:t>Limit habitual offender “triggers.”</a:t>
            </a:r>
          </a:p>
          <a:p>
            <a:pPr lvl="1"/>
            <a:r>
              <a:rPr lang="en-US" altLang="en-US" dirty="0" smtClean="0"/>
              <a:t>Repeal or revise mandatory minimum sentences.</a:t>
            </a:r>
          </a:p>
          <a:p>
            <a:pPr lvl="1"/>
            <a:r>
              <a:rPr lang="en-US" altLang="en-US" dirty="0" smtClean="0"/>
              <a:t>Reform </a:t>
            </a:r>
            <a:r>
              <a:rPr lang="en-US" altLang="en-US" dirty="0" smtClean="0"/>
              <a:t>“three-strikes” legislation.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Sentencing Reform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Victim </a:t>
            </a:r>
            <a:r>
              <a:rPr lang="en-US" altLang="en-US" dirty="0" smtClean="0"/>
              <a:t>impact statements </a:t>
            </a:r>
            <a:r>
              <a:rPr lang="en-US" altLang="en-US" dirty="0" smtClean="0"/>
              <a:t>(VIS)</a:t>
            </a:r>
          </a:p>
          <a:p>
            <a:r>
              <a:rPr lang="en-US" altLang="en-US" dirty="0" smtClean="0"/>
              <a:t>Crime </a:t>
            </a:r>
            <a:r>
              <a:rPr lang="en-US" altLang="en-US" dirty="0" smtClean="0"/>
              <a:t>Victims’ </a:t>
            </a:r>
            <a:r>
              <a:rPr lang="en-US" altLang="en-US" dirty="0" smtClean="0"/>
              <a:t>Rights Act allows victims the right to be heard during sentencing process.</a:t>
            </a:r>
          </a:p>
          <a:p>
            <a:pPr lvl="1"/>
            <a:r>
              <a:rPr lang="en-US" altLang="en-US" dirty="0" smtClean="0"/>
              <a:t>Most controversial in death penalty cases</a:t>
            </a:r>
          </a:p>
          <a:p>
            <a:pPr lvl="1"/>
            <a:r>
              <a:rPr lang="en-US" altLang="en-US" dirty="0" smtClean="0"/>
              <a:t>Gives survivors a voice in the process </a:t>
            </a:r>
          </a:p>
          <a:p>
            <a:pPr lvl="1"/>
            <a:r>
              <a:rPr lang="en-US" altLang="en-US" dirty="0" smtClean="0"/>
              <a:t>Can be considered prejudicial</a:t>
            </a:r>
          </a:p>
          <a:p>
            <a:pPr lvl="1"/>
            <a:r>
              <a:rPr lang="en-US" altLang="en-US" dirty="0" smtClean="0"/>
              <a:t>The role of the victim’s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social value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1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List and contrast the four basic philosophical reasons for sentencing criminals</a:t>
            </a: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701200"/>
            <a:ext cx="50863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2055813" y="6291262"/>
            <a:ext cx="1839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Nancy Stone/MCT/Newscom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7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3138" y="1419726"/>
            <a:ext cx="4373993" cy="5133473"/>
          </a:xfrm>
        </p:spPr>
        <p:txBody>
          <a:bodyPr/>
          <a:lstStyle/>
          <a:p>
            <a:r>
              <a:rPr lang="en-US" altLang="en-US" dirty="0" smtClean="0"/>
              <a:t>Identify the two stages that make up  the bifurcated process of death penalty sentencing.</a:t>
            </a:r>
          </a:p>
        </p:txBody>
      </p:sp>
      <p:pic>
        <p:nvPicPr>
          <p:cNvPr id="48132" name="Picture 1" descr="pic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201738"/>
            <a:ext cx="3724275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Punishment- The Ultimate Sentence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i="1" dirty="0" smtClean="0"/>
              <a:t>Furman v. Georgia </a:t>
            </a:r>
            <a:r>
              <a:rPr lang="en-US" altLang="en-US" dirty="0" smtClean="0"/>
              <a:t>(1972)</a:t>
            </a:r>
          </a:p>
          <a:p>
            <a:pPr lvl="1"/>
            <a:r>
              <a:rPr lang="en-US" altLang="en-US" dirty="0" smtClean="0"/>
              <a:t>States have adopted a two-part process for conviction and sentencing.</a:t>
            </a:r>
          </a:p>
          <a:p>
            <a:r>
              <a:rPr lang="en-US" altLang="en-US" dirty="0" smtClean="0"/>
              <a:t>The criminal trial phase</a:t>
            </a:r>
          </a:p>
          <a:p>
            <a:pPr lvl="1"/>
            <a:r>
              <a:rPr lang="en-US" altLang="en-US" dirty="0" smtClean="0"/>
              <a:t>Jury determines guilt or innocence of the defendant for a crime determined to be punishable by death.</a:t>
            </a:r>
          </a:p>
          <a:p>
            <a:r>
              <a:rPr lang="en-US" altLang="en-US" dirty="0" smtClean="0"/>
              <a:t>The sentencing hearing phase</a:t>
            </a:r>
          </a:p>
          <a:p>
            <a:pPr lvl="1"/>
            <a:r>
              <a:rPr lang="en-US" altLang="en-US" dirty="0" smtClean="0"/>
              <a:t>Jury considers all aggravating and mitigating circumstances to decide if the death sentence is warranted.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8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Explain why the U.S. Supreme Court abolished the death penalty for juvenile offenders.</a:t>
            </a:r>
          </a:p>
        </p:txBody>
      </p:sp>
      <p:pic>
        <p:nvPicPr>
          <p:cNvPr id="501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2924175"/>
            <a:ext cx="23971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2870200" y="6521450"/>
            <a:ext cx="777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AP Images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</a:t>
            </a:r>
            <a:r>
              <a:rPr lang="en-US" dirty="0" smtClean="0"/>
              <a:t>Punishment</a:t>
            </a:r>
            <a:endParaRPr lang="en-US" dirty="0"/>
          </a:p>
        </p:txBody>
      </p:sp>
      <p:sp>
        <p:nvSpPr>
          <p:cNvPr id="51203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i="1" dirty="0" smtClean="0"/>
              <a:t>Roper v. Simmons </a:t>
            </a:r>
            <a:r>
              <a:rPr lang="en-US" altLang="en-US" dirty="0" smtClean="0"/>
              <a:t>(2005)</a:t>
            </a:r>
          </a:p>
          <a:p>
            <a:pPr lvl="1"/>
            <a:r>
              <a:rPr lang="en-US" altLang="en-US" dirty="0" smtClean="0"/>
              <a:t>Under the evolving standards of decency test, executing people who were under 18 when they committed their crime amounted to cruel and unusual punishment.</a:t>
            </a:r>
          </a:p>
          <a:p>
            <a:pPr lvl="1"/>
            <a:r>
              <a:rPr lang="en-US" altLang="en-US" dirty="0" smtClean="0"/>
              <a:t>Ended the execution of those who committed crimes as juveniles. </a:t>
            </a:r>
          </a:p>
          <a:p>
            <a:pPr lvl="1"/>
            <a:r>
              <a:rPr lang="en-US" altLang="en-US" dirty="0" smtClean="0"/>
              <a:t>The </a:t>
            </a:r>
            <a:r>
              <a:rPr lang="en-US" altLang="en-US" i="1" dirty="0" smtClean="0"/>
              <a:t>Roper</a:t>
            </a:r>
            <a:r>
              <a:rPr lang="en-US" altLang="en-US" dirty="0" smtClean="0"/>
              <a:t> ruling required 72 convicted murderers in 12 states to be resentenced.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9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Describe the main issues in the death penalty debate.</a:t>
            </a:r>
          </a:p>
        </p:txBody>
      </p:sp>
      <p:grpSp>
        <p:nvGrpSpPr>
          <p:cNvPr id="52228" name="Group 1"/>
          <p:cNvGrpSpPr>
            <a:grpSpLocks/>
          </p:cNvGrpSpPr>
          <p:nvPr/>
        </p:nvGrpSpPr>
        <p:grpSpPr bwMode="auto">
          <a:xfrm>
            <a:off x="1825625" y="2590317"/>
            <a:ext cx="4960938" cy="3881437"/>
            <a:chOff x="1143002" y="1625600"/>
            <a:chExt cx="6591298" cy="5156200"/>
          </a:xfrm>
        </p:grpSpPr>
        <p:pic>
          <p:nvPicPr>
            <p:cNvPr id="52229" name="Picture 1" descr="screenshot_334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1625600"/>
              <a:ext cx="6324600" cy="515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0" name="Footer Placeholder 4"/>
            <p:cNvSpPr txBox="1">
              <a:spLocks/>
            </p:cNvSpPr>
            <p:nvPr/>
          </p:nvSpPr>
          <p:spPr bwMode="auto">
            <a:xfrm rot="-5400000">
              <a:off x="130485" y="5508317"/>
              <a:ext cx="2274497" cy="24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dirty="0"/>
                <a:t>© Cengage Learning. All Rights Reserved.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</a:t>
            </a:r>
            <a:r>
              <a:rPr lang="en-US" dirty="0" smtClean="0"/>
              <a:t>Punishment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The debate over capital </a:t>
            </a:r>
            <a:r>
              <a:rPr lang="en-US" altLang="en-US" dirty="0" smtClean="0"/>
              <a:t>punishment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Deterrence </a:t>
            </a:r>
          </a:p>
          <a:p>
            <a:pPr lvl="2"/>
            <a:r>
              <a:rPr lang="en-US" altLang="en-US" dirty="0" smtClean="0"/>
              <a:t>Does it deter crime?</a:t>
            </a:r>
          </a:p>
          <a:p>
            <a:pPr lvl="1"/>
            <a:r>
              <a:rPr lang="en-US" altLang="en-US" dirty="0" smtClean="0"/>
              <a:t>Fallibility </a:t>
            </a:r>
          </a:p>
          <a:p>
            <a:pPr lvl="2"/>
            <a:r>
              <a:rPr lang="en-US" altLang="en-US" dirty="0" smtClean="0"/>
              <a:t> Does the system make mistakes?</a:t>
            </a:r>
          </a:p>
          <a:p>
            <a:pPr lvl="1"/>
            <a:r>
              <a:rPr lang="en-US" altLang="en-US" dirty="0" smtClean="0"/>
              <a:t>Arbitrariness </a:t>
            </a:r>
          </a:p>
          <a:p>
            <a:pPr lvl="2"/>
            <a:r>
              <a:rPr lang="en-US" altLang="en-US" dirty="0" smtClean="0"/>
              <a:t>Is it arbitrary?</a:t>
            </a:r>
          </a:p>
          <a:p>
            <a:pPr lvl="1"/>
            <a:r>
              <a:rPr lang="en-US" altLang="en-US" dirty="0" smtClean="0"/>
              <a:t>Discrimination </a:t>
            </a:r>
          </a:p>
          <a:p>
            <a:pPr lvl="2"/>
            <a:r>
              <a:rPr lang="en-US" altLang="en-US" dirty="0" smtClean="0"/>
              <a:t>Is it fairly applied?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Discussion Questions: The Death Penalty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Discuss the death penalty as it </a:t>
            </a:r>
            <a:r>
              <a:rPr lang="en-US" altLang="en-US" dirty="0" smtClean="0"/>
              <a:t>relates </a:t>
            </a:r>
            <a:r>
              <a:rPr lang="en-US" altLang="en-US" dirty="0" smtClean="0"/>
              <a:t>to Timothy McVeigh of the Oklahoma City Bombings. Did he deserve the death penalty? Why or why not?</a:t>
            </a:r>
          </a:p>
          <a:p>
            <a:r>
              <a:rPr lang="en-US" altLang="en-US" dirty="0" smtClean="0"/>
              <a:t>Discuss the death penalty as it relates to the Boston Bombing </a:t>
            </a:r>
            <a:r>
              <a:rPr lang="en-US" altLang="en-US" dirty="0" smtClean="0"/>
              <a:t>defendant, </a:t>
            </a:r>
            <a:r>
              <a:rPr lang="en-US" altLang="en-US" dirty="0" smtClean="0"/>
              <a:t>who is still alive. Does he deserve the death penalty? Why or why not?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</a:t>
            </a:r>
            <a:r>
              <a:rPr lang="en-US" dirty="0" smtClean="0"/>
              <a:t>Punishment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The future of the death penalty</a:t>
            </a:r>
          </a:p>
          <a:p>
            <a:pPr lvl="1"/>
            <a:r>
              <a:rPr lang="en-US" altLang="en-US" dirty="0" smtClean="0"/>
              <a:t>Decline in executions</a:t>
            </a:r>
          </a:p>
          <a:p>
            <a:pPr lvl="2"/>
            <a:r>
              <a:rPr lang="en-US" altLang="en-US" dirty="0" smtClean="0"/>
              <a:t>Life-without-parole alternative</a:t>
            </a:r>
          </a:p>
          <a:p>
            <a:pPr lvl="2"/>
            <a:r>
              <a:rPr lang="en-US" altLang="en-US" dirty="0" smtClean="0"/>
              <a:t>Plummeting murder rates</a:t>
            </a:r>
          </a:p>
          <a:p>
            <a:pPr lvl="2"/>
            <a:r>
              <a:rPr lang="en-US" altLang="en-US" dirty="0" smtClean="0"/>
              <a:t>High costs</a:t>
            </a:r>
          </a:p>
          <a:p>
            <a:pPr lvl="1"/>
            <a:r>
              <a:rPr lang="en-US" altLang="en-US" dirty="0" smtClean="0"/>
              <a:t>Public opinion</a:t>
            </a:r>
          </a:p>
          <a:p>
            <a:pPr lvl="2"/>
            <a:r>
              <a:rPr lang="en-US" altLang="en-US" dirty="0" smtClean="0"/>
              <a:t>Support is stronger among older, white people.</a:t>
            </a:r>
          </a:p>
          <a:p>
            <a:pPr lvl="2"/>
            <a:r>
              <a:rPr lang="en-US" altLang="en-US" dirty="0" smtClean="0"/>
              <a:t>Support is not as strong in younger generations and members of minority groups.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Purpose of Sentencing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Philosophical </a:t>
            </a:r>
            <a:r>
              <a:rPr lang="en-US" altLang="en-US" dirty="0" smtClean="0"/>
              <a:t>reasons </a:t>
            </a:r>
            <a:r>
              <a:rPr lang="en-US" altLang="en-US" dirty="0" smtClean="0"/>
              <a:t>for </a:t>
            </a:r>
            <a:r>
              <a:rPr lang="en-US" altLang="en-US" dirty="0" smtClean="0"/>
              <a:t>sentencing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Retribution</a:t>
            </a:r>
          </a:p>
          <a:p>
            <a:pPr lvl="2"/>
            <a:r>
              <a:rPr lang="en-US" altLang="en-US" dirty="0" smtClean="0"/>
              <a:t>Wrongdoer has freely chosen to violate society’</a:t>
            </a:r>
            <a:r>
              <a:rPr lang="en-US" altLang="ja-JP" dirty="0" smtClean="0"/>
              <a:t>s rules and must be punished.</a:t>
            </a:r>
          </a:p>
          <a:p>
            <a:pPr lvl="2"/>
            <a:r>
              <a:rPr lang="en-US" altLang="en-US" dirty="0" smtClean="0"/>
              <a:t>Just deserts: proportioned to the crime</a:t>
            </a:r>
          </a:p>
          <a:p>
            <a:pPr lvl="1"/>
            <a:r>
              <a:rPr lang="en-US" altLang="en-US" dirty="0" smtClean="0"/>
              <a:t>Deterrence: punishment and prevention</a:t>
            </a:r>
          </a:p>
          <a:p>
            <a:pPr lvl="2"/>
            <a:r>
              <a:rPr lang="en-US" altLang="en-US" dirty="0" smtClean="0"/>
              <a:t>General: by punishing one person, others will be discouraged from committing a similar crime.</a:t>
            </a:r>
          </a:p>
          <a:p>
            <a:pPr lvl="2"/>
            <a:r>
              <a:rPr lang="en-US" altLang="en-US" dirty="0" smtClean="0"/>
              <a:t>Specific: an </a:t>
            </a:r>
            <a:r>
              <a:rPr lang="en-US" altLang="en-US" dirty="0" smtClean="0"/>
              <a:t>individual, </a:t>
            </a:r>
            <a:r>
              <a:rPr lang="en-US" altLang="en-US" dirty="0" smtClean="0"/>
              <a:t>after being punished </a:t>
            </a:r>
            <a:r>
              <a:rPr lang="en-US" altLang="en-US" dirty="0" smtClean="0"/>
              <a:t>once, </a:t>
            </a:r>
            <a:r>
              <a:rPr lang="en-US" altLang="en-US" dirty="0" smtClean="0"/>
              <a:t>will not want to repeat the act and be punished again.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Purpose of Sentencing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Incapacitation</a:t>
            </a:r>
          </a:p>
          <a:p>
            <a:pPr lvl="2"/>
            <a:r>
              <a:rPr lang="en-US" altLang="en-US" dirty="0" smtClean="0"/>
              <a:t>Selective: longer sentences are given to individuals based on their propensity to reoffend.</a:t>
            </a:r>
          </a:p>
          <a:p>
            <a:pPr lvl="2"/>
            <a:r>
              <a:rPr lang="en-US" altLang="en-US" dirty="0" smtClean="0"/>
              <a:t>Collective: all offenders have similar imprisonment for similar criminal activity.</a:t>
            </a:r>
          </a:p>
          <a:p>
            <a:pPr lvl="1"/>
            <a:r>
              <a:rPr lang="en-US" altLang="en-US" dirty="0" smtClean="0"/>
              <a:t>Rehabilitation </a:t>
            </a:r>
          </a:p>
          <a:p>
            <a:pPr lvl="2"/>
            <a:r>
              <a:rPr lang="en-US" altLang="en-US" dirty="0" smtClean="0"/>
              <a:t>Humane goal of punishment</a:t>
            </a:r>
          </a:p>
          <a:p>
            <a:pPr lvl="2"/>
            <a:r>
              <a:rPr lang="en-US" altLang="en-US" dirty="0" smtClean="0"/>
              <a:t>Crime viewed as “social phenomenon” and criminals as being able to be “treated” and possibly “cured”</a:t>
            </a:r>
            <a:endParaRPr lang="en-US" altLang="ja-JP" dirty="0" smtClean="0"/>
          </a:p>
          <a:p>
            <a:pPr lvl="1"/>
            <a:r>
              <a:rPr lang="en-US" altLang="en-US" dirty="0" smtClean="0"/>
              <a:t>Restorative justice</a:t>
            </a:r>
          </a:p>
          <a:p>
            <a:pPr lvl="2"/>
            <a:r>
              <a:rPr lang="en-US" altLang="en-US" dirty="0" smtClean="0"/>
              <a:t>Attempts to repair the damage a crime did to the victim (e.g., apology, restitution, monies)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Purpose of Sentencing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Restorative </a:t>
            </a:r>
            <a:r>
              <a:rPr lang="en-US" altLang="en-US" dirty="0" smtClean="0"/>
              <a:t>justice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Dispute resolution and focus on needs of community</a:t>
            </a:r>
          </a:p>
          <a:p>
            <a:pPr lvl="1"/>
            <a:r>
              <a:rPr lang="en-US" altLang="en-US" dirty="0" smtClean="0"/>
              <a:t>Attempts to repair damage to victim, victim’s family, and society</a:t>
            </a:r>
          </a:p>
          <a:p>
            <a:pPr lvl="1"/>
            <a:r>
              <a:rPr lang="en-US" altLang="en-US" dirty="0" smtClean="0"/>
              <a:t>Five components</a:t>
            </a:r>
          </a:p>
          <a:p>
            <a:pPr lvl="2"/>
            <a:r>
              <a:rPr lang="en-US" altLang="en-US" dirty="0" smtClean="0"/>
              <a:t>Offender involvement</a:t>
            </a:r>
          </a:p>
          <a:p>
            <a:pPr lvl="2"/>
            <a:r>
              <a:rPr lang="en-US" altLang="en-US" dirty="0" smtClean="0"/>
              <a:t>Victim involvement</a:t>
            </a:r>
          </a:p>
          <a:p>
            <a:pPr lvl="2"/>
            <a:r>
              <a:rPr lang="en-US" altLang="en-US" dirty="0" smtClean="0"/>
              <a:t>Victim-offender interaction</a:t>
            </a:r>
          </a:p>
          <a:p>
            <a:pPr lvl="2"/>
            <a:r>
              <a:rPr lang="en-US" altLang="en-US" dirty="0" smtClean="0"/>
              <a:t>Community involvement</a:t>
            </a:r>
          </a:p>
          <a:p>
            <a:pPr lvl="2"/>
            <a:r>
              <a:rPr lang="en-US" altLang="en-US" dirty="0" smtClean="0"/>
              <a:t>Problem-solving practices</a:t>
            </a:r>
          </a:p>
          <a:p>
            <a:pPr lvl="2"/>
            <a:endParaRPr lang="en-US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Contrast indeterminate and determinate sentencing.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741613"/>
            <a:ext cx="50688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2190750" y="6494463"/>
            <a:ext cx="457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AP Images/Orlando Sentinel, George Skene, Pool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Structure of Sentencing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Indeterminate sentencing</a:t>
            </a:r>
          </a:p>
          <a:p>
            <a:pPr lvl="1"/>
            <a:r>
              <a:rPr lang="en-US" altLang="en-US" dirty="0" smtClean="0"/>
              <a:t>Penal codes set a minimum and maximum time that a person must spend in prison</a:t>
            </a:r>
          </a:p>
          <a:p>
            <a:pPr lvl="1"/>
            <a:r>
              <a:rPr lang="en-US" altLang="en-US" dirty="0" smtClean="0"/>
              <a:t>Parole</a:t>
            </a:r>
          </a:p>
          <a:p>
            <a:r>
              <a:rPr lang="en-US" altLang="en-US" dirty="0" smtClean="0"/>
              <a:t>Determinate sentencing</a:t>
            </a:r>
          </a:p>
          <a:p>
            <a:pPr lvl="1"/>
            <a:r>
              <a:rPr lang="en-US" altLang="en-US" dirty="0" smtClean="0"/>
              <a:t>Offender serves exactly the amount sentenced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 3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Explain why there is a difference between a sentence imposed by a judge and the actual sentence carried out by the prisoner.</a:t>
            </a:r>
          </a:p>
        </p:txBody>
      </p:sp>
      <p:pic>
        <p:nvPicPr>
          <p:cNvPr id="35844" name="Picture 1" descr="pi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095533"/>
            <a:ext cx="58642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471613" y="6041933"/>
            <a:ext cx="645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Source: Bureau of Justice Statistics, National Corrections Reporting Program: Sentence Length of State Prisoners, by Offense, Admission Type, Sex, and Race (January 20, 2011), “Table 9: First Releases from State Prison, 2008,” at bjs.ojp.usdoj.gov/index.cfm?ty=pbdetail&amp;iid=2056.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Structure of Sentencing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branches of sentencing authority</a:t>
            </a:r>
          </a:p>
          <a:p>
            <a:pPr lvl="1"/>
            <a:r>
              <a:rPr lang="en-US" dirty="0" smtClean="0"/>
              <a:t>Legislative sentencing authority</a:t>
            </a:r>
          </a:p>
          <a:p>
            <a:pPr lvl="2"/>
            <a:r>
              <a:rPr lang="en-US" dirty="0" smtClean="0"/>
              <a:t>Indeterminate sentencing</a:t>
            </a:r>
          </a:p>
          <a:p>
            <a:pPr lvl="2"/>
            <a:r>
              <a:rPr lang="en-US" dirty="0" smtClean="0"/>
              <a:t>Determinate sentencing</a:t>
            </a:r>
          </a:p>
          <a:p>
            <a:pPr lvl="2"/>
            <a:r>
              <a:rPr lang="en-US" dirty="0" smtClean="0"/>
              <a:t>Truth in sentencing</a:t>
            </a:r>
          </a:p>
          <a:p>
            <a:pPr lvl="1"/>
            <a:r>
              <a:rPr lang="en-US" dirty="0" smtClean="0"/>
              <a:t>Administrative sentencing authority</a:t>
            </a:r>
          </a:p>
          <a:p>
            <a:pPr lvl="2"/>
            <a:r>
              <a:rPr lang="en-US" dirty="0" smtClean="0"/>
              <a:t>Parole and parole board</a:t>
            </a:r>
          </a:p>
          <a:p>
            <a:pPr lvl="1"/>
            <a:r>
              <a:rPr lang="en-US" dirty="0" smtClean="0"/>
              <a:t>Judicial sentencing authority</a:t>
            </a:r>
          </a:p>
          <a:p>
            <a:pPr lvl="2"/>
            <a:r>
              <a:rPr lang="en-US" dirty="0" smtClean="0"/>
              <a:t>Capital punishments </a:t>
            </a:r>
          </a:p>
          <a:p>
            <a:pPr lvl="2"/>
            <a:r>
              <a:rPr lang="en-US" dirty="0" smtClean="0"/>
              <a:t>Imprisonment</a:t>
            </a:r>
          </a:p>
          <a:p>
            <a:pPr lvl="2"/>
            <a:r>
              <a:rPr lang="en-US" dirty="0" smtClean="0"/>
              <a:t>Probation </a:t>
            </a:r>
          </a:p>
          <a:p>
            <a:pPr lvl="2"/>
            <a:r>
              <a:rPr lang="en-US" dirty="0" smtClean="0"/>
              <a:t>Fines 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1490</Words>
  <Application>Microsoft Office PowerPoint</Application>
  <PresentationFormat>On-screen Show (4:3)</PresentationFormat>
  <Paragraphs>196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1_Office Theme</vt:lpstr>
      <vt:lpstr>Custom Design</vt:lpstr>
      <vt:lpstr>PowerPoint Presentation</vt:lpstr>
      <vt:lpstr>Learning Objective 1</vt:lpstr>
      <vt:lpstr>The Purpose of Sentencing</vt:lpstr>
      <vt:lpstr>The Purpose of Sentencing</vt:lpstr>
      <vt:lpstr>The Purpose of Sentencing</vt:lpstr>
      <vt:lpstr>Learning Objective 2</vt:lpstr>
      <vt:lpstr>The Structure of Sentencing</vt:lpstr>
      <vt:lpstr>Learning Objective 3</vt:lpstr>
      <vt:lpstr>The Structure of Sentencing</vt:lpstr>
      <vt:lpstr>Learning Objective 4</vt:lpstr>
      <vt:lpstr>The Structure of Sentencing</vt:lpstr>
      <vt:lpstr>The Structure of Sentencing</vt:lpstr>
      <vt:lpstr>Learning Objective 5</vt:lpstr>
      <vt:lpstr>Inconsistencies in Sentencing</vt:lpstr>
      <vt:lpstr>Inconsistencies in Sentencing</vt:lpstr>
      <vt:lpstr>Learning Objective 6</vt:lpstr>
      <vt:lpstr>Sentencing Reform</vt:lpstr>
      <vt:lpstr>Inconsistencies in Sentencing</vt:lpstr>
      <vt:lpstr>Sentencing Reform</vt:lpstr>
      <vt:lpstr>Learning Objective 7</vt:lpstr>
      <vt:lpstr>Capital Punishment- The Ultimate Sentence</vt:lpstr>
      <vt:lpstr>Learning Objective 8</vt:lpstr>
      <vt:lpstr>Capital Punishment</vt:lpstr>
      <vt:lpstr>Learning Objective 9</vt:lpstr>
      <vt:lpstr>Capital Punishment</vt:lpstr>
      <vt:lpstr>Discussion Questions: The Death Penalty</vt:lpstr>
      <vt:lpstr>Capital Punishment</vt:lpstr>
    </vt:vector>
  </TitlesOfParts>
  <Company>LMP Media,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</dc:creator>
  <cp:lastModifiedBy>rmitra</cp:lastModifiedBy>
  <cp:revision>82</cp:revision>
  <dcterms:created xsi:type="dcterms:W3CDTF">2013-10-25T01:45:49Z</dcterms:created>
  <dcterms:modified xsi:type="dcterms:W3CDTF">2015-11-09T16:37:22Z</dcterms:modified>
</cp:coreProperties>
</file>