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8" r:id="rId1"/>
    <p:sldMasterId id="2147484354" r:id="rId2"/>
  </p:sldMasterIdLst>
  <p:notesMasterIdLst>
    <p:notesMasterId r:id="rId31"/>
  </p:notesMasterIdLst>
  <p:sldIdLst>
    <p:sldId id="289" r:id="rId3"/>
    <p:sldId id="259" r:id="rId4"/>
    <p:sldId id="260" r:id="rId5"/>
    <p:sldId id="261" r:id="rId6"/>
    <p:sldId id="262" r:id="rId7"/>
    <p:sldId id="263" r:id="rId8"/>
    <p:sldId id="264" r:id="rId9"/>
    <p:sldId id="265" r:id="rId10"/>
    <p:sldId id="266" r:id="rId11"/>
    <p:sldId id="267" r:id="rId12"/>
    <p:sldId id="268" r:id="rId13"/>
    <p:sldId id="286" r:id="rId14"/>
    <p:sldId id="270" r:id="rId15"/>
    <p:sldId id="271" r:id="rId16"/>
    <p:sldId id="273" r:id="rId17"/>
    <p:sldId id="274" r:id="rId18"/>
    <p:sldId id="275" r:id="rId19"/>
    <p:sldId id="276" r:id="rId20"/>
    <p:sldId id="278" r:id="rId21"/>
    <p:sldId id="279" r:id="rId22"/>
    <p:sldId id="280" r:id="rId23"/>
    <p:sldId id="281" r:id="rId24"/>
    <p:sldId id="287" r:id="rId25"/>
    <p:sldId id="282" r:id="rId26"/>
    <p:sldId id="288" r:id="rId27"/>
    <p:sldId id="284" r:id="rId28"/>
    <p:sldId id="283" r:id="rId29"/>
    <p:sldId id="285"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70" autoAdjust="0"/>
  </p:normalViewPr>
  <p:slideViewPr>
    <p:cSldViewPr snapToGrid="0" snapToObjects="1">
      <p:cViewPr varScale="1">
        <p:scale>
          <a:sx n="78" d="100"/>
          <a:sy n="78" d="100"/>
        </p:scale>
        <p:origin x="1686"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a:cs typeface="Calibri"/>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6D36CE31-58E3-422C-9AA9-D3D013D8996D}" type="datetimeFigureOut">
              <a:rPr lang="en-US" altLang="en-US"/>
              <a:pPr>
                <a:defRPr/>
              </a:pPr>
              <a:t>11/9/2015</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a:cs typeface="Calibri"/>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1BC8A04-C702-4BA3-93DE-26CF985558AF}" type="slidenum">
              <a:rPr lang="en-US" altLang="en-US"/>
              <a:pPr/>
              <a:t>‹#›</a:t>
            </a:fld>
            <a:endParaRPr lang="en-US" altLang="en-US" dirty="0"/>
          </a:p>
        </p:txBody>
      </p:sp>
    </p:spTree>
    <p:extLst>
      <p:ext uri="{BB962C8B-B14F-4D97-AF65-F5344CB8AC3E}">
        <p14:creationId xmlns:p14="http://schemas.microsoft.com/office/powerpoint/2010/main" val="420912929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Calibri"/>
      </a:defRPr>
    </a:lvl1pPr>
    <a:lvl2pPr marL="457200" algn="l" defTabSz="457200" rtl="0" eaLnBrk="0" fontAlgn="base" hangingPunct="0">
      <a:spcBef>
        <a:spcPct val="30000"/>
      </a:spcBef>
      <a:spcAft>
        <a:spcPct val="0"/>
      </a:spcAft>
      <a:defRPr sz="1200" kern="1200">
        <a:solidFill>
          <a:schemeClr val="tx1"/>
        </a:solidFill>
        <a:latin typeface="+mn-lt"/>
        <a:ea typeface="Calibri"/>
        <a:cs typeface="Calibri" charset="0"/>
      </a:defRPr>
    </a:lvl2pPr>
    <a:lvl3pPr marL="914400" algn="l" defTabSz="457200" rtl="0" eaLnBrk="0" fontAlgn="base" hangingPunct="0">
      <a:spcBef>
        <a:spcPct val="30000"/>
      </a:spcBef>
      <a:spcAft>
        <a:spcPct val="0"/>
      </a:spcAft>
      <a:defRPr sz="1200" kern="1200">
        <a:solidFill>
          <a:schemeClr val="tx1"/>
        </a:solidFill>
        <a:latin typeface="+mn-lt"/>
        <a:ea typeface="Calibri"/>
        <a:cs typeface="Calibri" charset="0"/>
      </a:defRPr>
    </a:lvl3pPr>
    <a:lvl4pPr marL="1371600" algn="l" defTabSz="457200" rtl="0" eaLnBrk="0" fontAlgn="base" hangingPunct="0">
      <a:spcBef>
        <a:spcPct val="30000"/>
      </a:spcBef>
      <a:spcAft>
        <a:spcPct val="0"/>
      </a:spcAft>
      <a:defRPr sz="1200" kern="1200">
        <a:solidFill>
          <a:schemeClr val="tx1"/>
        </a:solidFill>
        <a:latin typeface="+mn-lt"/>
        <a:ea typeface="Calibri"/>
        <a:cs typeface="Calibri" charset="0"/>
      </a:defRPr>
    </a:lvl4pPr>
    <a:lvl5pPr marL="1828800" algn="l" defTabSz="457200" rtl="0" eaLnBrk="0" fontAlgn="base" hangingPunct="0">
      <a:spcBef>
        <a:spcPct val="30000"/>
      </a:spcBef>
      <a:spcAft>
        <a:spcPct val="0"/>
      </a:spcAft>
      <a:defRPr sz="1200" kern="1200">
        <a:solidFill>
          <a:schemeClr val="tx1"/>
        </a:solidFill>
        <a:latin typeface="+mn-lt"/>
        <a:ea typeface="Calibri"/>
        <a:cs typeface="Calibri"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Nearly three dozen alumni of the Horace Mann preparatory school in New York City, including the man showed here with his attorney, claim that they were sexually molested by a music teacher from the 1960s to the 1990s. Because the state’s statute of limitation bans prosecution of such crimes after the accuser turns twenty-three years old, in 2013 the Bronx district attorney’s office decided not to pursue any criminal charges against the alleged abuser. What are the arguments for and against</a:t>
            </a:r>
          </a:p>
          <a:p>
            <a:r>
              <a:rPr lang="en-US" altLang="en-US" dirty="0" smtClean="0">
                <a:cs typeface="Calibri" panose="020F0502020204030204" pitchFamily="34" charset="0"/>
              </a:rPr>
              <a:t>statutes of limitations in sexual abuse cases? </a:t>
            </a:r>
          </a:p>
          <a:p>
            <a:endParaRPr lang="en-US" altLang="en-US" dirty="0" smtClean="0">
              <a:cs typeface="Calibri" panose="020F0502020204030204" pitchFamily="34" charset="0"/>
            </a:endParaRPr>
          </a:p>
          <a:p>
            <a:r>
              <a:rPr lang="en-US" altLang="en-US" dirty="0" smtClean="0">
                <a:cs typeface="Calibri" panose="020F0502020204030204" pitchFamily="34" charset="0"/>
              </a:rPr>
              <a:t>Rob Kim/Getty Images </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74E992FF-A542-4E6F-A4F5-065AB447E886}" type="slidenum">
              <a:rPr lang="en-US" altLang="en-US"/>
              <a:pPr eaLnBrk="1" hangingPunct="1">
                <a:spcBef>
                  <a:spcPct val="0"/>
                </a:spcBef>
              </a:pPr>
              <a:t>2</a:t>
            </a:fld>
            <a:endParaRPr lang="en-US" altLang="en-US" dirty="0"/>
          </a:p>
        </p:txBody>
      </p:sp>
    </p:spTree>
    <p:extLst>
      <p:ext uri="{BB962C8B-B14F-4D97-AF65-F5344CB8AC3E}">
        <p14:creationId xmlns:p14="http://schemas.microsoft.com/office/powerpoint/2010/main" val="2581841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cs typeface="Calibri" panose="020F0502020204030204" pitchFamily="34" charset="0"/>
              </a:rPr>
              <a:t> In 2014, Gigi Jordan was convicted of manslaughter for intentionally killing her eight-year-old son in a Manhattan hotel room four years earlier.</a:t>
            </a:r>
          </a:p>
          <a:p>
            <a:pPr eaLnBrk="1" hangingPunct="1">
              <a:spcBef>
                <a:spcPct val="0"/>
              </a:spcBef>
            </a:pPr>
            <a:endParaRPr lang="en-US" altLang="en-US" dirty="0" smtClean="0">
              <a:cs typeface="Calibri" panose="020F0502020204030204"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81BD0F91-7D42-4BA0-8C3B-16AD1CD75893}" type="slidenum">
              <a:rPr lang="en-US" altLang="en-US"/>
              <a:pPr eaLnBrk="1" hangingPunct="1">
                <a:spcBef>
                  <a:spcPct val="0"/>
                </a:spcBef>
              </a:pPr>
              <a:t>4</a:t>
            </a:fld>
            <a:endParaRPr lang="en-US" altLang="en-US" dirty="0"/>
          </a:p>
        </p:txBody>
      </p:sp>
    </p:spTree>
    <p:extLst>
      <p:ext uri="{BB962C8B-B14F-4D97-AF65-F5344CB8AC3E}">
        <p14:creationId xmlns:p14="http://schemas.microsoft.com/office/powerpoint/2010/main" val="355182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cs typeface="Calibri" panose="020F0502020204030204" pitchFamily="34" charset="0"/>
              </a:rPr>
              <a:t>John Tlumacki/The Boston Globe via Getty Images</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2A574B3B-269C-451C-8FAC-CFBEA89BC55D}" type="slidenum">
              <a:rPr lang="en-US" altLang="en-US"/>
              <a:pPr eaLnBrk="1" hangingPunct="1">
                <a:spcBef>
                  <a:spcPct val="0"/>
                </a:spcBef>
              </a:pPr>
              <a:t>7</a:t>
            </a:fld>
            <a:endParaRPr lang="en-US" altLang="en-US" dirty="0"/>
          </a:p>
        </p:txBody>
      </p:sp>
    </p:spTree>
    <p:extLst>
      <p:ext uri="{BB962C8B-B14F-4D97-AF65-F5344CB8AC3E}">
        <p14:creationId xmlns:p14="http://schemas.microsoft.com/office/powerpoint/2010/main" val="195340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A Boston jury waits to be dismissed after finding Christian K. Gerhartsreiter guilty of kidnapping</a:t>
            </a:r>
          </a:p>
          <a:p>
            <a:r>
              <a:rPr lang="en-US" altLang="en-US" dirty="0" smtClean="0">
                <a:cs typeface="Calibri" panose="020F0502020204030204" pitchFamily="34" charset="0"/>
              </a:rPr>
              <a:t>his seven-year-old daughter during a supervised visit. Why is it important for a defendant to</a:t>
            </a:r>
          </a:p>
          <a:p>
            <a:r>
              <a:rPr lang="en-US" altLang="en-US" dirty="0" smtClean="0">
                <a:cs typeface="Calibri" panose="020F0502020204030204" pitchFamily="34" charset="0"/>
              </a:rPr>
              <a:t>be tried by a jury of her or his “peers”?</a:t>
            </a:r>
          </a:p>
          <a:p>
            <a:endParaRPr lang="en-US" altLang="en-US" dirty="0" smtClean="0">
              <a:cs typeface="Calibri" panose="020F0502020204030204" pitchFamily="34" charset="0"/>
            </a:endParaRPr>
          </a:p>
          <a:p>
            <a:r>
              <a:rPr lang="en-US" altLang="en-US" dirty="0" smtClean="0">
                <a:cs typeface="Calibri" panose="020F0502020204030204" pitchFamily="34" charset="0"/>
              </a:rPr>
              <a:t> AP Images/CJ Gunther, Pool</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FCE28A05-535E-4B75-833D-12C1DFFF9F8C}" type="slidenum">
              <a:rPr lang="en-US" altLang="en-US"/>
              <a:pPr eaLnBrk="1" hangingPunct="1">
                <a:spcBef>
                  <a:spcPct val="0"/>
                </a:spcBef>
              </a:pPr>
              <a:t>9</a:t>
            </a:fld>
            <a:endParaRPr lang="en-US" altLang="en-US" dirty="0"/>
          </a:p>
        </p:txBody>
      </p:sp>
    </p:spTree>
    <p:extLst>
      <p:ext uri="{BB962C8B-B14F-4D97-AF65-F5344CB8AC3E}">
        <p14:creationId xmlns:p14="http://schemas.microsoft.com/office/powerpoint/2010/main" val="1657952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C584A0D4-8ED3-4CD7-AF78-34889E22DCAC}" type="slidenum">
              <a:rPr lang="en-US" altLang="en-US"/>
              <a:pPr eaLnBrk="1" hangingPunct="1">
                <a:spcBef>
                  <a:spcPct val="0"/>
                </a:spcBef>
              </a:pPr>
              <a:t>13</a:t>
            </a:fld>
            <a:endParaRPr lang="en-US" altLang="en-US" dirty="0"/>
          </a:p>
        </p:txBody>
      </p:sp>
    </p:spTree>
    <p:extLst>
      <p:ext uri="{BB962C8B-B14F-4D97-AF65-F5344CB8AC3E}">
        <p14:creationId xmlns:p14="http://schemas.microsoft.com/office/powerpoint/2010/main" val="831717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Review the list of information concerning Trayvon Martin that was barred by the judge during</a:t>
            </a:r>
          </a:p>
          <a:p>
            <a:r>
              <a:rPr lang="en-US" altLang="en-US" dirty="0" smtClean="0">
                <a:cs typeface="Calibri" panose="020F0502020204030204" pitchFamily="34" charset="0"/>
              </a:rPr>
              <a:t>the murder trial of George Zimmerman (p. 328). Do you agree that this evidence would have</a:t>
            </a:r>
          </a:p>
          <a:p>
            <a:r>
              <a:rPr lang="en-US" altLang="en-US" dirty="0" smtClean="0">
                <a:cs typeface="Calibri" panose="020F0502020204030204" pitchFamily="34" charset="0"/>
              </a:rPr>
              <a:t>unfairly prejudiced the jury against Martin, whose likeness is reproduced on a tee shirt in this</a:t>
            </a:r>
          </a:p>
          <a:p>
            <a:r>
              <a:rPr lang="en-US" altLang="en-US" dirty="0" smtClean="0">
                <a:cs typeface="Calibri" panose="020F0502020204030204" pitchFamily="34" charset="0"/>
              </a:rPr>
              <a:t>photo? Explain your answer. </a:t>
            </a:r>
          </a:p>
          <a:p>
            <a:endParaRPr lang="en-US" altLang="en-US" dirty="0" smtClean="0">
              <a:cs typeface="Calibri" panose="020F0502020204030204" pitchFamily="34" charset="0"/>
            </a:endParaRPr>
          </a:p>
          <a:p>
            <a:r>
              <a:rPr lang="en-US" altLang="en-US" dirty="0" smtClean="0">
                <a:cs typeface="Calibri" panose="020F0502020204030204" pitchFamily="34" charset="0"/>
              </a:rPr>
              <a:t>Ron T. Ennis/Fort Worth Star-Telegram/MCT via Getty Images</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08D5D2DF-08CD-4BBE-9FDA-90A9F8D07E49}" type="slidenum">
              <a:rPr lang="en-US" altLang="en-US"/>
              <a:pPr eaLnBrk="1" hangingPunct="1">
                <a:spcBef>
                  <a:spcPct val="0"/>
                </a:spcBef>
              </a:pPr>
              <a:t>15</a:t>
            </a:fld>
            <a:endParaRPr lang="en-US" altLang="en-US" dirty="0"/>
          </a:p>
        </p:txBody>
      </p:sp>
    </p:spTree>
    <p:extLst>
      <p:ext uri="{BB962C8B-B14F-4D97-AF65-F5344CB8AC3E}">
        <p14:creationId xmlns:p14="http://schemas.microsoft.com/office/powerpoint/2010/main" val="1506754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cs typeface="Calibri" panose="020F0502020204030204" pitchFamily="34" charset="0"/>
              </a:rPr>
              <a:t>AP Images/The Florida Times-Union, Bob Mack, Pool</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353CB666-A381-433C-9321-16CB9C25C796}" type="slidenum">
              <a:rPr lang="en-US" altLang="en-US"/>
              <a:pPr eaLnBrk="1" hangingPunct="1">
                <a:spcBef>
                  <a:spcPct val="0"/>
                </a:spcBef>
              </a:pPr>
              <a:t>19</a:t>
            </a:fld>
            <a:endParaRPr lang="en-US" altLang="en-US" dirty="0"/>
          </a:p>
        </p:txBody>
      </p:sp>
    </p:spTree>
    <p:extLst>
      <p:ext uri="{BB962C8B-B14F-4D97-AF65-F5344CB8AC3E}">
        <p14:creationId xmlns:p14="http://schemas.microsoft.com/office/powerpoint/2010/main" val="4080429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cs typeface="Calibri" panose="020F0502020204030204" pitchFamily="34" charset="0"/>
              </a:rPr>
              <a:t>AP Images/Mark Lennihan</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59D9DA26-1DE9-4AD1-9792-27CD10958517}" type="slidenum">
              <a:rPr lang="en-US" altLang="en-US"/>
              <a:pPr eaLnBrk="1" hangingPunct="1">
                <a:spcBef>
                  <a:spcPct val="0"/>
                </a:spcBef>
              </a:pPr>
              <a:t>24</a:t>
            </a:fld>
            <a:endParaRPr lang="en-US" altLang="en-US" dirty="0"/>
          </a:p>
        </p:txBody>
      </p:sp>
    </p:spTree>
    <p:extLst>
      <p:ext uri="{BB962C8B-B14F-4D97-AF65-F5344CB8AC3E}">
        <p14:creationId xmlns:p14="http://schemas.microsoft.com/office/powerpoint/2010/main" val="1867769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After spending nearly forty years behind bars, Ricky Jackson was freed from the Ohio corrections system when a key witness admitted that Cleveland police detectives had coerced him into identifying Jackson as a murder suspect in 1975. Should prosecutors be disciplined for mistakenly bringing charges against innocent defendants such as Jackson, pictured here on November 20, 2014, following his release? Why or why not?</a:t>
            </a:r>
          </a:p>
          <a:p>
            <a:endParaRPr lang="en-US" altLang="en-US" dirty="0" smtClean="0">
              <a:cs typeface="Calibri" panose="020F0502020204030204" pitchFamily="34" charset="0"/>
            </a:endParaRPr>
          </a:p>
          <a:p>
            <a:r>
              <a:rPr lang="en-US" altLang="en-US" dirty="0" smtClean="0">
                <a:cs typeface="Calibri" panose="020F0502020204030204" pitchFamily="34" charset="0"/>
              </a:rPr>
              <a:t>AP Images/Phil Long</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0A7D8EDD-04E3-4319-BF00-EE6785832108}" type="slidenum">
              <a:rPr lang="en-US" altLang="en-US"/>
              <a:pPr eaLnBrk="1" hangingPunct="1">
                <a:spcBef>
                  <a:spcPct val="0"/>
                </a:spcBef>
              </a:pPr>
              <a:t>26</a:t>
            </a:fld>
            <a:endParaRPr lang="en-US" altLang="en-US" dirty="0"/>
          </a:p>
        </p:txBody>
      </p:sp>
    </p:spTree>
    <p:extLst>
      <p:ext uri="{BB962C8B-B14F-4D97-AF65-F5344CB8AC3E}">
        <p14:creationId xmlns:p14="http://schemas.microsoft.com/office/powerpoint/2010/main" val="1980179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A1EF0A8-883C-4511-B9B6-5E878E6AFE4C}" type="datetimeFigureOut">
              <a:rPr lang="en-US" altLang="en-US"/>
              <a:pPr/>
              <a:t>11/9/2015</a:t>
            </a:fld>
            <a:endParaRPr lang="en-US" alt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4D3D3C2-C802-4850-AAB9-B9EBB950ED0B}" type="slidenum">
              <a:rPr lang="en-US" altLang="en-US"/>
              <a:pPr/>
              <a:t>‹#›</a:t>
            </a:fld>
            <a:endParaRPr lang="en-US" altLang="en-US" dirty="0"/>
          </a:p>
        </p:txBody>
      </p:sp>
    </p:spTree>
    <p:extLst>
      <p:ext uri="{BB962C8B-B14F-4D97-AF65-F5344CB8AC3E}">
        <p14:creationId xmlns:p14="http://schemas.microsoft.com/office/powerpoint/2010/main" val="33906959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2AE573-485E-40EB-B63A-05C0762209DF}" type="datetimeFigureOut">
              <a:rPr lang="en-US" altLang="en-US"/>
              <a:pPr/>
              <a:t>11/9/2015</a:t>
            </a:fld>
            <a:endParaRPr lang="en-US" alt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ABA88D3-7AB9-4252-A006-EF239B03D444}" type="slidenum">
              <a:rPr lang="en-US" altLang="en-US"/>
              <a:pPr/>
              <a:t>‹#›</a:t>
            </a:fld>
            <a:endParaRPr lang="en-US" altLang="en-US" dirty="0"/>
          </a:p>
        </p:txBody>
      </p:sp>
    </p:spTree>
    <p:extLst>
      <p:ext uri="{BB962C8B-B14F-4D97-AF65-F5344CB8AC3E}">
        <p14:creationId xmlns:p14="http://schemas.microsoft.com/office/powerpoint/2010/main" val="39944861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09600" y="1600200"/>
            <a:ext cx="7924800" cy="4800600"/>
          </a:xfrm>
          <a:prstGeom prst="rect">
            <a:avLst/>
          </a:prstGeom>
          <a:noFill/>
          <a:ln>
            <a:noFill/>
          </a:ln>
          <a:extLst/>
        </p:spPr>
        <p:txBody>
          <a:bodyPr>
            <a:spAutoFit/>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p:txBody>
      </p:sp>
      <p:sp>
        <p:nvSpPr>
          <p:cNvPr id="2" name="Title 1"/>
          <p:cNvSpPr>
            <a:spLocks noGrp="1"/>
          </p:cNvSpPr>
          <p:nvPr>
            <p:ph type="title"/>
          </p:nvPr>
        </p:nvSpPr>
        <p:spPr/>
        <p:txBody>
          <a:bodyPr/>
          <a:lstStyle>
            <a:lvl1pPr>
              <a:defRPr>
                <a:latin typeface="Calibri"/>
                <a:cs typeface="Calibri"/>
              </a:defRPr>
            </a:lvl1pPr>
          </a:lstStyle>
          <a:p>
            <a:r>
              <a:rPr lang="en-US" dirty="0" smtClean="0"/>
              <a:t>Click to edit Master title style</a:t>
            </a:r>
            <a:endParaRPr dirty="0"/>
          </a:p>
        </p:txBody>
      </p:sp>
      <p:sp>
        <p:nvSpPr>
          <p:cNvPr id="15" name="Content Placeholder 2"/>
          <p:cNvSpPr>
            <a:spLocks noGrp="1"/>
          </p:cNvSpPr>
          <p:nvPr>
            <p:ph sz="half" idx="1"/>
          </p:nvPr>
        </p:nvSpPr>
        <p:spPr>
          <a:xfrm>
            <a:off x="433138" y="1419726"/>
            <a:ext cx="8373978" cy="5133473"/>
          </a:xfrm>
        </p:spPr>
        <p:txBody>
          <a:bodyPr>
            <a:normAutofit/>
          </a:bodyPr>
          <a:lstStyle>
            <a:lvl1pPr>
              <a:spcBef>
                <a:spcPts val="1600"/>
              </a:spcBef>
              <a:defRPr sz="3200"/>
            </a:lvl1pPr>
            <a:lvl2pPr>
              <a:defRPr sz="26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1417478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48AA09D-B953-4A66-BF00-E3FB89CBABDB}" type="datetimeFigureOut">
              <a:rPr lang="en-US" altLang="en-US"/>
              <a:pPr>
                <a:defRPr/>
              </a:pPr>
              <a:t>11/9/2015</a:t>
            </a:fld>
            <a:endParaRPr lang="en-US" alt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1B21A14-CEB8-4E40-B7CB-823A1A9A7F36}" type="slidenum">
              <a:rPr lang="en-US" altLang="en-US"/>
              <a:pPr/>
              <a:t>‹#›</a:t>
            </a:fld>
            <a:endParaRPr lang="en-US" altLang="en-US" dirty="0"/>
          </a:p>
        </p:txBody>
      </p:sp>
    </p:spTree>
    <p:extLst>
      <p:ext uri="{BB962C8B-B14F-4D97-AF65-F5344CB8AC3E}">
        <p14:creationId xmlns:p14="http://schemas.microsoft.com/office/powerpoint/2010/main" val="27183444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451635"/>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77126"/>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280347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501190"/>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64425"/>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2252739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40000"/>
            <a:lumOff val="60000"/>
            <a:alpha val="94000"/>
          </a:schemeClr>
        </a:solidFill>
        <a:effectLst/>
      </p:bgPr>
    </p:bg>
    <p:spTree>
      <p:nvGrpSpPr>
        <p:cNvPr id="1" name=""/>
        <p:cNvGrpSpPr/>
        <p:nvPr/>
      </p:nvGrpSpPr>
      <p:grpSpPr>
        <a:xfrm>
          <a:off x="0" y="0"/>
          <a:ext cx="0" cy="0"/>
          <a:chOff x="0" y="0"/>
          <a:chExt cx="0" cy="0"/>
        </a:xfrm>
      </p:grpSpPr>
      <p:cxnSp>
        <p:nvCxnSpPr>
          <p:cNvPr id="37" name="Straight Connector 36"/>
          <p:cNvCxnSpPr/>
          <p:nvPr userDrawn="1"/>
        </p:nvCxnSpPr>
        <p:spPr>
          <a:xfrm>
            <a:off x="-12031" y="1135632"/>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7"/>
          <a:stretch>
            <a:fillRect/>
          </a:stretch>
        </p:blipFill>
        <p:spPr>
          <a:xfrm>
            <a:off x="1" y="0"/>
            <a:ext cx="9144000" cy="1097280"/>
          </a:xfrm>
          <a:prstGeom prst="rect">
            <a:avLst/>
          </a:prstGeom>
        </p:spPr>
      </p:pic>
      <p:sp>
        <p:nvSpPr>
          <p:cNvPr id="12" name="Footer Placeholder 3"/>
          <p:cNvSpPr txBox="1">
            <a:spLocks/>
          </p:cNvSpPr>
          <p:nvPr userDrawn="1"/>
        </p:nvSpPr>
        <p:spPr bwMode="auto">
          <a:xfrm>
            <a:off x="0" y="6629400"/>
            <a:ext cx="245274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000000"/>
                </a:solidFill>
              </a:rPr>
              <a:t>© </a:t>
            </a:r>
            <a:r>
              <a:rPr lang="en-US" altLang="en-US" sz="800" dirty="0" smtClean="0">
                <a:solidFill>
                  <a:srgbClr val="000000"/>
                </a:solidFill>
              </a:rPr>
              <a:t>2017 </a:t>
            </a:r>
            <a:r>
              <a:rPr lang="en-US" altLang="en-US" sz="800" dirty="0">
                <a:solidFill>
                  <a:srgbClr val="000000"/>
                </a:solidFill>
              </a:rPr>
              <a:t>Cengage </a:t>
            </a:r>
            <a:r>
              <a:rPr lang="en-US" altLang="en-US" sz="800" dirty="0" smtClean="0">
                <a:solidFill>
                  <a:srgbClr val="000000"/>
                </a:solidFill>
              </a:rPr>
              <a:t>Learning. All rights reserved. </a:t>
            </a:r>
            <a:endParaRPr lang="en-US" altLang="en-US" sz="800" dirty="0">
              <a:solidFill>
                <a:srgbClr val="000000"/>
              </a:solidFill>
            </a:endParaRPr>
          </a:p>
        </p:txBody>
      </p:sp>
      <p:sp>
        <p:nvSpPr>
          <p:cNvPr id="1028" name="Title Placeholder 1"/>
          <p:cNvSpPr>
            <a:spLocks noGrp="1"/>
          </p:cNvSpPr>
          <p:nvPr>
            <p:ph type="title"/>
          </p:nvPr>
        </p:nvSpPr>
        <p:spPr bwMode="auto">
          <a:xfrm>
            <a:off x="154237" y="0"/>
            <a:ext cx="8747392" cy="1070323"/>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9" name="Text Placeholder 2"/>
          <p:cNvSpPr>
            <a:spLocks noGrp="1"/>
          </p:cNvSpPr>
          <p:nvPr>
            <p:ph type="body" idx="1"/>
          </p:nvPr>
        </p:nvSpPr>
        <p:spPr bwMode="auto">
          <a:xfrm>
            <a:off x="457200" y="1157288"/>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cxnSp>
        <p:nvCxnSpPr>
          <p:cNvPr id="36" name="Straight Connector 35"/>
          <p:cNvCxnSpPr/>
          <p:nvPr userDrawn="1"/>
        </p:nvCxnSpPr>
        <p:spPr>
          <a:xfrm>
            <a:off x="1" y="1108827"/>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9324520"/>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Lst>
  <p:timing>
    <p:tnLst>
      <p:par>
        <p:cTn id="1" dur="indefinite" restart="never" nodeType="tmRoot"/>
      </p:par>
    </p:tnLst>
  </p:timing>
  <p:txStyles>
    <p:titleStyle>
      <a:lvl1pPr algn="ctr" defTabSz="457200" rtl="0" eaLnBrk="0" fontAlgn="base" hangingPunct="0">
        <a:spcBef>
          <a:spcPct val="0"/>
        </a:spcBef>
        <a:spcAft>
          <a:spcPct val="0"/>
        </a:spcAft>
        <a:defRPr sz="3600" kern="1200">
          <a:solidFill>
            <a:schemeClr val="bg2">
              <a:lumMod val="20000"/>
              <a:lumOff val="80000"/>
            </a:schemeClr>
          </a:solidFill>
          <a:latin typeface="+mj-lt"/>
          <a:ea typeface="MS PGothic" pitchFamily="34" charset="-128"/>
          <a:cs typeface="Calibri"/>
        </a:defRPr>
      </a:lvl1pPr>
      <a:lvl2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2pPr>
      <a:lvl3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3pPr>
      <a:lvl4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4pPr>
      <a:lvl5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Calibri"/>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Calibri"/>
          <a:cs typeface="Calibri"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Calibri"/>
          <a:cs typeface="Calibri"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4pPr>
      <a:lvl5pPr marL="2054225" indent="-225425"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D5A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F7000-4841-48F7-AF62-053F1AB316BE}" type="datetimeFigureOut">
              <a:rPr lang="en-US" smtClean="0"/>
              <a:t>11/9/2015</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D88CD-DDEE-41F3-8D6F-4E039B4D4723}" type="slidenum">
              <a:rPr lang="en-US" smtClean="0"/>
              <a:t>‹#›</a:t>
            </a:fld>
            <a:endParaRPr lang="en-US" dirty="0"/>
          </a:p>
        </p:txBody>
      </p:sp>
    </p:spTree>
    <p:extLst>
      <p:ext uri="{BB962C8B-B14F-4D97-AF65-F5344CB8AC3E}">
        <p14:creationId xmlns:p14="http://schemas.microsoft.com/office/powerpoint/2010/main" val="3085887307"/>
      </p:ext>
    </p:extLst>
  </p:cSld>
  <p:clrMap bg1="lt1" tx1="dk1" bg2="lt2" tx2="dk2" accent1="accent1" accent2="accent2" accent3="accent3" accent4="accent4" accent5="accent5" accent6="accent6" hlink="hlink" folHlink="folHlink"/>
  <p:sldLayoutIdLst>
    <p:sldLayoutId id="2147484355"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smtClean="0"/>
              <a:t>Chapter 10</a:t>
            </a:r>
            <a:endParaRPr lang="en-US" b="1" dirty="0"/>
          </a:p>
        </p:txBody>
      </p:sp>
      <p:sp>
        <p:nvSpPr>
          <p:cNvPr id="3" name="Text Placeholder 2"/>
          <p:cNvSpPr>
            <a:spLocks noGrp="1"/>
          </p:cNvSpPr>
          <p:nvPr>
            <p:ph type="body" sz="quarter" idx="11"/>
          </p:nvPr>
        </p:nvSpPr>
        <p:spPr/>
        <p:txBody>
          <a:bodyPr/>
          <a:lstStyle/>
          <a:p>
            <a:r>
              <a:rPr lang="en-US" dirty="0" smtClean="0"/>
              <a:t>The Criminal Trial</a:t>
            </a:r>
            <a:endParaRPr lang="en-US" dirty="0"/>
          </a:p>
        </p:txBody>
      </p:sp>
    </p:spTree>
    <p:extLst>
      <p:ext uri="{BB962C8B-B14F-4D97-AF65-F5344CB8AC3E}">
        <p14:creationId xmlns:p14="http://schemas.microsoft.com/office/powerpoint/2010/main" val="863391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p:txBody>
          <a:bodyPr/>
          <a:lstStyle/>
          <a:p>
            <a:r>
              <a:rPr lang="en-US" altLang="en-US" dirty="0" smtClean="0"/>
              <a:t>Jury Selection</a:t>
            </a:r>
          </a:p>
        </p:txBody>
      </p:sp>
      <p:sp>
        <p:nvSpPr>
          <p:cNvPr id="37891" name="Content Placeholder 5"/>
          <p:cNvSpPr>
            <a:spLocks noGrp="1"/>
          </p:cNvSpPr>
          <p:nvPr>
            <p:ph sz="half" idx="1"/>
          </p:nvPr>
        </p:nvSpPr>
        <p:spPr/>
        <p:txBody>
          <a:bodyPr/>
          <a:lstStyle/>
          <a:p>
            <a:r>
              <a:rPr lang="en-US" altLang="en-US" dirty="0" smtClean="0"/>
              <a:t>Master jury list or jury pool lists eligible jurors from the community.</a:t>
            </a:r>
          </a:p>
          <a:p>
            <a:r>
              <a:rPr lang="en-US" altLang="en-US" i="1" dirty="0" smtClean="0"/>
              <a:t>Venire</a:t>
            </a:r>
            <a:r>
              <a:rPr lang="en-US" altLang="en-US" dirty="0" smtClean="0"/>
              <a:t>: group of citizens from which the jury is selected</a:t>
            </a:r>
          </a:p>
          <a:p>
            <a:r>
              <a:rPr lang="en-US" altLang="en-US" i="1" dirty="0" smtClean="0"/>
              <a:t>Voir dire</a:t>
            </a:r>
            <a:r>
              <a:rPr lang="en-US" altLang="en-US" dirty="0" smtClean="0"/>
              <a:t>: preliminary questions the trial attorneys ask potential jurors to determine whether they have a connection with the defendant or witnesses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t>Jury Selection</a:t>
            </a:r>
          </a:p>
        </p:txBody>
      </p:sp>
      <p:sp>
        <p:nvSpPr>
          <p:cNvPr id="38915" name="Rectangle 3"/>
          <p:cNvSpPr>
            <a:spLocks noGrp="1" noChangeArrowheads="1"/>
          </p:cNvSpPr>
          <p:nvPr>
            <p:ph sz="half" idx="1"/>
          </p:nvPr>
        </p:nvSpPr>
        <p:spPr/>
        <p:txBody>
          <a:bodyPr/>
          <a:lstStyle/>
          <a:p>
            <a:r>
              <a:rPr lang="en-US" altLang="en-US" dirty="0" smtClean="0"/>
              <a:t>There are two ways jurors are excluded:</a:t>
            </a:r>
          </a:p>
          <a:p>
            <a:pPr lvl="1"/>
            <a:r>
              <a:rPr lang="en-US" altLang="en-US" dirty="0" smtClean="0"/>
              <a:t>Challenges for </a:t>
            </a:r>
            <a:r>
              <a:rPr lang="en-US" altLang="en-US" dirty="0" smtClean="0"/>
              <a:t>cause</a:t>
            </a:r>
            <a:endParaRPr lang="en-US" altLang="en-US" dirty="0" smtClean="0"/>
          </a:p>
          <a:p>
            <a:pPr lvl="2"/>
            <a:r>
              <a:rPr lang="en-US" altLang="en-US" dirty="0" smtClean="0"/>
              <a:t>The attorney must provide a sound, legally justifiable reason why a juror cannot serve.</a:t>
            </a:r>
          </a:p>
          <a:p>
            <a:pPr lvl="1"/>
            <a:r>
              <a:rPr lang="en-US" altLang="en-US" dirty="0" smtClean="0"/>
              <a:t>Peremptory </a:t>
            </a:r>
            <a:r>
              <a:rPr lang="en-US" altLang="en-US" dirty="0" smtClean="0"/>
              <a:t>challenges</a:t>
            </a:r>
            <a:endParaRPr lang="en-US" altLang="en-US" dirty="0" smtClean="0"/>
          </a:p>
          <a:p>
            <a:pPr lvl="2"/>
            <a:r>
              <a:rPr lang="en-US" altLang="en-US" dirty="0" smtClean="0"/>
              <a:t>The attorney can remove a juror without showing and supporting reason or cause.</a:t>
            </a:r>
          </a:p>
          <a:p>
            <a:pPr lvl="2"/>
            <a:r>
              <a:rPr lang="en-US" altLang="en-US" i="1" dirty="0" smtClean="0"/>
              <a:t>Batson v. Kentucky </a:t>
            </a:r>
            <a:r>
              <a:rPr lang="en-US" altLang="en-US" dirty="0" smtClean="0"/>
              <a:t>(1986)</a:t>
            </a:r>
          </a:p>
          <a:p>
            <a:endParaRPr lang="en-US"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smtClean="0"/>
              <a:t>Jury Selection</a:t>
            </a:r>
          </a:p>
        </p:txBody>
      </p:sp>
      <p:sp>
        <p:nvSpPr>
          <p:cNvPr id="47106" name="Rectangle 3"/>
          <p:cNvSpPr>
            <a:spLocks noGrp="1" noChangeArrowheads="1"/>
          </p:cNvSpPr>
          <p:nvPr>
            <p:ph sz="half" idx="1"/>
          </p:nvPr>
        </p:nvSpPr>
        <p:spPr/>
        <p:txBody>
          <a:bodyPr>
            <a:normAutofit lnSpcReduction="10000"/>
          </a:bodyPr>
          <a:lstStyle/>
          <a:p>
            <a:r>
              <a:rPr lang="en-US" dirty="0" smtClean="0"/>
              <a:t>Race and gender issues in jury selection</a:t>
            </a:r>
          </a:p>
          <a:p>
            <a:pPr lvl="1"/>
            <a:r>
              <a:rPr lang="en-US" i="1" dirty="0" smtClean="0"/>
              <a:t>Baston v. Kentucky </a:t>
            </a:r>
            <a:r>
              <a:rPr lang="en-US" dirty="0" smtClean="0"/>
              <a:t>(1986) </a:t>
            </a:r>
          </a:p>
          <a:p>
            <a:pPr lvl="2"/>
            <a:r>
              <a:rPr lang="en-US" dirty="0" smtClean="0"/>
              <a:t>Defendant must make prima facie case of discrimination during </a:t>
            </a:r>
            <a:r>
              <a:rPr lang="en-US" i="1" dirty="0" smtClean="0"/>
              <a:t>venire</a:t>
            </a:r>
            <a:r>
              <a:rPr lang="en-US" dirty="0" smtClean="0"/>
              <a:t>.</a:t>
            </a:r>
          </a:p>
          <a:p>
            <a:pPr lvl="2"/>
            <a:r>
              <a:rPr lang="en-US" dirty="0" smtClean="0"/>
              <a:t>Defendant must show that she or he is a member of a recognizable racial group and members of the same group were removed from the jury pool.</a:t>
            </a:r>
          </a:p>
          <a:p>
            <a:pPr lvl="2"/>
            <a:r>
              <a:rPr lang="en-US" dirty="0" smtClean="0"/>
              <a:t>Defendant must show these facts and other relevant circumstances raise possibility that prosecutor removed prospective jurors solely because of </a:t>
            </a:r>
            <a:r>
              <a:rPr lang="en-US" dirty="0" smtClean="0"/>
              <a:t>race.</a:t>
            </a:r>
            <a:endParaRPr lang="en-US" dirty="0" smtClean="0"/>
          </a:p>
          <a:p>
            <a:pPr lvl="2"/>
            <a:r>
              <a:rPr lang="en-US" dirty="0" smtClean="0"/>
              <a:t>Prosecutors must prove </a:t>
            </a:r>
            <a:r>
              <a:rPr lang="en-US" dirty="0" smtClean="0"/>
              <a:t>that its </a:t>
            </a:r>
            <a:r>
              <a:rPr lang="en-US" dirty="0" smtClean="0"/>
              <a:t>peremptory challenges were race neutral.</a:t>
            </a:r>
          </a:p>
          <a:p>
            <a:pPr lvl="1"/>
            <a:r>
              <a:rPr lang="en-US" i="1" dirty="0" smtClean="0"/>
              <a:t>J.E.B. v. Alabama ex rel. T.B</a:t>
            </a:r>
            <a:r>
              <a:rPr lang="en-US" dirty="0" smtClean="0"/>
              <a:t>. (1994) extended </a:t>
            </a:r>
            <a:r>
              <a:rPr lang="en-US" i="1" dirty="0" smtClean="0"/>
              <a:t>Batson</a:t>
            </a:r>
            <a:r>
              <a:rPr lang="en-US" dirty="0" smtClean="0"/>
              <a:t> ruling to cover gender bias.</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dirty="0" smtClean="0"/>
              <a:t>Learning Objective 5</a:t>
            </a:r>
          </a:p>
        </p:txBody>
      </p:sp>
      <p:sp>
        <p:nvSpPr>
          <p:cNvPr id="40963" name="Rectangle 3"/>
          <p:cNvSpPr>
            <a:spLocks noGrp="1" noChangeArrowheads="1"/>
          </p:cNvSpPr>
          <p:nvPr>
            <p:ph sz="half" idx="1"/>
          </p:nvPr>
        </p:nvSpPr>
        <p:spPr/>
        <p:txBody>
          <a:bodyPr/>
          <a:lstStyle/>
          <a:p>
            <a:r>
              <a:rPr lang="en-US" altLang="en-US" dirty="0" smtClean="0"/>
              <a:t>List the standard steps in a criminal jury trial.</a:t>
            </a:r>
          </a:p>
        </p:txBody>
      </p:sp>
      <p:grpSp>
        <p:nvGrpSpPr>
          <p:cNvPr id="40964" name="Group 1"/>
          <p:cNvGrpSpPr>
            <a:grpSpLocks/>
          </p:cNvGrpSpPr>
          <p:nvPr/>
        </p:nvGrpSpPr>
        <p:grpSpPr bwMode="auto">
          <a:xfrm>
            <a:off x="214829" y="2510790"/>
            <a:ext cx="8686800" cy="3221038"/>
            <a:chOff x="228600" y="2438400"/>
            <a:chExt cx="8686800" cy="3221264"/>
          </a:xfrm>
        </p:grpSpPr>
        <p:pic>
          <p:nvPicPr>
            <p:cNvPr id="40965" name="Picture 1" descr="screenshot_334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86868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Footer Placeholder 4"/>
            <p:cNvSpPr txBox="1">
              <a:spLocks/>
            </p:cNvSpPr>
            <p:nvPr/>
          </p:nvSpPr>
          <p:spPr bwMode="auto">
            <a:xfrm>
              <a:off x="228600" y="5410200"/>
              <a:ext cx="2274497" cy="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endParaRPr lang="en-US" altLang="en-US" sz="800" dirty="0"/>
            </a:p>
            <a:p>
              <a:pPr>
                <a:spcBef>
                  <a:spcPct val="0"/>
                </a:spcBef>
                <a:buFontTx/>
                <a:buNone/>
              </a:pPr>
              <a:r>
                <a:rPr lang="en-US" altLang="en-US" sz="800" dirty="0"/>
                <a:t>© Cengage Learning. All Rights Reserved.</a:t>
              </a:r>
            </a:p>
            <a:p>
              <a:pPr>
                <a:spcBef>
                  <a:spcPct val="0"/>
                </a:spcBef>
                <a:buFontTx/>
                <a:buNone/>
              </a:pPr>
              <a:endParaRPr lang="en-US" altLang="en-US" sz="800"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Steps of Criminal Jury Trial</a:t>
            </a:r>
          </a:p>
        </p:txBody>
      </p:sp>
      <p:sp>
        <p:nvSpPr>
          <p:cNvPr id="41987" name="Rectangle 3"/>
          <p:cNvSpPr>
            <a:spLocks noGrp="1" noChangeArrowheads="1"/>
          </p:cNvSpPr>
          <p:nvPr>
            <p:ph sz="half" idx="1"/>
          </p:nvPr>
        </p:nvSpPr>
        <p:spPr/>
        <p:txBody>
          <a:bodyPr>
            <a:normAutofit fontScale="77500" lnSpcReduction="20000"/>
          </a:bodyPr>
          <a:lstStyle/>
          <a:p>
            <a:r>
              <a:rPr lang="en-US" altLang="en-US" dirty="0" smtClean="0"/>
              <a:t>Opening statements</a:t>
            </a:r>
          </a:p>
          <a:p>
            <a:r>
              <a:rPr lang="en-US" altLang="en-US" dirty="0" smtClean="0"/>
              <a:t>Presentation of prosecution’s case</a:t>
            </a:r>
          </a:p>
          <a:p>
            <a:r>
              <a:rPr lang="en-US" altLang="en-US" dirty="0" smtClean="0"/>
              <a:t>Cross examination</a:t>
            </a:r>
          </a:p>
          <a:p>
            <a:r>
              <a:rPr lang="en-US" altLang="en-US" dirty="0" smtClean="0"/>
              <a:t>Motion for directed verdict</a:t>
            </a:r>
          </a:p>
          <a:p>
            <a:r>
              <a:rPr lang="en-US" altLang="en-US" dirty="0" smtClean="0"/>
              <a:t>Presentation of defendant’s case</a:t>
            </a:r>
          </a:p>
          <a:p>
            <a:r>
              <a:rPr lang="en-US" altLang="en-US" dirty="0" smtClean="0"/>
              <a:t>Rebuttal and surrebuttal</a:t>
            </a:r>
          </a:p>
          <a:p>
            <a:r>
              <a:rPr lang="en-US" altLang="en-US" dirty="0" smtClean="0"/>
              <a:t>Closing arguments</a:t>
            </a:r>
          </a:p>
          <a:p>
            <a:r>
              <a:rPr lang="en-US" altLang="en-US" dirty="0" smtClean="0"/>
              <a:t>Jury instructions</a:t>
            </a:r>
          </a:p>
          <a:p>
            <a:r>
              <a:rPr lang="en-US" altLang="en-US" dirty="0" smtClean="0"/>
              <a:t>Jury deliberation</a:t>
            </a:r>
          </a:p>
          <a:p>
            <a:r>
              <a:rPr lang="en-US" altLang="en-US" dirty="0" smtClean="0"/>
              <a:t>The verdict</a:t>
            </a:r>
          </a:p>
          <a:p>
            <a:endParaRPr lang="en-US" altLang="en-US" dirty="0" smtClean="0"/>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t>Learning Objective 6</a:t>
            </a:r>
          </a:p>
        </p:txBody>
      </p:sp>
      <p:sp>
        <p:nvSpPr>
          <p:cNvPr id="43011" name="Rectangle 3"/>
          <p:cNvSpPr>
            <a:spLocks noGrp="1" noChangeArrowheads="1"/>
          </p:cNvSpPr>
          <p:nvPr>
            <p:ph sz="half" idx="1"/>
          </p:nvPr>
        </p:nvSpPr>
        <p:spPr/>
        <p:txBody>
          <a:bodyPr/>
          <a:lstStyle/>
          <a:p>
            <a:r>
              <a:rPr lang="en-US" altLang="en-US" dirty="0" smtClean="0"/>
              <a:t>Explain the difference between testimony and real evidence, between lay witnesses and expert witnesses, and between direct and circumstantial evidence.</a:t>
            </a:r>
          </a:p>
        </p:txBody>
      </p:sp>
      <p:pic>
        <p:nvPicPr>
          <p:cNvPr id="430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0688" y="3621088"/>
            <a:ext cx="2224087"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2"/>
          <p:cNvSpPr>
            <a:spLocks noChangeArrowheads="1"/>
          </p:cNvSpPr>
          <p:nvPr/>
        </p:nvSpPr>
        <p:spPr bwMode="auto">
          <a:xfrm>
            <a:off x="2880678" y="6489700"/>
            <a:ext cx="457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Ron T. Ennis/Fort Worth Star-Telegram/MCT via Getty Images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dirty="0" smtClean="0"/>
              <a:t>Evidence</a:t>
            </a:r>
          </a:p>
        </p:txBody>
      </p:sp>
      <p:sp>
        <p:nvSpPr>
          <p:cNvPr id="55298" name="Rectangle 3"/>
          <p:cNvSpPr>
            <a:spLocks noGrp="1" noChangeArrowheads="1"/>
          </p:cNvSpPr>
          <p:nvPr>
            <p:ph sz="half" idx="1"/>
          </p:nvPr>
        </p:nvSpPr>
        <p:spPr/>
        <p:txBody>
          <a:bodyPr>
            <a:normAutofit lnSpcReduction="10000"/>
          </a:bodyPr>
          <a:lstStyle/>
          <a:p>
            <a:r>
              <a:rPr lang="en-US" dirty="0" smtClean="0"/>
              <a:t>Real </a:t>
            </a:r>
            <a:r>
              <a:rPr lang="en-US" dirty="0" smtClean="0"/>
              <a:t>evidence</a:t>
            </a:r>
            <a:endParaRPr lang="en-US" dirty="0" smtClean="0"/>
          </a:p>
          <a:p>
            <a:pPr lvl="1"/>
            <a:r>
              <a:rPr lang="en-US" dirty="0" smtClean="0"/>
              <a:t>Presented to the court in the form of exhibits; includes any physical items</a:t>
            </a:r>
          </a:p>
          <a:p>
            <a:r>
              <a:rPr lang="en-US" dirty="0" smtClean="0"/>
              <a:t>Testimonial </a:t>
            </a:r>
            <a:r>
              <a:rPr lang="en-US" dirty="0" smtClean="0"/>
              <a:t>evidence</a:t>
            </a:r>
            <a:endParaRPr lang="en-US" dirty="0" smtClean="0"/>
          </a:p>
          <a:p>
            <a:pPr lvl="1"/>
            <a:r>
              <a:rPr lang="en-US" dirty="0" smtClean="0"/>
              <a:t>Statements made by competent witnesses</a:t>
            </a:r>
          </a:p>
          <a:p>
            <a:pPr lvl="1"/>
            <a:r>
              <a:rPr lang="en-US" dirty="0" smtClean="0"/>
              <a:t>Lay witnesses versus expert witnesses</a:t>
            </a:r>
          </a:p>
          <a:p>
            <a:pPr lvl="1"/>
            <a:r>
              <a:rPr lang="en-US" dirty="0" smtClean="0"/>
              <a:t>Expert witnesses may base their opinions on three types of information</a:t>
            </a:r>
          </a:p>
          <a:p>
            <a:pPr lvl="2"/>
            <a:r>
              <a:rPr lang="en-US" dirty="0" smtClean="0"/>
              <a:t>Facts or data of which they have personal knowledge</a:t>
            </a:r>
          </a:p>
          <a:p>
            <a:pPr lvl="2"/>
            <a:r>
              <a:rPr lang="en-US" dirty="0" smtClean="0"/>
              <a:t>Material presented at  trial</a:t>
            </a:r>
          </a:p>
          <a:p>
            <a:pPr lvl="2"/>
            <a:r>
              <a:rPr lang="en-US" dirty="0" smtClean="0"/>
              <a:t>Secondhand information given to the expert outside the courtroom</a:t>
            </a:r>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dirty="0" smtClean="0"/>
              <a:t>Evidence</a:t>
            </a:r>
          </a:p>
        </p:txBody>
      </p:sp>
      <p:sp>
        <p:nvSpPr>
          <p:cNvPr id="45059" name="Rectangle 3"/>
          <p:cNvSpPr>
            <a:spLocks noGrp="1" noChangeArrowheads="1"/>
          </p:cNvSpPr>
          <p:nvPr>
            <p:ph sz="half" idx="1"/>
          </p:nvPr>
        </p:nvSpPr>
        <p:spPr/>
        <p:txBody>
          <a:bodyPr/>
          <a:lstStyle/>
          <a:p>
            <a:r>
              <a:rPr lang="en-US" altLang="en-US" dirty="0" smtClean="0"/>
              <a:t>Direct versus </a:t>
            </a:r>
            <a:r>
              <a:rPr lang="en-US" altLang="en-US" dirty="0" smtClean="0"/>
              <a:t>circumstantial evidence</a:t>
            </a:r>
            <a:endParaRPr lang="en-US" altLang="en-US" dirty="0" smtClean="0"/>
          </a:p>
          <a:p>
            <a:pPr lvl="1"/>
            <a:r>
              <a:rPr lang="en-US" altLang="en-US" dirty="0" smtClean="0"/>
              <a:t>Direct: witnessed by person giving testimony</a:t>
            </a:r>
          </a:p>
          <a:p>
            <a:pPr lvl="1"/>
            <a:r>
              <a:rPr lang="en-US" altLang="en-US" dirty="0" smtClean="0"/>
              <a:t>Circumstantial: indirect evidence that does not establish the fact in question but only a degree of likelihood of the fact</a:t>
            </a:r>
          </a:p>
          <a:p>
            <a:endParaRPr lang="en-US"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Evidence</a:t>
            </a:r>
          </a:p>
        </p:txBody>
      </p:sp>
      <p:sp>
        <p:nvSpPr>
          <p:cNvPr id="46083" name="Content Placeholder 2"/>
          <p:cNvSpPr>
            <a:spLocks noGrp="1"/>
          </p:cNvSpPr>
          <p:nvPr>
            <p:ph sz="half" idx="1"/>
          </p:nvPr>
        </p:nvSpPr>
        <p:spPr/>
        <p:txBody>
          <a:bodyPr/>
          <a:lstStyle/>
          <a:p>
            <a:r>
              <a:rPr lang="en-US" altLang="en-US" dirty="0" smtClean="0"/>
              <a:t>Relevant evidence</a:t>
            </a:r>
          </a:p>
          <a:p>
            <a:pPr lvl="1"/>
            <a:r>
              <a:rPr lang="en-US" altLang="en-US" dirty="0" smtClean="0"/>
              <a:t>Proves or disproves a fact in question</a:t>
            </a:r>
          </a:p>
          <a:p>
            <a:r>
              <a:rPr lang="en-US" altLang="en-US" dirty="0" smtClean="0"/>
              <a:t>Prejudicial evidence</a:t>
            </a:r>
          </a:p>
          <a:p>
            <a:pPr lvl="1"/>
            <a:r>
              <a:rPr lang="en-US" altLang="en-US" dirty="0" smtClean="0"/>
              <a:t>May be excluded if it will tend to distract the jury from the main issues of the case, mislead the jury, or cause jurors to decide the issue on an emotional basis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smtClean="0"/>
              <a:t>Learning Objective 7</a:t>
            </a:r>
          </a:p>
        </p:txBody>
      </p:sp>
      <p:sp>
        <p:nvSpPr>
          <p:cNvPr id="47107" name="Rectangle 3"/>
          <p:cNvSpPr>
            <a:spLocks noGrp="1" noChangeArrowheads="1"/>
          </p:cNvSpPr>
          <p:nvPr>
            <p:ph sz="half" idx="1"/>
          </p:nvPr>
        </p:nvSpPr>
        <p:spPr/>
        <p:txBody>
          <a:bodyPr/>
          <a:lstStyle/>
          <a:p>
            <a:r>
              <a:rPr lang="en-US" altLang="en-US" dirty="0" smtClean="0"/>
              <a:t>Identify the primary method that defense attorneys use in most trials to weaken the prosecution’</a:t>
            </a:r>
            <a:r>
              <a:rPr lang="en-US" altLang="ja-JP" dirty="0" smtClean="0"/>
              <a:t>s case against their client.</a:t>
            </a:r>
            <a:endParaRPr lang="en-US" altLang="en-US" dirty="0" smtClean="0"/>
          </a:p>
        </p:txBody>
      </p:sp>
      <p:pic>
        <p:nvPicPr>
          <p:cNvPr id="471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50159">
            <a:off x="2085975" y="3105150"/>
            <a:ext cx="4406900"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2"/>
          <p:cNvSpPr>
            <a:spLocks noChangeArrowheads="1"/>
          </p:cNvSpPr>
          <p:nvPr/>
        </p:nvSpPr>
        <p:spPr bwMode="auto">
          <a:xfrm>
            <a:off x="2327275" y="63674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AP Images/The Florida Times-Union, Bob Mack, Pool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smtClean="0"/>
              <a:t>Learning Objective 1</a:t>
            </a:r>
          </a:p>
        </p:txBody>
      </p:sp>
      <p:sp>
        <p:nvSpPr>
          <p:cNvPr id="29699" name="Rectangle 3"/>
          <p:cNvSpPr>
            <a:spLocks noGrp="1" noChangeArrowheads="1"/>
          </p:cNvSpPr>
          <p:nvPr>
            <p:ph sz="half" idx="1"/>
          </p:nvPr>
        </p:nvSpPr>
        <p:spPr/>
        <p:txBody>
          <a:bodyPr/>
          <a:lstStyle/>
          <a:p>
            <a:r>
              <a:rPr lang="en-US" altLang="en-US" dirty="0" smtClean="0"/>
              <a:t>Identify the basic protections enjoyed by criminal defendants in the United States.</a:t>
            </a:r>
          </a:p>
        </p:txBody>
      </p:sp>
      <p:pic>
        <p:nvPicPr>
          <p:cNvPr id="297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5288" y="2782888"/>
            <a:ext cx="5561012"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2"/>
          <p:cNvSpPr>
            <a:spLocks noChangeArrowheads="1"/>
          </p:cNvSpPr>
          <p:nvPr/>
        </p:nvSpPr>
        <p:spPr bwMode="auto">
          <a:xfrm>
            <a:off x="1665288" y="6445250"/>
            <a:ext cx="1466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Rob Kim/Getty Images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The Trial</a:t>
            </a:r>
          </a:p>
        </p:txBody>
      </p:sp>
      <p:sp>
        <p:nvSpPr>
          <p:cNvPr id="48131" name="Content Placeholder 2"/>
          <p:cNvSpPr>
            <a:spLocks noGrp="1"/>
          </p:cNvSpPr>
          <p:nvPr>
            <p:ph sz="half" idx="1"/>
          </p:nvPr>
        </p:nvSpPr>
        <p:spPr/>
        <p:txBody>
          <a:bodyPr/>
          <a:lstStyle/>
          <a:p>
            <a:r>
              <a:rPr lang="en-US" altLang="en-US" dirty="0" smtClean="0"/>
              <a:t>Prosecution’s </a:t>
            </a:r>
            <a:r>
              <a:rPr lang="en-US" altLang="en-US" dirty="0" smtClean="0"/>
              <a:t>case</a:t>
            </a:r>
            <a:endParaRPr lang="en-US" altLang="en-US" dirty="0" smtClean="0"/>
          </a:p>
          <a:p>
            <a:pPr lvl="1"/>
            <a:r>
              <a:rPr lang="en-US" altLang="en-US" dirty="0" smtClean="0"/>
              <a:t>Direct examination of witnesses</a:t>
            </a:r>
          </a:p>
          <a:p>
            <a:pPr lvl="2"/>
            <a:r>
              <a:rPr lang="en-US" altLang="en-US" dirty="0" smtClean="0"/>
              <a:t>Not allowed to ask leading questions</a:t>
            </a:r>
          </a:p>
          <a:p>
            <a:pPr lvl="1"/>
            <a:r>
              <a:rPr lang="en-US" altLang="en-US" dirty="0" smtClean="0"/>
              <a:t>Cross-examination</a:t>
            </a:r>
          </a:p>
          <a:p>
            <a:pPr lvl="2"/>
            <a:r>
              <a:rPr lang="en-US" altLang="en-US" dirty="0" smtClean="0"/>
              <a:t>Confrontation clause</a:t>
            </a:r>
          </a:p>
          <a:p>
            <a:pPr lvl="1"/>
            <a:r>
              <a:rPr lang="en-US" altLang="en-US" dirty="0" smtClean="0"/>
              <a:t>Questioning witnesses</a:t>
            </a:r>
          </a:p>
          <a:p>
            <a:pPr lvl="2"/>
            <a:r>
              <a:rPr lang="en-US" altLang="en-US" dirty="0" smtClean="0"/>
              <a:t>Redirect examination </a:t>
            </a:r>
          </a:p>
          <a:p>
            <a:pPr lvl="1"/>
            <a:r>
              <a:rPr lang="en-US" altLang="en-US" dirty="0" smtClean="0"/>
              <a:t>Hearsay</a:t>
            </a:r>
          </a:p>
          <a:p>
            <a:pPr lvl="2"/>
            <a:r>
              <a:rPr lang="en-US" altLang="en-US" dirty="0" smtClean="0"/>
              <a:t>Many exceptions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dirty="0" smtClean="0"/>
              <a:t>The Trial</a:t>
            </a:r>
          </a:p>
        </p:txBody>
      </p:sp>
      <p:sp>
        <p:nvSpPr>
          <p:cNvPr id="49155" name="Rectangle 3"/>
          <p:cNvSpPr>
            <a:spLocks noGrp="1" noChangeArrowheads="1"/>
          </p:cNvSpPr>
          <p:nvPr>
            <p:ph sz="half" idx="1"/>
          </p:nvPr>
        </p:nvSpPr>
        <p:spPr/>
        <p:txBody>
          <a:bodyPr/>
          <a:lstStyle/>
          <a:p>
            <a:r>
              <a:rPr lang="en-US" altLang="en-US" dirty="0" smtClean="0"/>
              <a:t>Defense </a:t>
            </a:r>
            <a:r>
              <a:rPr lang="en-US" altLang="en-US" dirty="0" smtClean="0"/>
              <a:t>strategies</a:t>
            </a:r>
            <a:r>
              <a:rPr lang="en-US" altLang="en-US" dirty="0" smtClean="0"/>
              <a:t>:</a:t>
            </a:r>
          </a:p>
          <a:p>
            <a:pPr lvl="1"/>
            <a:r>
              <a:rPr lang="en-US" altLang="en-US" dirty="0" smtClean="0"/>
              <a:t>Motion for a directed verdict</a:t>
            </a:r>
          </a:p>
          <a:p>
            <a:pPr lvl="1"/>
            <a:r>
              <a:rPr lang="en-US" altLang="en-US" dirty="0" smtClean="0"/>
              <a:t>Create reasonable doubt</a:t>
            </a:r>
          </a:p>
          <a:p>
            <a:pPr lvl="1"/>
            <a:r>
              <a:rPr lang="en-US" altLang="en-US" dirty="0" smtClean="0"/>
              <a:t>Present an alibi defense</a:t>
            </a:r>
          </a:p>
          <a:p>
            <a:pPr lvl="1"/>
            <a:r>
              <a:rPr lang="en-US" altLang="en-US" dirty="0" smtClean="0"/>
              <a:t>Present an affirmative defense</a:t>
            </a:r>
          </a:p>
          <a:p>
            <a:pPr lvl="2"/>
            <a:r>
              <a:rPr lang="en-US" altLang="en-US" dirty="0" smtClean="0"/>
              <a:t>Self-defense</a:t>
            </a:r>
          </a:p>
          <a:p>
            <a:pPr lvl="2"/>
            <a:r>
              <a:rPr lang="en-US" altLang="en-US" dirty="0" smtClean="0"/>
              <a:t>Insanity</a:t>
            </a:r>
          </a:p>
          <a:p>
            <a:pPr lvl="2"/>
            <a:r>
              <a:rPr lang="en-US" altLang="en-US" dirty="0" smtClean="0"/>
              <a:t>Duress</a:t>
            </a:r>
          </a:p>
          <a:p>
            <a:pPr lvl="2"/>
            <a:r>
              <a:rPr lang="en-US" altLang="en-US" dirty="0" smtClean="0"/>
              <a:t>Entrapment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Discussion Question</a:t>
            </a:r>
          </a:p>
        </p:txBody>
      </p:sp>
      <p:sp>
        <p:nvSpPr>
          <p:cNvPr id="50179" name="Content Placeholder 2"/>
          <p:cNvSpPr>
            <a:spLocks noGrp="1"/>
          </p:cNvSpPr>
          <p:nvPr>
            <p:ph sz="half" idx="1"/>
          </p:nvPr>
        </p:nvSpPr>
        <p:spPr/>
        <p:txBody>
          <a:bodyPr/>
          <a:lstStyle/>
          <a:p>
            <a:r>
              <a:rPr lang="en-US" altLang="en-US" dirty="0" smtClean="0"/>
              <a:t>Discuss the four affirmative defenses and </a:t>
            </a:r>
            <a:r>
              <a:rPr lang="en-US" altLang="en-US" dirty="0" smtClean="0"/>
              <a:t>determine which ones will be more likely to be accepted </a:t>
            </a:r>
            <a:r>
              <a:rPr lang="en-US" altLang="en-US" dirty="0" smtClean="0"/>
              <a:t>by the court.</a:t>
            </a:r>
          </a:p>
          <a:p>
            <a:pPr lvl="1"/>
            <a:r>
              <a:rPr lang="en-US" altLang="en-US" dirty="0" smtClean="0"/>
              <a:t>Locate a case for each type of </a:t>
            </a:r>
            <a:r>
              <a:rPr lang="en-US" altLang="en-US" dirty="0" smtClean="0"/>
              <a:t>defense.</a:t>
            </a:r>
            <a:endParaRPr lang="en-US" altLang="en-US" dirty="0" smtClean="0"/>
          </a:p>
          <a:p>
            <a:pPr lvl="1"/>
            <a:r>
              <a:rPr lang="en-US" altLang="en-US" dirty="0" smtClean="0"/>
              <a:t>Debate </a:t>
            </a:r>
            <a:r>
              <a:rPr lang="en-US" altLang="en-US" dirty="0" smtClean="0"/>
              <a:t>whether any should be eliminated from use within the criminal justice system.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smtClean="0"/>
              <a:t>The Trial</a:t>
            </a:r>
          </a:p>
        </p:txBody>
      </p:sp>
      <p:sp>
        <p:nvSpPr>
          <p:cNvPr id="51203" name="Rectangle 3"/>
          <p:cNvSpPr>
            <a:spLocks noGrp="1" noChangeArrowheads="1"/>
          </p:cNvSpPr>
          <p:nvPr>
            <p:ph sz="half" idx="1"/>
          </p:nvPr>
        </p:nvSpPr>
        <p:spPr/>
        <p:txBody>
          <a:bodyPr/>
          <a:lstStyle/>
          <a:p>
            <a:r>
              <a:rPr lang="en-US" altLang="en-US" dirty="0" smtClean="0"/>
              <a:t>Rebuttal by prosecution</a:t>
            </a:r>
          </a:p>
          <a:p>
            <a:r>
              <a:rPr lang="en-US" altLang="en-US" dirty="0" smtClean="0"/>
              <a:t>Surrebuttal by defense</a:t>
            </a:r>
          </a:p>
          <a:p>
            <a:r>
              <a:rPr lang="en-US" altLang="en-US" dirty="0" smtClean="0"/>
              <a:t>Closing arguments</a:t>
            </a:r>
          </a:p>
          <a:p>
            <a:pPr lvl="1"/>
            <a:r>
              <a:rPr lang="en-US" altLang="en-US" dirty="0" smtClean="0"/>
              <a:t>Summarizes presentation; each side argues for their case one more time</a:t>
            </a:r>
          </a:p>
          <a:p>
            <a:pPr lvl="1"/>
            <a:r>
              <a:rPr lang="en-US" altLang="en-US" dirty="0" smtClean="0"/>
              <a:t>Includes major points that support case and emphasizes shortcoming of the opposing party’s case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dirty="0" smtClean="0"/>
              <a:t>Learning Objective 8</a:t>
            </a:r>
          </a:p>
        </p:txBody>
      </p:sp>
      <p:sp>
        <p:nvSpPr>
          <p:cNvPr id="52227" name="Rectangle 3"/>
          <p:cNvSpPr>
            <a:spLocks noGrp="1" noChangeArrowheads="1"/>
          </p:cNvSpPr>
          <p:nvPr>
            <p:ph sz="half" idx="1"/>
          </p:nvPr>
        </p:nvSpPr>
        <p:spPr/>
        <p:txBody>
          <a:bodyPr/>
          <a:lstStyle/>
          <a:p>
            <a:r>
              <a:rPr lang="en-US" altLang="en-US" dirty="0" smtClean="0"/>
              <a:t>Delineate circumstances in which a criminal defendant may in fact be tried a second time for the same act.</a:t>
            </a:r>
          </a:p>
        </p:txBody>
      </p:sp>
      <p:pic>
        <p:nvPicPr>
          <p:cNvPr id="5222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3900" y="3082130"/>
            <a:ext cx="26162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2"/>
          <p:cNvSpPr>
            <a:spLocks noChangeArrowheads="1"/>
          </p:cNvSpPr>
          <p:nvPr/>
        </p:nvSpPr>
        <p:spPr bwMode="auto">
          <a:xfrm>
            <a:off x="3263900" y="6422230"/>
            <a:ext cx="16922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AP Images/Mark Lennihan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dirty="0" smtClean="0"/>
              <a:t>The Final Steps of the Trial and</a:t>
            </a:r>
            <a:br>
              <a:rPr lang="en-US" altLang="en-US" dirty="0" smtClean="0"/>
            </a:br>
            <a:r>
              <a:rPr lang="en-US" altLang="en-US" dirty="0" smtClean="0"/>
              <a:t>Postconviction Procedures</a:t>
            </a:r>
          </a:p>
        </p:txBody>
      </p:sp>
      <p:sp>
        <p:nvSpPr>
          <p:cNvPr id="53251" name="Rectangle 3"/>
          <p:cNvSpPr>
            <a:spLocks noGrp="1" noChangeArrowheads="1"/>
          </p:cNvSpPr>
          <p:nvPr>
            <p:ph sz="half" idx="1"/>
          </p:nvPr>
        </p:nvSpPr>
        <p:spPr/>
        <p:txBody>
          <a:bodyPr/>
          <a:lstStyle/>
          <a:p>
            <a:r>
              <a:rPr lang="en-US" altLang="en-US" dirty="0" smtClean="0"/>
              <a:t>Double </a:t>
            </a:r>
            <a:r>
              <a:rPr lang="en-US" altLang="en-US" dirty="0" smtClean="0"/>
              <a:t>jeopardy</a:t>
            </a:r>
            <a:endParaRPr lang="en-US" altLang="en-US" dirty="0" smtClean="0"/>
          </a:p>
          <a:p>
            <a:pPr lvl="1"/>
            <a:r>
              <a:rPr lang="en-US" altLang="en-US" dirty="0" smtClean="0"/>
              <a:t>Guarantee against being tried for a second time for the same crime</a:t>
            </a:r>
          </a:p>
          <a:p>
            <a:pPr lvl="1"/>
            <a:r>
              <a:rPr lang="en-US" altLang="en-US" dirty="0" smtClean="0"/>
              <a:t>Does not preclude a civil suit</a:t>
            </a:r>
          </a:p>
          <a:p>
            <a:pPr lvl="1"/>
            <a:r>
              <a:rPr lang="en-US" altLang="en-US" dirty="0" smtClean="0"/>
              <a:t>A hung jury is not an acquittal for double jeopardy.</a:t>
            </a:r>
          </a:p>
          <a:p>
            <a:pPr lvl="1"/>
            <a:r>
              <a:rPr lang="en-US" altLang="en-US" dirty="0" smtClean="0"/>
              <a:t>One state’s prosecution will not prevent a different state or the federal government from prosecuting the same crime. </a:t>
            </a:r>
          </a:p>
          <a:p>
            <a:endParaRPr lang="en-US" alt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smtClean="0"/>
              <a:t>Learning Objective 9</a:t>
            </a:r>
          </a:p>
        </p:txBody>
      </p:sp>
      <p:sp>
        <p:nvSpPr>
          <p:cNvPr id="54275" name="Rectangle 3"/>
          <p:cNvSpPr>
            <a:spLocks noGrp="1" noChangeArrowheads="1"/>
          </p:cNvSpPr>
          <p:nvPr>
            <p:ph sz="half" idx="1"/>
          </p:nvPr>
        </p:nvSpPr>
        <p:spPr/>
        <p:txBody>
          <a:bodyPr/>
          <a:lstStyle/>
          <a:p>
            <a:r>
              <a:rPr lang="en-US" altLang="en-US" dirty="0" smtClean="0"/>
              <a:t>List the five basic steps of an appeal.</a:t>
            </a:r>
          </a:p>
        </p:txBody>
      </p:sp>
      <p:pic>
        <p:nvPicPr>
          <p:cNvPr id="542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4175" y="2601913"/>
            <a:ext cx="5364163"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2"/>
          <p:cNvSpPr>
            <a:spLocks noChangeArrowheads="1"/>
          </p:cNvSpPr>
          <p:nvPr/>
        </p:nvSpPr>
        <p:spPr bwMode="auto">
          <a:xfrm>
            <a:off x="1654175" y="6359525"/>
            <a:ext cx="13509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AP Images/Phil Long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smtClean="0"/>
              <a:t>The Final Steps of the Trial and</a:t>
            </a:r>
            <a:br>
              <a:rPr lang="en-US" altLang="en-US" dirty="0" smtClean="0"/>
            </a:br>
            <a:r>
              <a:rPr lang="en-US" altLang="en-US" dirty="0" smtClean="0"/>
              <a:t>Postconviction Procedures</a:t>
            </a:r>
          </a:p>
        </p:txBody>
      </p:sp>
      <p:sp>
        <p:nvSpPr>
          <p:cNvPr id="66562" name="Rectangle 3"/>
          <p:cNvSpPr>
            <a:spLocks noGrp="1" noChangeArrowheads="1"/>
          </p:cNvSpPr>
          <p:nvPr>
            <p:ph sz="half" idx="1"/>
          </p:nvPr>
        </p:nvSpPr>
        <p:spPr>
          <a:xfrm>
            <a:off x="433138" y="1419726"/>
            <a:ext cx="8373978" cy="5312544"/>
          </a:xfrm>
        </p:spPr>
        <p:txBody>
          <a:bodyPr>
            <a:normAutofit lnSpcReduction="10000"/>
          </a:bodyPr>
          <a:lstStyle/>
          <a:p>
            <a:r>
              <a:rPr lang="en-US" dirty="0" smtClean="0"/>
              <a:t>Appeals</a:t>
            </a:r>
          </a:p>
          <a:p>
            <a:pPr lvl="1"/>
            <a:r>
              <a:rPr lang="en-US" dirty="0" smtClean="0"/>
              <a:t>The defendant can appeal only if they show the trial court acted improperly on a question of law.</a:t>
            </a:r>
          </a:p>
          <a:p>
            <a:r>
              <a:rPr lang="en-US" dirty="0" smtClean="0"/>
              <a:t>Wrongful convictions</a:t>
            </a:r>
          </a:p>
          <a:p>
            <a:pPr lvl="1"/>
            <a:r>
              <a:rPr lang="en-US" dirty="0" smtClean="0"/>
              <a:t>Five most common reasons for wrongful convictions later overturned by DNA</a:t>
            </a:r>
          </a:p>
          <a:p>
            <a:pPr lvl="2"/>
            <a:r>
              <a:rPr lang="en-US" dirty="0" smtClean="0"/>
              <a:t>Eyewitness misidentification</a:t>
            </a:r>
          </a:p>
          <a:p>
            <a:pPr lvl="2"/>
            <a:r>
              <a:rPr lang="en-US" dirty="0" smtClean="0"/>
              <a:t>False confessions</a:t>
            </a:r>
          </a:p>
          <a:p>
            <a:pPr lvl="2"/>
            <a:r>
              <a:rPr lang="en-US" dirty="0" smtClean="0"/>
              <a:t>Faulty forensic evidence</a:t>
            </a:r>
          </a:p>
          <a:p>
            <a:pPr lvl="2"/>
            <a:r>
              <a:rPr lang="en-US" dirty="0" smtClean="0"/>
              <a:t>False informant testimony</a:t>
            </a:r>
          </a:p>
          <a:p>
            <a:pPr lvl="2"/>
            <a:r>
              <a:rPr lang="en-US" dirty="0" smtClean="0"/>
              <a:t>Law enforcement misconduct</a:t>
            </a:r>
          </a:p>
          <a:p>
            <a:r>
              <a:rPr lang="en-US" i="1" dirty="0" smtClean="0"/>
              <a:t>Habeas corpus</a:t>
            </a:r>
          </a:p>
          <a:p>
            <a:pPr lvl="2"/>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smtClean="0"/>
              <a:t>The Final Steps of the Trial and</a:t>
            </a:r>
            <a:br>
              <a:rPr lang="en-US" altLang="en-US" dirty="0" smtClean="0"/>
            </a:br>
            <a:r>
              <a:rPr lang="en-US" altLang="en-US" dirty="0" smtClean="0"/>
              <a:t>Postconviction Procedures</a:t>
            </a:r>
          </a:p>
        </p:txBody>
      </p:sp>
      <p:pic>
        <p:nvPicPr>
          <p:cNvPr id="56323" name="Picture 1" descr="pic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924" y="1893888"/>
            <a:ext cx="801401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smtClean="0"/>
              <a:t>Special Features of Criminal Trials</a:t>
            </a:r>
          </a:p>
        </p:txBody>
      </p:sp>
      <p:sp>
        <p:nvSpPr>
          <p:cNvPr id="30723" name="Rectangle 3"/>
          <p:cNvSpPr>
            <a:spLocks noGrp="1" noChangeArrowheads="1"/>
          </p:cNvSpPr>
          <p:nvPr>
            <p:ph sz="half" idx="1"/>
          </p:nvPr>
        </p:nvSpPr>
        <p:spPr/>
        <p:txBody>
          <a:bodyPr/>
          <a:lstStyle/>
          <a:p>
            <a:r>
              <a:rPr lang="en-US" altLang="en-US" dirty="0" smtClean="0"/>
              <a:t>Speedy </a:t>
            </a:r>
            <a:r>
              <a:rPr lang="en-US" altLang="en-US" dirty="0" smtClean="0"/>
              <a:t>trial</a:t>
            </a:r>
            <a:endParaRPr lang="en-US" altLang="en-US" dirty="0" smtClean="0"/>
          </a:p>
          <a:p>
            <a:pPr lvl="1"/>
            <a:r>
              <a:rPr lang="en-US" altLang="en-US" dirty="0" smtClean="0"/>
              <a:t>Required by the Sixth Amendment</a:t>
            </a:r>
          </a:p>
          <a:p>
            <a:pPr lvl="1"/>
            <a:r>
              <a:rPr lang="en-US" altLang="en-US" i="1" dirty="0" smtClean="0"/>
              <a:t>Barker v. Wingo </a:t>
            </a:r>
            <a:r>
              <a:rPr lang="en-US" altLang="en-US" dirty="0" smtClean="0"/>
              <a:t>(1972)</a:t>
            </a:r>
          </a:p>
          <a:p>
            <a:pPr lvl="1"/>
            <a:r>
              <a:rPr lang="en-US" altLang="en-US" dirty="0" smtClean="0"/>
              <a:t>All 50 states have their own speedy-trial statutes.</a:t>
            </a:r>
          </a:p>
          <a:p>
            <a:r>
              <a:rPr lang="en-US" altLang="en-US" dirty="0" smtClean="0"/>
              <a:t>Role of the </a:t>
            </a:r>
            <a:r>
              <a:rPr lang="en-US" altLang="en-US" dirty="0" smtClean="0"/>
              <a:t>jury</a:t>
            </a:r>
            <a:endParaRPr lang="en-US" altLang="en-US" dirty="0" smtClean="0"/>
          </a:p>
          <a:p>
            <a:pPr lvl="1"/>
            <a:r>
              <a:rPr lang="en-US" altLang="en-US" dirty="0" smtClean="0"/>
              <a:t>The Sixth Amendment guarantees “an </a:t>
            </a:r>
            <a:r>
              <a:rPr lang="en-US" altLang="ja-JP" dirty="0" smtClean="0"/>
              <a:t>impartial jury.”</a:t>
            </a:r>
          </a:p>
          <a:p>
            <a:pPr lvl="1"/>
            <a:r>
              <a:rPr lang="en-US" altLang="en-US" i="1" dirty="0" smtClean="0"/>
              <a:t>Duncan v. Louisiana </a:t>
            </a:r>
            <a:r>
              <a:rPr lang="en-US" altLang="en-US" dirty="0" smtClean="0"/>
              <a:t>(1968)</a:t>
            </a:r>
          </a:p>
          <a:p>
            <a:pPr lvl="1"/>
            <a:r>
              <a:rPr lang="en-US" altLang="en-US" dirty="0" smtClean="0"/>
              <a:t>Unanimity – most states require a unanimous verdict</a:t>
            </a:r>
          </a:p>
          <a:p>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smtClean="0"/>
              <a:t>Learning Objective 2</a:t>
            </a:r>
          </a:p>
        </p:txBody>
      </p:sp>
      <p:sp>
        <p:nvSpPr>
          <p:cNvPr id="31747" name="Rectangle 3"/>
          <p:cNvSpPr>
            <a:spLocks noGrp="1" noChangeArrowheads="1"/>
          </p:cNvSpPr>
          <p:nvPr>
            <p:ph sz="half" idx="1"/>
          </p:nvPr>
        </p:nvSpPr>
        <p:spPr/>
        <p:txBody>
          <a:bodyPr/>
          <a:lstStyle/>
          <a:p>
            <a:r>
              <a:rPr lang="en-US" altLang="en-US" dirty="0" smtClean="0"/>
              <a:t>Explain what </a:t>
            </a:r>
            <a:r>
              <a:rPr lang="ja-JP" altLang="en-US" smtClean="0"/>
              <a:t>“</a:t>
            </a:r>
            <a:r>
              <a:rPr lang="en-US" altLang="ja-JP" dirty="0" smtClean="0"/>
              <a:t>taking the Fifth</a:t>
            </a:r>
            <a:r>
              <a:rPr lang="ja-JP" altLang="en-US" smtClean="0"/>
              <a:t>”</a:t>
            </a:r>
            <a:r>
              <a:rPr lang="en-US" altLang="ja-JP" dirty="0" smtClean="0"/>
              <a:t> really means.</a:t>
            </a:r>
            <a:endParaRPr lang="en-US" altLang="en-US" dirty="0" smtClean="0"/>
          </a:p>
        </p:txBody>
      </p:sp>
      <p:pic>
        <p:nvPicPr>
          <p:cNvPr id="317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419197"/>
            <a:ext cx="46609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2"/>
          <p:cNvSpPr txBox="1">
            <a:spLocks noChangeArrowheads="1"/>
          </p:cNvSpPr>
          <p:nvPr/>
        </p:nvSpPr>
        <p:spPr bwMode="auto">
          <a:xfrm>
            <a:off x="1802130" y="6086476"/>
            <a:ext cx="4660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100" dirty="0"/>
              <a:t>Jefferson Siegel/NY Daily News via Getty Images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smtClean="0"/>
              <a:t>Special Features of Criminal Trials</a:t>
            </a:r>
          </a:p>
        </p:txBody>
      </p:sp>
      <p:sp>
        <p:nvSpPr>
          <p:cNvPr id="32771" name="Rectangle 3"/>
          <p:cNvSpPr>
            <a:spLocks noGrp="1" noChangeArrowheads="1"/>
          </p:cNvSpPr>
          <p:nvPr>
            <p:ph sz="half" idx="1"/>
          </p:nvPr>
        </p:nvSpPr>
        <p:spPr/>
        <p:txBody>
          <a:bodyPr/>
          <a:lstStyle/>
          <a:p>
            <a:r>
              <a:rPr lang="en-US" altLang="en-US" dirty="0" smtClean="0"/>
              <a:t>The </a:t>
            </a:r>
            <a:r>
              <a:rPr lang="en-US" altLang="en-US" dirty="0" smtClean="0"/>
              <a:t>privilege against self-incrimination</a:t>
            </a:r>
            <a:endParaRPr lang="en-US" altLang="en-US" dirty="0" smtClean="0"/>
          </a:p>
          <a:p>
            <a:pPr lvl="1"/>
            <a:r>
              <a:rPr lang="en-US" altLang="en-US" dirty="0" smtClean="0"/>
              <a:t>Provided for in the Fifth Amendment</a:t>
            </a:r>
          </a:p>
          <a:p>
            <a:pPr lvl="2"/>
            <a:r>
              <a:rPr lang="en-US" altLang="en-US" dirty="0" smtClean="0"/>
              <a:t>No person “shall be compelled in any criminal case to be a witness against himself.”</a:t>
            </a:r>
          </a:p>
          <a:p>
            <a:pPr lvl="1"/>
            <a:r>
              <a:rPr lang="en-US" altLang="en-US" i="1" dirty="0" smtClean="0"/>
              <a:t>Adamson v. California </a:t>
            </a:r>
            <a:r>
              <a:rPr lang="en-US" altLang="en-US" dirty="0" smtClean="0"/>
              <a:t>(1947)</a:t>
            </a:r>
          </a:p>
          <a:p>
            <a:pPr lvl="2"/>
            <a:r>
              <a:rPr lang="en-US" altLang="en-US" dirty="0" smtClean="0"/>
              <a:t>The decision to </a:t>
            </a:r>
            <a:r>
              <a:rPr lang="ja-JP" altLang="en-US" dirty="0" smtClean="0"/>
              <a:t>“</a:t>
            </a:r>
            <a:r>
              <a:rPr lang="en-US" altLang="ja-JP" dirty="0" smtClean="0"/>
              <a:t>take the fifth</a:t>
            </a:r>
            <a:r>
              <a:rPr lang="ja-JP" altLang="en-US" dirty="0" smtClean="0"/>
              <a:t>”</a:t>
            </a:r>
            <a:r>
              <a:rPr lang="en-US" altLang="ja-JP" dirty="0" smtClean="0"/>
              <a:t> should not prejudice the jury.</a:t>
            </a:r>
          </a:p>
          <a:p>
            <a:pPr lvl="1"/>
            <a:r>
              <a:rPr lang="en-US" altLang="en-US" dirty="0" smtClean="0"/>
              <a:t>Witnesses may be granted immunity for testimony.</a:t>
            </a:r>
          </a:p>
          <a:p>
            <a:endParaRPr lang="en-US"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Special Features of Criminal Trials</a:t>
            </a:r>
          </a:p>
        </p:txBody>
      </p:sp>
      <p:sp>
        <p:nvSpPr>
          <p:cNvPr id="33795" name="Content Placeholder 2"/>
          <p:cNvSpPr>
            <a:spLocks noGrp="1"/>
          </p:cNvSpPr>
          <p:nvPr>
            <p:ph sz="half" idx="1"/>
          </p:nvPr>
        </p:nvSpPr>
        <p:spPr/>
        <p:txBody>
          <a:bodyPr/>
          <a:lstStyle/>
          <a:p>
            <a:r>
              <a:rPr lang="en-US" altLang="en-US" dirty="0" smtClean="0"/>
              <a:t>The defendant is innocent until proven guilty.</a:t>
            </a:r>
          </a:p>
          <a:p>
            <a:pPr lvl="1"/>
            <a:r>
              <a:rPr lang="en-US" altLang="en-US" dirty="0" smtClean="0"/>
              <a:t>Burden of proof is on the state (prosecutor).</a:t>
            </a:r>
          </a:p>
          <a:p>
            <a:pPr lvl="1"/>
            <a:r>
              <a:rPr lang="en-US" altLang="en-US" dirty="0" smtClean="0"/>
              <a:t>Beyond a reasonable doubt</a:t>
            </a:r>
          </a:p>
          <a:p>
            <a:pPr lvl="2"/>
            <a:r>
              <a:rPr lang="en-US" altLang="en-US" i="1" dirty="0" smtClean="0"/>
              <a:t>In re Winship </a:t>
            </a:r>
            <a:r>
              <a:rPr lang="en-US" altLang="en-US" dirty="0" smtClean="0"/>
              <a:t>(1970) applicable to juvenile court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t>Learning Objective 3</a:t>
            </a:r>
          </a:p>
        </p:txBody>
      </p:sp>
      <p:sp>
        <p:nvSpPr>
          <p:cNvPr id="34819" name="Rectangle 3"/>
          <p:cNvSpPr>
            <a:spLocks noGrp="1" noChangeArrowheads="1"/>
          </p:cNvSpPr>
          <p:nvPr>
            <p:ph sz="half" idx="1"/>
          </p:nvPr>
        </p:nvSpPr>
        <p:spPr/>
        <p:txBody>
          <a:bodyPr/>
          <a:lstStyle/>
          <a:p>
            <a:r>
              <a:rPr lang="en-US" altLang="en-US" dirty="0" smtClean="0"/>
              <a:t>List the requirements normally imposed on potential jurors.</a:t>
            </a:r>
          </a:p>
        </p:txBody>
      </p:sp>
      <p:pic>
        <p:nvPicPr>
          <p:cNvPr id="348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7550" y="2573185"/>
            <a:ext cx="4606925" cy="358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2"/>
          <p:cNvSpPr>
            <a:spLocks noChangeArrowheads="1"/>
          </p:cNvSpPr>
          <p:nvPr/>
        </p:nvSpPr>
        <p:spPr bwMode="auto">
          <a:xfrm>
            <a:off x="1987550" y="6223716"/>
            <a:ext cx="457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John Tlumacki/The Boston Globe via Getty Images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t>Jury Selection</a:t>
            </a:r>
          </a:p>
        </p:txBody>
      </p:sp>
      <p:sp>
        <p:nvSpPr>
          <p:cNvPr id="35843" name="Rectangle 3"/>
          <p:cNvSpPr>
            <a:spLocks noGrp="1" noChangeArrowheads="1"/>
          </p:cNvSpPr>
          <p:nvPr>
            <p:ph sz="half" idx="1"/>
          </p:nvPr>
        </p:nvSpPr>
        <p:spPr/>
        <p:txBody>
          <a:bodyPr>
            <a:normAutofit lnSpcReduction="10000"/>
          </a:bodyPr>
          <a:lstStyle/>
          <a:p>
            <a:r>
              <a:rPr lang="en-US" altLang="en-US" dirty="0" smtClean="0"/>
              <a:t>Defendants are entitled to a jury of </a:t>
            </a:r>
            <a:r>
              <a:rPr lang="ja-JP" altLang="en-US" dirty="0" smtClean="0"/>
              <a:t>“</a:t>
            </a:r>
            <a:r>
              <a:rPr lang="en-US" altLang="ja-JP" dirty="0" smtClean="0"/>
              <a:t>peers.</a:t>
            </a:r>
            <a:r>
              <a:rPr lang="ja-JP" altLang="en-US" dirty="0" smtClean="0"/>
              <a:t>”</a:t>
            </a:r>
            <a:endParaRPr lang="en-US" altLang="ja-JP" dirty="0" smtClean="0"/>
          </a:p>
          <a:p>
            <a:r>
              <a:rPr lang="en-US" altLang="en-US" dirty="0" smtClean="0"/>
              <a:t>Eligible persons are selected from a Master List, or jury </a:t>
            </a:r>
            <a:r>
              <a:rPr lang="en-US" altLang="en-US" dirty="0" smtClean="0"/>
              <a:t>pool, and must be</a:t>
            </a:r>
            <a:r>
              <a:rPr lang="en-US" altLang="en-US" dirty="0" smtClean="0"/>
              <a:t>:</a:t>
            </a:r>
          </a:p>
          <a:p>
            <a:pPr lvl="1"/>
            <a:r>
              <a:rPr lang="en-US" altLang="en-US" dirty="0" smtClean="0"/>
              <a:t>A United States citizen</a:t>
            </a:r>
          </a:p>
          <a:p>
            <a:pPr lvl="1"/>
            <a:r>
              <a:rPr lang="en-US" altLang="en-US" dirty="0" smtClean="0"/>
              <a:t>Over 18 years of age</a:t>
            </a:r>
          </a:p>
          <a:p>
            <a:pPr lvl="1"/>
            <a:r>
              <a:rPr lang="en-US" altLang="en-US" dirty="0" smtClean="0"/>
              <a:t>Free of felony convictions</a:t>
            </a:r>
          </a:p>
          <a:p>
            <a:pPr lvl="1"/>
            <a:r>
              <a:rPr lang="en-US" altLang="en-US" dirty="0" smtClean="0"/>
              <a:t>Of the necessary good health to serve</a:t>
            </a:r>
          </a:p>
          <a:p>
            <a:pPr lvl="1"/>
            <a:r>
              <a:rPr lang="en-US" altLang="en-US" dirty="0" smtClean="0"/>
              <a:t>Sufficiently intelligent to understand the issues in the trial</a:t>
            </a:r>
          </a:p>
          <a:p>
            <a:pPr lvl="1"/>
            <a:r>
              <a:rPr lang="en-US" altLang="en-US" dirty="0" smtClean="0"/>
              <a:t>Able to read, </a:t>
            </a:r>
            <a:r>
              <a:rPr lang="en-US" altLang="en-US" dirty="0" smtClean="0"/>
              <a:t>write, </a:t>
            </a:r>
            <a:r>
              <a:rPr lang="en-US" altLang="en-US" dirty="0" smtClean="0"/>
              <a:t>and comprehend English, with the exception of New Mexico</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smtClean="0"/>
              <a:t>Learning Objective 4</a:t>
            </a:r>
          </a:p>
        </p:txBody>
      </p:sp>
      <p:sp>
        <p:nvSpPr>
          <p:cNvPr id="36867" name="Rectangle 3"/>
          <p:cNvSpPr>
            <a:spLocks noGrp="1" noChangeArrowheads="1"/>
          </p:cNvSpPr>
          <p:nvPr>
            <p:ph sz="half" idx="1"/>
          </p:nvPr>
        </p:nvSpPr>
        <p:spPr/>
        <p:txBody>
          <a:bodyPr/>
          <a:lstStyle/>
          <a:p>
            <a:r>
              <a:rPr lang="en-US" altLang="en-US" dirty="0" smtClean="0"/>
              <a:t>Contrast challenges for cause and peremptory challenges during </a:t>
            </a:r>
            <a:r>
              <a:rPr lang="en-US" altLang="en-US" i="1" dirty="0" smtClean="0"/>
              <a:t>voir dire</a:t>
            </a:r>
            <a:r>
              <a:rPr lang="en-US" altLang="en-US" dirty="0" smtClean="0"/>
              <a:t>.</a:t>
            </a:r>
          </a:p>
        </p:txBody>
      </p:sp>
      <p:grpSp>
        <p:nvGrpSpPr>
          <p:cNvPr id="36868" name="Group 2"/>
          <p:cNvGrpSpPr>
            <a:grpSpLocks/>
          </p:cNvGrpSpPr>
          <p:nvPr/>
        </p:nvGrpSpPr>
        <p:grpSpPr bwMode="auto">
          <a:xfrm>
            <a:off x="1371600" y="3657600"/>
            <a:ext cx="6402388" cy="2252663"/>
            <a:chOff x="1369410" y="3657600"/>
            <a:chExt cx="6402990" cy="2253525"/>
          </a:xfrm>
        </p:grpSpPr>
        <p:pic>
          <p:nvPicPr>
            <p:cNvPr id="36869" name="Picture 4" descr="P10_04_Jury.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57600"/>
              <a:ext cx="64008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1"/>
            <p:cNvSpPr>
              <a:spLocks noChangeArrowheads="1"/>
            </p:cNvSpPr>
            <p:nvPr/>
          </p:nvSpPr>
          <p:spPr bwMode="auto">
            <a:xfrm>
              <a:off x="1369410" y="5695606"/>
              <a:ext cx="1301180" cy="21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AP Photo/CJ Gunther, Pool</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265</TotalTime>
  <Words>1411</Words>
  <Application>Microsoft Office PowerPoint</Application>
  <PresentationFormat>On-screen Show (4:3)</PresentationFormat>
  <Paragraphs>189</Paragraphs>
  <Slides>28</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MS PGothic</vt:lpstr>
      <vt:lpstr>MS PGothic</vt:lpstr>
      <vt:lpstr>Arial</vt:lpstr>
      <vt:lpstr>Calibri</vt:lpstr>
      <vt:lpstr>Calibri Light</vt:lpstr>
      <vt:lpstr>1_Office Theme</vt:lpstr>
      <vt:lpstr>Custom Design</vt:lpstr>
      <vt:lpstr>PowerPoint Presentation</vt:lpstr>
      <vt:lpstr>Learning Objective 1</vt:lpstr>
      <vt:lpstr>Special Features of Criminal Trials</vt:lpstr>
      <vt:lpstr>Learning Objective 2</vt:lpstr>
      <vt:lpstr>Special Features of Criminal Trials</vt:lpstr>
      <vt:lpstr>Special Features of Criminal Trials</vt:lpstr>
      <vt:lpstr>Learning Objective 3</vt:lpstr>
      <vt:lpstr>Jury Selection</vt:lpstr>
      <vt:lpstr>Learning Objective 4</vt:lpstr>
      <vt:lpstr>Jury Selection</vt:lpstr>
      <vt:lpstr>Jury Selection</vt:lpstr>
      <vt:lpstr>Jury Selection</vt:lpstr>
      <vt:lpstr>Learning Objective 5</vt:lpstr>
      <vt:lpstr>Steps of Criminal Jury Trial</vt:lpstr>
      <vt:lpstr>Learning Objective 6</vt:lpstr>
      <vt:lpstr>Evidence</vt:lpstr>
      <vt:lpstr>Evidence</vt:lpstr>
      <vt:lpstr>Evidence</vt:lpstr>
      <vt:lpstr>Learning Objective 7</vt:lpstr>
      <vt:lpstr>The Trial</vt:lpstr>
      <vt:lpstr>The Trial</vt:lpstr>
      <vt:lpstr>Discussion Question</vt:lpstr>
      <vt:lpstr>The Trial</vt:lpstr>
      <vt:lpstr>Learning Objective 8</vt:lpstr>
      <vt:lpstr>The Final Steps of the Trial and Postconviction Procedures</vt:lpstr>
      <vt:lpstr>Learning Objective 9</vt:lpstr>
      <vt:lpstr>The Final Steps of the Trial and Postconviction Procedures</vt:lpstr>
      <vt:lpstr>The Final Steps of the Trial and Postconviction Procedures</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rmitra</cp:lastModifiedBy>
  <cp:revision>69</cp:revision>
  <dcterms:created xsi:type="dcterms:W3CDTF">2013-10-25T01:45:49Z</dcterms:created>
  <dcterms:modified xsi:type="dcterms:W3CDTF">2015-11-09T16:30:18Z</dcterms:modified>
</cp:coreProperties>
</file>