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6" r:id="rId1"/>
    <p:sldMasterId id="2147484481" r:id="rId2"/>
  </p:sldMasterIdLst>
  <p:notesMasterIdLst>
    <p:notesMasterId r:id="rId35"/>
  </p:notesMasterIdLst>
  <p:sldIdLst>
    <p:sldId id="296" r:id="rId3"/>
    <p:sldId id="259" r:id="rId4"/>
    <p:sldId id="260" r:id="rId5"/>
    <p:sldId id="261" r:id="rId6"/>
    <p:sldId id="263" r:id="rId7"/>
    <p:sldId id="264" r:id="rId8"/>
    <p:sldId id="265" r:id="rId9"/>
    <p:sldId id="266" r:id="rId10"/>
    <p:sldId id="267" r:id="rId11"/>
    <p:sldId id="268" r:id="rId12"/>
    <p:sldId id="269" r:id="rId13"/>
    <p:sldId id="293" r:id="rId14"/>
    <p:sldId id="270" r:id="rId15"/>
    <p:sldId id="273" r:id="rId16"/>
    <p:sldId id="275" r:id="rId17"/>
    <p:sldId id="276" r:id="rId18"/>
    <p:sldId id="277" r:id="rId19"/>
    <p:sldId id="279" r:id="rId20"/>
    <p:sldId id="280" r:id="rId21"/>
    <p:sldId id="281" r:id="rId22"/>
    <p:sldId id="282" r:id="rId23"/>
    <p:sldId id="283" r:id="rId24"/>
    <p:sldId id="284" r:id="rId25"/>
    <p:sldId id="285" r:id="rId26"/>
    <p:sldId id="287" r:id="rId27"/>
    <p:sldId id="288" r:id="rId28"/>
    <p:sldId id="289" r:id="rId29"/>
    <p:sldId id="294" r:id="rId30"/>
    <p:sldId id="295" r:id="rId31"/>
    <p:sldId id="290" r:id="rId32"/>
    <p:sldId id="291" r:id="rId33"/>
    <p:sldId id="292" r:id="rId3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snapToObjects="1">
      <p:cViewPr varScale="1">
        <p:scale>
          <a:sx n="84" d="100"/>
          <a:sy n="84" d="100"/>
        </p:scale>
        <p:origin x="1506" y="90"/>
      </p:cViewPr>
      <p:guideLst>
        <p:guide orient="horz" pos="2160"/>
        <p:guide pos="289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Calibri"/>
                <a:cs typeface="Calibri"/>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65CB5FEB-68FF-4C18-95D5-1A187AF67689}" type="datetimeFigureOut">
              <a:rPr lang="en-US" altLang="en-US"/>
              <a:pPr>
                <a:defRPr/>
              </a:pPr>
              <a:t>11/9/2015</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Calibri"/>
                <a:cs typeface="Calibri"/>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A29C3DF-EBFD-4811-B80B-138995B72AB2}" type="slidenum">
              <a:rPr lang="en-US" altLang="en-US"/>
              <a:pPr/>
              <a:t>‹#›</a:t>
            </a:fld>
            <a:endParaRPr lang="en-US" altLang="en-US" dirty="0"/>
          </a:p>
        </p:txBody>
      </p:sp>
    </p:spTree>
    <p:extLst>
      <p:ext uri="{BB962C8B-B14F-4D97-AF65-F5344CB8AC3E}">
        <p14:creationId xmlns:p14="http://schemas.microsoft.com/office/powerpoint/2010/main" val="245890869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Calibri"/>
      </a:defRPr>
    </a:lvl1pPr>
    <a:lvl2pPr marL="457200" algn="l" defTabSz="457200" rtl="0" eaLnBrk="0" fontAlgn="base" hangingPunct="0">
      <a:spcBef>
        <a:spcPct val="30000"/>
      </a:spcBef>
      <a:spcAft>
        <a:spcPct val="0"/>
      </a:spcAft>
      <a:defRPr sz="1200" kern="1200">
        <a:solidFill>
          <a:schemeClr val="tx1"/>
        </a:solidFill>
        <a:latin typeface="+mn-lt"/>
        <a:ea typeface="Calibri"/>
        <a:cs typeface="Calibri" charset="0"/>
      </a:defRPr>
    </a:lvl2pPr>
    <a:lvl3pPr marL="914400" algn="l" defTabSz="457200" rtl="0" eaLnBrk="0" fontAlgn="base" hangingPunct="0">
      <a:spcBef>
        <a:spcPct val="30000"/>
      </a:spcBef>
      <a:spcAft>
        <a:spcPct val="0"/>
      </a:spcAft>
      <a:defRPr sz="1200" kern="1200">
        <a:solidFill>
          <a:schemeClr val="tx1"/>
        </a:solidFill>
        <a:latin typeface="+mn-lt"/>
        <a:ea typeface="Calibri"/>
        <a:cs typeface="Calibri" charset="0"/>
      </a:defRPr>
    </a:lvl3pPr>
    <a:lvl4pPr marL="1371600" algn="l" defTabSz="457200" rtl="0" eaLnBrk="0" fontAlgn="base" hangingPunct="0">
      <a:spcBef>
        <a:spcPct val="30000"/>
      </a:spcBef>
      <a:spcAft>
        <a:spcPct val="0"/>
      </a:spcAft>
      <a:defRPr sz="1200" kern="1200">
        <a:solidFill>
          <a:schemeClr val="tx1"/>
        </a:solidFill>
        <a:latin typeface="+mn-lt"/>
        <a:ea typeface="Calibri"/>
        <a:cs typeface="Calibri" charset="0"/>
      </a:defRPr>
    </a:lvl4pPr>
    <a:lvl5pPr marL="1828800" algn="l" defTabSz="457200" rtl="0" eaLnBrk="0" fontAlgn="base" hangingPunct="0">
      <a:spcBef>
        <a:spcPct val="30000"/>
      </a:spcBef>
      <a:spcAft>
        <a:spcPct val="0"/>
      </a:spcAft>
      <a:defRPr sz="1200" kern="1200">
        <a:solidFill>
          <a:schemeClr val="tx1"/>
        </a:solidFill>
        <a:latin typeface="+mn-lt"/>
        <a:ea typeface="Calibri"/>
        <a:cs typeface="Calibri"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Calibri" panose="020F0502020204030204" pitchFamily="34"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AAB72680-D812-4BE2-86A2-9161A0DF2F54}" type="slidenum">
              <a:rPr lang="en-US" altLang="en-US"/>
              <a:pPr eaLnBrk="1" hangingPunct="1">
                <a:spcBef>
                  <a:spcPct val="0"/>
                </a:spcBef>
              </a:pPr>
              <a:t>2</a:t>
            </a:fld>
            <a:endParaRPr lang="en-US" altLang="en-US" dirty="0"/>
          </a:p>
        </p:txBody>
      </p:sp>
    </p:spTree>
    <p:extLst>
      <p:ext uri="{BB962C8B-B14F-4D97-AF65-F5344CB8AC3E}">
        <p14:creationId xmlns:p14="http://schemas.microsoft.com/office/powerpoint/2010/main" val="329767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Give several reasons why experience as a prosecutor would make someone such as United States Supreme Court justice Sonia Sotomayor a more effective judge. </a:t>
            </a:r>
          </a:p>
          <a:p>
            <a:endParaRPr lang="en-US" altLang="en-US" dirty="0" smtClean="0">
              <a:cs typeface="Calibri" panose="020F0502020204030204" pitchFamily="34" charset="0"/>
            </a:endParaRPr>
          </a:p>
          <a:p>
            <a:r>
              <a:rPr lang="en-US" altLang="en-US" dirty="0" smtClean="0">
                <a:cs typeface="Calibri" panose="020F0502020204030204" pitchFamily="34" charset="0"/>
              </a:rPr>
              <a:t>AP Images/Pablo Martinez Monsivais</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6C0E8296-660C-4845-B2A1-053C9602202B}" type="slidenum">
              <a:rPr lang="en-US" altLang="en-US"/>
              <a:pPr eaLnBrk="1" hangingPunct="1">
                <a:spcBef>
                  <a:spcPct val="0"/>
                </a:spcBef>
              </a:pPr>
              <a:t>5</a:t>
            </a:fld>
            <a:endParaRPr lang="en-US" altLang="en-US" dirty="0"/>
          </a:p>
        </p:txBody>
      </p:sp>
    </p:spTree>
    <p:extLst>
      <p:ext uri="{BB962C8B-B14F-4D97-AF65-F5344CB8AC3E}">
        <p14:creationId xmlns:p14="http://schemas.microsoft.com/office/powerpoint/2010/main" val="3174754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Calibri" panose="020F0502020204030204" pitchFamily="34" charset="0"/>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C8A9228B-0511-4CAD-A8AC-D020DD68C23E}" type="slidenum">
              <a:rPr lang="en-US" altLang="en-US"/>
              <a:pPr eaLnBrk="1" hangingPunct="1">
                <a:spcBef>
                  <a:spcPct val="0"/>
                </a:spcBef>
              </a:pPr>
              <a:t>6</a:t>
            </a:fld>
            <a:endParaRPr lang="en-US" altLang="en-US" dirty="0"/>
          </a:p>
        </p:txBody>
      </p:sp>
    </p:spTree>
    <p:extLst>
      <p:ext uri="{BB962C8B-B14F-4D97-AF65-F5344CB8AC3E}">
        <p14:creationId xmlns:p14="http://schemas.microsoft.com/office/powerpoint/2010/main" val="695657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Defense attorneys Pierre Bazile, right, and Jennifer McCann appear with their client Levi Aron at the State Supreme Court in Brooklyn in New York. </a:t>
            </a:r>
          </a:p>
          <a:p>
            <a:endParaRPr lang="en-US" altLang="en-US" dirty="0" smtClean="0">
              <a:cs typeface="Calibri" panose="020F0502020204030204" pitchFamily="34" charset="0"/>
            </a:endParaRPr>
          </a:p>
          <a:p>
            <a:r>
              <a:rPr lang="en-US" altLang="en-US" dirty="0" smtClean="0">
                <a:cs typeface="Calibri" panose="020F0502020204030204" pitchFamily="34" charset="0"/>
              </a:rPr>
              <a:t>Jesse Ward/The New York Times/Redux Pictures</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A5B2486A-F70A-4A07-93E7-A64618BC2ACE}" type="slidenum">
              <a:rPr lang="en-US" altLang="en-US"/>
              <a:pPr eaLnBrk="1" hangingPunct="1">
                <a:spcBef>
                  <a:spcPct val="0"/>
                </a:spcBef>
              </a:pPr>
              <a:t>7</a:t>
            </a:fld>
            <a:endParaRPr lang="en-US" altLang="en-US" dirty="0"/>
          </a:p>
        </p:txBody>
      </p:sp>
    </p:spTree>
    <p:extLst>
      <p:ext uri="{BB962C8B-B14F-4D97-AF65-F5344CB8AC3E}">
        <p14:creationId xmlns:p14="http://schemas.microsoft.com/office/powerpoint/2010/main" val="266947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Public defender Megan Downing makes a point to the jury during a trial in Brighton, Colorado. What would be the benefits and drawbacks of allowing an indigent defendant to choose her or his public defender rather than being assigned one by the court system? </a:t>
            </a:r>
          </a:p>
          <a:p>
            <a:endParaRPr lang="en-US" altLang="en-US" dirty="0" smtClean="0">
              <a:cs typeface="Calibri" panose="020F0502020204030204" pitchFamily="34" charset="0"/>
            </a:endParaRPr>
          </a:p>
          <a:p>
            <a:r>
              <a:rPr lang="en-US" altLang="en-US" dirty="0" smtClean="0">
                <a:cs typeface="Calibri" panose="020F0502020204030204" pitchFamily="34" charset="0"/>
              </a:rPr>
              <a:t>Andy Cross/The Denver Post via Getty Images</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4FA9C724-0A18-4A81-B505-F04468C96588}" type="slidenum">
              <a:rPr lang="en-US" altLang="en-US"/>
              <a:pPr eaLnBrk="1" hangingPunct="1">
                <a:spcBef>
                  <a:spcPct val="0"/>
                </a:spcBef>
              </a:pPr>
              <a:t>9</a:t>
            </a:fld>
            <a:endParaRPr lang="en-US" altLang="en-US" dirty="0"/>
          </a:p>
        </p:txBody>
      </p:sp>
    </p:spTree>
    <p:extLst>
      <p:ext uri="{BB962C8B-B14F-4D97-AF65-F5344CB8AC3E}">
        <p14:creationId xmlns:p14="http://schemas.microsoft.com/office/powerpoint/2010/main" val="1740353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If a defendant “skips” bail by failing to appear at trial, the bail bond agent sometimes will hire a fugitive-recovery agent to find the defendant and return him or her to court. Are there any circumstances under which a fugitive-recovery agent should be allowed to use deadly force in apprehending a runaway defendant? Explain your answer.</a:t>
            </a:r>
          </a:p>
          <a:p>
            <a:endParaRPr lang="en-US" altLang="en-US" dirty="0" smtClean="0">
              <a:cs typeface="Calibri" panose="020F0502020204030204" pitchFamily="34" charset="0"/>
            </a:endParaRPr>
          </a:p>
          <a:p>
            <a:r>
              <a:rPr lang="en-US" altLang="en-US" dirty="0" smtClean="0">
                <a:cs typeface="Calibri" panose="020F0502020204030204" pitchFamily="34" charset="0"/>
              </a:rPr>
              <a:t>Chris Johnson/Getty Images/RF</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AFE4AA32-042E-4792-9D16-48A72F3CF16D}" type="slidenum">
              <a:rPr lang="en-US" altLang="en-US"/>
              <a:pPr eaLnBrk="1" hangingPunct="1">
                <a:spcBef>
                  <a:spcPct val="0"/>
                </a:spcBef>
              </a:pPr>
              <a:t>15</a:t>
            </a:fld>
            <a:endParaRPr lang="en-US" altLang="en-US" dirty="0"/>
          </a:p>
        </p:txBody>
      </p:sp>
    </p:spTree>
    <p:extLst>
      <p:ext uri="{BB962C8B-B14F-4D97-AF65-F5344CB8AC3E}">
        <p14:creationId xmlns:p14="http://schemas.microsoft.com/office/powerpoint/2010/main" val="2597302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Calibri" panose="020F0502020204030204" pitchFamily="34" charset="0"/>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BC646A33-1FFD-447D-9B6E-C7FE29C01AA6}" type="slidenum">
              <a:rPr lang="en-US" altLang="en-US"/>
              <a:pPr eaLnBrk="1" hangingPunct="1">
                <a:spcBef>
                  <a:spcPct val="0"/>
                </a:spcBef>
              </a:pPr>
              <a:t>19</a:t>
            </a:fld>
            <a:endParaRPr lang="en-US" altLang="en-US" dirty="0"/>
          </a:p>
        </p:txBody>
      </p:sp>
    </p:spTree>
    <p:extLst>
      <p:ext uri="{BB962C8B-B14F-4D97-AF65-F5344CB8AC3E}">
        <p14:creationId xmlns:p14="http://schemas.microsoft.com/office/powerpoint/2010/main" val="3553684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Calibri" panose="020F0502020204030204" pitchFamily="34" charset="0"/>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9EE46671-F5ED-441D-8236-2BA098A2B0D7}" type="slidenum">
              <a:rPr lang="en-US" altLang="en-US"/>
              <a:pPr eaLnBrk="1" hangingPunct="1">
                <a:spcBef>
                  <a:spcPct val="0"/>
                </a:spcBef>
              </a:pPr>
              <a:t>23</a:t>
            </a:fld>
            <a:endParaRPr lang="en-US" altLang="en-US" dirty="0"/>
          </a:p>
        </p:txBody>
      </p:sp>
    </p:spTree>
    <p:extLst>
      <p:ext uri="{BB962C8B-B14F-4D97-AF65-F5344CB8AC3E}">
        <p14:creationId xmlns:p14="http://schemas.microsoft.com/office/powerpoint/2010/main" val="1486049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Why did Miranda Barbour, shown here being escorted out of a Sunbury, Pennsylvania, courtroom, agree to plead guilty to second degree murder for killing a man she met on Craigslist? What incentives might local prosecutors have had for accepting Barbour’s guilty plea and declining to seek her execution? </a:t>
            </a:r>
          </a:p>
          <a:p>
            <a:endParaRPr lang="en-US" altLang="en-US" dirty="0" smtClean="0">
              <a:cs typeface="Calibri" panose="020F0502020204030204" pitchFamily="34" charset="0"/>
            </a:endParaRPr>
          </a:p>
          <a:p>
            <a:r>
              <a:rPr lang="en-US" altLang="en-US" dirty="0" smtClean="0">
                <a:cs typeface="Calibri" panose="020F0502020204030204" pitchFamily="34" charset="0"/>
              </a:rPr>
              <a:t>AP Images/PennLive.com, Christine Baker, File</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60E3B9D8-3DA9-4950-BDEA-150AF0781E7D}" type="slidenum">
              <a:rPr lang="en-US" altLang="en-US"/>
              <a:pPr eaLnBrk="1" hangingPunct="1">
                <a:spcBef>
                  <a:spcPct val="0"/>
                </a:spcBef>
              </a:pPr>
              <a:t>27</a:t>
            </a:fld>
            <a:endParaRPr lang="en-US" altLang="en-US" dirty="0"/>
          </a:p>
        </p:txBody>
      </p:sp>
    </p:spTree>
    <p:extLst>
      <p:ext uri="{BB962C8B-B14F-4D97-AF65-F5344CB8AC3E}">
        <p14:creationId xmlns:p14="http://schemas.microsoft.com/office/powerpoint/2010/main" val="3900804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A1EF0A8-883C-4511-B9B6-5E878E6AFE4C}" type="datetimeFigureOut">
              <a:rPr lang="en-US" altLang="en-US"/>
              <a:pPr/>
              <a:t>11/9/2015</a:t>
            </a:fld>
            <a:endParaRPr lang="en-US" alt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4D3D3C2-C802-4850-AAB9-B9EBB950ED0B}" type="slidenum">
              <a:rPr lang="en-US" altLang="en-US"/>
              <a:pPr/>
              <a:t>‹#›</a:t>
            </a:fld>
            <a:endParaRPr lang="en-US" altLang="en-US" dirty="0"/>
          </a:p>
        </p:txBody>
      </p:sp>
    </p:spTree>
    <p:extLst>
      <p:ext uri="{BB962C8B-B14F-4D97-AF65-F5344CB8AC3E}">
        <p14:creationId xmlns:p14="http://schemas.microsoft.com/office/powerpoint/2010/main" val="8300643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B2AE573-485E-40EB-B63A-05C0762209DF}" type="datetimeFigureOut">
              <a:rPr lang="en-US" altLang="en-US"/>
              <a:pPr/>
              <a:t>11/9/2015</a:t>
            </a:fld>
            <a:endParaRPr lang="en-US" alt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ABA88D3-7AB9-4252-A006-EF239B03D444}" type="slidenum">
              <a:rPr lang="en-US" altLang="en-US"/>
              <a:pPr/>
              <a:t>‹#›</a:t>
            </a:fld>
            <a:endParaRPr lang="en-US" altLang="en-US" dirty="0"/>
          </a:p>
        </p:txBody>
      </p:sp>
    </p:spTree>
    <p:extLst>
      <p:ext uri="{BB962C8B-B14F-4D97-AF65-F5344CB8AC3E}">
        <p14:creationId xmlns:p14="http://schemas.microsoft.com/office/powerpoint/2010/main" val="22137843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09600" y="1600200"/>
            <a:ext cx="7924800" cy="4800600"/>
          </a:xfrm>
          <a:prstGeom prst="rect">
            <a:avLst/>
          </a:prstGeom>
          <a:noFill/>
          <a:ln>
            <a:noFill/>
          </a:ln>
          <a:extLst/>
        </p:spPr>
        <p:txBody>
          <a:bodyPr>
            <a:spAutoFit/>
          </a:bodyP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p:txBody>
      </p:sp>
      <p:sp>
        <p:nvSpPr>
          <p:cNvPr id="2" name="Title 1"/>
          <p:cNvSpPr>
            <a:spLocks noGrp="1"/>
          </p:cNvSpPr>
          <p:nvPr>
            <p:ph type="title"/>
          </p:nvPr>
        </p:nvSpPr>
        <p:spPr/>
        <p:txBody>
          <a:bodyPr/>
          <a:lstStyle>
            <a:lvl1pPr>
              <a:defRPr>
                <a:latin typeface="Calibri"/>
                <a:cs typeface="Calibri"/>
              </a:defRPr>
            </a:lvl1pPr>
          </a:lstStyle>
          <a:p>
            <a:r>
              <a:rPr lang="en-US" dirty="0" smtClean="0"/>
              <a:t>Click to edit Master title style</a:t>
            </a:r>
            <a:endParaRPr dirty="0"/>
          </a:p>
        </p:txBody>
      </p:sp>
      <p:sp>
        <p:nvSpPr>
          <p:cNvPr id="15" name="Content Placeholder 2"/>
          <p:cNvSpPr>
            <a:spLocks noGrp="1"/>
          </p:cNvSpPr>
          <p:nvPr>
            <p:ph sz="half" idx="1"/>
          </p:nvPr>
        </p:nvSpPr>
        <p:spPr>
          <a:xfrm>
            <a:off x="433138" y="1419726"/>
            <a:ext cx="8373978" cy="5133473"/>
          </a:xfrm>
        </p:spPr>
        <p:txBody>
          <a:bodyPr>
            <a:normAutofit/>
          </a:bodyPr>
          <a:lstStyle>
            <a:lvl1pPr>
              <a:spcBef>
                <a:spcPts val="1600"/>
              </a:spcBef>
              <a:defRPr sz="3200"/>
            </a:lvl1pPr>
            <a:lvl2pPr>
              <a:defRPr sz="26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val="6697122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451635"/>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77126"/>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3463115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501190"/>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64425"/>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5575173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40000"/>
            <a:lumOff val="60000"/>
            <a:alpha val="94000"/>
          </a:schemeClr>
        </a:solidFill>
        <a:effectLst/>
      </p:bgPr>
    </p:bg>
    <p:spTree>
      <p:nvGrpSpPr>
        <p:cNvPr id="1" name=""/>
        <p:cNvGrpSpPr/>
        <p:nvPr/>
      </p:nvGrpSpPr>
      <p:grpSpPr>
        <a:xfrm>
          <a:off x="0" y="0"/>
          <a:ext cx="0" cy="0"/>
          <a:chOff x="0" y="0"/>
          <a:chExt cx="0" cy="0"/>
        </a:xfrm>
      </p:grpSpPr>
      <p:cxnSp>
        <p:nvCxnSpPr>
          <p:cNvPr id="37" name="Straight Connector 36"/>
          <p:cNvCxnSpPr/>
          <p:nvPr userDrawn="1"/>
        </p:nvCxnSpPr>
        <p:spPr>
          <a:xfrm>
            <a:off x="-12031" y="1135632"/>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6"/>
          <a:stretch>
            <a:fillRect/>
          </a:stretch>
        </p:blipFill>
        <p:spPr>
          <a:xfrm>
            <a:off x="1" y="0"/>
            <a:ext cx="9144000" cy="1097280"/>
          </a:xfrm>
          <a:prstGeom prst="rect">
            <a:avLst/>
          </a:prstGeom>
        </p:spPr>
      </p:pic>
      <p:sp>
        <p:nvSpPr>
          <p:cNvPr id="12" name="Footer Placeholder 3"/>
          <p:cNvSpPr txBox="1">
            <a:spLocks/>
          </p:cNvSpPr>
          <p:nvPr userDrawn="1"/>
        </p:nvSpPr>
        <p:spPr bwMode="auto">
          <a:xfrm>
            <a:off x="0" y="6629400"/>
            <a:ext cx="245274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000000"/>
                </a:solidFill>
              </a:rPr>
              <a:t>© </a:t>
            </a:r>
            <a:r>
              <a:rPr lang="en-US" altLang="en-US" sz="800" dirty="0" smtClean="0">
                <a:solidFill>
                  <a:srgbClr val="000000"/>
                </a:solidFill>
              </a:rPr>
              <a:t>2017 </a:t>
            </a:r>
            <a:r>
              <a:rPr lang="en-US" altLang="en-US" sz="800" dirty="0">
                <a:solidFill>
                  <a:srgbClr val="000000"/>
                </a:solidFill>
              </a:rPr>
              <a:t>Cengage </a:t>
            </a:r>
            <a:r>
              <a:rPr lang="en-US" altLang="en-US" sz="800" dirty="0" smtClean="0">
                <a:solidFill>
                  <a:srgbClr val="000000"/>
                </a:solidFill>
              </a:rPr>
              <a:t>Learning. All rights reserved. </a:t>
            </a:r>
            <a:endParaRPr lang="en-US" altLang="en-US" sz="800" dirty="0">
              <a:solidFill>
                <a:srgbClr val="000000"/>
              </a:solidFill>
            </a:endParaRPr>
          </a:p>
        </p:txBody>
      </p:sp>
      <p:sp>
        <p:nvSpPr>
          <p:cNvPr id="1028" name="Title Placeholder 1"/>
          <p:cNvSpPr>
            <a:spLocks noGrp="1"/>
          </p:cNvSpPr>
          <p:nvPr>
            <p:ph type="title"/>
          </p:nvPr>
        </p:nvSpPr>
        <p:spPr bwMode="auto">
          <a:xfrm>
            <a:off x="154237" y="0"/>
            <a:ext cx="8747392" cy="1070323"/>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9" name="Text Placeholder 2"/>
          <p:cNvSpPr>
            <a:spLocks noGrp="1"/>
          </p:cNvSpPr>
          <p:nvPr>
            <p:ph type="body" idx="1"/>
          </p:nvPr>
        </p:nvSpPr>
        <p:spPr bwMode="auto">
          <a:xfrm>
            <a:off x="457200" y="1157288"/>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cxnSp>
        <p:nvCxnSpPr>
          <p:cNvPr id="36" name="Straight Connector 35"/>
          <p:cNvCxnSpPr/>
          <p:nvPr userDrawn="1"/>
        </p:nvCxnSpPr>
        <p:spPr>
          <a:xfrm>
            <a:off x="1" y="1108827"/>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1434606"/>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Lst>
  <p:timing>
    <p:tnLst>
      <p:par>
        <p:cTn id="1" dur="indefinite" restart="never" nodeType="tmRoot"/>
      </p:par>
    </p:tnLst>
  </p:timing>
  <p:txStyles>
    <p:titleStyle>
      <a:lvl1pPr algn="ctr" defTabSz="457200" rtl="0" eaLnBrk="0" fontAlgn="base" hangingPunct="0">
        <a:spcBef>
          <a:spcPct val="0"/>
        </a:spcBef>
        <a:spcAft>
          <a:spcPct val="0"/>
        </a:spcAft>
        <a:defRPr sz="3600" kern="1200">
          <a:solidFill>
            <a:schemeClr val="bg2">
              <a:lumMod val="20000"/>
              <a:lumOff val="80000"/>
            </a:schemeClr>
          </a:solidFill>
          <a:latin typeface="+mj-lt"/>
          <a:ea typeface="MS PGothic" pitchFamily="34" charset="-128"/>
          <a:cs typeface="Calibri"/>
        </a:defRPr>
      </a:lvl1pPr>
      <a:lvl2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2pPr>
      <a:lvl3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3pPr>
      <a:lvl4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4pPr>
      <a:lvl5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Calibri"/>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Calibri"/>
          <a:cs typeface="Calibri"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Calibri"/>
          <a:cs typeface="Calibri"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4pPr>
      <a:lvl5pPr marL="2054225" indent="-225425"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D5A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F7000-4841-48F7-AF62-053F1AB316BE}" type="datetimeFigureOut">
              <a:rPr lang="en-US" smtClean="0"/>
              <a:t>11/9/2015</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D88CD-DDEE-41F3-8D6F-4E039B4D4723}" type="slidenum">
              <a:rPr lang="en-US" smtClean="0"/>
              <a:t>‹#›</a:t>
            </a:fld>
            <a:endParaRPr lang="en-US" dirty="0"/>
          </a:p>
        </p:txBody>
      </p:sp>
    </p:spTree>
    <p:extLst>
      <p:ext uri="{BB962C8B-B14F-4D97-AF65-F5344CB8AC3E}">
        <p14:creationId xmlns:p14="http://schemas.microsoft.com/office/powerpoint/2010/main" val="2866282870"/>
      </p:ext>
    </p:extLst>
  </p:cSld>
  <p:clrMap bg1="lt1" tx1="dk1" bg2="lt2" tx2="dk2" accent1="accent1" accent2="accent2" accent3="accent3" accent4="accent4" accent5="accent5" accent6="accent6" hlink="hlink" folHlink="folHlink"/>
  <p:sldLayoutIdLst>
    <p:sldLayoutId id="2147484482"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dirty="0" smtClean="0"/>
              <a:t>Chapter 9</a:t>
            </a:r>
            <a:endParaRPr lang="en-US" b="1" dirty="0"/>
          </a:p>
        </p:txBody>
      </p:sp>
      <p:sp>
        <p:nvSpPr>
          <p:cNvPr id="3" name="Text Placeholder 2"/>
          <p:cNvSpPr>
            <a:spLocks noGrp="1"/>
          </p:cNvSpPr>
          <p:nvPr>
            <p:ph type="body" sz="quarter" idx="11"/>
          </p:nvPr>
        </p:nvSpPr>
        <p:spPr/>
        <p:txBody>
          <a:bodyPr/>
          <a:lstStyle/>
          <a:p>
            <a:r>
              <a:rPr lang="en-US" altLang="en-US" dirty="0" smtClean="0"/>
              <a:t>Pretrial Procedures: The Adversary System in Action</a:t>
            </a:r>
            <a:endParaRPr lang="en-US" dirty="0"/>
          </a:p>
        </p:txBody>
      </p:sp>
    </p:spTree>
    <p:extLst>
      <p:ext uri="{BB962C8B-B14F-4D97-AF65-F5344CB8AC3E}">
        <p14:creationId xmlns:p14="http://schemas.microsoft.com/office/powerpoint/2010/main" val="1679170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p:txBody>
          <a:bodyPr/>
          <a:lstStyle/>
          <a:p>
            <a:r>
              <a:rPr lang="en-US" altLang="en-US" dirty="0" smtClean="0"/>
              <a:t>The Defense Attorney</a:t>
            </a:r>
          </a:p>
        </p:txBody>
      </p:sp>
      <p:sp>
        <p:nvSpPr>
          <p:cNvPr id="41987" name="Content Placeholder 7"/>
          <p:cNvSpPr>
            <a:spLocks noGrp="1"/>
          </p:cNvSpPr>
          <p:nvPr>
            <p:ph sz="half" idx="1"/>
          </p:nvPr>
        </p:nvSpPr>
        <p:spPr/>
        <p:txBody>
          <a:bodyPr/>
          <a:lstStyle/>
          <a:p>
            <a:r>
              <a:rPr lang="en-US" altLang="en-US" dirty="0" smtClean="0"/>
              <a:t>The criminal justice system would not be able to function if lawyers refused to represent clients they knew to be guilty. </a:t>
            </a:r>
          </a:p>
          <a:p>
            <a:r>
              <a:rPr lang="en-US" altLang="en-US" dirty="0" smtClean="0"/>
              <a:t>The most important role for a defense attorney is to advocate for his or her client.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smtClean="0"/>
              <a:t>The Defense Attorney</a:t>
            </a:r>
          </a:p>
        </p:txBody>
      </p:sp>
      <p:sp>
        <p:nvSpPr>
          <p:cNvPr id="55298" name="Rectangle 3"/>
          <p:cNvSpPr>
            <a:spLocks noGrp="1" noChangeArrowheads="1"/>
          </p:cNvSpPr>
          <p:nvPr>
            <p:ph sz="half" idx="1"/>
          </p:nvPr>
        </p:nvSpPr>
        <p:spPr>
          <a:xfrm>
            <a:off x="433138" y="1419726"/>
            <a:ext cx="8373978" cy="5346834"/>
          </a:xfrm>
        </p:spPr>
        <p:txBody>
          <a:bodyPr>
            <a:normAutofit/>
          </a:bodyPr>
          <a:lstStyle/>
          <a:p>
            <a:r>
              <a:rPr lang="en-US" dirty="0" smtClean="0"/>
              <a:t>Defense </a:t>
            </a:r>
            <a:r>
              <a:rPr lang="en-US" dirty="0" smtClean="0"/>
              <a:t>counsel programs</a:t>
            </a:r>
            <a:endParaRPr lang="en-US" dirty="0" smtClean="0"/>
          </a:p>
          <a:p>
            <a:pPr lvl="1"/>
            <a:r>
              <a:rPr lang="en-US" dirty="0" smtClean="0"/>
              <a:t>Assigned counsel</a:t>
            </a:r>
          </a:p>
          <a:p>
            <a:pPr lvl="1"/>
            <a:r>
              <a:rPr lang="en-US" dirty="0" smtClean="0"/>
              <a:t>Contracting attorney programs</a:t>
            </a:r>
          </a:p>
          <a:p>
            <a:pPr lvl="1"/>
            <a:r>
              <a:rPr lang="en-US" dirty="0" smtClean="0"/>
              <a:t>Public defender programs</a:t>
            </a:r>
          </a:p>
          <a:p>
            <a:r>
              <a:rPr lang="en-US" dirty="0" smtClean="0"/>
              <a:t>Effectiveness of </a:t>
            </a:r>
            <a:r>
              <a:rPr lang="en-US" dirty="0" smtClean="0"/>
              <a:t>public defenders</a:t>
            </a:r>
            <a:endParaRPr lang="en-US" dirty="0" smtClean="0"/>
          </a:p>
          <a:p>
            <a:pPr lvl="1"/>
            <a:r>
              <a:rPr lang="en-US" dirty="0" smtClean="0"/>
              <a:t>An indigent defendant must accept the public defender provided by the court system.</a:t>
            </a:r>
          </a:p>
          <a:p>
            <a:pPr lvl="1"/>
            <a:r>
              <a:rPr lang="en-US" dirty="0" smtClean="0"/>
              <a:t>Conviction rates of defendants with private counsel versus public funded attorneys are generally the same</a:t>
            </a:r>
          </a:p>
          <a:p>
            <a:pPr lvl="1"/>
            <a:r>
              <a:rPr lang="en-US" dirty="0" smtClean="0"/>
              <a:t>Three-quarters of public defender programs exceed their recommended caseload level</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dirty="0" smtClean="0"/>
              <a:t>The Defense Attorney</a:t>
            </a:r>
          </a:p>
        </p:txBody>
      </p:sp>
      <p:sp>
        <p:nvSpPr>
          <p:cNvPr id="44035" name="Rectangle 3"/>
          <p:cNvSpPr>
            <a:spLocks noGrp="1" noChangeArrowheads="1"/>
          </p:cNvSpPr>
          <p:nvPr>
            <p:ph sz="half" idx="1"/>
          </p:nvPr>
        </p:nvSpPr>
        <p:spPr/>
        <p:txBody>
          <a:bodyPr/>
          <a:lstStyle/>
          <a:p>
            <a:r>
              <a:rPr lang="en-US" altLang="en-US" dirty="0" smtClean="0"/>
              <a:t>Attorney-client privilege</a:t>
            </a:r>
          </a:p>
          <a:p>
            <a:pPr lvl="1"/>
            <a:r>
              <a:rPr lang="en-US" altLang="en-US" dirty="0" smtClean="0"/>
              <a:t>Defense attorney must do utmost to serve a client even if client confesses guilt to attorney</a:t>
            </a:r>
          </a:p>
          <a:p>
            <a:pPr lvl="1"/>
            <a:r>
              <a:rPr lang="en-US" altLang="en-US" i="1" dirty="0" smtClean="0"/>
              <a:t>United States v. Zolin </a:t>
            </a:r>
            <a:r>
              <a:rPr lang="en-US" altLang="en-US" dirty="0" smtClean="0"/>
              <a:t>(1989) – defense attorneys may disclose contents of conversation with client if information concerns a crime yet to be committed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dirty="0" smtClean="0"/>
              <a:t>Learning Objective 5</a:t>
            </a:r>
          </a:p>
        </p:txBody>
      </p:sp>
      <p:sp>
        <p:nvSpPr>
          <p:cNvPr id="45059" name="Rectangle 3"/>
          <p:cNvSpPr>
            <a:spLocks noGrp="1" noChangeArrowheads="1"/>
          </p:cNvSpPr>
          <p:nvPr>
            <p:ph sz="half" idx="1"/>
          </p:nvPr>
        </p:nvSpPr>
        <p:spPr>
          <a:xfrm>
            <a:off x="433138" y="1419726"/>
            <a:ext cx="4181726" cy="5133473"/>
          </a:xfrm>
        </p:spPr>
        <p:txBody>
          <a:bodyPr/>
          <a:lstStyle/>
          <a:p>
            <a:r>
              <a:rPr lang="en-US" altLang="en-US" dirty="0" smtClean="0"/>
              <a:t>Identify the steps involved in the pretrial criminal process.</a:t>
            </a:r>
          </a:p>
        </p:txBody>
      </p:sp>
      <p:pic>
        <p:nvPicPr>
          <p:cNvPr id="45060" name="Picture 1" descr="pic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14864" y="1288982"/>
            <a:ext cx="3643741" cy="53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dirty="0" smtClean="0"/>
              <a:t>Pretrial Detention</a:t>
            </a:r>
          </a:p>
        </p:txBody>
      </p:sp>
      <p:sp>
        <p:nvSpPr>
          <p:cNvPr id="46083" name="Rectangle 3"/>
          <p:cNvSpPr>
            <a:spLocks noGrp="1" noChangeArrowheads="1"/>
          </p:cNvSpPr>
          <p:nvPr>
            <p:ph sz="half" idx="1"/>
          </p:nvPr>
        </p:nvSpPr>
        <p:spPr/>
        <p:txBody>
          <a:bodyPr/>
          <a:lstStyle/>
          <a:p>
            <a:r>
              <a:rPr lang="en-US" altLang="en-US" dirty="0" smtClean="0"/>
              <a:t>The initial appearance is the first step after arrest</a:t>
            </a:r>
          </a:p>
          <a:p>
            <a:r>
              <a:rPr lang="en-US" altLang="en-US" dirty="0" smtClean="0"/>
              <a:t>Charges are heard and constitutional rights are explained</a:t>
            </a:r>
          </a:p>
          <a:p>
            <a:r>
              <a:rPr lang="en-US" altLang="en-US" dirty="0" smtClean="0"/>
              <a:t>Eligibility for bail is determined</a:t>
            </a:r>
          </a:p>
          <a:p>
            <a:pPr lvl="1"/>
            <a:r>
              <a:rPr lang="en-US" altLang="en-US" dirty="0" smtClean="0"/>
              <a:t>The amount or conditions set by the court intended to ensure that the defendant will appear for further criminal proceedings</a:t>
            </a:r>
          </a:p>
          <a:p>
            <a:endParaRPr lang="en-US" alt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smtClean="0"/>
              <a:t>Learning Objective 6</a:t>
            </a:r>
          </a:p>
        </p:txBody>
      </p:sp>
      <p:sp>
        <p:nvSpPr>
          <p:cNvPr id="47107" name="Rectangle 3"/>
          <p:cNvSpPr>
            <a:spLocks noGrp="1" noChangeArrowheads="1"/>
          </p:cNvSpPr>
          <p:nvPr>
            <p:ph sz="half" idx="1"/>
          </p:nvPr>
        </p:nvSpPr>
        <p:spPr/>
        <p:txBody>
          <a:bodyPr/>
          <a:lstStyle/>
          <a:p>
            <a:r>
              <a:rPr lang="en-US" altLang="en-US" dirty="0" smtClean="0"/>
              <a:t>Indicate the three influences on a judge’</a:t>
            </a:r>
            <a:r>
              <a:rPr lang="en-US" altLang="ja-JP" dirty="0" smtClean="0"/>
              <a:t>s decision to set bail.</a:t>
            </a:r>
            <a:endParaRPr lang="en-US" altLang="en-US" dirty="0" smtClean="0"/>
          </a:p>
        </p:txBody>
      </p:sp>
      <p:pic>
        <p:nvPicPr>
          <p:cNvPr id="471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1838" y="2765425"/>
            <a:ext cx="5049837"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2"/>
          <p:cNvSpPr>
            <a:spLocks noChangeArrowheads="1"/>
          </p:cNvSpPr>
          <p:nvPr/>
        </p:nvSpPr>
        <p:spPr bwMode="auto">
          <a:xfrm>
            <a:off x="2001838" y="6137275"/>
            <a:ext cx="19796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Chris Johnson/Getty Images/RF</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dirty="0" smtClean="0"/>
              <a:t>Pretrial Detention</a:t>
            </a:r>
          </a:p>
        </p:txBody>
      </p:sp>
      <p:sp>
        <p:nvSpPr>
          <p:cNvPr id="48131" name="Rectangle 3"/>
          <p:cNvSpPr>
            <a:spLocks noGrp="1" noChangeArrowheads="1"/>
          </p:cNvSpPr>
          <p:nvPr>
            <p:ph sz="half" idx="1"/>
          </p:nvPr>
        </p:nvSpPr>
        <p:spPr/>
        <p:txBody>
          <a:bodyPr/>
          <a:lstStyle/>
          <a:p>
            <a:r>
              <a:rPr lang="en-US" altLang="en-US" dirty="0" smtClean="0"/>
              <a:t>Bail is provided for under the Eighth Amendment but is not guaranteed.</a:t>
            </a:r>
          </a:p>
          <a:p>
            <a:r>
              <a:rPr lang="en-US" altLang="en-US" dirty="0" smtClean="0"/>
              <a:t>Judges may be influenced by:</a:t>
            </a:r>
          </a:p>
          <a:p>
            <a:pPr lvl="1"/>
            <a:r>
              <a:rPr lang="en-US" altLang="en-US" dirty="0" smtClean="0"/>
              <a:t>Uncertainty</a:t>
            </a:r>
          </a:p>
          <a:p>
            <a:pPr lvl="1"/>
            <a:r>
              <a:rPr lang="en-US" altLang="en-US" dirty="0" smtClean="0"/>
              <a:t>Risk </a:t>
            </a:r>
          </a:p>
          <a:p>
            <a:pPr lvl="1"/>
            <a:r>
              <a:rPr lang="en-US" altLang="en-US" dirty="0" smtClean="0"/>
              <a:t>Overcrowded jails</a:t>
            </a:r>
          </a:p>
          <a:p>
            <a:pPr lvl="1"/>
            <a:endParaRPr lang="en-US" altLang="en-US" dirty="0" smtClean="0"/>
          </a:p>
          <a:p>
            <a:pPr lvl="1"/>
            <a:endParaRPr lang="en-US" alt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smtClean="0"/>
              <a:t>Pretrial Detention</a:t>
            </a:r>
          </a:p>
        </p:txBody>
      </p:sp>
      <p:sp>
        <p:nvSpPr>
          <p:cNvPr id="49155" name="Content Placeholder 2"/>
          <p:cNvSpPr>
            <a:spLocks noGrp="1"/>
          </p:cNvSpPr>
          <p:nvPr>
            <p:ph sz="half" idx="1"/>
          </p:nvPr>
        </p:nvSpPr>
        <p:spPr/>
        <p:txBody>
          <a:bodyPr/>
          <a:lstStyle/>
          <a:p>
            <a:r>
              <a:rPr lang="en-US" altLang="en-US" dirty="0" smtClean="0"/>
              <a:t>Gaining pretrial release</a:t>
            </a:r>
          </a:p>
          <a:p>
            <a:pPr lvl="1"/>
            <a:r>
              <a:rPr lang="en-US" altLang="en-US" dirty="0" smtClean="0"/>
              <a:t>Release on recognizance (ROR)</a:t>
            </a:r>
          </a:p>
          <a:p>
            <a:pPr lvl="1"/>
            <a:r>
              <a:rPr lang="en-US" altLang="en-US" dirty="0" smtClean="0"/>
              <a:t>Property bonds</a:t>
            </a:r>
          </a:p>
          <a:p>
            <a:pPr lvl="1"/>
            <a:r>
              <a:rPr lang="en-US" altLang="en-US" dirty="0" smtClean="0"/>
              <a:t>Bail bond agents</a:t>
            </a:r>
          </a:p>
          <a:p>
            <a:r>
              <a:rPr lang="en-US" altLang="en-US" dirty="0" smtClean="0"/>
              <a:t>Preventive detention  </a:t>
            </a:r>
          </a:p>
          <a:p>
            <a:pPr lvl="1"/>
            <a:r>
              <a:rPr lang="en-US" altLang="en-US" dirty="0" smtClean="0"/>
              <a:t>Bail Reform Act of 1984</a:t>
            </a:r>
          </a:p>
          <a:p>
            <a:r>
              <a:rPr lang="en-US" altLang="en-US" dirty="0" smtClean="0"/>
              <a:t>False positives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4"/>
          <p:cNvSpPr>
            <a:spLocks noGrp="1"/>
          </p:cNvSpPr>
          <p:nvPr>
            <p:ph type="title"/>
          </p:nvPr>
        </p:nvSpPr>
        <p:spPr/>
        <p:txBody>
          <a:bodyPr/>
          <a:lstStyle/>
          <a:p>
            <a:r>
              <a:rPr lang="en-US" altLang="en-US" dirty="0" smtClean="0"/>
              <a:t>Pretrial Detention</a:t>
            </a:r>
          </a:p>
        </p:txBody>
      </p:sp>
      <p:pic>
        <p:nvPicPr>
          <p:cNvPr id="50179" name="Picture 1" descr="pic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2575" y="1199515"/>
            <a:ext cx="3414713"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dirty="0" smtClean="0"/>
              <a:t>Learning Objective 7</a:t>
            </a:r>
          </a:p>
        </p:txBody>
      </p:sp>
      <p:sp>
        <p:nvSpPr>
          <p:cNvPr id="51203" name="Rectangle 3"/>
          <p:cNvSpPr>
            <a:spLocks noGrp="1" noChangeArrowheads="1"/>
          </p:cNvSpPr>
          <p:nvPr>
            <p:ph sz="half" idx="1"/>
          </p:nvPr>
        </p:nvSpPr>
        <p:spPr/>
        <p:txBody>
          <a:bodyPr/>
          <a:lstStyle/>
          <a:p>
            <a:r>
              <a:rPr lang="en-US" altLang="en-US" dirty="0" smtClean="0"/>
              <a:t>Identify the main difference between an indictment and an information.</a:t>
            </a:r>
          </a:p>
        </p:txBody>
      </p:sp>
      <p:pic>
        <p:nvPicPr>
          <p:cNvPr id="5120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7638" y="3141663"/>
            <a:ext cx="6688137"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smtClean="0"/>
              <a:t>Learning Objective 1</a:t>
            </a:r>
          </a:p>
        </p:txBody>
      </p:sp>
      <p:sp>
        <p:nvSpPr>
          <p:cNvPr id="33795" name="Rectangle 3"/>
          <p:cNvSpPr>
            <a:spLocks noGrp="1" noChangeArrowheads="1"/>
          </p:cNvSpPr>
          <p:nvPr>
            <p:ph sz="half" idx="1"/>
          </p:nvPr>
        </p:nvSpPr>
        <p:spPr/>
        <p:txBody>
          <a:bodyPr/>
          <a:lstStyle/>
          <a:p>
            <a:r>
              <a:rPr lang="en-US" altLang="en-US" dirty="0" smtClean="0"/>
              <a:t>List the different names given to public prosecutors and indicate the general powers that they have.</a:t>
            </a:r>
          </a:p>
        </p:txBody>
      </p:sp>
      <p:grpSp>
        <p:nvGrpSpPr>
          <p:cNvPr id="33796" name="Group 1"/>
          <p:cNvGrpSpPr>
            <a:grpSpLocks/>
          </p:cNvGrpSpPr>
          <p:nvPr/>
        </p:nvGrpSpPr>
        <p:grpSpPr bwMode="auto">
          <a:xfrm>
            <a:off x="1604532" y="2932747"/>
            <a:ext cx="5099722" cy="3700462"/>
            <a:chOff x="1087848" y="3429375"/>
            <a:chExt cx="5099410" cy="3700325"/>
          </a:xfrm>
        </p:grpSpPr>
        <p:pic>
          <p:nvPicPr>
            <p:cNvPr id="33797" name="Picture 5" descr="screenshot_333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0160" y="3429375"/>
              <a:ext cx="4707098" cy="37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Footer Placeholder 4"/>
            <p:cNvSpPr txBox="1">
              <a:spLocks/>
            </p:cNvSpPr>
            <p:nvPr/>
          </p:nvSpPr>
          <p:spPr bwMode="auto">
            <a:xfrm rot="16200000">
              <a:off x="75331" y="5787713"/>
              <a:ext cx="2274497" cy="24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US" altLang="en-US" sz="800" dirty="0"/>
            </a:p>
            <a:p>
              <a:pPr eaLnBrk="1" hangingPunct="1">
                <a:spcBef>
                  <a:spcPct val="0"/>
                </a:spcBef>
                <a:buFontTx/>
                <a:buNone/>
              </a:pPr>
              <a:r>
                <a:rPr lang="en-US" altLang="en-US" sz="800" dirty="0"/>
                <a:t>© Cengage Learning. All Rights Reserved.</a:t>
              </a:r>
            </a:p>
            <a:p>
              <a:pPr eaLnBrk="1" hangingPunct="1">
                <a:spcBef>
                  <a:spcPct val="0"/>
                </a:spcBef>
                <a:buFontTx/>
                <a:buNone/>
              </a:pPr>
              <a:endParaRPr lang="en-US" altLang="en-US" sz="800"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smtClean="0"/>
              <a:t>Establishing Probable Cause</a:t>
            </a:r>
          </a:p>
        </p:txBody>
      </p:sp>
      <p:sp>
        <p:nvSpPr>
          <p:cNvPr id="52227" name="Content Placeholder 2"/>
          <p:cNvSpPr>
            <a:spLocks noGrp="1"/>
          </p:cNvSpPr>
          <p:nvPr>
            <p:ph sz="half" idx="1"/>
          </p:nvPr>
        </p:nvSpPr>
        <p:spPr/>
        <p:txBody>
          <a:bodyPr/>
          <a:lstStyle/>
          <a:p>
            <a:r>
              <a:rPr lang="en-US" altLang="en-US" dirty="0" smtClean="0"/>
              <a:t>Preliminary hearing process begins the discovery of information.</a:t>
            </a:r>
          </a:p>
          <a:p>
            <a:r>
              <a:rPr lang="en-US" altLang="en-US" dirty="0" smtClean="0"/>
              <a:t>Defense attorneys are entitled to have access to any evidence in the possession of the prosecution relating to the case.</a:t>
            </a:r>
          </a:p>
          <a:p>
            <a:pPr lvl="1"/>
            <a:r>
              <a:rPr lang="en-US" altLang="en-US" dirty="0" smtClean="0"/>
              <a:t>Discovery is the keystone in the adversary process.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smtClean="0"/>
              <a:t>Establishing Probable Cause</a:t>
            </a:r>
          </a:p>
        </p:txBody>
      </p:sp>
      <p:sp>
        <p:nvSpPr>
          <p:cNvPr id="53251" name="Content Placeholder 2"/>
          <p:cNvSpPr>
            <a:spLocks noGrp="1"/>
          </p:cNvSpPr>
          <p:nvPr>
            <p:ph sz="half" idx="1"/>
          </p:nvPr>
        </p:nvSpPr>
        <p:spPr/>
        <p:txBody>
          <a:bodyPr/>
          <a:lstStyle/>
          <a:p>
            <a:r>
              <a:rPr lang="en-US" altLang="en-US" dirty="0" smtClean="0"/>
              <a:t>In many jurisdictions, the grand jury replaces the preliminary hearing.</a:t>
            </a:r>
          </a:p>
          <a:p>
            <a:pPr lvl="1"/>
            <a:r>
              <a:rPr lang="en-US" altLang="en-US" dirty="0" smtClean="0"/>
              <a:t>The grand jury is a group of citizens called to decide whether probable cause exists in a case.</a:t>
            </a:r>
          </a:p>
          <a:p>
            <a:r>
              <a:rPr lang="en-US" altLang="en-US" dirty="0" smtClean="0"/>
              <a:t>In other jurisdictions, prosecutors can provide an </a:t>
            </a:r>
            <a:r>
              <a:rPr lang="ja-JP" altLang="en-US" dirty="0" smtClean="0"/>
              <a:t>“</a:t>
            </a:r>
            <a:r>
              <a:rPr lang="en-US" altLang="ja-JP" dirty="0" smtClean="0"/>
              <a:t>information,</a:t>
            </a:r>
            <a:r>
              <a:rPr lang="ja-JP" altLang="en-US" dirty="0" smtClean="0"/>
              <a:t>”</a:t>
            </a:r>
            <a:r>
              <a:rPr lang="en-US" altLang="ja-JP" dirty="0" smtClean="0"/>
              <a:t> </a:t>
            </a:r>
            <a:r>
              <a:rPr lang="en-US" altLang="ja-JP" dirty="0" smtClean="0"/>
              <a:t>which replaces the police complaint as the formal charge against the defendant for the purpose of trial.</a:t>
            </a:r>
            <a:endParaRPr lang="en-US" alt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dirty="0" smtClean="0"/>
              <a:t>Establishing Probable Cause</a:t>
            </a:r>
          </a:p>
        </p:txBody>
      </p:sp>
      <p:sp>
        <p:nvSpPr>
          <p:cNvPr id="54275" name="Content Placeholder 2"/>
          <p:cNvSpPr>
            <a:spLocks noGrp="1"/>
          </p:cNvSpPr>
          <p:nvPr>
            <p:ph sz="half" idx="1"/>
          </p:nvPr>
        </p:nvSpPr>
        <p:spPr/>
        <p:txBody>
          <a:bodyPr/>
          <a:lstStyle/>
          <a:p>
            <a:r>
              <a:rPr lang="en-US" altLang="en-US" dirty="0" smtClean="0"/>
              <a:t>Grand jury hears evidence presented by the </a:t>
            </a:r>
            <a:r>
              <a:rPr lang="en-US" altLang="en-US" dirty="0" smtClean="0"/>
              <a:t>prosecutor.</a:t>
            </a:r>
            <a:endParaRPr lang="en-US" altLang="en-US" dirty="0" smtClean="0"/>
          </a:p>
          <a:p>
            <a:pPr lvl="1"/>
            <a:r>
              <a:rPr lang="en-US" altLang="en-US" dirty="0" smtClean="0"/>
              <a:t>Photos, documents, tangible objects, witness testimony, and other items</a:t>
            </a:r>
          </a:p>
          <a:p>
            <a:r>
              <a:rPr lang="en-US" altLang="en-US" dirty="0" smtClean="0"/>
              <a:t>If the grand jury finds probable cause exists, an </a:t>
            </a:r>
            <a:r>
              <a:rPr lang="ja-JP" altLang="en-US" dirty="0" smtClean="0"/>
              <a:t>“</a:t>
            </a:r>
            <a:r>
              <a:rPr lang="en-US" altLang="ja-JP" dirty="0" smtClean="0"/>
              <a:t>indictment</a:t>
            </a:r>
            <a:r>
              <a:rPr lang="ja-JP" altLang="en-US" dirty="0" smtClean="0"/>
              <a:t>”</a:t>
            </a:r>
            <a:r>
              <a:rPr lang="en-US" altLang="ja-JP" dirty="0" smtClean="0"/>
              <a:t> is presented. </a:t>
            </a:r>
            <a:endParaRPr lang="en-US" alt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dirty="0" smtClean="0"/>
              <a:t>Learning Objective 8</a:t>
            </a:r>
          </a:p>
        </p:txBody>
      </p:sp>
      <p:sp>
        <p:nvSpPr>
          <p:cNvPr id="55299" name="Rectangle 3"/>
          <p:cNvSpPr>
            <a:spLocks noGrp="1" noChangeArrowheads="1"/>
          </p:cNvSpPr>
          <p:nvPr>
            <p:ph sz="half" idx="1"/>
          </p:nvPr>
        </p:nvSpPr>
        <p:spPr/>
        <p:txBody>
          <a:bodyPr/>
          <a:lstStyle/>
          <a:p>
            <a:r>
              <a:rPr lang="en-US" altLang="en-US" dirty="0" smtClean="0"/>
              <a:t>Explain how a prosecutor screens potential cases.</a:t>
            </a:r>
          </a:p>
        </p:txBody>
      </p:sp>
      <p:pic>
        <p:nvPicPr>
          <p:cNvPr id="55300" name="Picture 1" descr="pic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0939" y="2364739"/>
            <a:ext cx="5233987"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dirty="0" smtClean="0"/>
              <a:t>The Prosecutorial Screening Process</a:t>
            </a:r>
          </a:p>
        </p:txBody>
      </p:sp>
      <p:sp>
        <p:nvSpPr>
          <p:cNvPr id="56323" name="Rectangle 3"/>
          <p:cNvSpPr>
            <a:spLocks noGrp="1" noChangeArrowheads="1"/>
          </p:cNvSpPr>
          <p:nvPr>
            <p:ph sz="half" idx="1"/>
          </p:nvPr>
        </p:nvSpPr>
        <p:spPr>
          <a:xfrm>
            <a:off x="433138" y="1419726"/>
            <a:ext cx="8373978" cy="5438274"/>
          </a:xfrm>
        </p:spPr>
        <p:txBody>
          <a:bodyPr>
            <a:normAutofit/>
          </a:bodyPr>
          <a:lstStyle/>
          <a:p>
            <a:r>
              <a:rPr lang="en-US" altLang="en-US" dirty="0" smtClean="0"/>
              <a:t>Case attrition is the decision by the prosecutor not to prosecute the defendant (</a:t>
            </a:r>
            <a:r>
              <a:rPr lang="en-US" altLang="en-US" i="1" dirty="0" smtClean="0"/>
              <a:t>nolle prosequi</a:t>
            </a:r>
            <a:r>
              <a:rPr lang="en-US" altLang="en-US" dirty="0" smtClean="0"/>
              <a:t>).</a:t>
            </a:r>
          </a:p>
          <a:p>
            <a:pPr lvl="1"/>
            <a:r>
              <a:rPr lang="en-US" altLang="en-US" dirty="0" smtClean="0"/>
              <a:t>Scarce resources</a:t>
            </a:r>
          </a:p>
          <a:p>
            <a:pPr lvl="1"/>
            <a:r>
              <a:rPr lang="en-US" altLang="en-US" dirty="0" smtClean="0"/>
              <a:t>Screening factors</a:t>
            </a:r>
          </a:p>
          <a:p>
            <a:pPr lvl="1"/>
            <a:r>
              <a:rPr lang="en-US" altLang="en-US" dirty="0" smtClean="0"/>
              <a:t>Sufficient evidence</a:t>
            </a:r>
          </a:p>
          <a:p>
            <a:pPr lvl="1"/>
            <a:r>
              <a:rPr lang="en-US" altLang="en-US" dirty="0" smtClean="0"/>
              <a:t>Offense seriousness</a:t>
            </a:r>
          </a:p>
          <a:p>
            <a:pPr lvl="1"/>
            <a:r>
              <a:rPr lang="en-US" altLang="en-US" dirty="0" smtClean="0"/>
              <a:t>Uncooperative or unreliable victims</a:t>
            </a:r>
          </a:p>
          <a:p>
            <a:pPr lvl="1"/>
            <a:r>
              <a:rPr lang="en-US" altLang="en-US" dirty="0" smtClean="0"/>
              <a:t>Defendant who is willing to testify against other offenders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smtClean="0"/>
              <a:t>Common Pretrial Motions</a:t>
            </a:r>
          </a:p>
        </p:txBody>
      </p:sp>
      <p:sp>
        <p:nvSpPr>
          <p:cNvPr id="57347" name="Content Placeholder 2"/>
          <p:cNvSpPr>
            <a:spLocks noGrp="1"/>
          </p:cNvSpPr>
          <p:nvPr>
            <p:ph sz="half" idx="1"/>
          </p:nvPr>
        </p:nvSpPr>
        <p:spPr/>
        <p:txBody>
          <a:bodyPr/>
          <a:lstStyle/>
          <a:p>
            <a:r>
              <a:rPr lang="en-US" altLang="en-US" dirty="0" smtClean="0"/>
              <a:t>Common pretrial motions</a:t>
            </a:r>
          </a:p>
          <a:p>
            <a:pPr lvl="1"/>
            <a:r>
              <a:rPr lang="en-US" altLang="en-US" dirty="0" smtClean="0"/>
              <a:t>Motion to suppress evidence</a:t>
            </a:r>
          </a:p>
          <a:p>
            <a:pPr lvl="1"/>
            <a:r>
              <a:rPr lang="en-US" altLang="en-US" dirty="0" smtClean="0"/>
              <a:t>Change of venue</a:t>
            </a:r>
          </a:p>
          <a:p>
            <a:pPr lvl="1"/>
            <a:r>
              <a:rPr lang="en-US" altLang="en-US" dirty="0" smtClean="0"/>
              <a:t>Invalidate search warrant</a:t>
            </a:r>
          </a:p>
          <a:p>
            <a:pPr lvl="1"/>
            <a:r>
              <a:rPr lang="en-US" altLang="en-US" dirty="0" smtClean="0"/>
              <a:t>Dismiss the case because of the delay in bringing it to trial</a:t>
            </a:r>
          </a:p>
          <a:p>
            <a:pPr lvl="1"/>
            <a:r>
              <a:rPr lang="en-US" altLang="en-US" dirty="0" smtClean="0"/>
              <a:t>Motion to obtain evidence prosecution may be withholding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dirty="0" smtClean="0"/>
              <a:t>Discussion Questions</a:t>
            </a:r>
          </a:p>
        </p:txBody>
      </p:sp>
      <p:sp>
        <p:nvSpPr>
          <p:cNvPr id="58371" name="Content Placeholder 2"/>
          <p:cNvSpPr>
            <a:spLocks noGrp="1"/>
          </p:cNvSpPr>
          <p:nvPr>
            <p:ph sz="half" idx="1"/>
          </p:nvPr>
        </p:nvSpPr>
        <p:spPr/>
        <p:txBody>
          <a:bodyPr/>
          <a:lstStyle/>
          <a:p>
            <a:r>
              <a:rPr lang="en-US" altLang="en-US" dirty="0" smtClean="0"/>
              <a:t>What are some reasons for why a change of venue should or could occur in a case?</a:t>
            </a:r>
          </a:p>
          <a:p>
            <a:r>
              <a:rPr lang="en-US" altLang="en-US" dirty="0" smtClean="0"/>
              <a:t>What might invalidate a search warrant from a case?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dirty="0" smtClean="0"/>
              <a:t>Learning Objective 9</a:t>
            </a:r>
          </a:p>
        </p:txBody>
      </p:sp>
      <p:sp>
        <p:nvSpPr>
          <p:cNvPr id="59395" name="Rectangle 3"/>
          <p:cNvSpPr>
            <a:spLocks noGrp="1" noChangeArrowheads="1"/>
          </p:cNvSpPr>
          <p:nvPr>
            <p:ph sz="half" idx="1"/>
          </p:nvPr>
        </p:nvSpPr>
        <p:spPr/>
        <p:txBody>
          <a:bodyPr/>
          <a:lstStyle/>
          <a:p>
            <a:r>
              <a:rPr lang="en-US" altLang="en-US" dirty="0" smtClean="0"/>
              <a:t>Indicate why prosecutors, defense attorneys, and defendants often agree to plea bargains. </a:t>
            </a:r>
          </a:p>
        </p:txBody>
      </p:sp>
      <p:pic>
        <p:nvPicPr>
          <p:cNvPr id="593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1295" y="2629218"/>
            <a:ext cx="4613275"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2"/>
          <p:cNvSpPr>
            <a:spLocks noChangeArrowheads="1"/>
          </p:cNvSpPr>
          <p:nvPr/>
        </p:nvSpPr>
        <p:spPr bwMode="auto">
          <a:xfrm>
            <a:off x="2118425" y="6178225"/>
            <a:ext cx="28352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AP Images/PennLive.com, Christine Baker, File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smtClean="0"/>
              <a:t>Pleading Guilty</a:t>
            </a:r>
          </a:p>
        </p:txBody>
      </p:sp>
      <p:sp>
        <p:nvSpPr>
          <p:cNvPr id="60419" name="Rectangle 3"/>
          <p:cNvSpPr>
            <a:spLocks noGrp="1" noChangeArrowheads="1"/>
          </p:cNvSpPr>
          <p:nvPr>
            <p:ph sz="half" idx="1"/>
          </p:nvPr>
        </p:nvSpPr>
        <p:spPr/>
        <p:txBody>
          <a:bodyPr/>
          <a:lstStyle/>
          <a:p>
            <a:r>
              <a:rPr lang="en-US" altLang="en-US" dirty="0" smtClean="0"/>
              <a:t>Plea bargaining</a:t>
            </a:r>
          </a:p>
          <a:p>
            <a:pPr lvl="1"/>
            <a:r>
              <a:rPr lang="en-US" altLang="en-US" dirty="0" smtClean="0"/>
              <a:t>Process involving accused, defense counsel, and prosecutor</a:t>
            </a:r>
          </a:p>
          <a:p>
            <a:pPr lvl="1"/>
            <a:r>
              <a:rPr lang="en-US" altLang="en-US" dirty="0" smtClean="0"/>
              <a:t>Works out mutually satisfactory disposition of case</a:t>
            </a:r>
          </a:p>
          <a:p>
            <a:r>
              <a:rPr lang="en-US" altLang="en-US" dirty="0" smtClean="0"/>
              <a:t>The court must approve the plea bargain.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dirty="0" smtClean="0"/>
              <a:t>Pleading Guilty</a:t>
            </a:r>
          </a:p>
        </p:txBody>
      </p:sp>
      <p:sp>
        <p:nvSpPr>
          <p:cNvPr id="61443" name="Rectangle 3"/>
          <p:cNvSpPr>
            <a:spLocks noGrp="1" noChangeArrowheads="1"/>
          </p:cNvSpPr>
          <p:nvPr>
            <p:ph sz="half" idx="1"/>
          </p:nvPr>
        </p:nvSpPr>
        <p:spPr/>
        <p:txBody>
          <a:bodyPr>
            <a:normAutofit lnSpcReduction="10000"/>
          </a:bodyPr>
          <a:lstStyle/>
          <a:p>
            <a:r>
              <a:rPr lang="en-US" altLang="en-US" dirty="0" smtClean="0"/>
              <a:t>Prosecutors and plea bargaining</a:t>
            </a:r>
          </a:p>
          <a:p>
            <a:pPr lvl="1"/>
            <a:r>
              <a:rPr lang="en-US" altLang="en-US" dirty="0" smtClean="0"/>
              <a:t>Conviction; removes risk of jury or judge disagreeing with case presented by prosecutor, “saves” a questionable case; reduces resources spent on case</a:t>
            </a:r>
          </a:p>
          <a:p>
            <a:r>
              <a:rPr lang="en-US" altLang="en-US" dirty="0" smtClean="0"/>
              <a:t>Defense attorneys and plea bargaining</a:t>
            </a:r>
          </a:p>
          <a:p>
            <a:pPr lvl="1"/>
            <a:r>
              <a:rPr lang="en-US" altLang="en-US" dirty="0" smtClean="0"/>
              <a:t>Often best defense; may increase profit margins</a:t>
            </a:r>
          </a:p>
          <a:p>
            <a:r>
              <a:rPr lang="en-US" altLang="en-US" dirty="0" smtClean="0"/>
              <a:t>Defendants and plea bargaining</a:t>
            </a:r>
          </a:p>
          <a:p>
            <a:pPr lvl="1"/>
            <a:r>
              <a:rPr lang="en-US" altLang="en-US" dirty="0" smtClean="0"/>
              <a:t>Allows measure of control; lighter sentence</a:t>
            </a:r>
          </a:p>
          <a:p>
            <a:r>
              <a:rPr lang="en-US" altLang="en-US" dirty="0" smtClean="0"/>
              <a:t>Victims and plea bargaining</a:t>
            </a:r>
          </a:p>
          <a:p>
            <a:pPr lvl="1"/>
            <a:r>
              <a:rPr lang="en-US" altLang="en-US" dirty="0" smtClean="0"/>
              <a:t>Seek to be “reasonably heard”</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smtClean="0"/>
              <a:t>The Prosecution</a:t>
            </a:r>
          </a:p>
        </p:txBody>
      </p:sp>
      <p:sp>
        <p:nvSpPr>
          <p:cNvPr id="34819" name="Rectangle 3"/>
          <p:cNvSpPr>
            <a:spLocks noGrp="1" noChangeArrowheads="1"/>
          </p:cNvSpPr>
          <p:nvPr>
            <p:ph sz="half" idx="1"/>
          </p:nvPr>
        </p:nvSpPr>
        <p:spPr/>
        <p:txBody>
          <a:bodyPr>
            <a:normAutofit fontScale="92500" lnSpcReduction="10000"/>
          </a:bodyPr>
          <a:lstStyle/>
          <a:p>
            <a:r>
              <a:rPr lang="en-US" altLang="en-US" dirty="0" smtClean="0"/>
              <a:t>Public prosecutor in federal cases is the U.S. attorney.</a:t>
            </a:r>
          </a:p>
          <a:p>
            <a:r>
              <a:rPr lang="en-US" altLang="en-US" dirty="0" smtClean="0"/>
              <a:t>Criminal cases are tried by public prosecutors, who are employed by the government.</a:t>
            </a:r>
          </a:p>
          <a:p>
            <a:r>
              <a:rPr lang="en-US" altLang="en-US" dirty="0" smtClean="0"/>
              <a:t>Referred to as prosecuting attorneys, district attorneys, county attorneys, or city attorneys.</a:t>
            </a:r>
          </a:p>
          <a:p>
            <a:r>
              <a:rPr lang="en-US" altLang="en-US" dirty="0" smtClean="0"/>
              <a:t>The attorney general is the chief law enforcement officer in any state.</a:t>
            </a:r>
          </a:p>
          <a:p>
            <a:r>
              <a:rPr lang="en-US" altLang="en-US" dirty="0" smtClean="0"/>
              <a:t>Each jurisdiction has a chief prosecutor who is appointed, or more often, elected.</a:t>
            </a:r>
          </a:p>
          <a:p>
            <a:endParaRPr lang="en-US" alt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dirty="0" smtClean="0"/>
              <a:t>Pleading Guilty</a:t>
            </a:r>
          </a:p>
        </p:txBody>
      </p:sp>
      <p:sp>
        <p:nvSpPr>
          <p:cNvPr id="62467" name="Rectangle 3"/>
          <p:cNvSpPr>
            <a:spLocks noGrp="1" noChangeArrowheads="1"/>
          </p:cNvSpPr>
          <p:nvPr>
            <p:ph sz="half" idx="1"/>
          </p:nvPr>
        </p:nvSpPr>
        <p:spPr/>
        <p:txBody>
          <a:bodyPr/>
          <a:lstStyle/>
          <a:p>
            <a:r>
              <a:rPr lang="en-US" altLang="en-US" dirty="0" smtClean="0"/>
              <a:t>Strategies to induce plea bargain</a:t>
            </a:r>
          </a:p>
          <a:p>
            <a:pPr lvl="1"/>
            <a:r>
              <a:rPr lang="en-US" altLang="en-US" dirty="0" smtClean="0"/>
              <a:t>The </a:t>
            </a:r>
            <a:r>
              <a:rPr lang="en-US" altLang="en-US" dirty="0" smtClean="0"/>
              <a:t>defense</a:t>
            </a:r>
            <a:endParaRPr lang="en-US" altLang="en-US" dirty="0" smtClean="0"/>
          </a:p>
          <a:p>
            <a:pPr lvl="2"/>
            <a:r>
              <a:rPr lang="en-US" altLang="en-US" dirty="0" smtClean="0"/>
              <a:t>Pretrial motions designed to weaken the state’</a:t>
            </a:r>
            <a:r>
              <a:rPr lang="en-US" altLang="ja-JP" dirty="0" smtClean="0"/>
              <a:t>s case</a:t>
            </a:r>
          </a:p>
          <a:p>
            <a:pPr lvl="1"/>
            <a:r>
              <a:rPr lang="en-US" altLang="en-US" dirty="0" smtClean="0"/>
              <a:t>The </a:t>
            </a:r>
            <a:r>
              <a:rPr lang="en-US" altLang="en-US" dirty="0" smtClean="0"/>
              <a:t>prosecution</a:t>
            </a:r>
            <a:endParaRPr lang="en-US" altLang="en-US" dirty="0" smtClean="0"/>
          </a:p>
          <a:p>
            <a:pPr lvl="2"/>
            <a:r>
              <a:rPr lang="en-US" altLang="en-US" dirty="0" smtClean="0"/>
              <a:t>Horizontal overcharging</a:t>
            </a:r>
          </a:p>
          <a:p>
            <a:pPr lvl="2"/>
            <a:r>
              <a:rPr lang="en-US" altLang="en-US" dirty="0" smtClean="0"/>
              <a:t>Vertical overcharging</a:t>
            </a:r>
          </a:p>
          <a:p>
            <a:pPr lvl="1"/>
            <a:r>
              <a:rPr lang="en-US" altLang="en-US" dirty="0" smtClean="0"/>
              <a:t>Protecting the </a:t>
            </a:r>
            <a:r>
              <a:rPr lang="en-US" altLang="en-US" dirty="0" smtClean="0"/>
              <a:t>defendant</a:t>
            </a:r>
            <a:endParaRPr lang="en-US" altLang="en-US" dirty="0" smtClean="0"/>
          </a:p>
          <a:p>
            <a:pPr lvl="2"/>
            <a:r>
              <a:rPr lang="en-US" altLang="en-US" i="1" dirty="0" smtClean="0"/>
              <a:t>Boykin v. Alabama</a:t>
            </a:r>
            <a:r>
              <a:rPr lang="en-US" altLang="en-US" dirty="0" smtClean="0"/>
              <a:t>, </a:t>
            </a:r>
            <a:r>
              <a:rPr lang="en-US" altLang="en-US" i="1" dirty="0" smtClean="0"/>
              <a:t>Boykin</a:t>
            </a:r>
            <a:r>
              <a:rPr lang="en-US" altLang="en-US" dirty="0" smtClean="0"/>
              <a:t> form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dirty="0" smtClean="0"/>
              <a:t>Discussion Questions</a:t>
            </a:r>
          </a:p>
        </p:txBody>
      </p:sp>
      <p:sp>
        <p:nvSpPr>
          <p:cNvPr id="63491" name="Content Placeholder 2"/>
          <p:cNvSpPr>
            <a:spLocks noGrp="1"/>
          </p:cNvSpPr>
          <p:nvPr>
            <p:ph sz="half" idx="1"/>
          </p:nvPr>
        </p:nvSpPr>
        <p:spPr/>
        <p:txBody>
          <a:bodyPr/>
          <a:lstStyle/>
          <a:p>
            <a:r>
              <a:rPr lang="en-US" altLang="en-US" dirty="0" smtClean="0"/>
              <a:t>You are the victim of a carjacking, which has traumatized you to the point that you fear even getting in your vehicle.</a:t>
            </a:r>
          </a:p>
          <a:p>
            <a:pPr lvl="1"/>
            <a:r>
              <a:rPr lang="en-US" altLang="en-US" dirty="0" smtClean="0"/>
              <a:t>Give your opinion on the perpetrator of your crime plea bargaining your case. Would it feel fair to you, as the victim?</a:t>
            </a:r>
          </a:p>
          <a:p>
            <a:pPr lvl="1"/>
            <a:r>
              <a:rPr lang="en-US" altLang="en-US" dirty="0" smtClean="0"/>
              <a:t>Discuss the advantages and disadvantages from a prosecutorial and a defense perspective.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dirty="0" smtClean="0"/>
              <a:t>Pleading </a:t>
            </a:r>
            <a:r>
              <a:rPr lang="en-US" altLang="en-US" dirty="0" smtClean="0"/>
              <a:t>Not Guilty</a:t>
            </a:r>
            <a:endParaRPr lang="en-US" altLang="en-US" dirty="0" smtClean="0"/>
          </a:p>
        </p:txBody>
      </p:sp>
      <p:sp>
        <p:nvSpPr>
          <p:cNvPr id="64515" name="Content Placeholder 2"/>
          <p:cNvSpPr>
            <a:spLocks noGrp="1"/>
          </p:cNvSpPr>
          <p:nvPr>
            <p:ph sz="half" idx="1"/>
          </p:nvPr>
        </p:nvSpPr>
        <p:spPr/>
        <p:txBody>
          <a:bodyPr/>
          <a:lstStyle/>
          <a:p>
            <a:r>
              <a:rPr lang="en-US" altLang="en-US" dirty="0" smtClean="0"/>
              <a:t>Pleading not guilty</a:t>
            </a:r>
          </a:p>
          <a:p>
            <a:pPr lvl="1"/>
            <a:r>
              <a:rPr lang="en-US" altLang="en-US" dirty="0" smtClean="0"/>
              <a:t>Gain a more favorable plea bargain.</a:t>
            </a:r>
          </a:p>
          <a:p>
            <a:pPr lvl="1"/>
            <a:r>
              <a:rPr lang="en-US" altLang="en-US" dirty="0" smtClean="0"/>
              <a:t>Challenge a crucial part of the evidence on constitutional grounds.</a:t>
            </a:r>
          </a:p>
          <a:p>
            <a:pPr lvl="1"/>
            <a:r>
              <a:rPr lang="en-US" altLang="en-US" dirty="0" smtClean="0"/>
              <a:t>Submit one of the affirmative defenses.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smtClean="0"/>
              <a:t>The Prosecution</a:t>
            </a:r>
          </a:p>
        </p:txBody>
      </p:sp>
      <p:sp>
        <p:nvSpPr>
          <p:cNvPr id="35843" name="Rectangle 3"/>
          <p:cNvSpPr>
            <a:spLocks noGrp="1" noChangeArrowheads="1"/>
          </p:cNvSpPr>
          <p:nvPr>
            <p:ph sz="half" idx="1"/>
          </p:nvPr>
        </p:nvSpPr>
        <p:spPr/>
        <p:txBody>
          <a:bodyPr/>
          <a:lstStyle/>
          <a:p>
            <a:r>
              <a:rPr lang="en-US" altLang="en-US" dirty="0" smtClean="0"/>
              <a:t>Chief prosecutors often have numerous assistant prosecutors.</a:t>
            </a:r>
          </a:p>
          <a:p>
            <a:r>
              <a:rPr lang="en-US" altLang="en-US" dirty="0" smtClean="0"/>
              <a:t>Prosecutors act as officers of the law during criminal trials.</a:t>
            </a:r>
          </a:p>
          <a:p>
            <a:r>
              <a:rPr lang="en-US" altLang="en-US" dirty="0" smtClean="0"/>
              <a:t>During the pretrial period, prosecutors have the discretion to determine:</a:t>
            </a:r>
          </a:p>
          <a:p>
            <a:pPr lvl="1"/>
            <a:r>
              <a:rPr lang="en-US" altLang="en-US" dirty="0" smtClean="0"/>
              <a:t>Whether a suspect will be charged with a crime</a:t>
            </a:r>
          </a:p>
          <a:p>
            <a:pPr lvl="1"/>
            <a:r>
              <a:rPr lang="en-US" altLang="en-US" dirty="0" smtClean="0"/>
              <a:t>The level of charges to be brought against the suspect</a:t>
            </a:r>
          </a:p>
          <a:p>
            <a:pPr lvl="1"/>
            <a:r>
              <a:rPr lang="en-US" altLang="en-US" dirty="0" smtClean="0"/>
              <a:t>If and when to stop the prosecution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smtClean="0"/>
              <a:t>Learning Objective 2</a:t>
            </a:r>
          </a:p>
        </p:txBody>
      </p:sp>
      <p:sp>
        <p:nvSpPr>
          <p:cNvPr id="36867" name="Rectangle 3"/>
          <p:cNvSpPr>
            <a:spLocks noGrp="1" noChangeArrowheads="1"/>
          </p:cNvSpPr>
          <p:nvPr>
            <p:ph sz="half" idx="1"/>
          </p:nvPr>
        </p:nvSpPr>
        <p:spPr/>
        <p:txBody>
          <a:bodyPr/>
          <a:lstStyle/>
          <a:p>
            <a:r>
              <a:rPr lang="en-US" altLang="en-US" dirty="0" smtClean="0"/>
              <a:t>Contrast the prosecutor’</a:t>
            </a:r>
            <a:r>
              <a:rPr lang="en-US" altLang="ja-JP" dirty="0" smtClean="0"/>
              <a:t>s roles as an elected official and as a crime fighter.</a:t>
            </a:r>
            <a:endParaRPr lang="en-US" altLang="en-US" dirty="0" smtClean="0"/>
          </a:p>
        </p:txBody>
      </p:sp>
      <p:grpSp>
        <p:nvGrpSpPr>
          <p:cNvPr id="36868" name="Group 2"/>
          <p:cNvGrpSpPr>
            <a:grpSpLocks/>
          </p:cNvGrpSpPr>
          <p:nvPr/>
        </p:nvGrpSpPr>
        <p:grpSpPr bwMode="auto">
          <a:xfrm>
            <a:off x="3108960" y="3040380"/>
            <a:ext cx="2514600" cy="3187700"/>
            <a:chOff x="3048000" y="3429000"/>
            <a:chExt cx="2514600" cy="3187213"/>
          </a:xfrm>
        </p:grpSpPr>
        <p:pic>
          <p:nvPicPr>
            <p:cNvPr id="36869" name="Picture 4" descr="P09_02_Sonia Sotomayor copy.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429000"/>
              <a:ext cx="25146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1"/>
            <p:cNvSpPr>
              <a:spLocks noChangeArrowheads="1"/>
            </p:cNvSpPr>
            <p:nvPr/>
          </p:nvSpPr>
          <p:spPr bwMode="auto">
            <a:xfrm>
              <a:off x="3048000" y="6400800"/>
              <a:ext cx="1685077" cy="21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AP Photo/Pablo Martinez Monsivais</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smtClean="0"/>
              <a:t>The Prosecution</a:t>
            </a:r>
          </a:p>
        </p:txBody>
      </p:sp>
      <p:sp>
        <p:nvSpPr>
          <p:cNvPr id="37891" name="Rectangle 3"/>
          <p:cNvSpPr>
            <a:spLocks noGrp="1" noChangeArrowheads="1"/>
          </p:cNvSpPr>
          <p:nvPr>
            <p:ph sz="half" idx="1"/>
          </p:nvPr>
        </p:nvSpPr>
        <p:spPr/>
        <p:txBody>
          <a:bodyPr/>
          <a:lstStyle/>
          <a:p>
            <a:r>
              <a:rPr lang="en-US" altLang="en-US" dirty="0" smtClean="0"/>
              <a:t>The prosecutor as an elected official:</a:t>
            </a:r>
          </a:p>
          <a:p>
            <a:pPr lvl="1"/>
            <a:r>
              <a:rPr lang="en-US" altLang="en-US" dirty="0" smtClean="0"/>
              <a:t>Must answer to the voters</a:t>
            </a:r>
          </a:p>
          <a:p>
            <a:pPr lvl="1"/>
            <a:r>
              <a:rPr lang="en-US" altLang="en-US" dirty="0" smtClean="0"/>
              <a:t>Are subject to community pressure</a:t>
            </a:r>
          </a:p>
          <a:p>
            <a:pPr lvl="1"/>
            <a:r>
              <a:rPr lang="en-US" altLang="en-US" dirty="0" smtClean="0"/>
              <a:t>May use office as a political stepping-stone</a:t>
            </a:r>
          </a:p>
          <a:p>
            <a:r>
              <a:rPr lang="en-US" altLang="en-US" dirty="0" smtClean="0"/>
              <a:t>The prosecutor as a crime fighter</a:t>
            </a:r>
          </a:p>
          <a:p>
            <a:pPr lvl="1"/>
            <a:r>
              <a:rPr lang="en-US" altLang="en-US" dirty="0" smtClean="0"/>
              <a:t>Often seen as </a:t>
            </a:r>
            <a:r>
              <a:rPr lang="en-US" altLang="en-US" dirty="0" smtClean="0"/>
              <a:t>a law enforcement </a:t>
            </a:r>
            <a:r>
              <a:rPr lang="en-US" altLang="en-US" dirty="0" smtClean="0"/>
              <a:t>agent</a:t>
            </a:r>
          </a:p>
          <a:p>
            <a:pPr lvl="1"/>
            <a:r>
              <a:rPr lang="en-US" altLang="en-US" dirty="0" smtClean="0"/>
              <a:t>Police-prosecutor conflict</a:t>
            </a:r>
          </a:p>
          <a:p>
            <a:pPr lvl="1"/>
            <a:r>
              <a:rPr lang="en-US" altLang="en-US" dirty="0" smtClean="0"/>
              <a:t>Victim’</a:t>
            </a:r>
            <a:r>
              <a:rPr lang="en-US" altLang="ja-JP" dirty="0" smtClean="0"/>
              <a:t>s rights </a:t>
            </a:r>
            <a:endParaRPr lang="en-US" alt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t>Learning Objective 3</a:t>
            </a:r>
          </a:p>
        </p:txBody>
      </p:sp>
      <p:sp>
        <p:nvSpPr>
          <p:cNvPr id="38915" name="Rectangle 3"/>
          <p:cNvSpPr>
            <a:spLocks noGrp="1" noChangeArrowheads="1"/>
          </p:cNvSpPr>
          <p:nvPr>
            <p:ph sz="half" idx="1"/>
          </p:nvPr>
        </p:nvSpPr>
        <p:spPr/>
        <p:txBody>
          <a:bodyPr/>
          <a:lstStyle/>
          <a:p>
            <a:r>
              <a:rPr lang="en-US" altLang="en-US" dirty="0" smtClean="0"/>
              <a:t>Delineate the responsibilities of defense attorneys.</a:t>
            </a:r>
          </a:p>
        </p:txBody>
      </p:sp>
      <p:pic>
        <p:nvPicPr>
          <p:cNvPr id="389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1173" y="2617712"/>
            <a:ext cx="5297487"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2"/>
          <p:cNvSpPr>
            <a:spLocks noChangeArrowheads="1"/>
          </p:cNvSpPr>
          <p:nvPr/>
        </p:nvSpPr>
        <p:spPr bwMode="auto">
          <a:xfrm>
            <a:off x="1669733" y="6232487"/>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Jesse Ward/The New York Times/Redux Pictures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dirty="0" smtClean="0"/>
              <a:t>The Defense Attorney</a:t>
            </a:r>
          </a:p>
        </p:txBody>
      </p:sp>
      <p:sp>
        <p:nvSpPr>
          <p:cNvPr id="39939" name="Rectangle 3"/>
          <p:cNvSpPr>
            <a:spLocks noGrp="1" noChangeArrowheads="1"/>
          </p:cNvSpPr>
          <p:nvPr>
            <p:ph sz="half" idx="1"/>
          </p:nvPr>
        </p:nvSpPr>
        <p:spPr>
          <a:xfrm>
            <a:off x="433138" y="1419726"/>
            <a:ext cx="8373978" cy="5438274"/>
          </a:xfrm>
        </p:spPr>
        <p:txBody>
          <a:bodyPr>
            <a:normAutofit/>
          </a:bodyPr>
          <a:lstStyle/>
          <a:p>
            <a:r>
              <a:rPr lang="en-US" altLang="en-US" dirty="0" smtClean="0"/>
              <a:t>Provides legal representation to criminal defendants during the court process</a:t>
            </a:r>
          </a:p>
          <a:p>
            <a:pPr lvl="1"/>
            <a:r>
              <a:rPr lang="en-US" altLang="en-US" dirty="0" smtClean="0"/>
              <a:t>Investigates the incident for which the defendant has been charged</a:t>
            </a:r>
          </a:p>
          <a:p>
            <a:pPr lvl="1"/>
            <a:r>
              <a:rPr lang="en-US" altLang="en-US" dirty="0" smtClean="0"/>
              <a:t>Communicates with the prosecutor, which includes negotiating plea bargains</a:t>
            </a:r>
          </a:p>
          <a:p>
            <a:pPr lvl="1"/>
            <a:r>
              <a:rPr lang="en-US" altLang="en-US" dirty="0" smtClean="0"/>
              <a:t>Prepares the case for trial, and submits defense motions, including motions to suppress evidence</a:t>
            </a:r>
          </a:p>
          <a:p>
            <a:pPr lvl="1"/>
            <a:r>
              <a:rPr lang="en-US" altLang="en-US" dirty="0" smtClean="0"/>
              <a:t>Represents the defendant at trial</a:t>
            </a:r>
          </a:p>
          <a:p>
            <a:pPr lvl="1"/>
            <a:r>
              <a:rPr lang="en-US" altLang="en-US" dirty="0" smtClean="0"/>
              <a:t>Negotiates a sentence, if the client has been convicted</a:t>
            </a:r>
          </a:p>
          <a:p>
            <a:pPr lvl="1"/>
            <a:r>
              <a:rPr lang="en-US" altLang="en-US" dirty="0" smtClean="0"/>
              <a:t>Determines whether to appeal a guilty verdict</a:t>
            </a:r>
          </a:p>
          <a:p>
            <a:endParaRPr lang="en-US"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dirty="0" smtClean="0"/>
              <a:t>Learning Objective 4</a:t>
            </a:r>
          </a:p>
        </p:txBody>
      </p:sp>
      <p:sp>
        <p:nvSpPr>
          <p:cNvPr id="40963" name="Rectangle 3"/>
          <p:cNvSpPr>
            <a:spLocks noGrp="1" noChangeArrowheads="1"/>
          </p:cNvSpPr>
          <p:nvPr>
            <p:ph sz="half" idx="1"/>
          </p:nvPr>
        </p:nvSpPr>
        <p:spPr/>
        <p:txBody>
          <a:bodyPr/>
          <a:lstStyle/>
          <a:p>
            <a:r>
              <a:rPr lang="en-US" altLang="en-US" dirty="0" smtClean="0"/>
              <a:t>Explain why defense attorneys must often defend clients they know to be guilty.</a:t>
            </a:r>
          </a:p>
        </p:txBody>
      </p:sp>
      <p:pic>
        <p:nvPicPr>
          <p:cNvPr id="4096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3130" y="2982913"/>
            <a:ext cx="45593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2"/>
          <p:cNvSpPr>
            <a:spLocks noChangeArrowheads="1"/>
          </p:cNvSpPr>
          <p:nvPr/>
        </p:nvSpPr>
        <p:spPr bwMode="auto">
          <a:xfrm>
            <a:off x="2286000" y="6259513"/>
            <a:ext cx="2794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Andy Cross/The Denver Post via Getty Images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392</TotalTime>
  <Words>1399</Words>
  <Application>Microsoft Office PowerPoint</Application>
  <PresentationFormat>On-screen Show (4:3)</PresentationFormat>
  <Paragraphs>182</Paragraphs>
  <Slides>32</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MS PGothic</vt:lpstr>
      <vt:lpstr>MS PGothic</vt:lpstr>
      <vt:lpstr>Arial</vt:lpstr>
      <vt:lpstr>Calibri</vt:lpstr>
      <vt:lpstr>Calibri Light</vt:lpstr>
      <vt:lpstr>1_Office Theme</vt:lpstr>
      <vt:lpstr>Custom Design</vt:lpstr>
      <vt:lpstr>PowerPoint Presentation</vt:lpstr>
      <vt:lpstr>Learning Objective 1</vt:lpstr>
      <vt:lpstr>The Prosecution</vt:lpstr>
      <vt:lpstr>The Prosecution</vt:lpstr>
      <vt:lpstr>Learning Objective 2</vt:lpstr>
      <vt:lpstr>The Prosecution</vt:lpstr>
      <vt:lpstr>Learning Objective 3</vt:lpstr>
      <vt:lpstr>The Defense Attorney</vt:lpstr>
      <vt:lpstr>Learning Objective 4</vt:lpstr>
      <vt:lpstr>The Defense Attorney</vt:lpstr>
      <vt:lpstr>The Defense Attorney</vt:lpstr>
      <vt:lpstr>The Defense Attorney</vt:lpstr>
      <vt:lpstr>Learning Objective 5</vt:lpstr>
      <vt:lpstr>Pretrial Detention</vt:lpstr>
      <vt:lpstr>Learning Objective 6</vt:lpstr>
      <vt:lpstr>Pretrial Detention</vt:lpstr>
      <vt:lpstr>Pretrial Detention</vt:lpstr>
      <vt:lpstr>Pretrial Detention</vt:lpstr>
      <vt:lpstr>Learning Objective 7</vt:lpstr>
      <vt:lpstr>Establishing Probable Cause</vt:lpstr>
      <vt:lpstr>Establishing Probable Cause</vt:lpstr>
      <vt:lpstr>Establishing Probable Cause</vt:lpstr>
      <vt:lpstr>Learning Objective 8</vt:lpstr>
      <vt:lpstr>The Prosecutorial Screening Process</vt:lpstr>
      <vt:lpstr>Common Pretrial Motions</vt:lpstr>
      <vt:lpstr>Discussion Questions</vt:lpstr>
      <vt:lpstr>Learning Objective 9</vt:lpstr>
      <vt:lpstr>Pleading Guilty</vt:lpstr>
      <vt:lpstr>Pleading Guilty</vt:lpstr>
      <vt:lpstr>Pleading Guilty</vt:lpstr>
      <vt:lpstr>Discussion Questions</vt:lpstr>
      <vt:lpstr>Pleading Not Guilty</vt:lpstr>
    </vt:vector>
  </TitlesOfParts>
  <Company>LMP Media,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rmitra</cp:lastModifiedBy>
  <cp:revision>56</cp:revision>
  <dcterms:created xsi:type="dcterms:W3CDTF">2013-10-25T01:45:49Z</dcterms:created>
  <dcterms:modified xsi:type="dcterms:W3CDTF">2015-11-09T16:24:31Z</dcterms:modified>
</cp:coreProperties>
</file>