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91" r:id="rId1"/>
    <p:sldMasterId id="2147484296" r:id="rId2"/>
  </p:sldMasterIdLst>
  <p:notesMasterIdLst>
    <p:notesMasterId r:id="rId32"/>
  </p:notesMasterIdLst>
  <p:sldIdLst>
    <p:sldId id="28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6" r:id="rId24"/>
    <p:sldId id="279" r:id="rId25"/>
    <p:sldId id="287" r:id="rId26"/>
    <p:sldId id="281" r:id="rId27"/>
    <p:sldId id="282" r:id="rId28"/>
    <p:sldId id="283" r:id="rId29"/>
    <p:sldId id="284" r:id="rId30"/>
    <p:sldId id="285" r:id="rId3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5410">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506" y="78"/>
      </p:cViewPr>
      <p:guideLst>
        <p:guide orient="horz" pos="2160"/>
        <p:guide pos="5410"/>
        <p:guide pos="2880"/>
      </p:guideLst>
    </p:cSldViewPr>
  </p:slideViewPr>
  <p:notesTextViewPr>
    <p:cViewPr>
      <p:scale>
        <a:sx n="100" d="100"/>
        <a:sy n="100" d="100"/>
      </p:scale>
      <p:origin x="0" y="0"/>
    </p:cViewPr>
  </p:notesTextViewPr>
  <p:sorterViewPr>
    <p:cViewPr>
      <p:scale>
        <a:sx n="66" d="100"/>
        <a:sy n="66" d="100"/>
      </p:scale>
      <p:origin x="0" y="-6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Calibri"/>
                <a:cs typeface="Calibri"/>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71248B5E-5224-4C16-B787-198D2DCF0D9C}" type="datetimeFigureOut">
              <a:rPr lang="en-US" altLang="en-US"/>
              <a:pPr>
                <a:defRPr/>
              </a:pPr>
              <a:t>11/9/2015</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Calibri"/>
                <a:cs typeface="Calibri"/>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79AFE73-77C3-4374-BABD-C53DB84D4F33}" type="slidenum">
              <a:rPr lang="en-US" altLang="en-US"/>
              <a:pPr/>
              <a:t>‹#›</a:t>
            </a:fld>
            <a:endParaRPr lang="en-US" altLang="en-US" dirty="0"/>
          </a:p>
        </p:txBody>
      </p:sp>
    </p:spTree>
    <p:extLst>
      <p:ext uri="{BB962C8B-B14F-4D97-AF65-F5344CB8AC3E}">
        <p14:creationId xmlns:p14="http://schemas.microsoft.com/office/powerpoint/2010/main" val="127661341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Calibri"/>
      </a:defRPr>
    </a:lvl1pPr>
    <a:lvl2pPr marL="457200" algn="l" defTabSz="457200" rtl="0" eaLnBrk="0" fontAlgn="base" hangingPunct="0">
      <a:spcBef>
        <a:spcPct val="30000"/>
      </a:spcBef>
      <a:spcAft>
        <a:spcPct val="0"/>
      </a:spcAft>
      <a:defRPr sz="1200" kern="1200">
        <a:solidFill>
          <a:schemeClr val="tx1"/>
        </a:solidFill>
        <a:latin typeface="+mn-lt"/>
        <a:ea typeface="Calibri"/>
        <a:cs typeface="Calibri" charset="0"/>
      </a:defRPr>
    </a:lvl2pPr>
    <a:lvl3pPr marL="914400" algn="l" defTabSz="457200" rtl="0" eaLnBrk="0" fontAlgn="base" hangingPunct="0">
      <a:spcBef>
        <a:spcPct val="30000"/>
      </a:spcBef>
      <a:spcAft>
        <a:spcPct val="0"/>
      </a:spcAft>
      <a:defRPr sz="1200" kern="1200">
        <a:solidFill>
          <a:schemeClr val="tx1"/>
        </a:solidFill>
        <a:latin typeface="+mn-lt"/>
        <a:ea typeface="Calibri"/>
        <a:cs typeface="Calibri" charset="0"/>
      </a:defRPr>
    </a:lvl3pPr>
    <a:lvl4pPr marL="1371600" algn="l" defTabSz="457200" rtl="0" eaLnBrk="0" fontAlgn="base" hangingPunct="0">
      <a:spcBef>
        <a:spcPct val="30000"/>
      </a:spcBef>
      <a:spcAft>
        <a:spcPct val="0"/>
      </a:spcAft>
      <a:defRPr sz="1200" kern="1200">
        <a:solidFill>
          <a:schemeClr val="tx1"/>
        </a:solidFill>
        <a:latin typeface="+mn-lt"/>
        <a:ea typeface="Calibri"/>
        <a:cs typeface="Calibri" charset="0"/>
      </a:defRPr>
    </a:lvl4pPr>
    <a:lvl5pPr marL="1828800" algn="l" defTabSz="457200" rtl="0" eaLnBrk="0" fontAlgn="base" hangingPunct="0">
      <a:spcBef>
        <a:spcPct val="30000"/>
      </a:spcBef>
      <a:spcAft>
        <a:spcPct val="0"/>
      </a:spcAft>
      <a:defRPr sz="1200" kern="1200">
        <a:solidFill>
          <a:schemeClr val="tx1"/>
        </a:solidFill>
        <a:latin typeface="+mn-lt"/>
        <a:ea typeface="Calibri"/>
        <a:cs typeface="Calibri"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Why is it important that American criminal courtrooms, such as this one in Cape May, New Jersey, are places of impartiality and independence?</a:t>
            </a:r>
          </a:p>
          <a:p>
            <a:endParaRPr lang="en-US" altLang="en-US" dirty="0" smtClean="0">
              <a:cs typeface="Calibri" panose="020F0502020204030204" pitchFamily="34" charset="0"/>
            </a:endParaRPr>
          </a:p>
          <a:p>
            <a:r>
              <a:rPr lang="en-US" altLang="en-US" dirty="0" smtClean="0">
                <a:cs typeface="Calibri" panose="020F0502020204030204" pitchFamily="34" charset="0"/>
              </a:rPr>
              <a:t>AP Images/The Press of Atlantic City, Dale Gerhard</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09274D77-437B-4005-BBA3-456412613B4D}" type="slidenum">
              <a:rPr lang="en-US" altLang="en-US"/>
              <a:pPr eaLnBrk="1" hangingPunct="1">
                <a:spcBef>
                  <a:spcPct val="0"/>
                </a:spcBef>
              </a:pPr>
              <a:t>2</a:t>
            </a:fld>
            <a:endParaRPr lang="en-US" altLang="en-US" dirty="0"/>
          </a:p>
        </p:txBody>
      </p:sp>
    </p:spTree>
    <p:extLst>
      <p:ext uri="{BB962C8B-B14F-4D97-AF65-F5344CB8AC3E}">
        <p14:creationId xmlns:p14="http://schemas.microsoft.com/office/powerpoint/2010/main" val="4163786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cs typeface="Calibri" panose="020F0502020204030204" pitchFamily="34" charset="0"/>
              </a:rPr>
              <a:t>In 2015, a Florida judge reduced the sentence of Ronald Salazar, shown here, from life without parole to forty years for raping and killing his sister when he was fourteen years old.</a:t>
            </a:r>
          </a:p>
          <a:p>
            <a:pPr eaLnBrk="1" hangingPunct="1">
              <a:spcBef>
                <a:spcPct val="0"/>
              </a:spcBef>
            </a:pPr>
            <a:r>
              <a:rPr lang="en-US" altLang="en-US" dirty="0" smtClean="0">
                <a:cs typeface="Calibri" panose="020F0502020204030204" pitchFamily="34" charset="0"/>
              </a:rPr>
              <a:t>Rita – I pulled this from chapter 15, page 486. </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48F4DEA7-FC40-428F-B4A0-9667FDB562A4}" type="slidenum">
              <a:rPr lang="en-US" altLang="en-US"/>
              <a:pPr eaLnBrk="1" hangingPunct="1">
                <a:spcBef>
                  <a:spcPct val="0"/>
                </a:spcBef>
              </a:pPr>
              <a:t>28</a:t>
            </a:fld>
            <a:endParaRPr lang="en-US" altLang="en-US" dirty="0"/>
          </a:p>
        </p:txBody>
      </p:sp>
    </p:spTree>
    <p:extLst>
      <p:ext uri="{BB962C8B-B14F-4D97-AF65-F5344CB8AC3E}">
        <p14:creationId xmlns:p14="http://schemas.microsoft.com/office/powerpoint/2010/main" val="3657113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These puppies were rescued from a future in dogfighting during a federal investigation in Auburn, Alabama. Their owners were charged with violating federal dogfighting laws, and faced those charges in federal criminal court. Do you think that the federal government should have jurisdiction over a local activity like dogfighting? Why or why not? AP Images/ASPCA</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E1C483EC-BF16-4358-A594-2D53DE5739E6}" type="slidenum">
              <a:rPr lang="en-US" altLang="en-US"/>
              <a:pPr eaLnBrk="1" hangingPunct="1">
                <a:spcBef>
                  <a:spcPct val="0"/>
                </a:spcBef>
              </a:pPr>
              <a:t>4</a:t>
            </a:fld>
            <a:endParaRPr lang="en-US" altLang="en-US" dirty="0"/>
          </a:p>
        </p:txBody>
      </p:sp>
    </p:spTree>
    <p:extLst>
      <p:ext uri="{BB962C8B-B14F-4D97-AF65-F5344CB8AC3E}">
        <p14:creationId xmlns:p14="http://schemas.microsoft.com/office/powerpoint/2010/main" val="3534133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cs typeface="Calibri" panose="020F0502020204030204" pitchFamily="34" charset="0"/>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524A5A46-01C0-4790-ACC4-DAD817CF5D38}" type="slidenum">
              <a:rPr lang="en-US" altLang="en-US"/>
              <a:pPr eaLnBrk="1" hangingPunct="1">
                <a:spcBef>
                  <a:spcPct val="0"/>
                </a:spcBef>
              </a:pPr>
              <a:t>6</a:t>
            </a:fld>
            <a:endParaRPr lang="en-US" altLang="en-US" dirty="0"/>
          </a:p>
        </p:txBody>
      </p:sp>
    </p:spTree>
    <p:extLst>
      <p:ext uri="{BB962C8B-B14F-4D97-AF65-F5344CB8AC3E}">
        <p14:creationId xmlns:p14="http://schemas.microsoft.com/office/powerpoint/2010/main" val="1743463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cs typeface="Calibri" panose="020F0502020204030204" pitchFamily="34" charset="0"/>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00FE8815-79AB-4DA3-928D-7C1C89D91A94}" type="slidenum">
              <a:rPr lang="en-US" altLang="en-US"/>
              <a:pPr eaLnBrk="1" hangingPunct="1">
                <a:spcBef>
                  <a:spcPct val="0"/>
                </a:spcBef>
              </a:pPr>
              <a:t>10</a:t>
            </a:fld>
            <a:endParaRPr lang="en-US" altLang="en-US" dirty="0"/>
          </a:p>
        </p:txBody>
      </p:sp>
    </p:spTree>
    <p:extLst>
      <p:ext uri="{BB962C8B-B14F-4D97-AF65-F5344CB8AC3E}">
        <p14:creationId xmlns:p14="http://schemas.microsoft.com/office/powerpoint/2010/main" val="2649362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cs typeface="Calibri" panose="020F0502020204030204" pitchFamily="34" charset="0"/>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0DFB6E64-BF76-40B1-8FC8-758BB83F251A}" type="slidenum">
              <a:rPr lang="en-US" altLang="en-US"/>
              <a:pPr eaLnBrk="1" hangingPunct="1">
                <a:spcBef>
                  <a:spcPct val="0"/>
                </a:spcBef>
              </a:pPr>
              <a:t>12</a:t>
            </a:fld>
            <a:endParaRPr lang="en-US" altLang="en-US" dirty="0"/>
          </a:p>
        </p:txBody>
      </p:sp>
    </p:spTree>
    <p:extLst>
      <p:ext uri="{BB962C8B-B14F-4D97-AF65-F5344CB8AC3E}">
        <p14:creationId xmlns:p14="http://schemas.microsoft.com/office/powerpoint/2010/main" val="330218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John G. Roberts, Jr., pictured here, is the seventeenth chief justice of the United States Supreme Court. What does it mean to say that Roberts and the eight associate members of the Court “make criminal justice</a:t>
            </a:r>
          </a:p>
          <a:p>
            <a:r>
              <a:rPr lang="en-US" altLang="en-US" dirty="0" smtClean="0">
                <a:cs typeface="Calibri" panose="020F0502020204030204" pitchFamily="34" charset="0"/>
              </a:rPr>
              <a:t>policy”? AP Images/Lawrence Jackson, File</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1049E4F0-4D58-40E1-9657-160EE0E6D061}" type="slidenum">
              <a:rPr lang="en-US" altLang="en-US"/>
              <a:pPr eaLnBrk="1" hangingPunct="1">
                <a:spcBef>
                  <a:spcPct val="0"/>
                </a:spcBef>
              </a:pPr>
              <a:t>15</a:t>
            </a:fld>
            <a:endParaRPr lang="en-US" altLang="en-US" dirty="0"/>
          </a:p>
        </p:txBody>
      </p:sp>
    </p:spTree>
    <p:extLst>
      <p:ext uri="{BB962C8B-B14F-4D97-AF65-F5344CB8AC3E}">
        <p14:creationId xmlns:p14="http://schemas.microsoft.com/office/powerpoint/2010/main" val="2110154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cs typeface="Calibri" panose="020F0502020204030204" pitchFamily="34"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1C502246-34C8-4C72-8354-D978D1C06A84}" type="slidenum">
              <a:rPr lang="en-US" altLang="en-US"/>
              <a:pPr eaLnBrk="1" hangingPunct="1">
                <a:spcBef>
                  <a:spcPct val="0"/>
                </a:spcBef>
              </a:pPr>
              <a:t>18</a:t>
            </a:fld>
            <a:endParaRPr lang="en-US" altLang="en-US" dirty="0"/>
          </a:p>
        </p:txBody>
      </p:sp>
    </p:spTree>
    <p:extLst>
      <p:ext uri="{BB962C8B-B14F-4D97-AF65-F5344CB8AC3E}">
        <p14:creationId xmlns:p14="http://schemas.microsoft.com/office/powerpoint/2010/main" val="3907487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cs typeface="Calibri" panose="020F0502020204030204" pitchFamily="34" charset="0"/>
              </a:rPr>
              <a:t>Rita – It was hard to tell that this was the French flag and not just a red column and a blue column, so I put it in with a bit of the background included in the text so it stands out as a “whole” rather than two separate items. Gestalt psychology crops up from time to time.</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A69E4611-B22A-4AA7-A914-BCCBDB85F1A9}" type="slidenum">
              <a:rPr lang="en-US" altLang="en-US"/>
              <a:pPr eaLnBrk="1" hangingPunct="1">
                <a:spcBef>
                  <a:spcPct val="0"/>
                </a:spcBef>
              </a:pPr>
              <a:t>23</a:t>
            </a:fld>
            <a:endParaRPr lang="en-US" altLang="en-US" dirty="0"/>
          </a:p>
        </p:txBody>
      </p:sp>
    </p:spTree>
    <p:extLst>
      <p:ext uri="{BB962C8B-B14F-4D97-AF65-F5344CB8AC3E}">
        <p14:creationId xmlns:p14="http://schemas.microsoft.com/office/powerpoint/2010/main" val="2864384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Three trial lawyers confer as the judge waits at the Sedgwick County Courthouse in Wichita, Kansas. How is working in a courtroom similar to working in a corporate office? How is it different? Jaime Oppenheimer/MCT/Landov</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D5D5C005-266B-4515-B4E8-B362CBC71832}" type="slidenum">
              <a:rPr lang="en-US" altLang="en-US"/>
              <a:pPr eaLnBrk="1" hangingPunct="1">
                <a:spcBef>
                  <a:spcPct val="0"/>
                </a:spcBef>
              </a:pPr>
              <a:t>25</a:t>
            </a:fld>
            <a:endParaRPr lang="en-US" altLang="en-US" dirty="0"/>
          </a:p>
        </p:txBody>
      </p:sp>
    </p:spTree>
    <p:extLst>
      <p:ext uri="{BB962C8B-B14F-4D97-AF65-F5344CB8AC3E}">
        <p14:creationId xmlns:p14="http://schemas.microsoft.com/office/powerpoint/2010/main" val="3170475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A1EF0A8-883C-4511-B9B6-5E878E6AFE4C}" type="datetimeFigureOut">
              <a:rPr lang="en-US" altLang="en-US"/>
              <a:pPr/>
              <a:t>11/9/2015</a:t>
            </a:fld>
            <a:endParaRPr lang="en-US" alt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Calibri"/>
                <a:cs typeface="Calibri"/>
              </a:defRPr>
            </a:lvl1pPr>
          </a:lstStyle>
          <a:p>
            <a:pPr>
              <a:defRPr/>
            </a:pP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4D3D3C2-C802-4850-AAB9-B9EBB950ED0B}" type="slidenum">
              <a:rPr lang="en-US" altLang="en-US"/>
              <a:pPr/>
              <a:t>‹#›</a:t>
            </a:fld>
            <a:endParaRPr lang="en-US" altLang="en-US" dirty="0"/>
          </a:p>
        </p:txBody>
      </p:sp>
    </p:spTree>
    <p:extLst>
      <p:ext uri="{BB962C8B-B14F-4D97-AF65-F5344CB8AC3E}">
        <p14:creationId xmlns:p14="http://schemas.microsoft.com/office/powerpoint/2010/main" val="2606341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B2AE573-485E-40EB-B63A-05C0762209DF}" type="datetimeFigureOut">
              <a:rPr lang="en-US" altLang="en-US"/>
              <a:pPr/>
              <a:t>11/9/2015</a:t>
            </a:fld>
            <a:endParaRPr lang="en-US" alt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Calibri"/>
                <a:cs typeface="Calibri"/>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ABA88D3-7AB9-4252-A006-EF239B03D444}" type="slidenum">
              <a:rPr lang="en-US" altLang="en-US"/>
              <a:pPr/>
              <a:t>‹#›</a:t>
            </a:fld>
            <a:endParaRPr lang="en-US" altLang="en-US" dirty="0"/>
          </a:p>
        </p:txBody>
      </p:sp>
    </p:spTree>
    <p:extLst>
      <p:ext uri="{BB962C8B-B14F-4D97-AF65-F5344CB8AC3E}">
        <p14:creationId xmlns:p14="http://schemas.microsoft.com/office/powerpoint/2010/main" val="26870492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609600" y="1600200"/>
            <a:ext cx="7924800" cy="4800600"/>
          </a:xfrm>
          <a:prstGeom prst="rect">
            <a:avLst/>
          </a:prstGeom>
          <a:noFill/>
          <a:ln>
            <a:noFill/>
          </a:ln>
          <a:extLst/>
        </p:spPr>
        <p:txBody>
          <a:bodyPr>
            <a:spAutoFit/>
          </a:bodyPr>
          <a:lstStyle>
            <a:lvl1pPr>
              <a:defRPr>
                <a:solidFill>
                  <a:schemeClr val="tx1"/>
                </a:solidFill>
                <a:latin typeface="Tahoma" charset="0"/>
                <a:ea typeface="ＭＳ Ｐゴシック" charset="-128"/>
              </a:defRPr>
            </a:lvl1pPr>
            <a:lvl2pPr marL="742950" indent="-285750">
              <a:defRPr>
                <a:solidFill>
                  <a:schemeClr val="tx1"/>
                </a:solidFill>
                <a:latin typeface="Tahoma" charset="0"/>
                <a:ea typeface="ＭＳ Ｐゴシック" charset="-128"/>
              </a:defRPr>
            </a:lvl2pPr>
            <a:lvl3pPr marL="1143000" indent="-228600">
              <a:defRPr>
                <a:solidFill>
                  <a:schemeClr val="tx1"/>
                </a:solidFill>
                <a:latin typeface="Tahoma" charset="0"/>
                <a:ea typeface="ＭＳ Ｐゴシック" charset="-128"/>
              </a:defRPr>
            </a:lvl3pPr>
            <a:lvl4pPr marL="1600200" indent="-228600">
              <a:defRPr>
                <a:solidFill>
                  <a:schemeClr val="tx1"/>
                </a:solidFill>
                <a:latin typeface="Tahoma" charset="0"/>
                <a:ea typeface="ＭＳ Ｐゴシック" charset="-128"/>
              </a:defRPr>
            </a:lvl4pPr>
            <a:lvl5pPr marL="2057400" indent="-228600">
              <a:defRPr>
                <a:solidFill>
                  <a:schemeClr val="tx1"/>
                </a:solidFill>
                <a:latin typeface="Tahoma" charset="0"/>
                <a:ea typeface="ＭＳ Ｐゴシック" charset="-128"/>
              </a:defRPr>
            </a:lvl5pPr>
            <a:lvl6pPr marL="2514600" indent="-228600" eaLnBrk="0" fontAlgn="base" hangingPunct="0">
              <a:spcBef>
                <a:spcPct val="0"/>
              </a:spcBef>
              <a:spcAft>
                <a:spcPct val="0"/>
              </a:spcAft>
              <a:defRPr>
                <a:solidFill>
                  <a:schemeClr val="tx1"/>
                </a:solidFill>
                <a:latin typeface="Tahoma" charset="0"/>
                <a:ea typeface="ＭＳ Ｐゴシック" charset="-128"/>
              </a:defRPr>
            </a:lvl6pPr>
            <a:lvl7pPr marL="2971800" indent="-228600" eaLnBrk="0" fontAlgn="base" hangingPunct="0">
              <a:spcBef>
                <a:spcPct val="0"/>
              </a:spcBef>
              <a:spcAft>
                <a:spcPct val="0"/>
              </a:spcAft>
              <a:defRPr>
                <a:solidFill>
                  <a:schemeClr val="tx1"/>
                </a:solidFill>
                <a:latin typeface="Tahoma" charset="0"/>
                <a:ea typeface="ＭＳ Ｐゴシック" charset="-128"/>
              </a:defRPr>
            </a:lvl7pPr>
            <a:lvl8pPr marL="3429000" indent="-228600" eaLnBrk="0" fontAlgn="base" hangingPunct="0">
              <a:spcBef>
                <a:spcPct val="0"/>
              </a:spcBef>
              <a:spcAft>
                <a:spcPct val="0"/>
              </a:spcAft>
              <a:defRPr>
                <a:solidFill>
                  <a:schemeClr val="tx1"/>
                </a:solidFill>
                <a:latin typeface="Tahoma" charset="0"/>
                <a:ea typeface="ＭＳ Ｐゴシック" charset="-128"/>
              </a:defRPr>
            </a:lvl8pPr>
            <a:lvl9pPr marL="3886200" indent="-228600" eaLnBrk="0" fontAlgn="base" hangingPunct="0">
              <a:spcBef>
                <a:spcPct val="0"/>
              </a:spcBef>
              <a:spcAft>
                <a:spcPct val="0"/>
              </a:spcAft>
              <a:defRPr>
                <a:solidFill>
                  <a:schemeClr val="tx1"/>
                </a:solidFill>
                <a:latin typeface="Tahoma" charset="0"/>
                <a:ea typeface="ＭＳ Ｐゴシック" charset="-128"/>
              </a:defRPr>
            </a:lvl9pPr>
          </a:lstStyle>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p:txBody>
      </p:sp>
      <p:sp>
        <p:nvSpPr>
          <p:cNvPr id="2" name="Title 1"/>
          <p:cNvSpPr>
            <a:spLocks noGrp="1"/>
          </p:cNvSpPr>
          <p:nvPr>
            <p:ph type="title"/>
          </p:nvPr>
        </p:nvSpPr>
        <p:spPr/>
        <p:txBody>
          <a:bodyPr/>
          <a:lstStyle>
            <a:lvl1pPr>
              <a:defRPr>
                <a:latin typeface="Calibri"/>
                <a:cs typeface="Calibri"/>
              </a:defRPr>
            </a:lvl1pPr>
          </a:lstStyle>
          <a:p>
            <a:r>
              <a:rPr lang="en-US" dirty="0" smtClean="0"/>
              <a:t>Click to edit Master title style</a:t>
            </a:r>
            <a:endParaRPr dirty="0"/>
          </a:p>
        </p:txBody>
      </p:sp>
      <p:sp>
        <p:nvSpPr>
          <p:cNvPr id="15" name="Content Placeholder 2"/>
          <p:cNvSpPr>
            <a:spLocks noGrp="1"/>
          </p:cNvSpPr>
          <p:nvPr>
            <p:ph sz="half" idx="1"/>
          </p:nvPr>
        </p:nvSpPr>
        <p:spPr>
          <a:xfrm>
            <a:off x="433138" y="1419726"/>
            <a:ext cx="8373978" cy="5133473"/>
          </a:xfrm>
        </p:spPr>
        <p:txBody>
          <a:bodyPr>
            <a:normAutofit/>
          </a:bodyPr>
          <a:lstStyle>
            <a:lvl1pPr>
              <a:spcBef>
                <a:spcPts val="1600"/>
              </a:spcBef>
              <a:defRPr sz="3200"/>
            </a:lvl1pPr>
            <a:lvl2pPr>
              <a:defRPr sz="26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extLst>
      <p:ext uri="{BB962C8B-B14F-4D97-AF65-F5344CB8AC3E}">
        <p14:creationId xmlns:p14="http://schemas.microsoft.com/office/powerpoint/2010/main" val="35272163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F3D5A8"/>
        </a:solidFill>
        <a:effectLst/>
      </p:bgPr>
    </p:bg>
    <p:spTree>
      <p:nvGrpSpPr>
        <p:cNvPr id="1" name=""/>
        <p:cNvGrpSpPr/>
        <p:nvPr/>
      </p:nvGrpSpPr>
      <p:grpSpPr>
        <a:xfrm>
          <a:off x="0" y="0"/>
          <a:ext cx="0" cy="0"/>
          <a:chOff x="0" y="0"/>
          <a:chExt cx="0" cy="0"/>
        </a:xfrm>
      </p:grpSpPr>
      <p:sp>
        <p:nvSpPr>
          <p:cNvPr id="5" name="Footer Placeholder 3"/>
          <p:cNvSpPr txBox="1">
            <a:spLocks/>
          </p:cNvSpPr>
          <p:nvPr userDrawn="1"/>
        </p:nvSpPr>
        <p:spPr bwMode="auto">
          <a:xfrm>
            <a:off x="0" y="6629400"/>
            <a:ext cx="1571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FFFFFF"/>
                </a:solidFill>
              </a:rPr>
              <a:t>© 2015 Cengage Learning </a:t>
            </a:r>
          </a:p>
        </p:txBody>
      </p:sp>
      <p:pic>
        <p:nvPicPr>
          <p:cNvPr id="14" name="Picture 13"/>
          <p:cNvPicPr>
            <a:picLocks noChangeAspect="1"/>
          </p:cNvPicPr>
          <p:nvPr userDrawn="1"/>
        </p:nvPicPr>
        <p:blipFill>
          <a:blip r:embed="rId2"/>
          <a:stretch>
            <a:fillRect/>
          </a:stretch>
        </p:blipFill>
        <p:spPr>
          <a:xfrm>
            <a:off x="0" y="3477126"/>
            <a:ext cx="9144000" cy="3351849"/>
          </a:xfrm>
          <a:prstGeom prst="rect">
            <a:avLst/>
          </a:prstGeom>
          <a:effectLst>
            <a:innerShdw blurRad="63500" dist="50800" dir="13500000">
              <a:prstClr val="black">
                <a:alpha val="50000"/>
              </a:prstClr>
            </a:innerShdw>
          </a:effectLst>
        </p:spPr>
      </p:pic>
      <p:cxnSp>
        <p:nvCxnSpPr>
          <p:cNvPr id="15" name="Straight Connector 14"/>
          <p:cNvCxnSpPr/>
          <p:nvPr userDrawn="1"/>
        </p:nvCxnSpPr>
        <p:spPr>
          <a:xfrm>
            <a:off x="0" y="3451635"/>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477126"/>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994" y="1129541"/>
            <a:ext cx="3570136" cy="4572000"/>
          </a:xfrm>
          <a:prstGeom prst="rect">
            <a:avLst/>
          </a:prstGeom>
        </p:spPr>
      </p:pic>
      <p:sp>
        <p:nvSpPr>
          <p:cNvPr id="4" name="Content Placeholder 3"/>
          <p:cNvSpPr>
            <a:spLocks noGrp="1"/>
          </p:cNvSpPr>
          <p:nvPr>
            <p:ph sz="quarter" idx="10" hasCustomPrompt="1"/>
          </p:nvPr>
        </p:nvSpPr>
        <p:spPr>
          <a:xfrm>
            <a:off x="4572000" y="2443163"/>
            <a:ext cx="3946525" cy="973137"/>
          </a:xfrm>
        </p:spPr>
        <p:txBody>
          <a:bodyPr>
            <a:normAutofit/>
          </a:bodyPr>
          <a:lstStyle>
            <a:lvl1pPr marL="0" indent="0">
              <a:buNone/>
              <a:defRPr/>
            </a:lvl1pPr>
            <a:lvl5pPr marL="1828800" indent="-1828800" algn="l">
              <a:buNone/>
              <a:defRPr sz="3100" b="1">
                <a:solidFill>
                  <a:schemeClr val="tx1"/>
                </a:solidFill>
              </a:defRPr>
            </a:lvl5pPr>
          </a:lstStyle>
          <a:p>
            <a:pPr lvl="4"/>
            <a:r>
              <a:rPr lang="en-US" dirty="0" smtClean="0"/>
              <a:t>Chapter Title</a:t>
            </a:r>
            <a:endParaRPr lang="en-US" dirty="0"/>
          </a:p>
        </p:txBody>
      </p:sp>
      <p:sp>
        <p:nvSpPr>
          <p:cNvPr id="9" name="Text Placeholder 8"/>
          <p:cNvSpPr>
            <a:spLocks noGrp="1"/>
          </p:cNvSpPr>
          <p:nvPr>
            <p:ph type="body" sz="quarter" idx="11"/>
          </p:nvPr>
        </p:nvSpPr>
        <p:spPr>
          <a:xfrm>
            <a:off x="4607758" y="3862388"/>
            <a:ext cx="4018884" cy="2128837"/>
          </a:xfrm>
        </p:spPr>
        <p:txBody>
          <a:bodyPr/>
          <a:lstStyle>
            <a:lvl1pPr marL="0" indent="0">
              <a:buNone/>
              <a:defRPr sz="3200" b="1">
                <a:solidFill>
                  <a:srgbClr val="F3D5A8"/>
                </a:solidFill>
              </a:defRPr>
            </a:lvl1pPr>
            <a:lvl2pPr marL="457200" indent="0">
              <a:buNone/>
              <a:defRPr sz="3200">
                <a:solidFill>
                  <a:srgbClr val="F3D5A8"/>
                </a:solidFill>
              </a:defRPr>
            </a:lvl2pPr>
            <a:lvl3pPr marL="914400" indent="0">
              <a:buNone/>
              <a:defRPr sz="3200">
                <a:solidFill>
                  <a:srgbClr val="F3D5A8"/>
                </a:solidFill>
              </a:defRPr>
            </a:lvl3pPr>
            <a:lvl4pPr marL="1371600" indent="0">
              <a:buNone/>
              <a:defRPr sz="3200">
                <a:solidFill>
                  <a:srgbClr val="F3D5A8"/>
                </a:solidFill>
              </a:defRPr>
            </a:lvl4pPr>
            <a:lvl5pPr marL="1828800" indent="0">
              <a:buNone/>
              <a:defRPr sz="32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41544784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F3D5A8"/>
        </a:solidFill>
        <a:effectLst/>
      </p:bgPr>
    </p:bg>
    <p:spTree>
      <p:nvGrpSpPr>
        <p:cNvPr id="1" name=""/>
        <p:cNvGrpSpPr/>
        <p:nvPr/>
      </p:nvGrpSpPr>
      <p:grpSpPr>
        <a:xfrm>
          <a:off x="0" y="0"/>
          <a:ext cx="0" cy="0"/>
          <a:chOff x="0" y="0"/>
          <a:chExt cx="0" cy="0"/>
        </a:xfrm>
      </p:grpSpPr>
      <p:sp>
        <p:nvSpPr>
          <p:cNvPr id="5" name="Footer Placeholder 3"/>
          <p:cNvSpPr txBox="1">
            <a:spLocks/>
          </p:cNvSpPr>
          <p:nvPr userDrawn="1"/>
        </p:nvSpPr>
        <p:spPr bwMode="auto">
          <a:xfrm>
            <a:off x="0" y="6629400"/>
            <a:ext cx="1571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FFFFFF"/>
                </a:solidFill>
              </a:rPr>
              <a:t>© 2015 Cengage Learning </a:t>
            </a:r>
          </a:p>
        </p:txBody>
      </p:sp>
      <p:pic>
        <p:nvPicPr>
          <p:cNvPr id="14" name="Picture 13"/>
          <p:cNvPicPr>
            <a:picLocks noChangeAspect="1"/>
          </p:cNvPicPr>
          <p:nvPr userDrawn="1"/>
        </p:nvPicPr>
        <p:blipFill>
          <a:blip r:embed="rId2"/>
          <a:stretch>
            <a:fillRect/>
          </a:stretch>
        </p:blipFill>
        <p:spPr>
          <a:xfrm>
            <a:off x="0" y="3477126"/>
            <a:ext cx="9144000" cy="3351849"/>
          </a:xfrm>
          <a:prstGeom prst="rect">
            <a:avLst/>
          </a:prstGeom>
          <a:effectLst>
            <a:innerShdw blurRad="63500" dist="50800" dir="13500000">
              <a:prstClr val="black">
                <a:alpha val="50000"/>
              </a:prstClr>
            </a:innerShdw>
          </a:effectLst>
        </p:spPr>
      </p:pic>
      <p:cxnSp>
        <p:nvCxnSpPr>
          <p:cNvPr id="15" name="Straight Connector 14"/>
          <p:cNvCxnSpPr/>
          <p:nvPr userDrawn="1"/>
        </p:nvCxnSpPr>
        <p:spPr>
          <a:xfrm>
            <a:off x="0" y="3501190"/>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464425"/>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994" y="1129541"/>
            <a:ext cx="3570136" cy="4572000"/>
          </a:xfrm>
          <a:prstGeom prst="rect">
            <a:avLst/>
          </a:prstGeom>
        </p:spPr>
      </p:pic>
      <p:sp>
        <p:nvSpPr>
          <p:cNvPr id="4" name="Content Placeholder 3"/>
          <p:cNvSpPr>
            <a:spLocks noGrp="1"/>
          </p:cNvSpPr>
          <p:nvPr>
            <p:ph sz="quarter" idx="10" hasCustomPrompt="1"/>
          </p:nvPr>
        </p:nvSpPr>
        <p:spPr>
          <a:xfrm>
            <a:off x="4572000" y="2443163"/>
            <a:ext cx="3946525" cy="973137"/>
          </a:xfrm>
        </p:spPr>
        <p:txBody>
          <a:bodyPr>
            <a:normAutofit/>
          </a:bodyPr>
          <a:lstStyle>
            <a:lvl1pPr marL="0" indent="0">
              <a:buNone/>
              <a:defRPr/>
            </a:lvl1pPr>
            <a:lvl5pPr marL="1828800" indent="-1828800" algn="l">
              <a:buNone/>
              <a:defRPr sz="3100" b="1">
                <a:solidFill>
                  <a:schemeClr val="tx1"/>
                </a:solidFill>
              </a:defRPr>
            </a:lvl5pPr>
          </a:lstStyle>
          <a:p>
            <a:pPr lvl="4"/>
            <a:r>
              <a:rPr lang="en-US" dirty="0" smtClean="0"/>
              <a:t>Chapter Title</a:t>
            </a:r>
            <a:endParaRPr lang="en-US" dirty="0"/>
          </a:p>
        </p:txBody>
      </p:sp>
      <p:sp>
        <p:nvSpPr>
          <p:cNvPr id="9" name="Text Placeholder 8"/>
          <p:cNvSpPr>
            <a:spLocks noGrp="1"/>
          </p:cNvSpPr>
          <p:nvPr>
            <p:ph type="body" sz="quarter" idx="11"/>
          </p:nvPr>
        </p:nvSpPr>
        <p:spPr>
          <a:xfrm>
            <a:off x="4607758" y="3862388"/>
            <a:ext cx="4018884" cy="2128837"/>
          </a:xfrm>
        </p:spPr>
        <p:txBody>
          <a:bodyPr/>
          <a:lstStyle>
            <a:lvl1pPr marL="0" indent="0">
              <a:buNone/>
              <a:defRPr sz="3200" b="1">
                <a:solidFill>
                  <a:srgbClr val="F3D5A8"/>
                </a:solidFill>
              </a:defRPr>
            </a:lvl1pPr>
            <a:lvl2pPr marL="457200" indent="0">
              <a:buNone/>
              <a:defRPr sz="3200">
                <a:solidFill>
                  <a:srgbClr val="F3D5A8"/>
                </a:solidFill>
              </a:defRPr>
            </a:lvl2pPr>
            <a:lvl3pPr marL="914400" indent="0">
              <a:buNone/>
              <a:defRPr sz="3200">
                <a:solidFill>
                  <a:srgbClr val="F3D5A8"/>
                </a:solidFill>
              </a:defRPr>
            </a:lvl3pPr>
            <a:lvl4pPr marL="1371600" indent="0">
              <a:buNone/>
              <a:defRPr sz="3200">
                <a:solidFill>
                  <a:srgbClr val="F3D5A8"/>
                </a:solidFill>
              </a:defRPr>
            </a:lvl4pPr>
            <a:lvl5pPr marL="1828800" indent="0">
              <a:buNone/>
              <a:defRPr sz="32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42320422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40000"/>
            <a:lumOff val="60000"/>
            <a:alpha val="94000"/>
          </a:schemeClr>
        </a:solidFill>
        <a:effectLst/>
      </p:bgPr>
    </p:bg>
    <p:spTree>
      <p:nvGrpSpPr>
        <p:cNvPr id="1" name=""/>
        <p:cNvGrpSpPr/>
        <p:nvPr/>
      </p:nvGrpSpPr>
      <p:grpSpPr>
        <a:xfrm>
          <a:off x="0" y="0"/>
          <a:ext cx="0" cy="0"/>
          <a:chOff x="0" y="0"/>
          <a:chExt cx="0" cy="0"/>
        </a:xfrm>
      </p:grpSpPr>
      <p:cxnSp>
        <p:nvCxnSpPr>
          <p:cNvPr id="37" name="Straight Connector 36"/>
          <p:cNvCxnSpPr/>
          <p:nvPr userDrawn="1"/>
        </p:nvCxnSpPr>
        <p:spPr>
          <a:xfrm>
            <a:off x="-12031" y="1135632"/>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6"/>
          <a:stretch>
            <a:fillRect/>
          </a:stretch>
        </p:blipFill>
        <p:spPr>
          <a:xfrm>
            <a:off x="1" y="0"/>
            <a:ext cx="9144000" cy="1097280"/>
          </a:xfrm>
          <a:prstGeom prst="rect">
            <a:avLst/>
          </a:prstGeom>
        </p:spPr>
      </p:pic>
      <p:sp>
        <p:nvSpPr>
          <p:cNvPr id="12" name="Footer Placeholder 3"/>
          <p:cNvSpPr txBox="1">
            <a:spLocks/>
          </p:cNvSpPr>
          <p:nvPr userDrawn="1"/>
        </p:nvSpPr>
        <p:spPr bwMode="auto">
          <a:xfrm>
            <a:off x="0" y="6629400"/>
            <a:ext cx="245274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000000"/>
                </a:solidFill>
              </a:rPr>
              <a:t>© </a:t>
            </a:r>
            <a:r>
              <a:rPr lang="en-US" altLang="en-US" sz="800" dirty="0" smtClean="0">
                <a:solidFill>
                  <a:srgbClr val="000000"/>
                </a:solidFill>
              </a:rPr>
              <a:t>2017 </a:t>
            </a:r>
            <a:r>
              <a:rPr lang="en-US" altLang="en-US" sz="800" dirty="0">
                <a:solidFill>
                  <a:srgbClr val="000000"/>
                </a:solidFill>
              </a:rPr>
              <a:t>Cengage </a:t>
            </a:r>
            <a:r>
              <a:rPr lang="en-US" altLang="en-US" sz="800" dirty="0" smtClean="0">
                <a:solidFill>
                  <a:srgbClr val="000000"/>
                </a:solidFill>
              </a:rPr>
              <a:t>Learning. All rights reserved. </a:t>
            </a:r>
            <a:endParaRPr lang="en-US" altLang="en-US" sz="800" dirty="0">
              <a:solidFill>
                <a:srgbClr val="000000"/>
              </a:solidFill>
            </a:endParaRPr>
          </a:p>
        </p:txBody>
      </p:sp>
      <p:sp>
        <p:nvSpPr>
          <p:cNvPr id="1028" name="Title Placeholder 1"/>
          <p:cNvSpPr>
            <a:spLocks noGrp="1"/>
          </p:cNvSpPr>
          <p:nvPr>
            <p:ph type="title"/>
          </p:nvPr>
        </p:nvSpPr>
        <p:spPr bwMode="auto">
          <a:xfrm>
            <a:off x="154237" y="0"/>
            <a:ext cx="8747392" cy="1070323"/>
          </a:xfrm>
          <a:prstGeom prst="rect">
            <a:avLst/>
          </a:prstGeom>
          <a:noFill/>
          <a:ln>
            <a:noFill/>
          </a:ln>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9" name="Text Placeholder 2"/>
          <p:cNvSpPr>
            <a:spLocks noGrp="1"/>
          </p:cNvSpPr>
          <p:nvPr>
            <p:ph type="body" idx="1"/>
          </p:nvPr>
        </p:nvSpPr>
        <p:spPr bwMode="auto">
          <a:xfrm>
            <a:off x="457200" y="1157288"/>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cxnSp>
        <p:nvCxnSpPr>
          <p:cNvPr id="36" name="Straight Connector 35"/>
          <p:cNvCxnSpPr/>
          <p:nvPr userDrawn="1"/>
        </p:nvCxnSpPr>
        <p:spPr>
          <a:xfrm>
            <a:off x="1" y="1108827"/>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1825706"/>
      </p:ext>
    </p:extLst>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Lst>
  <p:timing>
    <p:tnLst>
      <p:par>
        <p:cTn id="1" dur="indefinite" restart="never" nodeType="tmRoot"/>
      </p:par>
    </p:tnLst>
  </p:timing>
  <p:txStyles>
    <p:titleStyle>
      <a:lvl1pPr algn="ctr" defTabSz="457200" rtl="0" eaLnBrk="0" fontAlgn="base" hangingPunct="0">
        <a:spcBef>
          <a:spcPct val="0"/>
        </a:spcBef>
        <a:spcAft>
          <a:spcPct val="0"/>
        </a:spcAft>
        <a:defRPr sz="3600" kern="1200">
          <a:solidFill>
            <a:schemeClr val="bg2">
              <a:lumMod val="20000"/>
              <a:lumOff val="80000"/>
            </a:schemeClr>
          </a:solidFill>
          <a:latin typeface="+mj-lt"/>
          <a:ea typeface="MS PGothic" pitchFamily="34" charset="-128"/>
          <a:cs typeface="Calibri"/>
        </a:defRPr>
      </a:lvl1pPr>
      <a:lvl2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2pPr>
      <a:lvl3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3pPr>
      <a:lvl4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4pPr>
      <a:lvl5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Calibri"/>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Calibri"/>
          <a:cs typeface="Calibri"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Calibri"/>
          <a:cs typeface="Calibri"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Calibri"/>
          <a:cs typeface="Calibri" charset="0"/>
        </a:defRPr>
      </a:lvl4pPr>
      <a:lvl5pPr marL="2054225" indent="-225425" algn="l" defTabSz="457200" rtl="0" eaLnBrk="0" fontAlgn="base" hangingPunct="0">
        <a:spcBef>
          <a:spcPct val="20000"/>
        </a:spcBef>
        <a:spcAft>
          <a:spcPct val="0"/>
        </a:spcAft>
        <a:buFont typeface="Arial" pitchFamily="34" charset="0"/>
        <a:buChar char="•"/>
        <a:defRPr sz="2000" kern="1200">
          <a:solidFill>
            <a:schemeClr val="tx1"/>
          </a:solidFill>
          <a:latin typeface="+mn-lt"/>
          <a:ea typeface="Calibri"/>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D5A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F7000-4841-48F7-AF62-053F1AB316BE}" type="datetimeFigureOut">
              <a:rPr lang="en-US" smtClean="0"/>
              <a:t>11/9/2015</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D88CD-DDEE-41F3-8D6F-4E039B4D4723}" type="slidenum">
              <a:rPr lang="en-US" smtClean="0"/>
              <a:t>‹#›</a:t>
            </a:fld>
            <a:endParaRPr lang="en-US" dirty="0"/>
          </a:p>
        </p:txBody>
      </p:sp>
    </p:spTree>
    <p:extLst>
      <p:ext uri="{BB962C8B-B14F-4D97-AF65-F5344CB8AC3E}">
        <p14:creationId xmlns:p14="http://schemas.microsoft.com/office/powerpoint/2010/main" val="3919576570"/>
      </p:ext>
    </p:extLst>
  </p:cSld>
  <p:clrMap bg1="lt1" tx1="dk1" bg2="lt2" tx2="dk2" accent1="accent1" accent2="accent2" accent3="accent3" accent4="accent4" accent5="accent5" accent6="accent6" hlink="hlink" folHlink="folHlink"/>
  <p:sldLayoutIdLst>
    <p:sldLayoutId id="2147484297"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p:txBody>
          <a:bodyPr/>
          <a:lstStyle/>
          <a:p>
            <a:r>
              <a:rPr lang="en-US" b="1" dirty="0" smtClean="0"/>
              <a:t>Chapter 8</a:t>
            </a:r>
            <a:endParaRPr lang="en-US" b="1" dirty="0"/>
          </a:p>
        </p:txBody>
      </p:sp>
      <p:sp>
        <p:nvSpPr>
          <p:cNvPr id="3" name="Text Placeholder 2"/>
          <p:cNvSpPr>
            <a:spLocks noGrp="1"/>
          </p:cNvSpPr>
          <p:nvPr>
            <p:ph type="body" sz="quarter" idx="11"/>
          </p:nvPr>
        </p:nvSpPr>
        <p:spPr/>
        <p:txBody>
          <a:bodyPr/>
          <a:lstStyle/>
          <a:p>
            <a:r>
              <a:rPr lang="en-US" altLang="en-US" dirty="0" smtClean="0"/>
              <a:t>Courts and the Quest for Justice</a:t>
            </a:r>
          </a:p>
          <a:p>
            <a:endParaRPr lang="en-US" dirty="0"/>
          </a:p>
        </p:txBody>
      </p:sp>
    </p:spTree>
    <p:extLst>
      <p:ext uri="{BB962C8B-B14F-4D97-AF65-F5344CB8AC3E}">
        <p14:creationId xmlns:p14="http://schemas.microsoft.com/office/powerpoint/2010/main" val="1151144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dirty="0" smtClean="0"/>
              <a:t>Learning Objective 4</a:t>
            </a:r>
          </a:p>
        </p:txBody>
      </p:sp>
      <p:sp>
        <p:nvSpPr>
          <p:cNvPr id="37891" name="Rectangle 3"/>
          <p:cNvSpPr>
            <a:spLocks noGrp="1" noChangeArrowheads="1"/>
          </p:cNvSpPr>
          <p:nvPr>
            <p:ph sz="half" idx="1"/>
          </p:nvPr>
        </p:nvSpPr>
        <p:spPr/>
        <p:txBody>
          <a:bodyPr/>
          <a:lstStyle/>
          <a:p>
            <a:r>
              <a:rPr lang="en-US" altLang="en-US" dirty="0" smtClean="0"/>
              <a:t>Outline the several levels of a typical state court system.</a:t>
            </a:r>
          </a:p>
        </p:txBody>
      </p:sp>
      <p:pic>
        <p:nvPicPr>
          <p:cNvPr id="37892" name="Picture 2" descr="pic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6925" y="2536424"/>
            <a:ext cx="4616450" cy="39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p:txBody>
          <a:bodyPr/>
          <a:lstStyle/>
          <a:p>
            <a:r>
              <a:rPr lang="en-US" altLang="en-US" dirty="0" smtClean="0"/>
              <a:t>State Court Systems</a:t>
            </a:r>
          </a:p>
        </p:txBody>
      </p:sp>
      <p:sp>
        <p:nvSpPr>
          <p:cNvPr id="38914" name="Rectangle 3"/>
          <p:cNvSpPr>
            <a:spLocks noGrp="1" noChangeArrowheads="1"/>
          </p:cNvSpPr>
          <p:nvPr>
            <p:ph sz="half" idx="1"/>
          </p:nvPr>
        </p:nvSpPr>
        <p:spPr/>
        <p:txBody>
          <a:bodyPr/>
          <a:lstStyle/>
          <a:p>
            <a:r>
              <a:rPr lang="en-US" altLang="en-US" dirty="0" smtClean="0"/>
              <a:t>The state court system includes:</a:t>
            </a:r>
          </a:p>
          <a:p>
            <a:pPr lvl="1"/>
            <a:r>
              <a:rPr lang="en-US" altLang="en-US" dirty="0" smtClean="0"/>
              <a:t>Lower courts, or courts of limited jurisdiction</a:t>
            </a:r>
          </a:p>
          <a:p>
            <a:pPr lvl="2"/>
            <a:r>
              <a:rPr lang="en-US" altLang="en-US" dirty="0" smtClean="0"/>
              <a:t>Magistrate courts</a:t>
            </a:r>
          </a:p>
          <a:p>
            <a:pPr lvl="2"/>
            <a:r>
              <a:rPr lang="en-US" altLang="en-US" dirty="0" smtClean="0"/>
              <a:t>Specialty courts</a:t>
            </a:r>
          </a:p>
          <a:p>
            <a:pPr lvl="1"/>
            <a:r>
              <a:rPr lang="en-US" altLang="en-US" dirty="0" smtClean="0"/>
              <a:t>Trial courts of general jurisdiction</a:t>
            </a:r>
          </a:p>
          <a:p>
            <a:pPr lvl="1"/>
            <a:r>
              <a:rPr lang="en-US" altLang="en-US" dirty="0" smtClean="0"/>
              <a:t>Appellate courts</a:t>
            </a:r>
          </a:p>
          <a:p>
            <a:pPr lvl="1"/>
            <a:r>
              <a:rPr lang="en-US" altLang="en-US" dirty="0" smtClean="0"/>
              <a:t>The state</a:t>
            </a:r>
            <a:r>
              <a:rPr lang="ja-JP" altLang="en-US" smtClean="0"/>
              <a:t>’</a:t>
            </a:r>
            <a:r>
              <a:rPr lang="en-US" altLang="ja-JP" dirty="0" smtClean="0"/>
              <a:t>s highest courts</a:t>
            </a:r>
          </a:p>
          <a:p>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dirty="0" smtClean="0"/>
              <a:t>Learning Objective 5</a:t>
            </a:r>
          </a:p>
        </p:txBody>
      </p:sp>
      <p:sp>
        <p:nvSpPr>
          <p:cNvPr id="39939" name="Rectangle 3"/>
          <p:cNvSpPr>
            <a:spLocks noGrp="1" noChangeArrowheads="1"/>
          </p:cNvSpPr>
          <p:nvPr>
            <p:ph sz="half" idx="1"/>
          </p:nvPr>
        </p:nvSpPr>
        <p:spPr/>
        <p:txBody>
          <a:bodyPr/>
          <a:lstStyle/>
          <a:p>
            <a:r>
              <a:rPr lang="en-US" altLang="en-US" dirty="0" smtClean="0"/>
              <a:t>Outline the federal court system.</a:t>
            </a:r>
          </a:p>
        </p:txBody>
      </p:sp>
      <p:grpSp>
        <p:nvGrpSpPr>
          <p:cNvPr id="39940" name="Group 7"/>
          <p:cNvGrpSpPr>
            <a:grpSpLocks/>
          </p:cNvGrpSpPr>
          <p:nvPr/>
        </p:nvGrpSpPr>
        <p:grpSpPr bwMode="auto">
          <a:xfrm>
            <a:off x="1295400" y="2014979"/>
            <a:ext cx="6553200" cy="4557712"/>
            <a:chOff x="1295400" y="2258392"/>
            <a:chExt cx="6553200" cy="4558514"/>
          </a:xfrm>
        </p:grpSpPr>
        <p:sp>
          <p:nvSpPr>
            <p:cNvPr id="39941" name="Footer Placeholder 4"/>
            <p:cNvSpPr txBox="1">
              <a:spLocks/>
            </p:cNvSpPr>
            <p:nvPr/>
          </p:nvSpPr>
          <p:spPr bwMode="auto">
            <a:xfrm>
              <a:off x="1433561" y="6567442"/>
              <a:ext cx="2274497" cy="24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US" altLang="en-US" sz="800" dirty="0"/>
            </a:p>
            <a:p>
              <a:pPr eaLnBrk="1" hangingPunct="1">
                <a:spcBef>
                  <a:spcPct val="0"/>
                </a:spcBef>
                <a:buFontTx/>
                <a:buNone/>
              </a:pPr>
              <a:r>
                <a:rPr lang="en-US" altLang="en-US" sz="800" dirty="0"/>
                <a:t>© Cengage Learning. All Rights Reserved.</a:t>
              </a:r>
            </a:p>
            <a:p>
              <a:pPr eaLnBrk="1" hangingPunct="1">
                <a:spcBef>
                  <a:spcPct val="0"/>
                </a:spcBef>
                <a:buFontTx/>
                <a:buNone/>
              </a:pPr>
              <a:endParaRPr lang="en-US" altLang="en-US" sz="800" dirty="0"/>
            </a:p>
          </p:txBody>
        </p:sp>
        <p:pic>
          <p:nvPicPr>
            <p:cNvPr id="39942" name="Picture 9" descr="screenshot_337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58392"/>
              <a:ext cx="6553200" cy="43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p:txBody>
          <a:bodyPr/>
          <a:lstStyle/>
          <a:p>
            <a:r>
              <a:rPr lang="en-US" altLang="en-US" dirty="0" smtClean="0"/>
              <a:t>Federal Court System</a:t>
            </a:r>
          </a:p>
        </p:txBody>
      </p:sp>
      <p:sp>
        <p:nvSpPr>
          <p:cNvPr id="40962" name="Rectangle 3"/>
          <p:cNvSpPr>
            <a:spLocks noGrp="1" noChangeArrowheads="1"/>
          </p:cNvSpPr>
          <p:nvPr>
            <p:ph sz="half" idx="1"/>
          </p:nvPr>
        </p:nvSpPr>
        <p:spPr/>
        <p:txBody>
          <a:bodyPr/>
          <a:lstStyle/>
          <a:p>
            <a:r>
              <a:rPr lang="en-US" altLang="en-US" dirty="0" smtClean="0"/>
              <a:t>Three-tiered model:</a:t>
            </a:r>
          </a:p>
          <a:p>
            <a:pPr lvl="1"/>
            <a:r>
              <a:rPr lang="en-US" altLang="en-US" dirty="0" smtClean="0"/>
              <a:t>U.S. District Court</a:t>
            </a:r>
          </a:p>
          <a:p>
            <a:pPr lvl="2"/>
            <a:r>
              <a:rPr lang="en-US" altLang="en-US" dirty="0" smtClean="0"/>
              <a:t>Courts in which cases involving federal law begin</a:t>
            </a:r>
          </a:p>
          <a:p>
            <a:pPr lvl="2"/>
            <a:r>
              <a:rPr lang="en-US" altLang="en-US" dirty="0" smtClean="0"/>
              <a:t>A judge or jury decides the </a:t>
            </a:r>
            <a:r>
              <a:rPr lang="en-US" altLang="en-US" dirty="0" smtClean="0"/>
              <a:t>case.</a:t>
            </a:r>
            <a:endParaRPr lang="en-US" altLang="en-US" dirty="0" smtClean="0"/>
          </a:p>
          <a:p>
            <a:pPr lvl="1"/>
            <a:r>
              <a:rPr lang="en-US" altLang="en-US" dirty="0" smtClean="0"/>
              <a:t>U.S. Court of Appeals</a:t>
            </a:r>
          </a:p>
          <a:p>
            <a:pPr lvl="2"/>
            <a:r>
              <a:rPr lang="en-US" altLang="en-US" dirty="0" smtClean="0"/>
              <a:t>Decisions are final unless further appeal is granted and pursued.</a:t>
            </a:r>
          </a:p>
          <a:p>
            <a:pPr lvl="1"/>
            <a:r>
              <a:rPr lang="en-US" altLang="en-US" dirty="0" smtClean="0"/>
              <a:t>United States Supreme Court</a:t>
            </a:r>
          </a:p>
          <a:p>
            <a:pPr lvl="2"/>
            <a:r>
              <a:rPr lang="en-US" altLang="en-US" dirty="0" smtClean="0"/>
              <a:t>Court of last resort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smtClean="0"/>
              <a:t>Discussion Question:</a:t>
            </a:r>
            <a:br>
              <a:rPr lang="en-US" altLang="en-US" dirty="0" smtClean="0"/>
            </a:br>
            <a:r>
              <a:rPr lang="en-US" altLang="en-US" dirty="0" smtClean="0"/>
              <a:t>A Supreme Court Case</a:t>
            </a:r>
          </a:p>
        </p:txBody>
      </p:sp>
      <p:sp>
        <p:nvSpPr>
          <p:cNvPr id="3" name="Content Placeholder 2"/>
          <p:cNvSpPr>
            <a:spLocks noGrp="1"/>
          </p:cNvSpPr>
          <p:nvPr>
            <p:ph sz="half" idx="1"/>
          </p:nvPr>
        </p:nvSpPr>
        <p:spPr/>
        <p:txBody>
          <a:bodyPr/>
          <a:lstStyle/>
          <a:p>
            <a:r>
              <a:rPr lang="en-US" dirty="0" smtClean="0"/>
              <a:t>Choose </a:t>
            </a:r>
            <a:r>
              <a:rPr lang="en-US" dirty="0" smtClean="0"/>
              <a:t>a recent or landmark Supreme Court </a:t>
            </a:r>
            <a:r>
              <a:rPr lang="en-US" dirty="0" smtClean="0"/>
              <a:t>case to discuss.</a:t>
            </a:r>
            <a:endParaRPr lang="en-US" dirty="0" smtClean="0"/>
          </a:p>
          <a:p>
            <a:pPr lvl="1"/>
            <a:r>
              <a:rPr lang="en-US" dirty="0" smtClean="0"/>
              <a:t>What are the facts of the case?</a:t>
            </a:r>
          </a:p>
          <a:p>
            <a:pPr lvl="1"/>
            <a:r>
              <a:rPr lang="en-US" dirty="0" smtClean="0"/>
              <a:t>What courts did the case go through to be heard before it reached the Supreme Court?</a:t>
            </a:r>
          </a:p>
          <a:p>
            <a:pPr lvl="1"/>
            <a:r>
              <a:rPr lang="en-US" dirty="0" smtClean="0"/>
              <a:t>What was the outcome of the case?</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dirty="0" smtClean="0"/>
              <a:t>Learning Objective 6</a:t>
            </a:r>
          </a:p>
        </p:txBody>
      </p:sp>
      <p:sp>
        <p:nvSpPr>
          <p:cNvPr id="43011" name="Rectangle 3"/>
          <p:cNvSpPr>
            <a:spLocks noGrp="1" noChangeArrowheads="1"/>
          </p:cNvSpPr>
          <p:nvPr>
            <p:ph sz="half" idx="1"/>
          </p:nvPr>
        </p:nvSpPr>
        <p:spPr/>
        <p:txBody>
          <a:bodyPr/>
          <a:lstStyle/>
          <a:p>
            <a:r>
              <a:rPr lang="en-US" altLang="en-US" dirty="0" smtClean="0"/>
              <a:t>Explain briefly how a case is brought to the Supreme Court.</a:t>
            </a:r>
          </a:p>
        </p:txBody>
      </p:sp>
      <p:pic>
        <p:nvPicPr>
          <p:cNvPr id="43012" name="Picture 2" descr="screenshot_333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7200" y="2592475"/>
            <a:ext cx="3149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4"/>
          <p:cNvSpPr>
            <a:spLocks noGrp="1"/>
          </p:cNvSpPr>
          <p:nvPr>
            <p:ph type="title"/>
          </p:nvPr>
        </p:nvSpPr>
        <p:spPr/>
        <p:txBody>
          <a:bodyPr/>
          <a:lstStyle/>
          <a:p>
            <a:r>
              <a:rPr lang="en-US" altLang="en-US" dirty="0" smtClean="0"/>
              <a:t>Federal Court System</a:t>
            </a:r>
          </a:p>
        </p:txBody>
      </p:sp>
      <p:sp>
        <p:nvSpPr>
          <p:cNvPr id="44035" name="Content Placeholder 5"/>
          <p:cNvSpPr>
            <a:spLocks noGrp="1"/>
          </p:cNvSpPr>
          <p:nvPr>
            <p:ph sz="half" idx="1"/>
          </p:nvPr>
        </p:nvSpPr>
        <p:spPr/>
        <p:txBody>
          <a:bodyPr/>
          <a:lstStyle/>
          <a:p>
            <a:r>
              <a:rPr lang="en-US" altLang="en-US" dirty="0" smtClean="0"/>
              <a:t>Judicial review</a:t>
            </a:r>
          </a:p>
          <a:p>
            <a:r>
              <a:rPr lang="en-US" altLang="en-US" dirty="0" smtClean="0"/>
              <a:t>Statutory interpretation</a:t>
            </a:r>
          </a:p>
          <a:p>
            <a:r>
              <a:rPr lang="en-US" altLang="en-US" i="1" dirty="0" smtClean="0"/>
              <a:t>Writ of certiorari </a:t>
            </a:r>
          </a:p>
          <a:p>
            <a:r>
              <a:rPr lang="en-US" altLang="en-US" dirty="0" smtClean="0"/>
              <a:t>The Court</a:t>
            </a:r>
            <a:r>
              <a:rPr lang="en-US" altLang="ja-JP" dirty="0" smtClean="0"/>
              <a:t>’s decision is based on the written records, written arguments, and oral arguments. </a:t>
            </a:r>
          </a:p>
          <a:p>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p:nvPr>
        </p:nvSpPr>
        <p:spPr/>
        <p:txBody>
          <a:bodyPr/>
          <a:lstStyle/>
          <a:p>
            <a:r>
              <a:rPr lang="en-US" altLang="en-US" dirty="0" smtClean="0"/>
              <a:t>Federal Court System</a:t>
            </a:r>
          </a:p>
        </p:txBody>
      </p:sp>
      <p:sp>
        <p:nvSpPr>
          <p:cNvPr id="52225" name="Rectangle 3"/>
          <p:cNvSpPr>
            <a:spLocks noGrp="1" noChangeArrowheads="1"/>
          </p:cNvSpPr>
          <p:nvPr>
            <p:ph sz="half" idx="1"/>
          </p:nvPr>
        </p:nvSpPr>
        <p:spPr/>
        <p:txBody>
          <a:bodyPr>
            <a:normAutofit fontScale="92500" lnSpcReduction="10000"/>
          </a:bodyPr>
          <a:lstStyle/>
          <a:p>
            <a:r>
              <a:rPr lang="en-US" altLang="en-US" dirty="0" smtClean="0"/>
              <a:t>The United States Supreme Court normally does not hear any evidence.</a:t>
            </a:r>
          </a:p>
          <a:p>
            <a:r>
              <a:rPr lang="en-US" altLang="en-US" dirty="0" smtClean="0"/>
              <a:t>Decisions are based on: </a:t>
            </a:r>
          </a:p>
          <a:p>
            <a:pPr lvl="1"/>
            <a:r>
              <a:rPr lang="en-US" altLang="en-US" dirty="0" smtClean="0"/>
              <a:t>Written record of case </a:t>
            </a:r>
          </a:p>
          <a:p>
            <a:pPr lvl="1"/>
            <a:r>
              <a:rPr lang="en-US" altLang="en-US" dirty="0" smtClean="0"/>
              <a:t>Written arguments submitted by attorneys </a:t>
            </a:r>
          </a:p>
          <a:p>
            <a:pPr lvl="1"/>
            <a:r>
              <a:rPr lang="en-US" altLang="en-US" dirty="0" smtClean="0"/>
              <a:t>Oral arguments</a:t>
            </a:r>
          </a:p>
          <a:p>
            <a:r>
              <a:rPr lang="en-US" altLang="en-US" dirty="0" smtClean="0"/>
              <a:t>Justices decide each case in conference, and then the </a:t>
            </a:r>
            <a:r>
              <a:rPr lang="en-US" altLang="en-US" dirty="0" smtClean="0"/>
              <a:t>senior justice </a:t>
            </a:r>
            <a:r>
              <a:rPr lang="en-US" altLang="en-US" dirty="0" smtClean="0"/>
              <a:t>on the majority side writes the opinion.</a:t>
            </a:r>
          </a:p>
          <a:p>
            <a:pPr lvl="1"/>
            <a:r>
              <a:rPr lang="en-US" altLang="en-US" dirty="0" smtClean="0"/>
              <a:t>Concurring opinions</a:t>
            </a:r>
          </a:p>
          <a:p>
            <a:pPr lvl="1"/>
            <a:r>
              <a:rPr lang="en-US" altLang="en-US" dirty="0" smtClean="0"/>
              <a:t>Dissenting opinions</a:t>
            </a:r>
          </a:p>
          <a:p>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dirty="0" smtClean="0"/>
              <a:t>Learning Objective 7</a:t>
            </a:r>
          </a:p>
        </p:txBody>
      </p:sp>
      <p:sp>
        <p:nvSpPr>
          <p:cNvPr id="46083" name="Rectangle 3"/>
          <p:cNvSpPr>
            <a:spLocks noGrp="1" noChangeArrowheads="1"/>
          </p:cNvSpPr>
          <p:nvPr>
            <p:ph sz="half" idx="1"/>
          </p:nvPr>
        </p:nvSpPr>
        <p:spPr/>
        <p:txBody>
          <a:bodyPr/>
          <a:lstStyle/>
          <a:p>
            <a:r>
              <a:rPr lang="en-US" altLang="en-US" dirty="0" smtClean="0"/>
              <a:t>Explain the difference between the selection of judges at the state level and at the federal level.</a:t>
            </a:r>
          </a:p>
        </p:txBody>
      </p:sp>
      <p:grpSp>
        <p:nvGrpSpPr>
          <p:cNvPr id="46084" name="Group 2"/>
          <p:cNvGrpSpPr>
            <a:grpSpLocks/>
          </p:cNvGrpSpPr>
          <p:nvPr/>
        </p:nvGrpSpPr>
        <p:grpSpPr bwMode="auto">
          <a:xfrm>
            <a:off x="3224213" y="2847297"/>
            <a:ext cx="2695575" cy="3416300"/>
            <a:chOff x="3200400" y="3276600"/>
            <a:chExt cx="2695575" cy="3415815"/>
          </a:xfrm>
        </p:grpSpPr>
        <p:pic>
          <p:nvPicPr>
            <p:cNvPr id="46085" name="Picture 5" descr="P08_07_Female Judge.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48025" y="3276600"/>
              <a:ext cx="2647950"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Rectangle 1"/>
            <p:cNvSpPr>
              <a:spLocks noChangeArrowheads="1"/>
            </p:cNvSpPr>
            <p:nvPr/>
          </p:nvSpPr>
          <p:spPr bwMode="auto">
            <a:xfrm>
              <a:off x="3200400" y="6477000"/>
              <a:ext cx="1830950" cy="21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800" dirty="0"/>
                <a:t>David Young-Wolff/Stone/Getty Images</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p:txBody>
          <a:bodyPr/>
          <a:lstStyle/>
          <a:p>
            <a:r>
              <a:rPr lang="en-US" altLang="en-US" dirty="0" smtClean="0"/>
              <a:t>Judges in the Court System</a:t>
            </a:r>
          </a:p>
        </p:txBody>
      </p:sp>
      <p:sp>
        <p:nvSpPr>
          <p:cNvPr id="47106" name="Rectangle 3"/>
          <p:cNvSpPr>
            <a:spLocks noGrp="1" noChangeArrowheads="1"/>
          </p:cNvSpPr>
          <p:nvPr>
            <p:ph sz="half" idx="1"/>
          </p:nvPr>
        </p:nvSpPr>
        <p:spPr/>
        <p:txBody>
          <a:bodyPr/>
          <a:lstStyle/>
          <a:p>
            <a:r>
              <a:rPr lang="en-US" altLang="en-US" dirty="0" smtClean="0"/>
              <a:t>Selection of </a:t>
            </a:r>
            <a:r>
              <a:rPr lang="en-US" altLang="en-US" dirty="0" smtClean="0"/>
              <a:t>judges</a:t>
            </a:r>
            <a:r>
              <a:rPr lang="en-US" altLang="en-US" dirty="0" smtClean="0"/>
              <a:t>:</a:t>
            </a:r>
          </a:p>
          <a:p>
            <a:pPr lvl="1"/>
            <a:r>
              <a:rPr lang="en-US" altLang="en-US" dirty="0" smtClean="0"/>
              <a:t>Federal court judges</a:t>
            </a:r>
          </a:p>
          <a:p>
            <a:pPr lvl="2"/>
            <a:r>
              <a:rPr lang="en-US" altLang="en-US" dirty="0" smtClean="0"/>
              <a:t>Appointed by the President and confirmed by the Senate</a:t>
            </a:r>
          </a:p>
          <a:p>
            <a:pPr lvl="1"/>
            <a:endParaRPr lang="en-US" alt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dirty="0" smtClean="0"/>
              <a:t>Learning Objective 1</a:t>
            </a:r>
          </a:p>
        </p:txBody>
      </p:sp>
      <p:sp>
        <p:nvSpPr>
          <p:cNvPr id="29699" name="Rectangle 3"/>
          <p:cNvSpPr>
            <a:spLocks noGrp="1" noChangeArrowheads="1"/>
          </p:cNvSpPr>
          <p:nvPr>
            <p:ph sz="half" idx="1"/>
          </p:nvPr>
        </p:nvSpPr>
        <p:spPr/>
        <p:txBody>
          <a:bodyPr/>
          <a:lstStyle/>
          <a:p>
            <a:r>
              <a:rPr lang="en-US" altLang="en-US" dirty="0" smtClean="0"/>
              <a:t>Define and contrast the four functions of the courts.</a:t>
            </a:r>
          </a:p>
        </p:txBody>
      </p:sp>
      <p:grpSp>
        <p:nvGrpSpPr>
          <p:cNvPr id="29700" name="Group 2"/>
          <p:cNvGrpSpPr>
            <a:grpSpLocks/>
          </p:cNvGrpSpPr>
          <p:nvPr/>
        </p:nvGrpSpPr>
        <p:grpSpPr bwMode="auto">
          <a:xfrm>
            <a:off x="1828800" y="3429000"/>
            <a:ext cx="5486400" cy="2771775"/>
            <a:chOff x="1828800" y="3429000"/>
            <a:chExt cx="5486400" cy="2772104"/>
          </a:xfrm>
        </p:grpSpPr>
        <p:pic>
          <p:nvPicPr>
            <p:cNvPr id="29701" name="Picture 5" descr="P08_02_Courtroom_Opening Statements.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429000"/>
              <a:ext cx="548640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tangle 1"/>
            <p:cNvSpPr>
              <a:spLocks noChangeArrowheads="1"/>
            </p:cNvSpPr>
            <p:nvPr/>
          </p:nvSpPr>
          <p:spPr bwMode="auto">
            <a:xfrm>
              <a:off x="1828800" y="5985660"/>
              <a:ext cx="25146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800" dirty="0"/>
                <a:t>AP Photo/</a:t>
              </a:r>
              <a:r>
                <a:rPr lang="en-US" altLang="en-US" sz="800" i="1" dirty="0"/>
                <a:t>The Press of Atlantic City</a:t>
              </a:r>
              <a:r>
                <a:rPr lang="en-US" altLang="en-US" sz="800" dirty="0"/>
                <a:t>, Dale Gerhard</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le 1"/>
          <p:cNvSpPr>
            <a:spLocks noGrp="1"/>
          </p:cNvSpPr>
          <p:nvPr>
            <p:ph type="title"/>
          </p:nvPr>
        </p:nvSpPr>
        <p:spPr/>
        <p:txBody>
          <a:bodyPr/>
          <a:lstStyle/>
          <a:p>
            <a:r>
              <a:rPr lang="en-US" altLang="en-US" dirty="0" smtClean="0"/>
              <a:t>Judges in the Court System</a:t>
            </a:r>
          </a:p>
        </p:txBody>
      </p:sp>
      <p:sp>
        <p:nvSpPr>
          <p:cNvPr id="56321" name="Rectangle 3"/>
          <p:cNvSpPr>
            <a:spLocks noGrp="1" noChangeArrowheads="1"/>
          </p:cNvSpPr>
          <p:nvPr>
            <p:ph sz="half" idx="1"/>
          </p:nvPr>
        </p:nvSpPr>
        <p:spPr/>
        <p:txBody>
          <a:bodyPr/>
          <a:lstStyle/>
          <a:p>
            <a:r>
              <a:rPr lang="en-US" dirty="0" smtClean="0"/>
              <a:t>Selection of </a:t>
            </a:r>
            <a:r>
              <a:rPr lang="en-US" dirty="0" smtClean="0"/>
              <a:t>judges</a:t>
            </a:r>
            <a:endParaRPr lang="en-US" dirty="0" smtClean="0"/>
          </a:p>
          <a:p>
            <a:pPr lvl="1"/>
            <a:r>
              <a:rPr lang="en-US" dirty="0" smtClean="0"/>
              <a:t>State court judges</a:t>
            </a:r>
          </a:p>
          <a:p>
            <a:pPr lvl="2"/>
            <a:r>
              <a:rPr lang="en-US" dirty="0" smtClean="0"/>
              <a:t>Election </a:t>
            </a:r>
          </a:p>
          <a:p>
            <a:pPr lvl="3"/>
            <a:r>
              <a:rPr lang="en-US" dirty="0" smtClean="0"/>
              <a:t>Partisan elections</a:t>
            </a:r>
          </a:p>
          <a:p>
            <a:pPr lvl="3"/>
            <a:r>
              <a:rPr lang="en-US" dirty="0" smtClean="0"/>
              <a:t>Nonpartisan elections</a:t>
            </a:r>
          </a:p>
          <a:p>
            <a:pPr lvl="1"/>
            <a:r>
              <a:rPr lang="en-US" dirty="0" smtClean="0"/>
              <a:t>Based on two key factors</a:t>
            </a:r>
          </a:p>
          <a:p>
            <a:pPr lvl="2"/>
            <a:r>
              <a:rPr lang="en-US" dirty="0" smtClean="0"/>
              <a:t>Independence </a:t>
            </a:r>
          </a:p>
          <a:p>
            <a:pPr lvl="2"/>
            <a:r>
              <a:rPr lang="en-US" dirty="0" smtClean="0"/>
              <a:t>Accountability </a:t>
            </a:r>
          </a:p>
          <a:p>
            <a:pPr lvl="1"/>
            <a:r>
              <a:rPr lang="en-US" dirty="0" smtClean="0"/>
              <a:t>Merit selection (The Missouri Plan)</a:t>
            </a:r>
          </a:p>
          <a:p>
            <a:pPr lvl="2"/>
            <a:endParaRPr lang="en-US" dirty="0" smtClean="0"/>
          </a:p>
          <a:p>
            <a:pPr lvl="1"/>
            <a:endParaRPr lang="en-US"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4"/>
          <p:cNvSpPr>
            <a:spLocks noGrp="1"/>
          </p:cNvSpPr>
          <p:nvPr>
            <p:ph type="title"/>
          </p:nvPr>
        </p:nvSpPr>
        <p:spPr/>
        <p:txBody>
          <a:bodyPr/>
          <a:lstStyle/>
          <a:p>
            <a:r>
              <a:rPr lang="en-US" altLang="en-US" dirty="0" smtClean="0"/>
              <a:t>Judges in the Court System</a:t>
            </a:r>
          </a:p>
        </p:txBody>
      </p:sp>
      <p:pic>
        <p:nvPicPr>
          <p:cNvPr id="49155" name="Picture 1" descr="pic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013" y="1666875"/>
            <a:ext cx="8990012"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4"/>
          <p:cNvSpPr>
            <a:spLocks noGrp="1"/>
          </p:cNvSpPr>
          <p:nvPr>
            <p:ph type="title"/>
          </p:nvPr>
        </p:nvSpPr>
        <p:spPr/>
        <p:txBody>
          <a:bodyPr/>
          <a:lstStyle/>
          <a:p>
            <a:r>
              <a:rPr lang="en-US" altLang="en-US" dirty="0" smtClean="0"/>
              <a:t>Judges in the Court System</a:t>
            </a:r>
          </a:p>
        </p:txBody>
      </p:sp>
      <p:sp>
        <p:nvSpPr>
          <p:cNvPr id="50179" name="Content Placeholder 2"/>
          <p:cNvSpPr>
            <a:spLocks noGrp="1"/>
          </p:cNvSpPr>
          <p:nvPr>
            <p:ph sz="half" idx="1"/>
          </p:nvPr>
        </p:nvSpPr>
        <p:spPr/>
        <p:txBody>
          <a:bodyPr/>
          <a:lstStyle/>
          <a:p>
            <a:r>
              <a:rPr lang="en-US" altLang="en-US" dirty="0" smtClean="0"/>
              <a:t>Lack of diversity on the bench</a:t>
            </a:r>
          </a:p>
          <a:p>
            <a:r>
              <a:rPr lang="en-US" altLang="en-US" dirty="0" smtClean="0"/>
              <a:t>Past discrimination in law schools and “good old boy” system limit opportunities.</a:t>
            </a:r>
          </a:p>
          <a:p>
            <a:r>
              <a:rPr lang="en-US" altLang="en-US" dirty="0" smtClean="0"/>
              <a:t>Benefits to diversity</a:t>
            </a:r>
          </a:p>
          <a:p>
            <a:pPr lvl="1"/>
            <a:r>
              <a:rPr lang="en-US" altLang="en-US" dirty="0" smtClean="0"/>
              <a:t>People trust judges that look like </a:t>
            </a:r>
            <a:r>
              <a:rPr lang="en-US" altLang="en-US" dirty="0" smtClean="0"/>
              <a:t>them.</a:t>
            </a:r>
            <a:endParaRPr lang="en-US" altLang="en-US" dirty="0" smtClean="0"/>
          </a:p>
          <a:p>
            <a:pPr lvl="1"/>
            <a:r>
              <a:rPr lang="en-US" altLang="en-US" dirty="0" smtClean="0"/>
              <a:t>A variety </a:t>
            </a:r>
            <a:r>
              <a:rPr lang="en-US" altLang="en-US" dirty="0" smtClean="0"/>
              <a:t>of voices and </a:t>
            </a:r>
            <a:r>
              <a:rPr lang="en-US" altLang="en-US" dirty="0" smtClean="0"/>
              <a:t>perspectives are brought in.</a:t>
            </a:r>
            <a:endParaRPr lang="en-US" alt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dirty="0" smtClean="0"/>
              <a:t>Learning Objective 8</a:t>
            </a:r>
          </a:p>
        </p:txBody>
      </p:sp>
      <p:sp>
        <p:nvSpPr>
          <p:cNvPr id="51203" name="Rectangle 3"/>
          <p:cNvSpPr>
            <a:spLocks noGrp="1" noChangeArrowheads="1"/>
          </p:cNvSpPr>
          <p:nvPr>
            <p:ph sz="half" idx="1"/>
          </p:nvPr>
        </p:nvSpPr>
        <p:spPr/>
        <p:txBody>
          <a:bodyPr/>
          <a:lstStyle/>
          <a:p>
            <a:r>
              <a:rPr lang="en-US" altLang="en-US" dirty="0" smtClean="0"/>
              <a:t>Describe one alternative, practiced in other countries, to the American method of choosing judges.</a:t>
            </a:r>
          </a:p>
        </p:txBody>
      </p:sp>
      <p:pic>
        <p:nvPicPr>
          <p:cNvPr id="5120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6988" y="3409950"/>
            <a:ext cx="387667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dirty="0" smtClean="0"/>
              <a:t>Judges in the Court System</a:t>
            </a:r>
          </a:p>
        </p:txBody>
      </p:sp>
      <p:sp>
        <p:nvSpPr>
          <p:cNvPr id="52227" name="Content Placeholder 2"/>
          <p:cNvSpPr>
            <a:spLocks noGrp="1"/>
          </p:cNvSpPr>
          <p:nvPr>
            <p:ph sz="half" idx="1"/>
          </p:nvPr>
        </p:nvSpPr>
        <p:spPr/>
        <p:txBody>
          <a:bodyPr/>
          <a:lstStyle/>
          <a:p>
            <a:r>
              <a:rPr lang="en-US" altLang="en-US" dirty="0" smtClean="0"/>
              <a:t>Comparative criminal justice</a:t>
            </a:r>
          </a:p>
          <a:p>
            <a:pPr lvl="1"/>
            <a:r>
              <a:rPr lang="en-US" altLang="en-US" dirty="0" smtClean="0"/>
              <a:t>French judicial candidates must pass two exams.</a:t>
            </a:r>
          </a:p>
          <a:p>
            <a:pPr lvl="1"/>
            <a:r>
              <a:rPr lang="en-US" altLang="en-US" dirty="0" smtClean="0"/>
              <a:t>Those who pass </a:t>
            </a:r>
            <a:r>
              <a:rPr lang="en-US" altLang="en-US" dirty="0" smtClean="0"/>
              <a:t>one test enter </a:t>
            </a:r>
            <a:r>
              <a:rPr lang="en-US" altLang="en-US" dirty="0" smtClean="0"/>
              <a:t>a two-year program at the École Nationale de la Magistrature, a judicial training </a:t>
            </a:r>
            <a:r>
              <a:rPr lang="en-US" altLang="en-US" dirty="0" smtClean="0"/>
              <a:t>academy, </a:t>
            </a:r>
            <a:r>
              <a:rPr lang="en-US" altLang="en-US" dirty="0" smtClean="0"/>
              <a:t>where they spend half their time in the classroom and half in the courtroom.</a:t>
            </a:r>
          </a:p>
          <a:p>
            <a:pPr lvl="1"/>
            <a:r>
              <a:rPr lang="en-US" altLang="en-US" dirty="0" smtClean="0"/>
              <a:t>At the end of that period, they are subjected to another examination.</a:t>
            </a:r>
          </a:p>
          <a:p>
            <a:endParaRPr lang="en-US" alt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dirty="0" smtClean="0"/>
              <a:t>Learning Objective 9</a:t>
            </a:r>
          </a:p>
        </p:txBody>
      </p:sp>
      <p:sp>
        <p:nvSpPr>
          <p:cNvPr id="53251" name="Rectangle 3"/>
          <p:cNvSpPr>
            <a:spLocks noGrp="1" noChangeArrowheads="1"/>
          </p:cNvSpPr>
          <p:nvPr>
            <p:ph sz="half" idx="1"/>
          </p:nvPr>
        </p:nvSpPr>
        <p:spPr/>
        <p:txBody>
          <a:bodyPr/>
          <a:lstStyle/>
          <a:p>
            <a:r>
              <a:rPr lang="en-US" altLang="en-US" dirty="0" smtClean="0"/>
              <a:t>List and describe the members of the courtroom work group.</a:t>
            </a:r>
          </a:p>
        </p:txBody>
      </p:sp>
      <p:grpSp>
        <p:nvGrpSpPr>
          <p:cNvPr id="53252" name="Group 2"/>
          <p:cNvGrpSpPr>
            <a:grpSpLocks/>
          </p:cNvGrpSpPr>
          <p:nvPr/>
        </p:nvGrpSpPr>
        <p:grpSpPr bwMode="auto">
          <a:xfrm>
            <a:off x="2286000" y="3124200"/>
            <a:ext cx="4572000" cy="3311525"/>
            <a:chOff x="2286000" y="3124200"/>
            <a:chExt cx="4572000" cy="3311773"/>
          </a:xfrm>
        </p:grpSpPr>
        <p:pic>
          <p:nvPicPr>
            <p:cNvPr id="53253" name="Picture 4" descr="P08_16_Courtroom scene.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124200"/>
              <a:ext cx="45720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1"/>
            <p:cNvSpPr>
              <a:spLocks noChangeArrowheads="1"/>
            </p:cNvSpPr>
            <p:nvPr/>
          </p:nvSpPr>
          <p:spPr bwMode="auto">
            <a:xfrm>
              <a:off x="2286000" y="6220514"/>
              <a:ext cx="1596360" cy="215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800" dirty="0"/>
                <a:t>Jaime Oppenheimer/MCT/Landov</a:t>
              </a: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dirty="0" smtClean="0"/>
              <a:t>Courtroom Work Group</a:t>
            </a:r>
          </a:p>
        </p:txBody>
      </p:sp>
      <p:sp>
        <p:nvSpPr>
          <p:cNvPr id="54275" name="Rectangle 3"/>
          <p:cNvSpPr>
            <a:spLocks noGrp="1" noChangeArrowheads="1"/>
          </p:cNvSpPr>
          <p:nvPr>
            <p:ph sz="half" idx="1"/>
          </p:nvPr>
        </p:nvSpPr>
        <p:spPr/>
        <p:txBody>
          <a:bodyPr>
            <a:normAutofit fontScale="92500" lnSpcReduction="10000"/>
          </a:bodyPr>
          <a:lstStyle/>
          <a:p>
            <a:r>
              <a:rPr lang="en-US" altLang="en-US" dirty="0" smtClean="0"/>
              <a:t>Judges </a:t>
            </a:r>
          </a:p>
          <a:p>
            <a:r>
              <a:rPr lang="en-US" altLang="en-US" dirty="0" smtClean="0"/>
              <a:t>Prosecutors</a:t>
            </a:r>
          </a:p>
          <a:p>
            <a:r>
              <a:rPr lang="en-US" altLang="en-US" dirty="0" smtClean="0"/>
              <a:t>Defense attorneys</a:t>
            </a:r>
          </a:p>
          <a:p>
            <a:r>
              <a:rPr lang="en-US" altLang="en-US" dirty="0" smtClean="0"/>
              <a:t>Bailiffs</a:t>
            </a:r>
          </a:p>
          <a:p>
            <a:pPr lvl="1"/>
            <a:r>
              <a:rPr lang="en-US" altLang="en-US" dirty="0" smtClean="0"/>
              <a:t>Maintain security and order in judge’s chambers and </a:t>
            </a:r>
            <a:r>
              <a:rPr lang="en-US" altLang="en-US" dirty="0" smtClean="0"/>
              <a:t>courtroom.</a:t>
            </a:r>
            <a:endParaRPr lang="en-US" altLang="en-US" dirty="0" smtClean="0"/>
          </a:p>
          <a:p>
            <a:r>
              <a:rPr lang="en-US" altLang="en-US" dirty="0" smtClean="0"/>
              <a:t>Clerks of the court</a:t>
            </a:r>
          </a:p>
          <a:p>
            <a:pPr lvl="1"/>
            <a:r>
              <a:rPr lang="en-US" altLang="en-US" dirty="0" smtClean="0"/>
              <a:t>Take pleas, motions, </a:t>
            </a:r>
            <a:r>
              <a:rPr lang="en-US" altLang="en-US" dirty="0" smtClean="0"/>
              <a:t>and other </a:t>
            </a:r>
            <a:r>
              <a:rPr lang="en-US" altLang="en-US" dirty="0" smtClean="0"/>
              <a:t>matters made by the </a:t>
            </a:r>
            <a:r>
              <a:rPr lang="en-US" altLang="en-US" dirty="0" smtClean="0"/>
              <a:t>judge. </a:t>
            </a:r>
            <a:endParaRPr lang="en-US" altLang="en-US" dirty="0" smtClean="0"/>
          </a:p>
          <a:p>
            <a:r>
              <a:rPr lang="en-US" altLang="en-US" dirty="0" smtClean="0"/>
              <a:t>Court reporters</a:t>
            </a:r>
          </a:p>
          <a:p>
            <a:pPr lvl="1"/>
            <a:r>
              <a:rPr lang="en-US" altLang="en-US" dirty="0" smtClean="0"/>
              <a:t>Record every word in the </a:t>
            </a:r>
            <a:r>
              <a:rPr lang="en-US" altLang="en-US" dirty="0" smtClean="0"/>
              <a:t>courtroom.</a:t>
            </a:r>
            <a:endParaRPr lang="en-US" altLang="en-US" dirty="0" smtClean="0"/>
          </a:p>
          <a:p>
            <a:pPr lvl="1"/>
            <a:endParaRPr lang="en-US" alt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4"/>
          <p:cNvSpPr>
            <a:spLocks noGrp="1"/>
          </p:cNvSpPr>
          <p:nvPr>
            <p:ph type="title"/>
          </p:nvPr>
        </p:nvSpPr>
        <p:spPr/>
        <p:txBody>
          <a:bodyPr/>
          <a:lstStyle/>
          <a:p>
            <a:r>
              <a:rPr lang="en-US" altLang="en-US" dirty="0" smtClean="0"/>
              <a:t>Discussion Question:</a:t>
            </a:r>
            <a:br>
              <a:rPr lang="en-US" altLang="en-US" dirty="0" smtClean="0"/>
            </a:br>
            <a:r>
              <a:rPr lang="en-US" altLang="en-US" dirty="0" smtClean="0"/>
              <a:t>Courtroom Work Group</a:t>
            </a:r>
          </a:p>
        </p:txBody>
      </p:sp>
      <p:sp>
        <p:nvSpPr>
          <p:cNvPr id="55299" name="Content Placeholder 5"/>
          <p:cNvSpPr>
            <a:spLocks noGrp="1"/>
          </p:cNvSpPr>
          <p:nvPr>
            <p:ph sz="half" idx="1"/>
          </p:nvPr>
        </p:nvSpPr>
        <p:spPr/>
        <p:txBody>
          <a:bodyPr/>
          <a:lstStyle/>
          <a:p>
            <a:r>
              <a:rPr lang="en-US" altLang="en-US" dirty="0" smtClean="0"/>
              <a:t>Discuss the key players in the courtroom work group.</a:t>
            </a:r>
          </a:p>
          <a:p>
            <a:pPr lvl="1"/>
            <a:r>
              <a:rPr lang="en-US" altLang="en-US" dirty="0" smtClean="0"/>
              <a:t>Could the court function without any of these personnel? Why or why not?</a:t>
            </a:r>
          </a:p>
          <a:p>
            <a:pPr lvl="1"/>
            <a:r>
              <a:rPr lang="en-US" altLang="en-US" dirty="0" smtClean="0"/>
              <a:t>Could you see yourself in any of these positions?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dirty="0" smtClean="0"/>
              <a:t>Learning Objective 10</a:t>
            </a:r>
          </a:p>
        </p:txBody>
      </p:sp>
      <p:sp>
        <p:nvSpPr>
          <p:cNvPr id="56323" name="Rectangle 3"/>
          <p:cNvSpPr>
            <a:spLocks noGrp="1" noChangeArrowheads="1"/>
          </p:cNvSpPr>
          <p:nvPr>
            <p:ph sz="half" idx="1"/>
          </p:nvPr>
        </p:nvSpPr>
        <p:spPr/>
        <p:txBody>
          <a:bodyPr/>
          <a:lstStyle/>
          <a:p>
            <a:r>
              <a:rPr lang="en-US" altLang="en-US" dirty="0" smtClean="0"/>
              <a:t>List the three basic features of an adversary system of justice.</a:t>
            </a:r>
          </a:p>
        </p:txBody>
      </p:sp>
      <p:pic>
        <p:nvPicPr>
          <p:cNvPr id="5632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2700" y="2660650"/>
            <a:ext cx="4281488" cy="365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4"/>
          <p:cNvSpPr>
            <a:spLocks noGrp="1"/>
          </p:cNvSpPr>
          <p:nvPr>
            <p:ph type="title"/>
          </p:nvPr>
        </p:nvSpPr>
        <p:spPr/>
        <p:txBody>
          <a:bodyPr/>
          <a:lstStyle/>
          <a:p>
            <a:r>
              <a:rPr lang="en-US" altLang="en-US" dirty="0" smtClean="0"/>
              <a:t>The </a:t>
            </a:r>
            <a:r>
              <a:rPr lang="en-US" altLang="en-US" dirty="0" smtClean="0"/>
              <a:t>Adversary System</a:t>
            </a:r>
            <a:endParaRPr lang="en-US" altLang="en-US" dirty="0" smtClean="0"/>
          </a:p>
        </p:txBody>
      </p:sp>
      <p:sp>
        <p:nvSpPr>
          <p:cNvPr id="57347" name="Content Placeholder 5"/>
          <p:cNvSpPr>
            <a:spLocks noGrp="1"/>
          </p:cNvSpPr>
          <p:nvPr>
            <p:ph sz="half" idx="1"/>
          </p:nvPr>
        </p:nvSpPr>
        <p:spPr/>
        <p:txBody>
          <a:bodyPr/>
          <a:lstStyle/>
          <a:p>
            <a:r>
              <a:rPr lang="en-US" altLang="en-US" dirty="0" smtClean="0"/>
              <a:t>Three basic features of the </a:t>
            </a:r>
            <a:r>
              <a:rPr lang="en-US" altLang="en-US" dirty="0" smtClean="0"/>
              <a:t>adversary system</a:t>
            </a:r>
            <a:endParaRPr lang="en-US" altLang="en-US" dirty="0" smtClean="0"/>
          </a:p>
          <a:p>
            <a:pPr lvl="1"/>
            <a:r>
              <a:rPr lang="en-US" altLang="en-US" dirty="0" smtClean="0"/>
              <a:t>Neutral and passive decision maker, either judge or jury</a:t>
            </a:r>
          </a:p>
          <a:p>
            <a:pPr lvl="1"/>
            <a:r>
              <a:rPr lang="en-US" altLang="en-US" dirty="0" smtClean="0"/>
              <a:t>Presentation of evidence from both parties</a:t>
            </a:r>
          </a:p>
          <a:p>
            <a:pPr lvl="1"/>
            <a:r>
              <a:rPr lang="en-US" altLang="en-US" dirty="0" smtClean="0"/>
              <a:t>Highly structured set of procedures that must be followed in the presentation of evidence</a:t>
            </a:r>
          </a:p>
          <a:p>
            <a:r>
              <a:rPr lang="en-US" altLang="en-US" dirty="0" smtClean="0"/>
              <a:t>Ritualized aggression</a:t>
            </a:r>
          </a:p>
          <a:p>
            <a:r>
              <a:rPr lang="en-US" altLang="en-US" dirty="0" smtClean="0"/>
              <a:t>Truth vs. victory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p:txBody>
          <a:bodyPr/>
          <a:lstStyle/>
          <a:p>
            <a:r>
              <a:rPr lang="en-US" altLang="en-US" dirty="0" smtClean="0"/>
              <a:t>Functions of the Court</a:t>
            </a:r>
          </a:p>
        </p:txBody>
      </p:sp>
      <p:sp>
        <p:nvSpPr>
          <p:cNvPr id="9218" name="Rectangle 3"/>
          <p:cNvSpPr>
            <a:spLocks noGrp="1" noChangeArrowheads="1"/>
          </p:cNvSpPr>
          <p:nvPr>
            <p:ph sz="half" idx="1"/>
          </p:nvPr>
        </p:nvSpPr>
        <p:spPr/>
        <p:txBody>
          <a:bodyPr/>
          <a:lstStyle/>
          <a:p>
            <a:r>
              <a:rPr lang="en-US" dirty="0" smtClean="0"/>
              <a:t>Functions of the </a:t>
            </a:r>
            <a:r>
              <a:rPr lang="en-US" dirty="0" smtClean="0"/>
              <a:t>courts</a:t>
            </a:r>
            <a:r>
              <a:rPr lang="en-US" dirty="0" smtClean="0"/>
              <a:t>:</a:t>
            </a:r>
          </a:p>
          <a:p>
            <a:pPr lvl="1"/>
            <a:r>
              <a:rPr lang="en-US" dirty="0" smtClean="0"/>
              <a:t>The </a:t>
            </a:r>
            <a:r>
              <a:rPr lang="en-US" dirty="0" smtClean="0"/>
              <a:t>due process function</a:t>
            </a:r>
            <a:endParaRPr lang="en-US" dirty="0" smtClean="0"/>
          </a:p>
          <a:p>
            <a:pPr lvl="2"/>
            <a:r>
              <a:rPr lang="en-US" dirty="0" smtClean="0"/>
              <a:t>To protect individuals from unfair advantages that the government enjoys in legal battles</a:t>
            </a:r>
          </a:p>
          <a:p>
            <a:pPr lvl="1"/>
            <a:r>
              <a:rPr lang="en-US" dirty="0" smtClean="0"/>
              <a:t>The </a:t>
            </a:r>
            <a:r>
              <a:rPr lang="en-US" dirty="0" smtClean="0"/>
              <a:t>crime control function</a:t>
            </a:r>
            <a:endParaRPr lang="en-US" dirty="0" smtClean="0"/>
          </a:p>
          <a:p>
            <a:pPr lvl="2"/>
            <a:r>
              <a:rPr lang="en-US" dirty="0" smtClean="0"/>
              <a:t>Punishment and retribution</a:t>
            </a:r>
          </a:p>
          <a:p>
            <a:pPr lvl="1"/>
            <a:r>
              <a:rPr lang="en-US" dirty="0" smtClean="0"/>
              <a:t>The </a:t>
            </a:r>
            <a:r>
              <a:rPr lang="en-US" dirty="0" smtClean="0"/>
              <a:t>rehabilitation function </a:t>
            </a:r>
            <a:endParaRPr lang="en-US" dirty="0" smtClean="0"/>
          </a:p>
          <a:p>
            <a:pPr lvl="2"/>
            <a:r>
              <a:rPr lang="en-US" dirty="0" smtClean="0"/>
              <a:t>Treatment </a:t>
            </a:r>
          </a:p>
          <a:p>
            <a:pPr lvl="1"/>
            <a:r>
              <a:rPr lang="en-US" dirty="0" smtClean="0"/>
              <a:t>The </a:t>
            </a:r>
            <a:r>
              <a:rPr lang="en-US" dirty="0" smtClean="0"/>
              <a:t>bureaucratic function</a:t>
            </a:r>
            <a:endParaRPr lang="en-US" dirty="0" smtClean="0"/>
          </a:p>
          <a:p>
            <a:pPr lvl="2"/>
            <a:r>
              <a:rPr lang="en-US" dirty="0" smtClean="0"/>
              <a:t>Speed and efficiency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dirty="0" smtClean="0"/>
              <a:t>Learning Objective 2</a:t>
            </a:r>
          </a:p>
        </p:txBody>
      </p:sp>
      <p:sp>
        <p:nvSpPr>
          <p:cNvPr id="31747" name="Rectangle 3"/>
          <p:cNvSpPr>
            <a:spLocks noGrp="1" noChangeArrowheads="1"/>
          </p:cNvSpPr>
          <p:nvPr>
            <p:ph sz="half" idx="1"/>
          </p:nvPr>
        </p:nvSpPr>
        <p:spPr/>
        <p:txBody>
          <a:bodyPr/>
          <a:lstStyle/>
          <a:p>
            <a:r>
              <a:rPr lang="en-US" altLang="en-US" dirty="0" smtClean="0"/>
              <a:t>Define jurisdiction and contrast geographic and subject-matter jurisdiction.</a:t>
            </a:r>
          </a:p>
        </p:txBody>
      </p:sp>
      <p:pic>
        <p:nvPicPr>
          <p:cNvPr id="317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7914" y="2517699"/>
            <a:ext cx="5380038"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2"/>
          <p:cNvSpPr>
            <a:spLocks noChangeArrowheads="1"/>
          </p:cNvSpPr>
          <p:nvPr/>
        </p:nvSpPr>
        <p:spPr bwMode="auto">
          <a:xfrm>
            <a:off x="1837914" y="6307931"/>
            <a:ext cx="12239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AP Images/ASPCA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p:cNvSpPr>
            <a:spLocks noGrp="1"/>
          </p:cNvSpPr>
          <p:nvPr>
            <p:ph type="title"/>
          </p:nvPr>
        </p:nvSpPr>
        <p:spPr/>
        <p:txBody>
          <a:bodyPr/>
          <a:lstStyle/>
          <a:p>
            <a:r>
              <a:rPr lang="en-US" altLang="en-US" dirty="0" smtClean="0"/>
              <a:t>American Judicial System</a:t>
            </a:r>
          </a:p>
        </p:txBody>
      </p:sp>
      <p:sp>
        <p:nvSpPr>
          <p:cNvPr id="35841" name="Rectangle 3"/>
          <p:cNvSpPr>
            <a:spLocks noGrp="1" noChangeArrowheads="1"/>
          </p:cNvSpPr>
          <p:nvPr>
            <p:ph sz="half" idx="1"/>
          </p:nvPr>
        </p:nvSpPr>
        <p:spPr/>
        <p:txBody>
          <a:bodyPr/>
          <a:lstStyle/>
          <a:p>
            <a:r>
              <a:rPr lang="en-US" dirty="0" smtClean="0"/>
              <a:t>Jurisdiction:</a:t>
            </a:r>
          </a:p>
          <a:p>
            <a:pPr lvl="1"/>
            <a:r>
              <a:rPr lang="en-US" dirty="0" smtClean="0"/>
              <a:t>Geographic jurisdiction</a:t>
            </a:r>
          </a:p>
          <a:p>
            <a:pPr lvl="1"/>
            <a:r>
              <a:rPr lang="en-US" dirty="0" smtClean="0"/>
              <a:t>Federal versus </a:t>
            </a:r>
            <a:r>
              <a:rPr lang="en-US" dirty="0" smtClean="0"/>
              <a:t>state</a:t>
            </a:r>
            <a:endParaRPr lang="en-US" dirty="0" smtClean="0"/>
          </a:p>
          <a:p>
            <a:pPr lvl="1"/>
            <a:r>
              <a:rPr lang="en-US" dirty="0" smtClean="0"/>
              <a:t>State versus </a:t>
            </a:r>
            <a:r>
              <a:rPr lang="en-US" dirty="0" smtClean="0"/>
              <a:t>state</a:t>
            </a:r>
            <a:endParaRPr lang="en-US" dirty="0" smtClean="0"/>
          </a:p>
          <a:p>
            <a:pPr lvl="1"/>
            <a:r>
              <a:rPr lang="en-US" dirty="0" smtClean="0"/>
              <a:t>Multiple trials</a:t>
            </a:r>
          </a:p>
          <a:p>
            <a:pPr lvl="1"/>
            <a:r>
              <a:rPr lang="en-US" dirty="0" smtClean="0"/>
              <a:t>Tribal jurisdiction</a:t>
            </a:r>
          </a:p>
          <a:p>
            <a:pPr lvl="1"/>
            <a:r>
              <a:rPr lang="en-US" dirty="0" smtClean="0"/>
              <a:t>International jurisdiction</a:t>
            </a:r>
          </a:p>
          <a:p>
            <a:pPr lvl="1"/>
            <a:r>
              <a:rPr lang="en-US" dirty="0" smtClean="0"/>
              <a:t>Subject-matter jurisdiction</a:t>
            </a:r>
          </a:p>
          <a:p>
            <a:pPr lvl="2"/>
            <a:r>
              <a:rPr lang="en-US" dirty="0" smtClean="0"/>
              <a:t>Courts of general jurisdiction</a:t>
            </a:r>
          </a:p>
          <a:p>
            <a:pPr lvl="2"/>
            <a:r>
              <a:rPr lang="en-US" dirty="0" smtClean="0"/>
              <a:t>Courts of limited jurisdiction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dirty="0" smtClean="0"/>
              <a:t>Learning Objective 3</a:t>
            </a:r>
          </a:p>
        </p:txBody>
      </p:sp>
      <p:sp>
        <p:nvSpPr>
          <p:cNvPr id="33795" name="Rectangle 3"/>
          <p:cNvSpPr>
            <a:spLocks noGrp="1" noChangeArrowheads="1"/>
          </p:cNvSpPr>
          <p:nvPr>
            <p:ph sz="half" idx="1"/>
          </p:nvPr>
        </p:nvSpPr>
        <p:spPr/>
        <p:txBody>
          <a:bodyPr/>
          <a:lstStyle/>
          <a:p>
            <a:r>
              <a:rPr lang="en-US" altLang="en-US" dirty="0" smtClean="0"/>
              <a:t>Explain the difference between trial and appellate courts.</a:t>
            </a:r>
          </a:p>
        </p:txBody>
      </p:sp>
      <p:pic>
        <p:nvPicPr>
          <p:cNvPr id="3379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4913" y="2514600"/>
            <a:ext cx="3514725"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p:txBody>
          <a:bodyPr/>
          <a:lstStyle/>
          <a:p>
            <a:r>
              <a:rPr lang="en-US" altLang="en-US" dirty="0" smtClean="0"/>
              <a:t>American Judicial System</a:t>
            </a:r>
          </a:p>
        </p:txBody>
      </p:sp>
      <p:sp>
        <p:nvSpPr>
          <p:cNvPr id="34818" name="Rectangle 3"/>
          <p:cNvSpPr>
            <a:spLocks noGrp="1" noChangeArrowheads="1"/>
          </p:cNvSpPr>
          <p:nvPr>
            <p:ph sz="half" idx="1"/>
          </p:nvPr>
        </p:nvSpPr>
        <p:spPr/>
        <p:txBody>
          <a:bodyPr/>
          <a:lstStyle/>
          <a:p>
            <a:r>
              <a:rPr lang="en-US" altLang="en-US" dirty="0" smtClean="0"/>
              <a:t>Trial </a:t>
            </a:r>
            <a:r>
              <a:rPr lang="en-US" altLang="en-US" dirty="0" smtClean="0"/>
              <a:t>courts</a:t>
            </a:r>
            <a:r>
              <a:rPr lang="en-US" altLang="en-US" dirty="0" smtClean="0"/>
              <a:t>:</a:t>
            </a:r>
          </a:p>
          <a:p>
            <a:pPr lvl="1"/>
            <a:r>
              <a:rPr lang="en-US" altLang="en-US" dirty="0" smtClean="0"/>
              <a:t>Have original jurisdiction</a:t>
            </a:r>
          </a:p>
          <a:p>
            <a:pPr lvl="1"/>
            <a:r>
              <a:rPr lang="en-US" altLang="en-US" dirty="0" smtClean="0"/>
              <a:t>Are concerned with questions of fact</a:t>
            </a:r>
          </a:p>
          <a:p>
            <a:r>
              <a:rPr lang="en-US" altLang="en-US" dirty="0" smtClean="0"/>
              <a:t>Appellate </a:t>
            </a:r>
            <a:r>
              <a:rPr lang="en-US" altLang="en-US" dirty="0" smtClean="0"/>
              <a:t>courts</a:t>
            </a:r>
            <a:r>
              <a:rPr lang="en-US" altLang="en-US" dirty="0" smtClean="0"/>
              <a:t>:</a:t>
            </a:r>
          </a:p>
          <a:p>
            <a:pPr lvl="1"/>
            <a:r>
              <a:rPr lang="en-US" altLang="en-US" dirty="0" smtClean="0"/>
              <a:t>Courts of review</a:t>
            </a:r>
          </a:p>
          <a:p>
            <a:pPr lvl="1"/>
            <a:r>
              <a:rPr lang="en-US" altLang="en-US" dirty="0" smtClean="0"/>
              <a:t>Hear appeals of one party</a:t>
            </a:r>
          </a:p>
          <a:p>
            <a:pPr lvl="1"/>
            <a:r>
              <a:rPr lang="en-US" altLang="en-US" dirty="0" smtClean="0"/>
              <a:t>Reverses or remands case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smtClean="0"/>
              <a:t>Discussion Question</a:t>
            </a:r>
            <a:br>
              <a:rPr lang="en-US" altLang="en-US" dirty="0" smtClean="0"/>
            </a:br>
            <a:r>
              <a:rPr lang="en-US" altLang="en-US" dirty="0" smtClean="0"/>
              <a:t>Local Case</a:t>
            </a:r>
          </a:p>
        </p:txBody>
      </p:sp>
      <p:sp>
        <p:nvSpPr>
          <p:cNvPr id="35843" name="Content Placeholder 2"/>
          <p:cNvSpPr>
            <a:spLocks noGrp="1"/>
          </p:cNvSpPr>
          <p:nvPr>
            <p:ph sz="half" idx="1"/>
          </p:nvPr>
        </p:nvSpPr>
        <p:spPr/>
        <p:txBody>
          <a:bodyPr/>
          <a:lstStyle/>
          <a:p>
            <a:r>
              <a:rPr lang="en-US" altLang="en-US" dirty="0" smtClean="0"/>
              <a:t>Locate a case in your local community that has been or is in the current appeals process.</a:t>
            </a:r>
          </a:p>
          <a:p>
            <a:pPr lvl="1"/>
            <a:r>
              <a:rPr lang="en-US" altLang="en-US" dirty="0" smtClean="0"/>
              <a:t>What were or are the main issues within this case?</a:t>
            </a:r>
          </a:p>
          <a:p>
            <a:pPr lvl="1"/>
            <a:r>
              <a:rPr lang="en-US" altLang="en-US" dirty="0" smtClean="0"/>
              <a:t>What was the result of the review of this case by the court and what was the end result?</a:t>
            </a:r>
          </a:p>
          <a:p>
            <a:pPr lvl="2"/>
            <a:r>
              <a:rPr lang="en-US" altLang="en-US" dirty="0" smtClean="0"/>
              <a:t>What are the implications, if any, for local law enforcement?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smtClean="0"/>
              <a:t>Dual Court System</a:t>
            </a:r>
          </a:p>
        </p:txBody>
      </p:sp>
      <p:pic>
        <p:nvPicPr>
          <p:cNvPr id="36867" name="Picture 1" descr="pic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0" y="2181225"/>
            <a:ext cx="8923338"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217</TotalTime>
  <Words>1163</Words>
  <Application>Microsoft Office PowerPoint</Application>
  <PresentationFormat>On-screen Show (4:3)</PresentationFormat>
  <Paragraphs>168</Paragraphs>
  <Slides>29</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MS PGothic</vt:lpstr>
      <vt:lpstr>MS PGothic</vt:lpstr>
      <vt:lpstr>Arial</vt:lpstr>
      <vt:lpstr>Calibri</vt:lpstr>
      <vt:lpstr>Calibri Light</vt:lpstr>
      <vt:lpstr>1_Office Theme</vt:lpstr>
      <vt:lpstr>Custom Design</vt:lpstr>
      <vt:lpstr>PowerPoint Presentation</vt:lpstr>
      <vt:lpstr>Learning Objective 1</vt:lpstr>
      <vt:lpstr>Functions of the Court</vt:lpstr>
      <vt:lpstr>Learning Objective 2</vt:lpstr>
      <vt:lpstr>American Judicial System</vt:lpstr>
      <vt:lpstr>Learning Objective 3</vt:lpstr>
      <vt:lpstr>American Judicial System</vt:lpstr>
      <vt:lpstr>Discussion Question Local Case</vt:lpstr>
      <vt:lpstr>Dual Court System</vt:lpstr>
      <vt:lpstr>Learning Objective 4</vt:lpstr>
      <vt:lpstr>State Court Systems</vt:lpstr>
      <vt:lpstr>Learning Objective 5</vt:lpstr>
      <vt:lpstr>Federal Court System</vt:lpstr>
      <vt:lpstr>Discussion Question: A Supreme Court Case</vt:lpstr>
      <vt:lpstr>Learning Objective 6</vt:lpstr>
      <vt:lpstr>Federal Court System</vt:lpstr>
      <vt:lpstr>Federal Court System</vt:lpstr>
      <vt:lpstr>Learning Objective 7</vt:lpstr>
      <vt:lpstr>Judges in the Court System</vt:lpstr>
      <vt:lpstr>Judges in the Court System</vt:lpstr>
      <vt:lpstr>Judges in the Court System</vt:lpstr>
      <vt:lpstr>Judges in the Court System</vt:lpstr>
      <vt:lpstr>Learning Objective 8</vt:lpstr>
      <vt:lpstr>Judges in the Court System</vt:lpstr>
      <vt:lpstr>Learning Objective 9</vt:lpstr>
      <vt:lpstr>Courtroom Work Group</vt:lpstr>
      <vt:lpstr>Discussion Question: Courtroom Work Group</vt:lpstr>
      <vt:lpstr>Learning Objective 10</vt:lpstr>
      <vt:lpstr>The Adversary System</vt:lpstr>
    </vt:vector>
  </TitlesOfParts>
  <Company>LMP Media,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dc:creator>
  <cp:lastModifiedBy>rmitra</cp:lastModifiedBy>
  <cp:revision>65</cp:revision>
  <dcterms:created xsi:type="dcterms:W3CDTF">2013-10-25T01:45:49Z</dcterms:created>
  <dcterms:modified xsi:type="dcterms:W3CDTF">2015-11-09T16:20:05Z</dcterms:modified>
</cp:coreProperties>
</file>