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8" r:id="rId1"/>
    <p:sldMasterId id="2147484403" r:id="rId2"/>
  </p:sldMasterIdLst>
  <p:notesMasterIdLst>
    <p:notesMasterId r:id="rId34"/>
  </p:notesMasterIdLst>
  <p:sldIdLst>
    <p:sldId id="291" r:id="rId3"/>
    <p:sldId id="259" r:id="rId4"/>
    <p:sldId id="260" r:id="rId5"/>
    <p:sldId id="261" r:id="rId6"/>
    <p:sldId id="262" r:id="rId7"/>
    <p:sldId id="263" r:id="rId8"/>
    <p:sldId id="264" r:id="rId9"/>
    <p:sldId id="289" r:id="rId10"/>
    <p:sldId id="265" r:id="rId11"/>
    <p:sldId id="266" r:id="rId12"/>
    <p:sldId id="267" r:id="rId13"/>
    <p:sldId id="268" r:id="rId14"/>
    <p:sldId id="269" r:id="rId15"/>
    <p:sldId id="270" r:id="rId16"/>
    <p:sldId id="272" r:id="rId17"/>
    <p:sldId id="273" r:id="rId18"/>
    <p:sldId id="290" r:id="rId19"/>
    <p:sldId id="274" r:id="rId20"/>
    <p:sldId id="275" r:id="rId21"/>
    <p:sldId id="276" r:id="rId22"/>
    <p:sldId id="277" r:id="rId23"/>
    <p:sldId id="278" r:id="rId24"/>
    <p:sldId id="280" r:id="rId25"/>
    <p:sldId id="279"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28A85B2-0E26-4C60-A3A0-D8707139DE87}"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2B01EA8-0480-40BB-8B02-CD1FCF006C03}" type="slidenum">
              <a:rPr lang="en-US" altLang="en-US"/>
              <a:pPr/>
              <a:t>‹#›</a:t>
            </a:fld>
            <a:endParaRPr lang="en-US" altLang="en-US" dirty="0"/>
          </a:p>
        </p:txBody>
      </p:sp>
    </p:spTree>
    <p:extLst>
      <p:ext uri="{BB962C8B-B14F-4D97-AF65-F5344CB8AC3E}">
        <p14:creationId xmlns:p14="http://schemas.microsoft.com/office/powerpoint/2010/main" val="35941069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The Supreme Court has ruled that the U.S. Constitution limits the ability of law enforcement to gather evidence of criminal behavior by using narcotics-sniffing police dogs. Matthew Staver/Bloomberg via Getty Images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9742988-7C5E-4C7F-A6A8-E42728E0EAE1}"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284176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Fort Bend County (Texas) authorities arrested Ronald Curtis for a string of robberies after a dog identified him by his smell, even though store videos showed that Curtis bore little resemblance to the suspect. What might be some of the drawbacks of using “scent” lineups, in which a police dog smells the crime scene and</a:t>
            </a:r>
          </a:p>
          <a:p>
            <a:r>
              <a:rPr lang="en-US" altLang="en-US" dirty="0" smtClean="0">
                <a:cs typeface="Calibri" panose="020F0502020204030204" pitchFamily="34" charset="0"/>
              </a:rPr>
              <a:t>is then expected to choose that same smell out of a group of suspects? Daniel Kramer/The New York Times/Redux Pictures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1200D42-68D3-4864-8E27-5EE192204504}" type="slidenum">
              <a:rPr lang="en-US" altLang="en-US"/>
              <a:pPr eaLnBrk="1" hangingPunct="1">
                <a:spcBef>
                  <a:spcPct val="0"/>
                </a:spcBef>
              </a:pPr>
              <a:t>30</a:t>
            </a:fld>
            <a:endParaRPr lang="en-US" altLang="en-US" dirty="0"/>
          </a:p>
        </p:txBody>
      </p:sp>
    </p:spTree>
    <p:extLst>
      <p:ext uri="{BB962C8B-B14F-4D97-AF65-F5344CB8AC3E}">
        <p14:creationId xmlns:p14="http://schemas.microsoft.com/office/powerpoint/2010/main" val="293666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Suppose that this gun—used by a defendant to murder a victim—was found as the result of an improper police search. Why might the exclusionary rule keep evidence of the gun’s existence out of court? What is your opinion of the exclusionary rule?</a:t>
            </a:r>
          </a:p>
          <a:p>
            <a:endParaRPr lang="en-US" altLang="en-US" dirty="0" smtClean="0">
              <a:cs typeface="Calibri" panose="020F0502020204030204" pitchFamily="34" charset="0"/>
            </a:endParaRPr>
          </a:p>
          <a:p>
            <a:r>
              <a:rPr lang="en-US" altLang="en-US" dirty="0" smtClean="0">
                <a:cs typeface="Calibri" panose="020F0502020204030204" pitchFamily="34" charset="0"/>
              </a:rPr>
              <a:t>Gary W. Green/Orlando Sentinel/Getty Images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D7AFFA0-593C-43C0-9A77-73D872CAA67C}"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185000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75EA5418-3896-461A-B5E5-A4846ED76193}"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309832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7.2 Exceptions to the Requirement That Officers Have a Search Warrant</a:t>
            </a:r>
          </a:p>
          <a:p>
            <a:r>
              <a:rPr lang="en-US" altLang="en-US" dirty="0" smtClean="0">
                <a:cs typeface="Calibri" panose="020F0502020204030204" pitchFamily="34" charset="0"/>
              </a:rPr>
              <a:t>In many instances, it would be impractical for police officers to leave a crime scene, go to a judge, and obtain a search warrant before conducting a search. Therefore, under the following circumstances, a search warrant is not required.</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AB2C0EC-299B-49DD-8709-F5AC4C3AE325}"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206962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Should law enforcement be able to use police helicopters such as the one shown here to determine if people are carrying out illegal behavior in their fenced-in back yards? Why or why not? Ricky Carioti/The Washington Post/Getty Images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ED59ED8-A4C0-4C44-9798-2DD83A2DAD19}"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168236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police officer frisks a suspect in San Francisco, California. What is the main purpose behind a frisk? When are police justified in frisking someone? Mark Richards/PhotoEdit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B6CDF3B-83FD-4E6E-9841-25B9E3EC864D}"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125856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PhotoDisc</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48F40AF-E304-4FDD-8DBF-60B1A81B8ADE}"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372547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Study the details of this photo of an Aspen, Colorado, police officer and a suspect. Why must the officer “Mirandize” the suspect before asking him any questions, even if the officer never formally places the suspect under arrest? Chris Hondros/Getty Images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E735EE2-FB87-4531-9BEC-9DFF867CC6ED}" type="slidenum">
              <a:rPr lang="en-US" altLang="en-US"/>
              <a:pPr eaLnBrk="1" hangingPunct="1">
                <a:spcBef>
                  <a:spcPct val="0"/>
                </a:spcBef>
              </a:pPr>
              <a:t>26</a:t>
            </a:fld>
            <a:endParaRPr lang="en-US" altLang="en-US" dirty="0"/>
          </a:p>
        </p:txBody>
      </p:sp>
    </p:spTree>
    <p:extLst>
      <p:ext uri="{BB962C8B-B14F-4D97-AF65-F5344CB8AC3E}">
        <p14:creationId xmlns:p14="http://schemas.microsoft.com/office/powerpoint/2010/main" val="164772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77FA2A0-C665-4913-9616-3B657CD822F5}"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384801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109944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4252750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42581360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441618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15219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657483"/>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2709632834"/>
      </p:ext>
    </p:extLst>
  </p:cSld>
  <p:clrMap bg1="lt1" tx1="dk1" bg2="lt2" tx2="dk2" accent1="accent1" accent2="accent2" accent3="accent3" accent4="accent4" accent5="accent5" accent6="accent6" hlink="hlink" folHlink="folHlink"/>
  <p:sldLayoutIdLst>
    <p:sldLayoutId id="214748440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7</a:t>
            </a:r>
            <a:endParaRPr lang="en-US" b="1" dirty="0"/>
          </a:p>
        </p:txBody>
      </p:sp>
      <p:sp>
        <p:nvSpPr>
          <p:cNvPr id="3" name="Text Placeholder 2"/>
          <p:cNvSpPr>
            <a:spLocks noGrp="1"/>
          </p:cNvSpPr>
          <p:nvPr>
            <p:ph type="body" sz="quarter" idx="11"/>
          </p:nvPr>
        </p:nvSpPr>
        <p:spPr/>
        <p:txBody>
          <a:bodyPr/>
          <a:lstStyle/>
          <a:p>
            <a:r>
              <a:rPr lang="en-US" altLang="en-US" dirty="0" smtClean="0"/>
              <a:t>Police and the Constitution: The Rules of Law Enforcement</a:t>
            </a:r>
            <a:endParaRPr lang="en-US" dirty="0"/>
          </a:p>
        </p:txBody>
      </p:sp>
    </p:spTree>
    <p:extLst>
      <p:ext uri="{BB962C8B-B14F-4D97-AF65-F5344CB8AC3E}">
        <p14:creationId xmlns:p14="http://schemas.microsoft.com/office/powerpoint/2010/main" val="133254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lstStyle/>
          <a:p>
            <a:r>
              <a:rPr lang="en-US" altLang="en-US" dirty="0" smtClean="0"/>
              <a:t>Lawful Searches &amp; Seizures</a:t>
            </a:r>
          </a:p>
        </p:txBody>
      </p:sp>
      <p:sp>
        <p:nvSpPr>
          <p:cNvPr id="40962" name="Rectangle 3"/>
          <p:cNvSpPr>
            <a:spLocks noGrp="1" noChangeArrowheads="1"/>
          </p:cNvSpPr>
          <p:nvPr>
            <p:ph sz="half" idx="1"/>
          </p:nvPr>
        </p:nvSpPr>
        <p:spPr/>
        <p:txBody>
          <a:bodyPr/>
          <a:lstStyle/>
          <a:p>
            <a:r>
              <a:rPr lang="en-US" altLang="en-US" dirty="0" smtClean="0"/>
              <a:t>Seizure by use of a search </a:t>
            </a:r>
            <a:r>
              <a:rPr lang="en-US" altLang="en-US" dirty="0" smtClean="0"/>
              <a:t>warrant</a:t>
            </a:r>
            <a:endParaRPr lang="en-US" altLang="en-US" dirty="0" smtClean="0"/>
          </a:p>
          <a:p>
            <a:pPr lvl="1"/>
            <a:r>
              <a:rPr lang="en-US" altLang="en-US" dirty="0" smtClean="0"/>
              <a:t>Items resulting from the crime</a:t>
            </a:r>
          </a:p>
          <a:p>
            <a:pPr lvl="1"/>
            <a:r>
              <a:rPr lang="en-US" altLang="en-US" dirty="0" smtClean="0"/>
              <a:t>Items that are inherently illegal for anyone to possess (with exceptions)</a:t>
            </a:r>
          </a:p>
          <a:p>
            <a:pPr lvl="1"/>
            <a:r>
              <a:rPr lang="en-US" altLang="en-US" dirty="0" smtClean="0"/>
              <a:t>Items that can be called </a:t>
            </a:r>
            <a:r>
              <a:rPr lang="ja-JP" altLang="en-US" dirty="0" smtClean="0"/>
              <a:t>“</a:t>
            </a:r>
            <a:r>
              <a:rPr lang="en-US" altLang="ja-JP" dirty="0" smtClean="0"/>
              <a:t>evidence” of the crime</a:t>
            </a:r>
          </a:p>
          <a:p>
            <a:pPr lvl="1"/>
            <a:r>
              <a:rPr lang="en-US" altLang="en-US" dirty="0" smtClean="0"/>
              <a:t>Items used in committing the crime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Learning Objective 4</a:t>
            </a:r>
          </a:p>
        </p:txBody>
      </p:sp>
      <p:sp>
        <p:nvSpPr>
          <p:cNvPr id="41987" name="Rectangle 3"/>
          <p:cNvSpPr>
            <a:spLocks noGrp="1" noChangeArrowheads="1"/>
          </p:cNvSpPr>
          <p:nvPr>
            <p:ph sz="half" idx="1"/>
          </p:nvPr>
        </p:nvSpPr>
        <p:spPr/>
        <p:txBody>
          <a:bodyPr/>
          <a:lstStyle/>
          <a:p>
            <a:r>
              <a:rPr lang="en-US" altLang="en-US" dirty="0" smtClean="0"/>
              <a:t>Explain when searches can be made without a warrant.</a:t>
            </a:r>
          </a:p>
        </p:txBody>
      </p:sp>
      <p:pic>
        <p:nvPicPr>
          <p:cNvPr id="41988" name="Picture 1"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852738"/>
            <a:ext cx="86868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altLang="en-US" dirty="0" smtClean="0"/>
              <a:t>Lawful Searches &amp; Seizures</a:t>
            </a:r>
          </a:p>
        </p:txBody>
      </p:sp>
      <p:sp>
        <p:nvSpPr>
          <p:cNvPr id="43011" name="Content Placeholder 5"/>
          <p:cNvSpPr>
            <a:spLocks noGrp="1"/>
          </p:cNvSpPr>
          <p:nvPr>
            <p:ph sz="half" idx="1"/>
          </p:nvPr>
        </p:nvSpPr>
        <p:spPr/>
        <p:txBody>
          <a:bodyPr/>
          <a:lstStyle/>
          <a:p>
            <a:r>
              <a:rPr lang="en-US" altLang="en-US" dirty="0" smtClean="0"/>
              <a:t>Search incident to arrest</a:t>
            </a:r>
          </a:p>
          <a:p>
            <a:pPr lvl="1"/>
            <a:r>
              <a:rPr lang="en-US" altLang="en-US" i="1" dirty="0" smtClean="0"/>
              <a:t>United States v. Robinson </a:t>
            </a:r>
            <a:r>
              <a:rPr lang="en-US" altLang="en-US" dirty="0" smtClean="0"/>
              <a:t>(1973)</a:t>
            </a:r>
          </a:p>
          <a:p>
            <a:pPr lvl="2"/>
            <a:r>
              <a:rPr lang="en-US" altLang="en-US" dirty="0" smtClean="0"/>
              <a:t>The need for a police officer to find and confiscate any weapons a suspect may be carrying</a:t>
            </a:r>
          </a:p>
          <a:p>
            <a:pPr lvl="2"/>
            <a:r>
              <a:rPr lang="en-US" altLang="en-US" dirty="0" smtClean="0"/>
              <a:t>The need to protect any evidence on the subject</a:t>
            </a:r>
            <a:r>
              <a:rPr lang="ja-JP" altLang="en-US" dirty="0" smtClean="0"/>
              <a:t>’</a:t>
            </a:r>
            <a:r>
              <a:rPr lang="en-US" altLang="ja-JP" dirty="0" smtClean="0"/>
              <a:t>s person from being destroyed</a:t>
            </a:r>
          </a:p>
          <a:p>
            <a:pPr lvl="1"/>
            <a:r>
              <a:rPr lang="en-US" altLang="en-US" i="1" dirty="0" smtClean="0"/>
              <a:t>Chimel v. California </a:t>
            </a:r>
            <a:r>
              <a:rPr lang="en-US" altLang="en-US" dirty="0" smtClean="0"/>
              <a:t>(1969)</a:t>
            </a:r>
          </a:p>
          <a:p>
            <a:pPr lvl="2"/>
            <a:r>
              <a:rPr lang="en-US" altLang="en-US" dirty="0" smtClean="0"/>
              <a:t>Search area within suspect’s “immediate control”</a:t>
            </a:r>
          </a:p>
          <a:p>
            <a:pPr lvl="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Lawful Searches &amp; Seizures</a:t>
            </a:r>
          </a:p>
        </p:txBody>
      </p:sp>
      <p:sp>
        <p:nvSpPr>
          <p:cNvPr id="44035" name="Content Placeholder 2"/>
          <p:cNvSpPr>
            <a:spLocks noGrp="1"/>
          </p:cNvSpPr>
          <p:nvPr>
            <p:ph sz="half" idx="1"/>
          </p:nvPr>
        </p:nvSpPr>
        <p:spPr/>
        <p:txBody>
          <a:bodyPr/>
          <a:lstStyle/>
          <a:p>
            <a:r>
              <a:rPr lang="en-US" altLang="en-US" dirty="0" smtClean="0"/>
              <a:t>Searches with consent:</a:t>
            </a:r>
          </a:p>
          <a:p>
            <a:pPr lvl="1"/>
            <a:r>
              <a:rPr lang="en-US" altLang="en-US" dirty="0" smtClean="0"/>
              <a:t>Factors considered for a valid search include:</a:t>
            </a:r>
          </a:p>
          <a:p>
            <a:pPr lvl="2"/>
            <a:r>
              <a:rPr lang="en-US" altLang="en-US" dirty="0" smtClean="0"/>
              <a:t>The age, intelligence, and physical condition of the consenting subject</a:t>
            </a:r>
          </a:p>
          <a:p>
            <a:pPr lvl="2"/>
            <a:r>
              <a:rPr lang="en-US" altLang="en-US" dirty="0" smtClean="0"/>
              <a:t>Any coercive behavior by the police, such as the language used to request consent</a:t>
            </a:r>
          </a:p>
          <a:p>
            <a:pPr lvl="2"/>
            <a:r>
              <a:rPr lang="en-US" altLang="en-US" dirty="0" smtClean="0"/>
              <a:t>The length of the questioning and its location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Lawful Searches &amp; Seizures</a:t>
            </a:r>
          </a:p>
        </p:txBody>
      </p:sp>
      <p:sp>
        <p:nvSpPr>
          <p:cNvPr id="45059" name="Content Placeholder 2"/>
          <p:cNvSpPr>
            <a:spLocks noGrp="1"/>
          </p:cNvSpPr>
          <p:nvPr>
            <p:ph sz="half" idx="1"/>
          </p:nvPr>
        </p:nvSpPr>
        <p:spPr/>
        <p:txBody>
          <a:bodyPr/>
          <a:lstStyle/>
          <a:p>
            <a:r>
              <a:rPr lang="en-US" altLang="en-US" dirty="0" smtClean="0"/>
              <a:t>Searches of automobiles</a:t>
            </a:r>
          </a:p>
          <a:p>
            <a:pPr lvl="1"/>
            <a:r>
              <a:rPr lang="en-US" altLang="en-US" i="1" dirty="0" smtClean="0"/>
              <a:t>Arizona v. Gant </a:t>
            </a:r>
            <a:r>
              <a:rPr lang="en-US" altLang="en-US" dirty="0" smtClean="0"/>
              <a:t>(2009)</a:t>
            </a:r>
          </a:p>
          <a:p>
            <a:pPr lvl="2"/>
            <a:r>
              <a:rPr lang="en-US" altLang="en-US" dirty="0" smtClean="0"/>
              <a:t>Person being arrested is close enough to the car to grab or destroy evidence or a weapon inside the car.</a:t>
            </a:r>
          </a:p>
          <a:p>
            <a:pPr lvl="2"/>
            <a:r>
              <a:rPr lang="en-US" altLang="en-US" dirty="0" smtClean="0"/>
              <a:t>The arresting officer reasonably believes that the car contains evidence pertinent to the same crime for which the arrest took place.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Learning Objective 5</a:t>
            </a:r>
          </a:p>
        </p:txBody>
      </p:sp>
      <p:sp>
        <p:nvSpPr>
          <p:cNvPr id="46083" name="Rectangle 3"/>
          <p:cNvSpPr>
            <a:spLocks noGrp="1" noChangeArrowheads="1"/>
          </p:cNvSpPr>
          <p:nvPr>
            <p:ph sz="half" idx="1"/>
          </p:nvPr>
        </p:nvSpPr>
        <p:spPr/>
        <p:txBody>
          <a:bodyPr/>
          <a:lstStyle/>
          <a:p>
            <a:r>
              <a:rPr lang="en-US" altLang="en-US" dirty="0" smtClean="0"/>
              <a:t>Describe the plain view doctrine and indicate one of its limitations.</a:t>
            </a:r>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738438"/>
            <a:ext cx="53292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2"/>
          <p:cNvSpPr>
            <a:spLocks noChangeArrowheads="1"/>
          </p:cNvSpPr>
          <p:nvPr/>
        </p:nvSpPr>
        <p:spPr bwMode="auto">
          <a:xfrm>
            <a:off x="2159000" y="643890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Ricky Carioti/The Washington Post/Getty Images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altLang="en-US" dirty="0" smtClean="0"/>
              <a:t>Lawful Searches &amp; Seizures</a:t>
            </a:r>
          </a:p>
        </p:txBody>
      </p:sp>
      <p:sp>
        <p:nvSpPr>
          <p:cNvPr id="47106" name="Rectangle 3"/>
          <p:cNvSpPr>
            <a:spLocks noGrp="1" noChangeArrowheads="1"/>
          </p:cNvSpPr>
          <p:nvPr>
            <p:ph sz="half" idx="1"/>
          </p:nvPr>
        </p:nvSpPr>
        <p:spPr/>
        <p:txBody>
          <a:bodyPr/>
          <a:lstStyle/>
          <a:p>
            <a:r>
              <a:rPr lang="en-US" altLang="en-US" dirty="0" smtClean="0"/>
              <a:t>Plain view doctrine</a:t>
            </a:r>
          </a:p>
          <a:p>
            <a:pPr lvl="1"/>
            <a:r>
              <a:rPr lang="en-US" altLang="en-US" i="1" dirty="0" smtClean="0"/>
              <a:t>Coolidge v. New Hampshire </a:t>
            </a:r>
            <a:r>
              <a:rPr lang="en-US" altLang="en-US" dirty="0" smtClean="0"/>
              <a:t>(1971)</a:t>
            </a:r>
          </a:p>
          <a:p>
            <a:pPr lvl="2"/>
            <a:r>
              <a:rPr lang="en-US" altLang="en-US" dirty="0" smtClean="0"/>
              <a:t>The item is positioned within the officer</a:t>
            </a:r>
            <a:r>
              <a:rPr lang="ja-JP" altLang="en-US" dirty="0" smtClean="0"/>
              <a:t>’</a:t>
            </a:r>
            <a:r>
              <a:rPr lang="en-US" altLang="ja-JP" dirty="0" smtClean="0"/>
              <a:t>s view.</a:t>
            </a:r>
          </a:p>
          <a:p>
            <a:pPr lvl="2"/>
            <a:r>
              <a:rPr lang="en-US" altLang="en-US" dirty="0" smtClean="0"/>
              <a:t>The officer is legally in a position to notice the item.</a:t>
            </a:r>
          </a:p>
          <a:p>
            <a:pPr lvl="2"/>
            <a:r>
              <a:rPr lang="en-US" altLang="en-US" dirty="0" smtClean="0"/>
              <a:t>The discovery of the item is inadvertent.</a:t>
            </a:r>
          </a:p>
          <a:p>
            <a:pPr lvl="2"/>
            <a:r>
              <a:rPr lang="en-US" altLang="en-US" dirty="0" smtClean="0"/>
              <a:t>The officer immediately recognizes the illegal nature of the item.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altLang="en-US" dirty="0" smtClean="0"/>
              <a:t>Lawful Searches &amp; Seizures</a:t>
            </a:r>
          </a:p>
        </p:txBody>
      </p:sp>
      <p:sp>
        <p:nvSpPr>
          <p:cNvPr id="48130" name="Rectangle 3"/>
          <p:cNvSpPr>
            <a:spLocks noGrp="1" noChangeArrowheads="1"/>
          </p:cNvSpPr>
          <p:nvPr>
            <p:ph sz="half" idx="1"/>
          </p:nvPr>
        </p:nvSpPr>
        <p:spPr/>
        <p:txBody>
          <a:bodyPr/>
          <a:lstStyle/>
          <a:p>
            <a:r>
              <a:rPr lang="en-US" altLang="en-US" dirty="0" smtClean="0"/>
              <a:t>Cell phones and the Fourth Amendment</a:t>
            </a:r>
          </a:p>
          <a:p>
            <a:pPr lvl="1"/>
            <a:r>
              <a:rPr lang="en-US" altLang="en-US" dirty="0" smtClean="0"/>
              <a:t>Courts must decide if warrant is needed to track a suspect using cell phone records.</a:t>
            </a:r>
          </a:p>
          <a:p>
            <a:pPr lvl="1"/>
            <a:r>
              <a:rPr lang="en-US" altLang="en-US" dirty="0" smtClean="0"/>
              <a:t>In 2014, the U.S. Supreme Court unanimously ruled that officers need a warrant to search the contents of a cell belonging to suspects they have just arrested.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Learning Objective 6</a:t>
            </a:r>
          </a:p>
        </p:txBody>
      </p:sp>
      <p:sp>
        <p:nvSpPr>
          <p:cNvPr id="49155" name="Rectangle 3"/>
          <p:cNvSpPr>
            <a:spLocks noGrp="1" noChangeArrowheads="1"/>
          </p:cNvSpPr>
          <p:nvPr>
            <p:ph sz="half" idx="1"/>
          </p:nvPr>
        </p:nvSpPr>
        <p:spPr/>
        <p:txBody>
          <a:bodyPr/>
          <a:lstStyle/>
          <a:p>
            <a:r>
              <a:rPr lang="en-US" altLang="en-US" dirty="0" smtClean="0"/>
              <a:t>Distinguish between a stop and a frisk, and indicate the importance of the case </a:t>
            </a:r>
            <a:r>
              <a:rPr lang="en-US" altLang="en-US" i="1" dirty="0" smtClean="0"/>
              <a:t>Terry v. Ohio.</a:t>
            </a:r>
          </a:p>
        </p:txBody>
      </p:sp>
      <p:pic>
        <p:nvPicPr>
          <p:cNvPr id="4915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3321050"/>
            <a:ext cx="10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7" name="Group 2"/>
          <p:cNvGrpSpPr>
            <a:grpSpLocks/>
          </p:cNvGrpSpPr>
          <p:nvPr/>
        </p:nvGrpSpPr>
        <p:grpSpPr bwMode="auto">
          <a:xfrm>
            <a:off x="2019300" y="3048000"/>
            <a:ext cx="5105400" cy="3665538"/>
            <a:chOff x="1905000" y="3048000"/>
            <a:chExt cx="5105400" cy="3665127"/>
          </a:xfrm>
        </p:grpSpPr>
        <p:pic>
          <p:nvPicPr>
            <p:cNvPr id="23557" name="Picture 6"/>
            <p:cNvPicPr>
              <a:picLocks noChangeAspect="1" noChangeArrowheads="1"/>
            </p:cNvPicPr>
            <p:nvPr/>
          </p:nvPicPr>
          <p:blipFill>
            <a:blip r:embed="rId4"/>
            <a:srcRect/>
            <a:stretch>
              <a:fillRect/>
            </a:stretch>
          </p:blipFill>
          <p:spPr bwMode="auto">
            <a:xfrm>
              <a:off x="1928813" y="3048000"/>
              <a:ext cx="5081587" cy="34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9" name="Rectangle 1"/>
            <p:cNvSpPr>
              <a:spLocks noChangeArrowheads="1"/>
            </p:cNvSpPr>
            <p:nvPr/>
          </p:nvSpPr>
          <p:spPr bwMode="auto">
            <a:xfrm>
              <a:off x="1905000" y="6497706"/>
              <a:ext cx="1236236"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Mark Richards/PhotoEdit</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r>
              <a:rPr lang="en-US" altLang="en-US" dirty="0" smtClean="0"/>
              <a:t>Stops and Frisks</a:t>
            </a:r>
          </a:p>
        </p:txBody>
      </p:sp>
      <p:sp>
        <p:nvSpPr>
          <p:cNvPr id="50179" name="Content Placeholder 5"/>
          <p:cNvSpPr>
            <a:spLocks noGrp="1"/>
          </p:cNvSpPr>
          <p:nvPr>
            <p:ph sz="half" idx="1"/>
          </p:nvPr>
        </p:nvSpPr>
        <p:spPr/>
        <p:txBody>
          <a:bodyPr/>
          <a:lstStyle/>
          <a:p>
            <a:r>
              <a:rPr lang="en-US" altLang="en-US" dirty="0" smtClean="0"/>
              <a:t> </a:t>
            </a:r>
            <a:r>
              <a:rPr lang="en-US" altLang="en-US" i="1" dirty="0" smtClean="0"/>
              <a:t>Terry v. Ohio </a:t>
            </a:r>
            <a:r>
              <a:rPr lang="en-US" altLang="en-US" dirty="0" smtClean="0"/>
              <a:t>(1968)</a:t>
            </a:r>
          </a:p>
          <a:p>
            <a:pPr lvl="1"/>
            <a:r>
              <a:rPr lang="en-US" altLang="en-US" dirty="0" smtClean="0"/>
              <a:t>Established definition of “reasonable” suspicion in stop-and-frisk situations</a:t>
            </a:r>
          </a:p>
          <a:p>
            <a:pPr lvl="1"/>
            <a:r>
              <a:rPr lang="en-US" altLang="en-US" dirty="0" smtClean="0"/>
              <a:t>“Totality of circumstances” test – </a:t>
            </a:r>
            <a:r>
              <a:rPr lang="en-US" altLang="en-US" dirty="0" smtClean="0"/>
              <a:t>An officer </a:t>
            </a:r>
            <a:r>
              <a:rPr lang="en-US" altLang="en-US" dirty="0" smtClean="0"/>
              <a:t>must have “specific and articulable facts” to make a stop</a:t>
            </a:r>
          </a:p>
          <a:p>
            <a:pPr lvl="1"/>
            <a:endParaRPr lang="en-US" altLang="en-US" dirty="0" smtClean="0"/>
          </a:p>
          <a:p>
            <a:endParaRPr lang="en-US" altLang="en-US" dirty="0" smtClean="0"/>
          </a:p>
          <a:p>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Learning Objective 1</a:t>
            </a:r>
          </a:p>
        </p:txBody>
      </p:sp>
      <p:sp>
        <p:nvSpPr>
          <p:cNvPr id="35842" name="Rectangle 3"/>
          <p:cNvSpPr>
            <a:spLocks noGrp="1" noChangeArrowheads="1"/>
          </p:cNvSpPr>
          <p:nvPr>
            <p:ph sz="half" idx="1"/>
          </p:nvPr>
        </p:nvSpPr>
        <p:spPr>
          <a:xfrm>
            <a:off x="433138" y="1399630"/>
            <a:ext cx="8373978" cy="5133473"/>
          </a:xfrm>
        </p:spPr>
        <p:txBody>
          <a:bodyPr/>
          <a:lstStyle/>
          <a:p>
            <a:r>
              <a:rPr lang="en-US" dirty="0" smtClean="0"/>
              <a:t>Outline the four major sources that may provide probable cause.</a:t>
            </a:r>
          </a:p>
          <a:p>
            <a:endParaRPr lang="en-US" dirty="0"/>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2503054"/>
            <a:ext cx="58547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1473200" y="6408289"/>
            <a:ext cx="2767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Matthew Staver/Bloomberg via Getty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Stops and Frisks</a:t>
            </a:r>
          </a:p>
        </p:txBody>
      </p:sp>
      <p:sp>
        <p:nvSpPr>
          <p:cNvPr id="51203" name="Content Placeholder 2"/>
          <p:cNvSpPr>
            <a:spLocks noGrp="1"/>
          </p:cNvSpPr>
          <p:nvPr>
            <p:ph sz="half" idx="1"/>
          </p:nvPr>
        </p:nvSpPr>
        <p:spPr/>
        <p:txBody>
          <a:bodyPr/>
          <a:lstStyle/>
          <a:p>
            <a:r>
              <a:rPr lang="en-US" altLang="en-US" dirty="0" smtClean="0"/>
              <a:t>Stop:</a:t>
            </a:r>
          </a:p>
          <a:p>
            <a:pPr lvl="1"/>
            <a:r>
              <a:rPr lang="en-US" altLang="en-US" dirty="0" smtClean="0"/>
              <a:t>Takes place when an officer has reasonable suspicion that a criminal activity is about to take place</a:t>
            </a:r>
          </a:p>
          <a:p>
            <a:pPr lvl="1"/>
            <a:r>
              <a:rPr lang="en-US" altLang="en-US" dirty="0" smtClean="0"/>
              <a:t>Investigatory stop</a:t>
            </a:r>
          </a:p>
          <a:p>
            <a:r>
              <a:rPr lang="en-US" altLang="en-US" dirty="0" smtClean="0"/>
              <a:t>Frisk:</a:t>
            </a:r>
          </a:p>
          <a:p>
            <a:pPr lvl="1"/>
            <a:r>
              <a:rPr lang="en-US" altLang="en-US" dirty="0" smtClean="0"/>
              <a:t>A protective measure</a:t>
            </a:r>
          </a:p>
          <a:p>
            <a:pPr lvl="1"/>
            <a:r>
              <a:rPr lang="en-US" altLang="en-US" dirty="0" smtClean="0"/>
              <a:t>Justified when the officer thinks the safety of police officers or other citizens might be endangered</a:t>
            </a:r>
          </a:p>
          <a:p>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Discussion Questions:</a:t>
            </a:r>
            <a:br>
              <a:rPr lang="en-US" altLang="en-US" dirty="0" smtClean="0"/>
            </a:br>
            <a:r>
              <a:rPr lang="en-US" altLang="en-US" i="1" dirty="0" smtClean="0"/>
              <a:t>Terry v. Ohio</a:t>
            </a:r>
          </a:p>
        </p:txBody>
      </p:sp>
      <p:sp>
        <p:nvSpPr>
          <p:cNvPr id="52227" name="Content Placeholder 2"/>
          <p:cNvSpPr>
            <a:spLocks noGrp="1"/>
          </p:cNvSpPr>
          <p:nvPr>
            <p:ph sz="half" idx="1"/>
          </p:nvPr>
        </p:nvSpPr>
        <p:spPr/>
        <p:txBody>
          <a:bodyPr/>
          <a:lstStyle/>
          <a:p>
            <a:r>
              <a:rPr lang="en-US" altLang="en-US" dirty="0" smtClean="0"/>
              <a:t>Research the case of </a:t>
            </a:r>
            <a:r>
              <a:rPr lang="en-US" altLang="en-US" i="1" dirty="0" smtClean="0"/>
              <a:t>Terry v. Ohio </a:t>
            </a:r>
            <a:r>
              <a:rPr lang="en-US" altLang="en-US" dirty="0" smtClean="0"/>
              <a:t>and then research another case regarding a stop and frisk.</a:t>
            </a:r>
          </a:p>
          <a:p>
            <a:pPr lvl="1"/>
            <a:r>
              <a:rPr lang="en-US" altLang="en-US" dirty="0" smtClean="0"/>
              <a:t>Justify the actions of the officer in your chosen case. </a:t>
            </a:r>
          </a:p>
          <a:p>
            <a:pPr lvl="1"/>
            <a:r>
              <a:rPr lang="en-US" altLang="en-US" dirty="0" smtClean="0"/>
              <a:t>Give your own perspective on the validity of the stop and frisk.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Learning Objective 7</a:t>
            </a:r>
          </a:p>
        </p:txBody>
      </p:sp>
      <p:sp>
        <p:nvSpPr>
          <p:cNvPr id="53251" name="Rectangle 3"/>
          <p:cNvSpPr>
            <a:spLocks noGrp="1" noChangeArrowheads="1"/>
          </p:cNvSpPr>
          <p:nvPr>
            <p:ph sz="half" idx="1"/>
          </p:nvPr>
        </p:nvSpPr>
        <p:spPr/>
        <p:txBody>
          <a:bodyPr/>
          <a:lstStyle/>
          <a:p>
            <a:r>
              <a:rPr lang="en-US" altLang="en-US" dirty="0" smtClean="0"/>
              <a:t>List the four elements that must be present for an arrest to take place.</a:t>
            </a: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3644900"/>
            <a:ext cx="32321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75" y="2862263"/>
            <a:ext cx="22590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3"/>
          <p:cNvSpPr>
            <a:spLocks noChangeArrowheads="1"/>
          </p:cNvSpPr>
          <p:nvPr/>
        </p:nvSpPr>
        <p:spPr bwMode="auto">
          <a:xfrm>
            <a:off x="2011363" y="6296025"/>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PhotoDisc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Arrests</a:t>
            </a:r>
          </a:p>
        </p:txBody>
      </p:sp>
      <p:sp>
        <p:nvSpPr>
          <p:cNvPr id="54275" name="Content Placeholder 2"/>
          <p:cNvSpPr>
            <a:spLocks noGrp="1"/>
          </p:cNvSpPr>
          <p:nvPr>
            <p:ph sz="half" idx="1"/>
          </p:nvPr>
        </p:nvSpPr>
        <p:spPr/>
        <p:txBody>
          <a:bodyPr/>
          <a:lstStyle/>
          <a:p>
            <a:r>
              <a:rPr lang="en-US" altLang="en-US" dirty="0" smtClean="0"/>
              <a:t>Arrest:</a:t>
            </a:r>
          </a:p>
          <a:p>
            <a:pPr lvl="1"/>
            <a:r>
              <a:rPr lang="en-US" altLang="en-US" dirty="0" smtClean="0"/>
              <a:t>Intent to arrest</a:t>
            </a:r>
          </a:p>
          <a:p>
            <a:pPr lvl="1"/>
            <a:r>
              <a:rPr lang="en-US" altLang="en-US" dirty="0" smtClean="0"/>
              <a:t>Authority to arrest</a:t>
            </a:r>
          </a:p>
          <a:p>
            <a:pPr lvl="1"/>
            <a:r>
              <a:rPr lang="en-US" altLang="en-US" dirty="0" smtClean="0"/>
              <a:t>Seizure or detention</a:t>
            </a:r>
          </a:p>
          <a:p>
            <a:pPr lvl="1"/>
            <a:r>
              <a:rPr lang="en-US" altLang="en-US" dirty="0" smtClean="0"/>
              <a:t>Understanding of the person that he/she has been arrested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r>
              <a:rPr lang="en-US" altLang="en-US" dirty="0" smtClean="0"/>
              <a:t>Arrests</a:t>
            </a:r>
          </a:p>
        </p:txBody>
      </p:sp>
      <p:pic>
        <p:nvPicPr>
          <p:cNvPr id="55299" name="Picture 1" descr="p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749425"/>
            <a:ext cx="8713788"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Arrests</a:t>
            </a:r>
          </a:p>
        </p:txBody>
      </p:sp>
      <p:sp>
        <p:nvSpPr>
          <p:cNvPr id="56323" name="Content Placeholder 2"/>
          <p:cNvSpPr>
            <a:spLocks noGrp="1"/>
          </p:cNvSpPr>
          <p:nvPr>
            <p:ph sz="half" idx="1"/>
          </p:nvPr>
        </p:nvSpPr>
        <p:spPr/>
        <p:txBody>
          <a:bodyPr>
            <a:normAutofit lnSpcReduction="10000"/>
          </a:bodyPr>
          <a:lstStyle/>
          <a:p>
            <a:r>
              <a:rPr lang="en-US" altLang="en-US" dirty="0" smtClean="0"/>
              <a:t>Arrests with a warrant</a:t>
            </a:r>
          </a:p>
          <a:p>
            <a:pPr lvl="1"/>
            <a:r>
              <a:rPr lang="en-US" altLang="en-US" dirty="0" smtClean="0"/>
              <a:t>Probable cause</a:t>
            </a:r>
          </a:p>
          <a:p>
            <a:pPr lvl="1"/>
            <a:r>
              <a:rPr lang="en-US" altLang="en-US" dirty="0" smtClean="0"/>
              <a:t>Knock and announce</a:t>
            </a:r>
          </a:p>
          <a:p>
            <a:pPr lvl="1"/>
            <a:r>
              <a:rPr lang="en-US" altLang="en-US" dirty="0" smtClean="0"/>
              <a:t>Exigent circumstances</a:t>
            </a:r>
          </a:p>
          <a:p>
            <a:r>
              <a:rPr lang="en-US" altLang="en-US" dirty="0" smtClean="0"/>
              <a:t>Arrest without a warrant</a:t>
            </a:r>
          </a:p>
          <a:p>
            <a:pPr lvl="1"/>
            <a:r>
              <a:rPr lang="en-US" altLang="en-US" dirty="0" smtClean="0"/>
              <a:t>Offense is committed in the presence of the officer.</a:t>
            </a:r>
          </a:p>
          <a:p>
            <a:pPr lvl="1"/>
            <a:r>
              <a:rPr lang="en-US" altLang="en-US" dirty="0" smtClean="0"/>
              <a:t>Officer has probable cause to believe a suspect has committed a crime.</a:t>
            </a:r>
          </a:p>
          <a:p>
            <a:pPr lvl="1"/>
            <a:r>
              <a:rPr lang="en-US" altLang="en-US" dirty="0" smtClean="0"/>
              <a:t>Time lost obtaining a warrant would allow the suspect to escape/destroy </a:t>
            </a:r>
            <a:r>
              <a:rPr lang="en-US" altLang="en-US" dirty="0" smtClean="0"/>
              <a:t>evidence; officer </a:t>
            </a:r>
            <a:r>
              <a:rPr lang="en-US" altLang="en-US" dirty="0" smtClean="0"/>
              <a:t>has probable cause to make an arrest.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Learning Objective 8</a:t>
            </a:r>
          </a:p>
        </p:txBody>
      </p:sp>
      <p:sp>
        <p:nvSpPr>
          <p:cNvPr id="57347" name="Rectangle 3"/>
          <p:cNvSpPr>
            <a:spLocks noGrp="1" noChangeArrowheads="1"/>
          </p:cNvSpPr>
          <p:nvPr>
            <p:ph sz="half" idx="1"/>
          </p:nvPr>
        </p:nvSpPr>
        <p:spPr/>
        <p:txBody>
          <a:bodyPr/>
          <a:lstStyle/>
          <a:p>
            <a:r>
              <a:rPr lang="en-US" altLang="en-US" dirty="0" smtClean="0"/>
              <a:t>Explain why the U.S. Supreme Court established the </a:t>
            </a:r>
            <a:r>
              <a:rPr lang="en-US" altLang="en-US" i="1" dirty="0" smtClean="0"/>
              <a:t>Miranda</a:t>
            </a:r>
            <a:r>
              <a:rPr lang="en-US" altLang="en-US" dirty="0" smtClean="0"/>
              <a:t> warnings.</a:t>
            </a:r>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754313"/>
            <a:ext cx="54705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2"/>
          <p:cNvSpPr>
            <a:spLocks noChangeArrowheads="1"/>
          </p:cNvSpPr>
          <p:nvPr/>
        </p:nvSpPr>
        <p:spPr bwMode="auto">
          <a:xfrm>
            <a:off x="1971675" y="6376988"/>
            <a:ext cx="1798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Chris Hondros/Getty Images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p:txBody>
          <a:bodyPr/>
          <a:lstStyle/>
          <a:p>
            <a:r>
              <a:rPr lang="en-US" altLang="en-US" i="1" dirty="0" smtClean="0"/>
              <a:t>Miranda</a:t>
            </a:r>
          </a:p>
        </p:txBody>
      </p:sp>
      <p:sp>
        <p:nvSpPr>
          <p:cNvPr id="58370" name="Rectangle 3"/>
          <p:cNvSpPr>
            <a:spLocks noGrp="1" noChangeArrowheads="1"/>
          </p:cNvSpPr>
          <p:nvPr>
            <p:ph sz="half" idx="1"/>
          </p:nvPr>
        </p:nvSpPr>
        <p:spPr/>
        <p:txBody>
          <a:bodyPr/>
          <a:lstStyle/>
          <a:p>
            <a:r>
              <a:rPr lang="en-US" altLang="en-US" dirty="0" smtClean="0"/>
              <a:t>Fifth Amendment guarantees protection against self-incrimination.</a:t>
            </a:r>
          </a:p>
          <a:p>
            <a:pPr lvl="1"/>
            <a:r>
              <a:rPr lang="en-US" altLang="en-US" dirty="0" smtClean="0"/>
              <a:t>Inherent coercion</a:t>
            </a:r>
          </a:p>
          <a:p>
            <a:pPr lvl="1"/>
            <a:r>
              <a:rPr lang="en-US" altLang="en-US" dirty="0" smtClean="0"/>
              <a:t>Applies when suspect is in custody</a:t>
            </a:r>
          </a:p>
          <a:p>
            <a:pPr lvl="2"/>
            <a:r>
              <a:rPr lang="en-US" altLang="en-US" dirty="0" smtClean="0"/>
              <a:t>Custodial interrogation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Learning Objective 9</a:t>
            </a:r>
          </a:p>
        </p:txBody>
      </p:sp>
      <p:sp>
        <p:nvSpPr>
          <p:cNvPr id="59395" name="Rectangle 3"/>
          <p:cNvSpPr>
            <a:spLocks noGrp="1" noChangeArrowheads="1"/>
          </p:cNvSpPr>
          <p:nvPr>
            <p:ph sz="half" idx="1"/>
          </p:nvPr>
        </p:nvSpPr>
        <p:spPr/>
        <p:txBody>
          <a:bodyPr/>
          <a:lstStyle/>
          <a:p>
            <a:r>
              <a:rPr lang="en-US" altLang="en-US" dirty="0" smtClean="0"/>
              <a:t>Indicate situations in which a </a:t>
            </a:r>
            <a:r>
              <a:rPr lang="en-US" altLang="en-US" i="1" dirty="0" smtClean="0"/>
              <a:t>Miranda</a:t>
            </a:r>
            <a:r>
              <a:rPr lang="en-US" altLang="en-US" dirty="0" smtClean="0"/>
              <a:t> warning is unnecessary.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tLang="en-US" i="1" dirty="0" smtClean="0"/>
              <a:t>Miranda</a:t>
            </a:r>
          </a:p>
        </p:txBody>
      </p:sp>
      <p:sp>
        <p:nvSpPr>
          <p:cNvPr id="60418" name="Rectangle 3"/>
          <p:cNvSpPr>
            <a:spLocks noGrp="1" noChangeArrowheads="1"/>
          </p:cNvSpPr>
          <p:nvPr>
            <p:ph sz="half" idx="1"/>
          </p:nvPr>
        </p:nvSpPr>
        <p:spPr/>
        <p:txBody>
          <a:bodyPr/>
          <a:lstStyle/>
          <a:p>
            <a:r>
              <a:rPr lang="en-US" altLang="en-US" i="1" dirty="0" smtClean="0"/>
              <a:t>Miranda</a:t>
            </a:r>
            <a:r>
              <a:rPr lang="en-US" altLang="en-US" dirty="0" smtClean="0"/>
              <a:t> is not required:</a:t>
            </a:r>
          </a:p>
          <a:p>
            <a:pPr lvl="1"/>
            <a:r>
              <a:rPr lang="en-US" altLang="en-US" dirty="0" smtClean="0"/>
              <a:t>When police do not ask suspect questions that are testimonial in nature</a:t>
            </a:r>
          </a:p>
          <a:p>
            <a:pPr lvl="1"/>
            <a:r>
              <a:rPr lang="en-US" altLang="en-US" dirty="0" smtClean="0"/>
              <a:t>When the police have not focused on a suspect and are questioning witnesses at the scene</a:t>
            </a:r>
          </a:p>
          <a:p>
            <a:pPr lvl="1"/>
            <a:r>
              <a:rPr lang="en-US" altLang="en-US" dirty="0" smtClean="0"/>
              <a:t>When a person volunteers information before being asked</a:t>
            </a:r>
          </a:p>
          <a:p>
            <a:pPr lvl="1"/>
            <a:r>
              <a:rPr lang="en-US" altLang="en-US" dirty="0" smtClean="0"/>
              <a:t>When the suspect has given a private statement to a friend or other acquaintance</a:t>
            </a:r>
          </a:p>
          <a:p>
            <a:pPr lvl="1"/>
            <a:r>
              <a:rPr lang="en-US" altLang="en-US" dirty="0" smtClean="0"/>
              <a:t>During a stop and frisk, when no arrest has been made</a:t>
            </a:r>
          </a:p>
          <a:p>
            <a:pPr lvl="1"/>
            <a:r>
              <a:rPr lang="en-US" altLang="en-US" dirty="0" smtClean="0"/>
              <a:t>During a traffic stop</a:t>
            </a:r>
          </a:p>
          <a:p>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altLang="en-US" dirty="0" smtClean="0"/>
              <a:t>The Fourth Amendment</a:t>
            </a:r>
          </a:p>
        </p:txBody>
      </p:sp>
      <p:sp>
        <p:nvSpPr>
          <p:cNvPr id="33794" name="Rectangle 3"/>
          <p:cNvSpPr>
            <a:spLocks noGrp="1" noChangeArrowheads="1"/>
          </p:cNvSpPr>
          <p:nvPr>
            <p:ph sz="half" idx="1"/>
          </p:nvPr>
        </p:nvSpPr>
        <p:spPr/>
        <p:txBody>
          <a:bodyPr/>
          <a:lstStyle/>
          <a:p>
            <a:r>
              <a:rPr lang="en-US" altLang="en-US" dirty="0" smtClean="0"/>
              <a:t>Sources of </a:t>
            </a:r>
            <a:r>
              <a:rPr lang="en-US" altLang="en-US" dirty="0" smtClean="0"/>
              <a:t>probable cause</a:t>
            </a:r>
            <a:r>
              <a:rPr lang="en-US" altLang="en-US" dirty="0" smtClean="0"/>
              <a:t>:</a:t>
            </a:r>
          </a:p>
          <a:p>
            <a:pPr lvl="1"/>
            <a:r>
              <a:rPr lang="en-US" altLang="en-US" dirty="0" smtClean="0"/>
              <a:t>Personal observation</a:t>
            </a:r>
          </a:p>
          <a:p>
            <a:pPr lvl="1"/>
            <a:r>
              <a:rPr lang="en-US" altLang="en-US" dirty="0" smtClean="0"/>
              <a:t>Information</a:t>
            </a:r>
          </a:p>
          <a:p>
            <a:pPr lvl="1"/>
            <a:r>
              <a:rPr lang="en-US" altLang="en-US" dirty="0" smtClean="0"/>
              <a:t>Evidence </a:t>
            </a:r>
          </a:p>
          <a:p>
            <a:pPr lvl="1"/>
            <a:r>
              <a:rPr lang="en-US" altLang="en-US" dirty="0" smtClean="0"/>
              <a:t>Association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Learning Objective 10</a:t>
            </a:r>
          </a:p>
        </p:txBody>
      </p:sp>
      <p:sp>
        <p:nvSpPr>
          <p:cNvPr id="61443" name="Rectangle 3"/>
          <p:cNvSpPr>
            <a:spLocks noGrp="1" noChangeArrowheads="1"/>
          </p:cNvSpPr>
          <p:nvPr>
            <p:ph sz="half" idx="1"/>
          </p:nvPr>
        </p:nvSpPr>
        <p:spPr/>
        <p:txBody>
          <a:bodyPr/>
          <a:lstStyle/>
          <a:p>
            <a:r>
              <a:rPr lang="en-US" altLang="en-US" dirty="0" smtClean="0"/>
              <a:t>List the three basic types of police identification.</a:t>
            </a:r>
          </a:p>
        </p:txBody>
      </p:sp>
      <p:pic>
        <p:nvPicPr>
          <p:cNvPr id="614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2705100"/>
            <a:ext cx="54292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2"/>
          <p:cNvSpPr>
            <a:spLocks noChangeArrowheads="1"/>
          </p:cNvSpPr>
          <p:nvPr/>
        </p:nvSpPr>
        <p:spPr bwMode="auto">
          <a:xfrm>
            <a:off x="1641475" y="63230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Daniel Kramer/The New York Times/Redux Pictures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p:txBody>
          <a:bodyPr/>
          <a:lstStyle/>
          <a:p>
            <a:r>
              <a:rPr lang="en-US" altLang="en-US" dirty="0" smtClean="0"/>
              <a:t>Identification Process</a:t>
            </a:r>
          </a:p>
        </p:txBody>
      </p:sp>
      <p:sp>
        <p:nvSpPr>
          <p:cNvPr id="62467" name="Content Placeholder 5"/>
          <p:cNvSpPr>
            <a:spLocks noGrp="1"/>
          </p:cNvSpPr>
          <p:nvPr>
            <p:ph sz="half" idx="1"/>
          </p:nvPr>
        </p:nvSpPr>
        <p:spPr/>
        <p:txBody>
          <a:bodyPr/>
          <a:lstStyle/>
          <a:p>
            <a:r>
              <a:rPr lang="en-US" altLang="en-US" dirty="0" smtClean="0"/>
              <a:t>Basic </a:t>
            </a:r>
            <a:r>
              <a:rPr lang="en-US" altLang="en-US" dirty="0" smtClean="0"/>
              <a:t>types </a:t>
            </a:r>
            <a:r>
              <a:rPr lang="en-US" altLang="en-US" dirty="0" smtClean="0"/>
              <a:t>of </a:t>
            </a:r>
            <a:r>
              <a:rPr lang="en-US" altLang="en-US" dirty="0" smtClean="0"/>
              <a:t>police identification</a:t>
            </a:r>
            <a:endParaRPr lang="en-US" altLang="en-US" dirty="0" smtClean="0"/>
          </a:p>
          <a:p>
            <a:pPr lvl="1"/>
            <a:r>
              <a:rPr lang="en-US" altLang="en-US" dirty="0" smtClean="0"/>
              <a:t>Showups</a:t>
            </a:r>
          </a:p>
          <a:p>
            <a:pPr lvl="1"/>
            <a:r>
              <a:rPr lang="en-US" altLang="en-US" dirty="0" smtClean="0"/>
              <a:t>Photo </a:t>
            </a:r>
            <a:r>
              <a:rPr lang="en-US" altLang="en-US" dirty="0" smtClean="0"/>
              <a:t>arrays</a:t>
            </a:r>
            <a:endParaRPr lang="en-US" altLang="en-US" dirty="0" smtClean="0"/>
          </a:p>
          <a:p>
            <a:pPr lvl="1"/>
            <a:r>
              <a:rPr lang="en-US" altLang="en-US" dirty="0" smtClean="0"/>
              <a:t>Lineups</a:t>
            </a:r>
          </a:p>
          <a:p>
            <a:r>
              <a:rPr lang="en-US" altLang="en-US" dirty="0" smtClean="0"/>
              <a:t>No Sixth Amendment right to counsel at showups and arrays</a:t>
            </a:r>
          </a:p>
          <a:p>
            <a:r>
              <a:rPr lang="en-US" altLang="en-US" dirty="0" smtClean="0"/>
              <a:t>Nontestimonial evidence in booking process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Discussion Question: Your Observation</a:t>
            </a:r>
          </a:p>
        </p:txBody>
      </p:sp>
      <p:sp>
        <p:nvSpPr>
          <p:cNvPr id="34819" name="Content Placeholder 2"/>
          <p:cNvSpPr>
            <a:spLocks noGrp="1"/>
          </p:cNvSpPr>
          <p:nvPr>
            <p:ph sz="half" idx="1"/>
          </p:nvPr>
        </p:nvSpPr>
        <p:spPr/>
        <p:txBody>
          <a:bodyPr/>
          <a:lstStyle/>
          <a:p>
            <a:r>
              <a:rPr lang="en-US" altLang="en-US" dirty="0" smtClean="0"/>
              <a:t>Research the case of Jodi Arias.</a:t>
            </a:r>
          </a:p>
          <a:p>
            <a:pPr lvl="1"/>
            <a:r>
              <a:rPr lang="en-US" altLang="en-US" dirty="0" smtClean="0"/>
              <a:t>Discuss the four sources of probable cause in this case.</a:t>
            </a:r>
          </a:p>
          <a:p>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Learning Objective 2</a:t>
            </a:r>
          </a:p>
        </p:txBody>
      </p:sp>
      <p:sp>
        <p:nvSpPr>
          <p:cNvPr id="39938" name="Rectangle 3"/>
          <p:cNvSpPr>
            <a:spLocks noGrp="1" noChangeArrowheads="1"/>
          </p:cNvSpPr>
          <p:nvPr>
            <p:ph sz="half" idx="1"/>
          </p:nvPr>
        </p:nvSpPr>
        <p:spPr/>
        <p:txBody>
          <a:bodyPr/>
          <a:lstStyle/>
          <a:p>
            <a:r>
              <a:rPr lang="en-US" dirty="0" smtClean="0"/>
              <a:t>Explain the exclusionary rule and the exceptions to it.</a:t>
            </a:r>
          </a:p>
          <a:p>
            <a:endParaRPr lang="en-US" dirty="0" smtClean="0"/>
          </a:p>
          <a:p>
            <a:endParaRPr lang="en-US" dirty="0"/>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738438"/>
            <a:ext cx="538956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p:cNvSpPr>
            <a:spLocks noChangeArrowheads="1"/>
          </p:cNvSpPr>
          <p:nvPr/>
        </p:nvSpPr>
        <p:spPr bwMode="auto">
          <a:xfrm>
            <a:off x="2108200" y="6445250"/>
            <a:ext cx="2854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Gary W. Green/Orlando Sentinel/Getty Images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altLang="en-US" dirty="0" smtClean="0"/>
              <a:t>The Fourth Amendment</a:t>
            </a:r>
            <a:endParaRPr lang="en-US" altLang="en-US" dirty="0" smtClean="0"/>
          </a:p>
        </p:txBody>
      </p:sp>
      <p:sp>
        <p:nvSpPr>
          <p:cNvPr id="36866" name="Rectangle 3"/>
          <p:cNvSpPr>
            <a:spLocks noGrp="1" noChangeArrowheads="1"/>
          </p:cNvSpPr>
          <p:nvPr>
            <p:ph sz="half" idx="1"/>
          </p:nvPr>
        </p:nvSpPr>
        <p:spPr/>
        <p:txBody>
          <a:bodyPr/>
          <a:lstStyle/>
          <a:p>
            <a:r>
              <a:rPr lang="en-US" altLang="en-US" dirty="0" smtClean="0"/>
              <a:t>The exclusionary rule</a:t>
            </a:r>
          </a:p>
          <a:p>
            <a:pPr lvl="1"/>
            <a:r>
              <a:rPr lang="en-US" altLang="en-US" dirty="0" smtClean="0"/>
              <a:t>Prohibits the use of illegally obtained evidence in court</a:t>
            </a:r>
          </a:p>
          <a:p>
            <a:r>
              <a:rPr lang="en-US" altLang="en-US" dirty="0" smtClean="0"/>
              <a:t>The fruit of the poisoned tree:</a:t>
            </a:r>
          </a:p>
          <a:p>
            <a:pPr lvl="1"/>
            <a:r>
              <a:rPr lang="en-US" altLang="en-US" dirty="0" smtClean="0"/>
              <a:t>Evidence obtained through illegally obtained evidence is also inadmissible.</a:t>
            </a:r>
          </a:p>
          <a:p>
            <a:r>
              <a:rPr lang="en-US" altLang="en-US" dirty="0" smtClean="0"/>
              <a:t>Exceptions to the exclusionary rule</a:t>
            </a:r>
          </a:p>
          <a:p>
            <a:pPr lvl="1"/>
            <a:r>
              <a:rPr lang="en-US" altLang="en-US" dirty="0" smtClean="0"/>
              <a:t>“Inevitable discovery”</a:t>
            </a:r>
          </a:p>
          <a:p>
            <a:pPr lvl="1"/>
            <a:r>
              <a:rPr lang="en-US" altLang="en-US" dirty="0" smtClean="0"/>
              <a:t>“Good faith” </a:t>
            </a:r>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Learning Objective 3</a:t>
            </a:r>
          </a:p>
        </p:txBody>
      </p:sp>
      <p:sp>
        <p:nvSpPr>
          <p:cNvPr id="37891" name="Rectangle 3"/>
          <p:cNvSpPr>
            <a:spLocks noGrp="1" noChangeArrowheads="1"/>
          </p:cNvSpPr>
          <p:nvPr>
            <p:ph sz="half" idx="1"/>
          </p:nvPr>
        </p:nvSpPr>
        <p:spPr/>
        <p:txBody>
          <a:bodyPr/>
          <a:lstStyle/>
          <a:p>
            <a:r>
              <a:rPr lang="en-US" altLang="en-US" dirty="0" smtClean="0"/>
              <a:t>List the four categories of items that can be seized by use of a search warrant.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Lawful Searches &amp; Seizures</a:t>
            </a:r>
          </a:p>
        </p:txBody>
      </p:sp>
      <p:sp>
        <p:nvSpPr>
          <p:cNvPr id="38915" name="Content Placeholder 2"/>
          <p:cNvSpPr>
            <a:spLocks noGrp="1"/>
          </p:cNvSpPr>
          <p:nvPr>
            <p:ph sz="half" idx="1"/>
          </p:nvPr>
        </p:nvSpPr>
        <p:spPr/>
        <p:txBody>
          <a:bodyPr/>
          <a:lstStyle/>
          <a:p>
            <a:r>
              <a:rPr lang="en-US" altLang="en-US" dirty="0" smtClean="0"/>
              <a:t>Privacy</a:t>
            </a:r>
          </a:p>
          <a:p>
            <a:pPr lvl="1"/>
            <a:r>
              <a:rPr lang="en-US" altLang="en-US" dirty="0" smtClean="0"/>
              <a:t>Reasonable expectation of privacy as established in </a:t>
            </a:r>
            <a:r>
              <a:rPr lang="en-US" altLang="en-US" i="1" dirty="0" smtClean="0"/>
              <a:t>Katz v. United States </a:t>
            </a:r>
            <a:r>
              <a:rPr lang="en-US" altLang="en-US" dirty="0" smtClean="0"/>
              <a:t>(1967)</a:t>
            </a:r>
          </a:p>
          <a:p>
            <a:pPr lvl="1"/>
            <a:r>
              <a:rPr lang="en-US" altLang="en-US" dirty="0" smtClean="0"/>
              <a:t>Two-pronged test</a:t>
            </a:r>
          </a:p>
          <a:p>
            <a:pPr lvl="2"/>
            <a:r>
              <a:rPr lang="en-US" altLang="en-US" dirty="0" smtClean="0"/>
              <a:t>Individual must prove he or she expected privacy.</a:t>
            </a:r>
          </a:p>
          <a:p>
            <a:pPr lvl="2"/>
            <a:r>
              <a:rPr lang="en-US" altLang="en-US" dirty="0" smtClean="0"/>
              <a:t>Society must recognize expectation as reasonable.</a:t>
            </a:r>
          </a:p>
          <a:p>
            <a:r>
              <a:rPr lang="en-US" altLang="en-US" i="1" dirty="0" smtClean="0"/>
              <a:t>United States v. Jones </a:t>
            </a:r>
            <a:r>
              <a:rPr lang="en-US" altLang="en-US" dirty="0" smtClean="0"/>
              <a:t>(2012)</a:t>
            </a:r>
          </a:p>
          <a:p>
            <a:pPr lvl="1"/>
            <a:r>
              <a:rPr lang="en-US" altLang="en-US" dirty="0" smtClean="0"/>
              <a:t>Important roles </a:t>
            </a:r>
            <a:r>
              <a:rPr lang="en-US" altLang="en-US" dirty="0" smtClean="0"/>
              <a:t>that time </a:t>
            </a:r>
            <a:r>
              <a:rPr lang="en-US" altLang="en-US" dirty="0" smtClean="0"/>
              <a:t>and technology play in privacy</a:t>
            </a:r>
          </a:p>
          <a:p>
            <a:pPr lvl="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Lawful Searches &amp; Seizures</a:t>
            </a:r>
          </a:p>
        </p:txBody>
      </p:sp>
      <p:sp>
        <p:nvSpPr>
          <p:cNvPr id="39939" name="Content Placeholder 2"/>
          <p:cNvSpPr>
            <a:spLocks noGrp="1"/>
          </p:cNvSpPr>
          <p:nvPr>
            <p:ph sz="half" idx="1"/>
          </p:nvPr>
        </p:nvSpPr>
        <p:spPr/>
        <p:txBody>
          <a:bodyPr/>
          <a:lstStyle/>
          <a:p>
            <a:r>
              <a:rPr lang="en-US" altLang="en-US" dirty="0" smtClean="0"/>
              <a:t>Search </a:t>
            </a:r>
            <a:r>
              <a:rPr lang="en-US" altLang="en-US" dirty="0" smtClean="0"/>
              <a:t>warrant</a:t>
            </a:r>
            <a:endParaRPr lang="en-US" altLang="en-US" dirty="0" smtClean="0"/>
          </a:p>
          <a:p>
            <a:pPr lvl="1"/>
            <a:r>
              <a:rPr lang="en-US" altLang="en-US" dirty="0" smtClean="0"/>
              <a:t>Court order that authorizes police to search a certain area.</a:t>
            </a:r>
          </a:p>
          <a:p>
            <a:pPr lvl="1"/>
            <a:r>
              <a:rPr lang="en-US" altLang="en-US" dirty="0" smtClean="0"/>
              <a:t>Must provide probable cause</a:t>
            </a:r>
          </a:p>
          <a:p>
            <a:pPr lvl="1"/>
            <a:r>
              <a:rPr lang="en-US" altLang="en-US" dirty="0" smtClean="0"/>
              <a:t>Must show specific information on the premises to be searched, suspects to be found and illegal activities taking place at the premises</a:t>
            </a:r>
          </a:p>
          <a:p>
            <a:pPr lvl="1"/>
            <a:r>
              <a:rPr lang="en-US" altLang="en-US" dirty="0" smtClean="0"/>
              <a:t>Must show items to be seized</a:t>
            </a:r>
          </a:p>
          <a:p>
            <a:pPr lvl="1"/>
            <a:r>
              <a:rPr lang="en-US" altLang="en-US" dirty="0" smtClean="0"/>
              <a:t>Issued by a neutral and nonbiased judge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TotalTime>
  <Words>1406</Words>
  <Application>Microsoft Office PowerPoint</Application>
  <PresentationFormat>On-screen Show (4:3)</PresentationFormat>
  <Paragraphs>174</Paragraphs>
  <Slides>31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MS PGothic</vt:lpstr>
      <vt:lpstr>MS PGothic</vt:lpstr>
      <vt:lpstr>Arial</vt:lpstr>
      <vt:lpstr>Calibri</vt:lpstr>
      <vt:lpstr>Calibri Light</vt:lpstr>
      <vt:lpstr>1_Office Theme</vt:lpstr>
      <vt:lpstr>Custom Design</vt:lpstr>
      <vt:lpstr>PowerPoint Presentation</vt:lpstr>
      <vt:lpstr>Learning Objective 1</vt:lpstr>
      <vt:lpstr>The Fourth Amendment</vt:lpstr>
      <vt:lpstr>Discussion Question: Your Observation</vt:lpstr>
      <vt:lpstr>Learning Objective 2</vt:lpstr>
      <vt:lpstr>The Fourth Amendment</vt:lpstr>
      <vt:lpstr>Learning Objective 3</vt:lpstr>
      <vt:lpstr>Lawful Searches &amp; Seizures</vt:lpstr>
      <vt:lpstr>Lawful Searches &amp; Seizures</vt:lpstr>
      <vt:lpstr>Lawful Searches &amp; Seizures</vt:lpstr>
      <vt:lpstr>Learning Objective 4</vt:lpstr>
      <vt:lpstr>Lawful Searches &amp; Seizures</vt:lpstr>
      <vt:lpstr>Lawful Searches &amp; Seizures</vt:lpstr>
      <vt:lpstr>Lawful Searches &amp; Seizures</vt:lpstr>
      <vt:lpstr>Learning Objective 5</vt:lpstr>
      <vt:lpstr>Lawful Searches &amp; Seizures</vt:lpstr>
      <vt:lpstr>Lawful Searches &amp; Seizures</vt:lpstr>
      <vt:lpstr>Learning Objective 6</vt:lpstr>
      <vt:lpstr>Stops and Frisks</vt:lpstr>
      <vt:lpstr>Stops and Frisks</vt:lpstr>
      <vt:lpstr>Discussion Questions: Terry v. Ohio</vt:lpstr>
      <vt:lpstr>Learning Objective 7</vt:lpstr>
      <vt:lpstr>Arrests</vt:lpstr>
      <vt:lpstr>Arrests</vt:lpstr>
      <vt:lpstr>Arrests</vt:lpstr>
      <vt:lpstr>Learning Objective 8</vt:lpstr>
      <vt:lpstr>Miranda</vt:lpstr>
      <vt:lpstr>Learning Objective 9</vt:lpstr>
      <vt:lpstr>Miranda</vt:lpstr>
      <vt:lpstr>Learning Objective 10</vt:lpstr>
      <vt:lpstr>Identification Process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62</cp:revision>
  <dcterms:created xsi:type="dcterms:W3CDTF">2013-10-25T01:45:49Z</dcterms:created>
  <dcterms:modified xsi:type="dcterms:W3CDTF">2015-11-09T16:12:57Z</dcterms:modified>
</cp:coreProperties>
</file>