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99" r:id="rId1"/>
    <p:sldMasterId id="2147484504" r:id="rId2"/>
  </p:sldMasterIdLst>
  <p:notesMasterIdLst>
    <p:notesMasterId r:id="rId34"/>
  </p:notesMasterIdLst>
  <p:sldIdLst>
    <p:sldId id="291" r:id="rId3"/>
    <p:sldId id="259" r:id="rId4"/>
    <p:sldId id="260" r:id="rId5"/>
    <p:sldId id="261" r:id="rId6"/>
    <p:sldId id="262" r:id="rId7"/>
    <p:sldId id="263" r:id="rId8"/>
    <p:sldId id="264" r:id="rId9"/>
    <p:sldId id="265" r:id="rId10"/>
    <p:sldId id="266" r:id="rId11"/>
    <p:sldId id="268" r:id="rId12"/>
    <p:sldId id="269" r:id="rId13"/>
    <p:sldId id="270" r:id="rId14"/>
    <p:sldId id="272" r:id="rId15"/>
    <p:sldId id="271" r:id="rId16"/>
    <p:sldId id="288" r:id="rId17"/>
    <p:sldId id="274" r:id="rId18"/>
    <p:sldId id="267" r:id="rId19"/>
    <p:sldId id="276" r:id="rId20"/>
    <p:sldId id="273" r:id="rId21"/>
    <p:sldId id="279" r:id="rId22"/>
    <p:sldId id="275" r:id="rId23"/>
    <p:sldId id="278" r:id="rId24"/>
    <p:sldId id="289" r:id="rId25"/>
    <p:sldId id="281" r:id="rId26"/>
    <p:sldId id="290"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60EC323-46C2-4CFD-BFB6-F98A540CB148}"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CDC90B7-A300-4C93-AFF4-AF84552304F8}" type="slidenum">
              <a:rPr lang="en-US" altLang="en-US"/>
              <a:pPr/>
              <a:t>‹#›</a:t>
            </a:fld>
            <a:endParaRPr lang="en-US" altLang="en-US" dirty="0"/>
          </a:p>
        </p:txBody>
      </p:sp>
    </p:spTree>
    <p:extLst>
      <p:ext uri="{BB962C8B-B14F-4D97-AF65-F5344CB8AC3E}">
        <p14:creationId xmlns:p14="http://schemas.microsoft.com/office/powerpoint/2010/main" val="20440242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Camden, New Jersey, police officers interact with residents during a day dedicated to cleaning up local parks. Andrew Burton/Getty Images</a:t>
            </a:r>
          </a:p>
          <a:p>
            <a:endParaRPr lang="en-US" altLang="en-US" dirty="0" smtClean="0">
              <a:cs typeface="Calibri" panose="020F050202020403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ADE2638E-A22E-477C-AFEB-964AB9D2EF7A}"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202227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cs typeface="Calibri" panose="020F0502020204030204" pitchFamily="34" charset="0"/>
              </a:rPr>
              <a:t>NEED NEW PIC – ONE IN TEXT IS SIDEWAYS AND HAS FONT NEAR IT.  PAGE 158.</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F792F8C-7ACF-4F5D-9478-815A02AA70FD}" type="slidenum">
              <a:rPr lang="en-US" altLang="en-US"/>
              <a:pPr eaLnBrk="1" hangingPunct="1">
                <a:spcBef>
                  <a:spcPct val="0"/>
                </a:spcBef>
              </a:pPr>
              <a:t>28</a:t>
            </a:fld>
            <a:endParaRPr lang="en-US" altLang="en-US" dirty="0"/>
          </a:p>
        </p:txBody>
      </p:sp>
    </p:spTree>
    <p:extLst>
      <p:ext uri="{BB962C8B-B14F-4D97-AF65-F5344CB8AC3E}">
        <p14:creationId xmlns:p14="http://schemas.microsoft.com/office/powerpoint/2010/main" val="138914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private security guard patrols the Manhattan Mall in New York City. Why is being visible such an important aspect of many private security jobs? Mario Tama/Getty Images News/Getty Images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E34E13F4-6798-416E-A691-8847616F0EA2}" type="slidenum">
              <a:rPr lang="en-US" altLang="en-US"/>
              <a:pPr eaLnBrk="1" hangingPunct="1">
                <a:spcBef>
                  <a:spcPct val="0"/>
                </a:spcBef>
              </a:pPr>
              <a:t>30</a:t>
            </a:fld>
            <a:endParaRPr lang="en-US" altLang="en-US" dirty="0"/>
          </a:p>
        </p:txBody>
      </p:sp>
    </p:spTree>
    <p:extLst>
      <p:ext uri="{BB962C8B-B14F-4D97-AF65-F5344CB8AC3E}">
        <p14:creationId xmlns:p14="http://schemas.microsoft.com/office/powerpoint/2010/main" val="304674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horse-drawn police wagon used by the New York City Police Department, circa 1886. Why might this new form of transportation have represented a “revolution” for early American police forces? Corbis/Bettmann</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31DF8FB-58E1-449F-BECD-65CB8FB04F2D}" type="slidenum">
              <a:rPr lang="en-US" altLang="en-US"/>
              <a:pPr eaLnBrk="1" hangingPunct="1">
                <a:spcBef>
                  <a:spcPct val="0"/>
                </a:spcBef>
              </a:pPr>
              <a:t>5</a:t>
            </a:fld>
            <a:endParaRPr lang="en-US" altLang="en-US" dirty="0"/>
          </a:p>
        </p:txBody>
      </p:sp>
    </p:spTree>
    <p:extLst>
      <p:ext uri="{BB962C8B-B14F-4D97-AF65-F5344CB8AC3E}">
        <p14:creationId xmlns:p14="http://schemas.microsoft.com/office/powerpoint/2010/main" val="224015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FBBDCCD4-A0F1-4B9B-B98E-576855724C48}" type="slidenum">
              <a:rPr lang="en-US" altLang="en-US"/>
              <a:pPr eaLnBrk="1" hangingPunct="1">
                <a:spcBef>
                  <a:spcPct val="0"/>
                </a:spcBef>
              </a:pPr>
              <a:t>10</a:t>
            </a:fld>
            <a:endParaRPr lang="en-US" altLang="en-US" dirty="0"/>
          </a:p>
        </p:txBody>
      </p:sp>
    </p:spTree>
    <p:extLst>
      <p:ext uri="{BB962C8B-B14F-4D97-AF65-F5344CB8AC3E}">
        <p14:creationId xmlns:p14="http://schemas.microsoft.com/office/powerpoint/2010/main" val="103904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recruit goes through an exercise routine at a police academy for the U.S. Capitol Police in Cheltenham, Maryland. Why are police academies an important part of the learning process for a potential police</a:t>
            </a:r>
          </a:p>
          <a:p>
            <a:r>
              <a:rPr lang="en-US" altLang="en-US" dirty="0" smtClean="0">
                <a:cs typeface="Calibri" panose="020F0502020204030204" pitchFamily="34" charset="0"/>
              </a:rPr>
              <a:t>officer?</a:t>
            </a:r>
          </a:p>
          <a:p>
            <a:endParaRPr lang="en-US" altLang="en-US" dirty="0" smtClean="0">
              <a:cs typeface="Calibri" panose="020F0502020204030204" pitchFamily="34" charset="0"/>
            </a:endParaRPr>
          </a:p>
          <a:p>
            <a:r>
              <a:rPr lang="en-US" altLang="en-US" dirty="0" smtClean="0">
                <a:cs typeface="Calibri" panose="020F0502020204030204" pitchFamily="34" charset="0"/>
              </a:rPr>
              <a:t>Tom Williams/CQ Roll Call/Getty Images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5873734-91B9-4562-BE1B-6D7D9B82822C}" type="slidenum">
              <a:rPr lang="en-US" altLang="en-US"/>
              <a:pPr eaLnBrk="1" hangingPunct="1">
                <a:spcBef>
                  <a:spcPct val="0"/>
                </a:spcBef>
              </a:pPr>
              <a:t>14</a:t>
            </a:fld>
            <a:endParaRPr lang="en-US" altLang="en-US" dirty="0"/>
          </a:p>
        </p:txBody>
      </p:sp>
    </p:spTree>
    <p:extLst>
      <p:ext uri="{BB962C8B-B14F-4D97-AF65-F5344CB8AC3E}">
        <p14:creationId xmlns:p14="http://schemas.microsoft.com/office/powerpoint/2010/main" val="229220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5.2 Physical Agility Exam for the Henrico County (Virginia) Division of Police</a:t>
            </a:r>
          </a:p>
          <a:p>
            <a:r>
              <a:rPr lang="en-US" altLang="en-US" dirty="0" smtClean="0">
                <a:cs typeface="Calibri" panose="020F0502020204030204" pitchFamily="34" charset="0"/>
              </a:rPr>
              <a:t>Those applying for the position of police officer must finish this physical agility exam within 3 minutes, 30 seconds. During the test, applicants are required to wear the equipment (with a total weight of between 9 and 13 pounds) worn by patrol officers, which includes the police uniform, leather gun belt, firearm, baton, portable radio, and ballistics vest.</a:t>
            </a:r>
          </a:p>
          <a:p>
            <a:endParaRPr lang="en-US" altLang="en-US" dirty="0" smtClean="0">
              <a:cs typeface="Calibri" panose="020F0502020204030204" pitchFamily="34" charset="0"/>
            </a:endParaRPr>
          </a:p>
          <a:p>
            <a:r>
              <a:rPr lang="en-US" altLang="en-US" dirty="0" smtClean="0">
                <a:cs typeface="Calibri" panose="020F0502020204030204" pitchFamily="34" charset="0"/>
              </a:rPr>
              <a:t>Getty Images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F9553FE3-3DCE-489B-B294-833126F4F49F}" type="slidenum">
              <a:rPr lang="en-US" altLang="en-US"/>
              <a:pPr eaLnBrk="1" hangingPunct="1">
                <a:spcBef>
                  <a:spcPct val="0"/>
                </a:spcBef>
              </a:pPr>
              <a:t>17</a:t>
            </a:fld>
            <a:endParaRPr lang="en-US" altLang="en-US" dirty="0"/>
          </a:p>
        </p:txBody>
      </p:sp>
    </p:spTree>
    <p:extLst>
      <p:ext uri="{BB962C8B-B14F-4D97-AF65-F5344CB8AC3E}">
        <p14:creationId xmlns:p14="http://schemas.microsoft.com/office/powerpoint/2010/main" val="337822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female member of the Miami (Florida) Police Department provides security during a public event. Joe Raedle/Getty Images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802E5CB3-32A1-45D2-AE84-B12174EF9C0D}"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134841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5.3 Police Diversity in American Cities</a:t>
            </a:r>
          </a:p>
          <a:p>
            <a:r>
              <a:rPr lang="en-US" altLang="en-US" dirty="0" smtClean="0">
                <a:cs typeface="Calibri" panose="020F0502020204030204" pitchFamily="34" charset="0"/>
              </a:rPr>
              <a:t>This graph shows the five cities in the United States with the largest negative gaps between the percentage of African American residents and the percentage of African Americans working as officers with the local police department.</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U.S. Census Bureau and USA Today.</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C50FECB1-416E-4746-AEAD-7EB39BDC7533}" type="slidenum">
              <a:rPr lang="en-US" altLang="en-US"/>
              <a:pPr eaLnBrk="1" hangingPunct="1">
                <a:spcBef>
                  <a:spcPct val="0"/>
                </a:spcBef>
              </a:pPr>
              <a:t>21</a:t>
            </a:fld>
            <a:endParaRPr lang="en-US" altLang="en-US" dirty="0"/>
          </a:p>
        </p:txBody>
      </p:sp>
    </p:spTree>
    <p:extLst>
      <p:ext uri="{BB962C8B-B14F-4D97-AF65-F5344CB8AC3E}">
        <p14:creationId xmlns:p14="http://schemas.microsoft.com/office/powerpoint/2010/main" val="103823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Calibri" panose="020F0502020204030204" pitchFamily="34" charset="0"/>
              </a:rPr>
              <a:t>A female member of the Miami (Florida) Police Department provides security during a public event. Joe Raedle/Getty Images</a:t>
            </a:r>
          </a:p>
          <a:p>
            <a:pPr eaLnBrk="1" hangingPunct="1">
              <a:spcBef>
                <a:spcPct val="0"/>
              </a:spcBef>
            </a:pPr>
            <a:endParaRPr lang="en-US" altLang="en-US" dirty="0" smtClean="0">
              <a:cs typeface="Calibri" panose="020F0502020204030204"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F207D697-42C0-4C94-8A64-F0B507E3C44D}" type="slidenum">
              <a:rPr lang="en-US" altLang="en-US"/>
              <a:pPr eaLnBrk="1" hangingPunct="1">
                <a:spcBef>
                  <a:spcPct val="0"/>
                </a:spcBef>
              </a:pPr>
              <a:t>22</a:t>
            </a:fld>
            <a:endParaRPr lang="en-US" altLang="en-US" dirty="0"/>
          </a:p>
        </p:txBody>
      </p:sp>
    </p:spTree>
    <p:extLst>
      <p:ext uri="{BB962C8B-B14F-4D97-AF65-F5344CB8AC3E}">
        <p14:creationId xmlns:p14="http://schemas.microsoft.com/office/powerpoint/2010/main" val="400790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Lane County (Oregon) sheriff’s deputies take part in an “active shooter” training exercise to protect local grade school students. Why do sheriffs’ departments and municipal police agencies often find themselves policing the same geographical areas? AP Images/The Register-Guard, Brian Davies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4895908A-B9C6-4D49-AE92-518CE3140B56}" type="slidenum">
              <a:rPr lang="en-US" altLang="en-US"/>
              <a:pPr eaLnBrk="1" hangingPunct="1">
                <a:spcBef>
                  <a:spcPct val="0"/>
                </a:spcBef>
              </a:pPr>
              <a:t>24</a:t>
            </a:fld>
            <a:endParaRPr lang="en-US" altLang="en-US" dirty="0"/>
          </a:p>
        </p:txBody>
      </p:sp>
    </p:spTree>
    <p:extLst>
      <p:ext uri="{BB962C8B-B14F-4D97-AF65-F5344CB8AC3E}">
        <p14:creationId xmlns:p14="http://schemas.microsoft.com/office/powerpoint/2010/main" val="6128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23415329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42455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2106699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7266146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41480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6"/>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968667"/>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69674384"/>
      </p:ext>
    </p:extLst>
  </p:cSld>
  <p:clrMap bg1="lt1" tx1="dk1" bg2="lt2" tx2="dk2" accent1="accent1" accent2="accent2" accent3="accent3" accent4="accent4" accent5="accent5" accent6="accent6" hlink="hlink" folHlink="folHlink"/>
  <p:sldLayoutIdLst>
    <p:sldLayoutId id="214748450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5</a:t>
            </a:r>
            <a:endParaRPr lang="en-US" b="1" dirty="0"/>
          </a:p>
        </p:txBody>
      </p:sp>
      <p:sp>
        <p:nvSpPr>
          <p:cNvPr id="3" name="Text Placeholder 2"/>
          <p:cNvSpPr>
            <a:spLocks noGrp="1"/>
          </p:cNvSpPr>
          <p:nvPr>
            <p:ph type="body" sz="quarter" idx="11"/>
          </p:nvPr>
        </p:nvSpPr>
        <p:spPr/>
        <p:txBody>
          <a:bodyPr/>
          <a:lstStyle/>
          <a:p>
            <a:r>
              <a:rPr lang="en-US" dirty="0" smtClean="0"/>
              <a:t>Law Enforcement Today</a:t>
            </a:r>
            <a:endParaRPr lang="en-US" dirty="0"/>
          </a:p>
        </p:txBody>
      </p:sp>
    </p:spTree>
    <p:extLst>
      <p:ext uri="{BB962C8B-B14F-4D97-AF65-F5344CB8AC3E}">
        <p14:creationId xmlns:p14="http://schemas.microsoft.com/office/powerpoint/2010/main" val="428172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Learning Objective 3</a:t>
            </a:r>
          </a:p>
        </p:txBody>
      </p:sp>
      <p:sp>
        <p:nvSpPr>
          <p:cNvPr id="40963" name="Rectangle 3"/>
          <p:cNvSpPr>
            <a:spLocks noGrp="1" noChangeArrowheads="1"/>
          </p:cNvSpPr>
          <p:nvPr>
            <p:ph sz="half" idx="1"/>
          </p:nvPr>
        </p:nvSpPr>
        <p:spPr/>
        <p:txBody>
          <a:bodyPr/>
          <a:lstStyle/>
          <a:p>
            <a:r>
              <a:rPr lang="en-US" altLang="en-US" dirty="0" smtClean="0"/>
              <a:t>Explain how intelligence-led policing works and how it benefits modern police departments. </a:t>
            </a:r>
          </a:p>
        </p:txBody>
      </p:sp>
      <p:pic>
        <p:nvPicPr>
          <p:cNvPr id="409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5524" y="2736117"/>
            <a:ext cx="47529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p:cNvSpPr>
            <a:spLocks noChangeArrowheads="1"/>
          </p:cNvSpPr>
          <p:nvPr/>
        </p:nvSpPr>
        <p:spPr bwMode="auto">
          <a:xfrm>
            <a:off x="2126164" y="5993820"/>
            <a:ext cx="24939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Michael Hanson/New York Times/Redux</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altLang="en-US" dirty="0" smtClean="0"/>
              <a:t>History of American Policing </a:t>
            </a:r>
          </a:p>
        </p:txBody>
      </p:sp>
      <p:sp>
        <p:nvSpPr>
          <p:cNvPr id="41987" name="Content Placeholder 5"/>
          <p:cNvSpPr>
            <a:spLocks noGrp="1"/>
          </p:cNvSpPr>
          <p:nvPr>
            <p:ph sz="half" idx="1"/>
          </p:nvPr>
        </p:nvSpPr>
        <p:spPr/>
        <p:txBody>
          <a:bodyPr/>
          <a:lstStyle/>
          <a:p>
            <a:r>
              <a:rPr lang="en-US" altLang="en-US" dirty="0" smtClean="0"/>
              <a:t>Intelligence-led policing, also known as predictive policing (PredPol)</a:t>
            </a:r>
          </a:p>
          <a:p>
            <a:pPr lvl="1"/>
            <a:r>
              <a:rPr lang="en-US" altLang="en-US" dirty="0" smtClean="0"/>
              <a:t>Relies on data concerning the past crime patterns to predict future </a:t>
            </a:r>
            <a:r>
              <a:rPr lang="en-US" altLang="en-US" dirty="0" smtClean="0"/>
              <a:t>ones</a:t>
            </a:r>
            <a:endParaRPr lang="en-US" altLang="en-US" dirty="0" smtClean="0"/>
          </a:p>
          <a:p>
            <a:pPr lvl="1"/>
            <a:r>
              <a:rPr lang="en-US" altLang="en-US" dirty="0" smtClean="0"/>
              <a:t>Predicts when and where crimes will occur</a:t>
            </a:r>
          </a:p>
          <a:p>
            <a:pPr lvl="1"/>
            <a:r>
              <a:rPr lang="en-US" altLang="en-US" dirty="0" smtClean="0"/>
              <a:t>Administrators will know where to disperse more effective small forces instead of using a blanket system.</a:t>
            </a:r>
          </a:p>
          <a:p>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Discussion Questions:</a:t>
            </a:r>
            <a:br>
              <a:rPr lang="en-US" altLang="en-US" dirty="0" smtClean="0"/>
            </a:br>
            <a:r>
              <a:rPr lang="en-US" altLang="en-US" dirty="0" smtClean="0"/>
              <a:t>Intelligence-Led Policing</a:t>
            </a:r>
          </a:p>
        </p:txBody>
      </p:sp>
      <p:sp>
        <p:nvSpPr>
          <p:cNvPr id="43011" name="Content Placeholder 2"/>
          <p:cNvSpPr>
            <a:spLocks noGrp="1"/>
          </p:cNvSpPr>
          <p:nvPr>
            <p:ph sz="half" idx="1"/>
          </p:nvPr>
        </p:nvSpPr>
        <p:spPr/>
        <p:txBody>
          <a:bodyPr/>
          <a:lstStyle/>
          <a:p>
            <a:r>
              <a:rPr lang="en-US" altLang="en-US" dirty="0" smtClean="0"/>
              <a:t>Discuss the use of intelligence-led policing and observing crime patterns.</a:t>
            </a:r>
          </a:p>
          <a:p>
            <a:pPr lvl="1"/>
            <a:r>
              <a:rPr lang="en-US" altLang="en-US" dirty="0" smtClean="0"/>
              <a:t>How might you gain information regarding suspects who sell drugs?</a:t>
            </a:r>
          </a:p>
          <a:p>
            <a:pPr lvl="1"/>
            <a:r>
              <a:rPr lang="en-US" altLang="en-US" dirty="0" smtClean="0"/>
              <a:t>How might you gather data on when the next burglary in a particular jurisdiction will occur?</a:t>
            </a:r>
          </a:p>
          <a:p>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r>
              <a:rPr lang="en-US" altLang="en-US" dirty="0" smtClean="0"/>
              <a:t>History of American Policing </a:t>
            </a:r>
          </a:p>
        </p:txBody>
      </p:sp>
      <p:sp>
        <p:nvSpPr>
          <p:cNvPr id="44034" name="Rectangle 3"/>
          <p:cNvSpPr>
            <a:spLocks noGrp="1" noChangeArrowheads="1"/>
          </p:cNvSpPr>
          <p:nvPr>
            <p:ph sz="half" idx="1"/>
          </p:nvPr>
        </p:nvSpPr>
        <p:spPr/>
        <p:txBody>
          <a:bodyPr/>
          <a:lstStyle/>
          <a:p>
            <a:r>
              <a:rPr lang="en-US" altLang="en-US" dirty="0" smtClean="0"/>
              <a:t>Counterterrorism</a:t>
            </a:r>
          </a:p>
          <a:p>
            <a:pPr lvl="1"/>
            <a:r>
              <a:rPr lang="en-US" altLang="en-US" dirty="0" smtClean="0"/>
              <a:t>Challenges</a:t>
            </a:r>
          </a:p>
          <a:p>
            <a:pPr lvl="2"/>
            <a:r>
              <a:rPr lang="en-US" altLang="en-US" dirty="0" smtClean="0"/>
              <a:t>Scarce resources</a:t>
            </a:r>
          </a:p>
          <a:p>
            <a:pPr lvl="2"/>
            <a:r>
              <a:rPr lang="en-US" altLang="en-US" dirty="0" smtClean="0"/>
              <a:t>Scrutiny </a:t>
            </a:r>
          </a:p>
          <a:p>
            <a:pPr lvl="2"/>
            <a:r>
              <a:rPr lang="en-US" altLang="en-US" dirty="0" smtClean="0"/>
              <a:t>Gathering Intelligence</a:t>
            </a:r>
          </a:p>
          <a:p>
            <a:pPr lvl="1"/>
            <a:r>
              <a:rPr lang="en-US" altLang="en-US" dirty="0" smtClean="0"/>
              <a:t>Fusion centers </a:t>
            </a:r>
          </a:p>
          <a:p>
            <a:pPr lvl="1"/>
            <a:r>
              <a:rPr lang="en-US" altLang="en-US" dirty="0" smtClean="0"/>
              <a:t>Evolving threats</a:t>
            </a:r>
          </a:p>
          <a:p>
            <a:pPr lvl="1"/>
            <a:r>
              <a:rPr lang="en-US" altLang="en-US" dirty="0" smtClean="0"/>
              <a:t>Use of technology</a:t>
            </a:r>
          </a:p>
          <a:p>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t>Learning Objective 4</a:t>
            </a:r>
          </a:p>
        </p:txBody>
      </p:sp>
      <p:sp>
        <p:nvSpPr>
          <p:cNvPr id="45059" name="Rectangle 3"/>
          <p:cNvSpPr>
            <a:spLocks noGrp="1" noChangeArrowheads="1"/>
          </p:cNvSpPr>
          <p:nvPr>
            <p:ph sz="half" idx="1"/>
          </p:nvPr>
        </p:nvSpPr>
        <p:spPr/>
        <p:txBody>
          <a:bodyPr/>
          <a:lstStyle/>
          <a:p>
            <a:r>
              <a:rPr lang="en-US" altLang="en-US" dirty="0" smtClean="0"/>
              <a:t>Identify the differences between the police academy and field training as learning tools for recruits </a:t>
            </a: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3394075"/>
            <a:ext cx="46101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p:cNvSpPr>
            <a:spLocks noChangeArrowheads="1"/>
          </p:cNvSpPr>
          <p:nvPr/>
        </p:nvSpPr>
        <p:spPr bwMode="auto">
          <a:xfrm>
            <a:off x="2260600" y="6467475"/>
            <a:ext cx="2481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Tom Williams/CQ Roll Call/Getty Images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p:txBody>
          <a:bodyPr/>
          <a:lstStyle/>
          <a:p>
            <a:r>
              <a:rPr lang="en-US" altLang="en-US" dirty="0" smtClean="0"/>
              <a:t>Recruitment and Training</a:t>
            </a:r>
          </a:p>
        </p:txBody>
      </p:sp>
      <p:sp>
        <p:nvSpPr>
          <p:cNvPr id="46082" name="Rectangle 3"/>
          <p:cNvSpPr>
            <a:spLocks noGrp="1" noChangeArrowheads="1"/>
          </p:cNvSpPr>
          <p:nvPr>
            <p:ph sz="half" idx="1"/>
          </p:nvPr>
        </p:nvSpPr>
        <p:spPr/>
        <p:txBody>
          <a:bodyPr/>
          <a:lstStyle/>
          <a:p>
            <a:r>
              <a:rPr lang="en-US" altLang="en-US" dirty="0" smtClean="0"/>
              <a:t>Basic </a:t>
            </a:r>
            <a:r>
              <a:rPr lang="en-US" altLang="en-US" dirty="0" smtClean="0"/>
              <a:t>requirements</a:t>
            </a:r>
            <a:endParaRPr lang="en-US" altLang="en-US" dirty="0" smtClean="0"/>
          </a:p>
          <a:p>
            <a:pPr lvl="1"/>
            <a:r>
              <a:rPr lang="en-US" altLang="en-US" dirty="0" smtClean="0"/>
              <a:t>Background tests and checks</a:t>
            </a:r>
          </a:p>
          <a:p>
            <a:pPr lvl="1"/>
            <a:r>
              <a:rPr lang="en-US" altLang="en-US" dirty="0" smtClean="0"/>
              <a:t>Educational requirements</a:t>
            </a:r>
          </a:p>
          <a:p>
            <a:pPr lvl="1"/>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r>
              <a:rPr lang="en-US" altLang="en-US" dirty="0" smtClean="0"/>
              <a:t>Recruitment and Training</a:t>
            </a:r>
          </a:p>
        </p:txBody>
      </p:sp>
      <p:sp>
        <p:nvSpPr>
          <p:cNvPr id="47106" name="Content Placeholder 2"/>
          <p:cNvSpPr>
            <a:spLocks noGrp="1"/>
          </p:cNvSpPr>
          <p:nvPr>
            <p:ph sz="half" idx="1"/>
          </p:nvPr>
        </p:nvSpPr>
        <p:spPr/>
        <p:txBody>
          <a:bodyPr/>
          <a:lstStyle/>
          <a:p>
            <a:r>
              <a:rPr lang="en-US" altLang="en-US" dirty="0" smtClean="0"/>
              <a:t>The academy</a:t>
            </a:r>
          </a:p>
          <a:p>
            <a:pPr lvl="1"/>
            <a:r>
              <a:rPr lang="en-US" altLang="en-US" dirty="0" smtClean="0"/>
              <a:t>Run by police agencies and is a controlled, militarized environment</a:t>
            </a:r>
          </a:p>
          <a:p>
            <a:pPr lvl="2"/>
            <a:r>
              <a:rPr lang="en-US" altLang="en-US" dirty="0" smtClean="0"/>
              <a:t>Education about the laws of search, seizure, arrest, and interrogation</a:t>
            </a:r>
          </a:p>
          <a:p>
            <a:pPr lvl="2"/>
            <a:r>
              <a:rPr lang="en-US" altLang="en-US" dirty="0" smtClean="0"/>
              <a:t>How to use weapons</a:t>
            </a:r>
          </a:p>
          <a:p>
            <a:pPr lvl="2"/>
            <a:r>
              <a:rPr lang="en-US" altLang="en-US" dirty="0" smtClean="0"/>
              <a:t>Crime scenes</a:t>
            </a:r>
          </a:p>
          <a:p>
            <a:pPr lvl="2"/>
            <a:r>
              <a:rPr lang="en-US" altLang="en-US" dirty="0" smtClean="0"/>
              <a:t>Self-defense</a:t>
            </a:r>
          </a:p>
          <a:p>
            <a:pPr lvl="2"/>
            <a:r>
              <a:rPr lang="en-US" altLang="en-US" dirty="0" smtClean="0"/>
              <a:t>Many more aspects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Recruitment and Training</a:t>
            </a:r>
          </a:p>
        </p:txBody>
      </p:sp>
      <p:pic>
        <p:nvPicPr>
          <p:cNvPr id="48131" name="Picture 1" descr="pic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078" y="2306638"/>
            <a:ext cx="8548691"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p:txBody>
          <a:bodyPr/>
          <a:lstStyle/>
          <a:p>
            <a:r>
              <a:rPr lang="en-US" altLang="en-US" dirty="0" smtClean="0"/>
              <a:t>Recruitment and Training</a:t>
            </a:r>
          </a:p>
        </p:txBody>
      </p:sp>
      <p:sp>
        <p:nvSpPr>
          <p:cNvPr id="49154" name="Content Placeholder 2"/>
          <p:cNvSpPr>
            <a:spLocks noGrp="1"/>
          </p:cNvSpPr>
          <p:nvPr>
            <p:ph sz="half" idx="1"/>
          </p:nvPr>
        </p:nvSpPr>
        <p:spPr/>
        <p:txBody>
          <a:bodyPr/>
          <a:lstStyle/>
          <a:p>
            <a:r>
              <a:rPr lang="en-US" altLang="en-US" dirty="0" smtClean="0"/>
              <a:t>The field</a:t>
            </a:r>
          </a:p>
          <a:p>
            <a:pPr lvl="1"/>
            <a:r>
              <a:rPr lang="en-US" altLang="en-US" dirty="0" smtClean="0"/>
              <a:t>Not as controlled of an environment as academy</a:t>
            </a:r>
          </a:p>
          <a:p>
            <a:pPr lvl="1"/>
            <a:r>
              <a:rPr lang="en-US" altLang="en-US" dirty="0" smtClean="0"/>
              <a:t>Supervised by a </a:t>
            </a:r>
            <a:r>
              <a:rPr lang="en-US" altLang="en-US" dirty="0" smtClean="0"/>
              <a:t>field training officer</a:t>
            </a:r>
            <a:endParaRPr lang="en-US" altLang="en-US" dirty="0" smtClean="0"/>
          </a:p>
          <a:p>
            <a:pPr lvl="1"/>
            <a:r>
              <a:rPr lang="en-US" altLang="en-US" dirty="0" smtClean="0"/>
              <a:t>Where the recruit actually learns how to be an officer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Learning Objective 5 </a:t>
            </a:r>
          </a:p>
        </p:txBody>
      </p:sp>
      <p:sp>
        <p:nvSpPr>
          <p:cNvPr id="50179" name="Content Placeholder 2"/>
          <p:cNvSpPr>
            <a:spLocks noGrp="1"/>
          </p:cNvSpPr>
          <p:nvPr>
            <p:ph sz="half" idx="1"/>
          </p:nvPr>
        </p:nvSpPr>
        <p:spPr/>
        <p:txBody>
          <a:bodyPr/>
          <a:lstStyle/>
          <a:p>
            <a:r>
              <a:rPr lang="en-US" altLang="en-US" dirty="0" smtClean="0"/>
              <a:t>Explain how consent decrees make law enforcement agencies more diverse.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Learning Objective 1</a:t>
            </a:r>
          </a:p>
        </p:txBody>
      </p:sp>
      <p:sp>
        <p:nvSpPr>
          <p:cNvPr id="32771" name="Rectangle 3"/>
          <p:cNvSpPr>
            <a:spLocks noGrp="1" noChangeArrowheads="1"/>
          </p:cNvSpPr>
          <p:nvPr>
            <p:ph sz="half" idx="1"/>
          </p:nvPr>
        </p:nvSpPr>
        <p:spPr/>
        <p:txBody>
          <a:bodyPr/>
          <a:lstStyle/>
          <a:p>
            <a:r>
              <a:rPr lang="en-US" altLang="en-US" dirty="0" smtClean="0"/>
              <a:t>List the four basic responsibilities of the police.</a:t>
            </a:r>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1341" y="2375667"/>
            <a:ext cx="538956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ChangeArrowheads="1"/>
          </p:cNvSpPr>
          <p:nvPr/>
        </p:nvSpPr>
        <p:spPr bwMode="auto">
          <a:xfrm>
            <a:off x="1891341" y="6107112"/>
            <a:ext cx="1870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Andrew Burton/Getty Images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p:txBody>
          <a:bodyPr/>
          <a:lstStyle/>
          <a:p>
            <a:r>
              <a:rPr lang="en-US" altLang="en-US" dirty="0" smtClean="0"/>
              <a:t>Women &amp; Minorities in Policing</a:t>
            </a:r>
          </a:p>
        </p:txBody>
      </p:sp>
      <p:sp>
        <p:nvSpPr>
          <p:cNvPr id="51203" name="Content Placeholder 5"/>
          <p:cNvSpPr>
            <a:spLocks noGrp="1"/>
          </p:cNvSpPr>
          <p:nvPr>
            <p:ph sz="half" idx="1"/>
          </p:nvPr>
        </p:nvSpPr>
        <p:spPr/>
        <p:txBody>
          <a:bodyPr/>
          <a:lstStyle/>
          <a:p>
            <a:r>
              <a:rPr lang="en-US" altLang="en-US" dirty="0" smtClean="0"/>
              <a:t>Antidiscrimination </a:t>
            </a:r>
            <a:r>
              <a:rPr lang="en-US" altLang="en-US" dirty="0" smtClean="0"/>
              <a:t>laws/affirmative action</a:t>
            </a:r>
            <a:endParaRPr lang="en-US" altLang="en-US" dirty="0" smtClean="0"/>
          </a:p>
          <a:p>
            <a:pPr lvl="1"/>
            <a:r>
              <a:rPr lang="en-US" altLang="en-US" dirty="0" smtClean="0"/>
              <a:t>Consent decrees</a:t>
            </a:r>
          </a:p>
          <a:p>
            <a:pPr lvl="1"/>
            <a:r>
              <a:rPr lang="en-US" altLang="en-US" dirty="0" smtClean="0"/>
              <a:t>Recruiting challenges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Members of Minority Groups  in Local Law Enforcement, 1987–2007</a:t>
            </a:r>
          </a:p>
        </p:txBody>
      </p:sp>
      <p:pic>
        <p:nvPicPr>
          <p:cNvPr id="52227" name="Picture 1" descr="pic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1684338"/>
            <a:ext cx="5784850"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Learning Objective 6 </a:t>
            </a:r>
          </a:p>
        </p:txBody>
      </p:sp>
      <p:sp>
        <p:nvSpPr>
          <p:cNvPr id="53251" name="Content Placeholder 2"/>
          <p:cNvSpPr>
            <a:spLocks noGrp="1"/>
          </p:cNvSpPr>
          <p:nvPr>
            <p:ph sz="half" idx="1"/>
          </p:nvPr>
        </p:nvSpPr>
        <p:spPr/>
        <p:txBody>
          <a:bodyPr/>
          <a:lstStyle/>
          <a:p>
            <a:r>
              <a:rPr lang="en-US" altLang="en-US" dirty="0" smtClean="0"/>
              <a:t>Describe the challenges facing women who choose law enforcement as a career. </a:t>
            </a:r>
          </a:p>
        </p:txBody>
      </p:sp>
      <p:grpSp>
        <p:nvGrpSpPr>
          <p:cNvPr id="53252" name="Group 3"/>
          <p:cNvGrpSpPr>
            <a:grpSpLocks/>
          </p:cNvGrpSpPr>
          <p:nvPr/>
        </p:nvGrpSpPr>
        <p:grpSpPr bwMode="auto">
          <a:xfrm>
            <a:off x="2705100" y="3352800"/>
            <a:ext cx="3733800" cy="3187700"/>
            <a:chOff x="2590800" y="3352800"/>
            <a:chExt cx="3733800" cy="3187244"/>
          </a:xfrm>
        </p:grpSpPr>
        <p:pic>
          <p:nvPicPr>
            <p:cNvPr id="27652" name="Picture 5"/>
            <p:cNvPicPr>
              <a:picLocks noChangeAspect="1" noChangeArrowheads="1"/>
            </p:cNvPicPr>
            <p:nvPr/>
          </p:nvPicPr>
          <p:blipFill>
            <a:blip r:embed="rId3"/>
            <a:srcRect/>
            <a:stretch>
              <a:fillRect/>
            </a:stretch>
          </p:blipFill>
          <p:spPr bwMode="auto">
            <a:xfrm>
              <a:off x="2590800" y="3352800"/>
              <a:ext cx="37338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3254" name="Rectangle 2"/>
            <p:cNvSpPr>
              <a:spLocks noChangeArrowheads="1"/>
            </p:cNvSpPr>
            <p:nvPr/>
          </p:nvSpPr>
          <p:spPr bwMode="auto">
            <a:xfrm>
              <a:off x="2590800" y="6324600"/>
              <a:ext cx="1447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Joe Raedle/Getty Images</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Women &amp; Minorities in Policing</a:t>
            </a:r>
          </a:p>
        </p:txBody>
      </p:sp>
      <p:sp>
        <p:nvSpPr>
          <p:cNvPr id="54275" name="Content Placeholder 2"/>
          <p:cNvSpPr>
            <a:spLocks noGrp="1"/>
          </p:cNvSpPr>
          <p:nvPr>
            <p:ph sz="half" idx="1"/>
          </p:nvPr>
        </p:nvSpPr>
        <p:spPr/>
        <p:txBody>
          <a:bodyPr/>
          <a:lstStyle/>
          <a:p>
            <a:r>
              <a:rPr lang="en-US" altLang="en-US" dirty="0" smtClean="0"/>
              <a:t>Women </a:t>
            </a:r>
            <a:r>
              <a:rPr lang="en-US" altLang="en-US" dirty="0" smtClean="0"/>
              <a:t>officers</a:t>
            </a:r>
            <a:endParaRPr lang="en-US" altLang="en-US" dirty="0" smtClean="0"/>
          </a:p>
          <a:p>
            <a:pPr lvl="1"/>
            <a:r>
              <a:rPr lang="en-US" altLang="en-US" dirty="0" smtClean="0"/>
              <a:t>Added scrutiny</a:t>
            </a:r>
          </a:p>
          <a:p>
            <a:pPr lvl="1"/>
            <a:r>
              <a:rPr lang="en-US" altLang="en-US" dirty="0" smtClean="0"/>
              <a:t>Tokenism</a:t>
            </a:r>
          </a:p>
          <a:p>
            <a:pPr lvl="1"/>
            <a:r>
              <a:rPr lang="en-US" altLang="en-US" dirty="0" smtClean="0"/>
              <a:t>Sexual harassment</a:t>
            </a:r>
          </a:p>
          <a:p>
            <a:r>
              <a:rPr lang="en-US" altLang="en-US" dirty="0" smtClean="0"/>
              <a:t>Minority </a:t>
            </a:r>
            <a:r>
              <a:rPr lang="en-US" altLang="en-US" dirty="0" smtClean="0"/>
              <a:t>officers</a:t>
            </a:r>
            <a:endParaRPr lang="en-US" altLang="en-US" dirty="0" smtClean="0"/>
          </a:p>
          <a:p>
            <a:pPr lvl="1"/>
            <a:r>
              <a:rPr lang="en-US" altLang="en-US" dirty="0" smtClean="0"/>
              <a:t>Double marginality</a:t>
            </a:r>
          </a:p>
          <a:p>
            <a:r>
              <a:rPr lang="en-US" altLang="en-US" dirty="0" smtClean="0"/>
              <a:t>Benefits of </a:t>
            </a:r>
            <a:r>
              <a:rPr lang="en-US" altLang="en-US" dirty="0" smtClean="0"/>
              <a:t>a diverse police force</a:t>
            </a:r>
            <a:endParaRPr lang="en-US" altLang="en-US" dirty="0" smtClean="0"/>
          </a:p>
          <a:p>
            <a:pPr lvl="1"/>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Learning Objective 7</a:t>
            </a:r>
          </a:p>
        </p:txBody>
      </p:sp>
      <p:sp>
        <p:nvSpPr>
          <p:cNvPr id="55299" name="Rectangle 3"/>
          <p:cNvSpPr>
            <a:spLocks noGrp="1" noChangeArrowheads="1"/>
          </p:cNvSpPr>
          <p:nvPr>
            <p:ph sz="half" idx="1"/>
          </p:nvPr>
        </p:nvSpPr>
        <p:spPr/>
        <p:txBody>
          <a:bodyPr/>
          <a:lstStyle/>
          <a:p>
            <a:r>
              <a:rPr lang="en-US" altLang="en-US" dirty="0" smtClean="0"/>
              <a:t>Indicate some of the most important law enforcement agencies under the control of the Department of Homeland Security.</a:t>
            </a:r>
          </a:p>
        </p:txBody>
      </p:sp>
      <p:pic>
        <p:nvPicPr>
          <p:cNvPr id="553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2935951"/>
            <a:ext cx="4960938"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2"/>
          <p:cNvSpPr>
            <a:spLocks noChangeArrowheads="1"/>
          </p:cNvSpPr>
          <p:nvPr/>
        </p:nvSpPr>
        <p:spPr bwMode="auto">
          <a:xfrm>
            <a:off x="2165350" y="6403181"/>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Images/The Register-Guard, Brian Davies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altLang="en-US" dirty="0" smtClean="0"/>
              <a:t>Public &amp; Private Law Enforcement</a:t>
            </a:r>
          </a:p>
        </p:txBody>
      </p:sp>
      <p:sp>
        <p:nvSpPr>
          <p:cNvPr id="56322" name="Rectangle 3"/>
          <p:cNvSpPr>
            <a:spLocks noGrp="1" noChangeArrowheads="1"/>
          </p:cNvSpPr>
          <p:nvPr>
            <p:ph sz="half" idx="1"/>
          </p:nvPr>
        </p:nvSpPr>
        <p:spPr/>
        <p:txBody>
          <a:bodyPr/>
          <a:lstStyle/>
          <a:p>
            <a:r>
              <a:rPr lang="en-US" altLang="en-US" dirty="0" smtClean="0"/>
              <a:t>Municipal law enforcement agencies</a:t>
            </a:r>
          </a:p>
          <a:p>
            <a:r>
              <a:rPr lang="en-US" altLang="en-US" dirty="0" smtClean="0"/>
              <a:t>Sheriffs and county law enforcement</a:t>
            </a:r>
          </a:p>
          <a:p>
            <a:r>
              <a:rPr lang="en-US" altLang="en-US" dirty="0" smtClean="0"/>
              <a:t>State police and highway patrols</a:t>
            </a:r>
          </a:p>
          <a:p>
            <a:r>
              <a:rPr lang="en-US" altLang="en-US" dirty="0" smtClean="0"/>
              <a:t>Federal law enforcement agencies</a:t>
            </a:r>
          </a:p>
          <a:p>
            <a:endParaRPr lang="en-US" altLang="en-US" dirty="0" smtClean="0"/>
          </a:p>
          <a:p>
            <a:endParaRPr lang="en-US" altLang="en-US" dirty="0" smtClean="0"/>
          </a:p>
          <a:p>
            <a:pPr lvl="2"/>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p:txBody>
          <a:bodyPr/>
          <a:lstStyle/>
          <a:p>
            <a:r>
              <a:rPr lang="en-US" altLang="en-US" dirty="0" smtClean="0"/>
              <a:t>Public &amp; Private Law Enforcement</a:t>
            </a:r>
          </a:p>
        </p:txBody>
      </p:sp>
      <p:sp>
        <p:nvSpPr>
          <p:cNvPr id="57346" name="Rectangle 3"/>
          <p:cNvSpPr>
            <a:spLocks noGrp="1" noChangeArrowheads="1"/>
          </p:cNvSpPr>
          <p:nvPr>
            <p:ph sz="half" idx="1"/>
          </p:nvPr>
        </p:nvSpPr>
        <p:spPr/>
        <p:txBody>
          <a:bodyPr/>
          <a:lstStyle/>
          <a:p>
            <a:r>
              <a:rPr lang="en-US" altLang="en-US" dirty="0" smtClean="0"/>
              <a:t>The Department of Homeland Security:</a:t>
            </a:r>
          </a:p>
          <a:p>
            <a:pPr lvl="1"/>
            <a:r>
              <a:rPr lang="en-US" altLang="en-US" dirty="0" smtClean="0"/>
              <a:t>U.S. Customs and Border Protection (BCP)</a:t>
            </a:r>
          </a:p>
          <a:p>
            <a:pPr lvl="1"/>
            <a:r>
              <a:rPr lang="en-US" altLang="en-US" dirty="0" smtClean="0"/>
              <a:t>U.S. Immigration and Customs Enforcement (ICE)</a:t>
            </a:r>
          </a:p>
          <a:p>
            <a:pPr lvl="1"/>
            <a:r>
              <a:rPr lang="en-US" altLang="en-US" dirty="0" smtClean="0"/>
              <a:t>U.S. Secret Service</a:t>
            </a:r>
          </a:p>
          <a:p>
            <a:pPr lvl="1"/>
            <a:r>
              <a:rPr lang="en-US" altLang="en-US" dirty="0" smtClean="0"/>
              <a:t>U.S. Coast Guard</a:t>
            </a:r>
          </a:p>
          <a:p>
            <a:pPr lvl="1"/>
            <a:r>
              <a:rPr lang="en-US" altLang="en-US" dirty="0" smtClean="0"/>
              <a:t>Transportation Security Administration (TSA)</a:t>
            </a:r>
          </a:p>
          <a:p>
            <a:pPr lvl="1"/>
            <a:r>
              <a:rPr lang="en-US" altLang="en-US" dirty="0" smtClean="0"/>
              <a:t>Federal Emergency Management (FEMA)</a:t>
            </a:r>
          </a:p>
          <a:p>
            <a:pPr lvl="2"/>
            <a:endParaRPr lang="en-US" altLang="en-US" dirty="0" smtClean="0"/>
          </a:p>
          <a:p>
            <a:pPr lvl="2"/>
            <a:endParaRPr lang="en-US"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smtClean="0"/>
              <a:t>Public &amp; Private Law Enforcement</a:t>
            </a:r>
          </a:p>
        </p:txBody>
      </p:sp>
      <p:pic>
        <p:nvPicPr>
          <p:cNvPr id="58371" name="Picture 1" descr="pic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1323975"/>
            <a:ext cx="5586413"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t>Learning Objective 8</a:t>
            </a:r>
          </a:p>
        </p:txBody>
      </p:sp>
      <p:sp>
        <p:nvSpPr>
          <p:cNvPr id="59395" name="Rectangle 3"/>
          <p:cNvSpPr>
            <a:spLocks noGrp="1" noChangeArrowheads="1"/>
          </p:cNvSpPr>
          <p:nvPr>
            <p:ph sz="half" idx="1"/>
          </p:nvPr>
        </p:nvSpPr>
        <p:spPr/>
        <p:txBody>
          <a:bodyPr/>
          <a:lstStyle/>
          <a:p>
            <a:r>
              <a:rPr lang="en-US" altLang="en-US" dirty="0" smtClean="0"/>
              <a:t>Identify the duties of the FBI.</a:t>
            </a:r>
          </a:p>
        </p:txBody>
      </p:sp>
      <p:grpSp>
        <p:nvGrpSpPr>
          <p:cNvPr id="59396" name="Group 2"/>
          <p:cNvGrpSpPr>
            <a:grpSpLocks/>
          </p:cNvGrpSpPr>
          <p:nvPr/>
        </p:nvGrpSpPr>
        <p:grpSpPr bwMode="auto">
          <a:xfrm>
            <a:off x="3090863" y="2444750"/>
            <a:ext cx="2962275" cy="3949700"/>
            <a:chOff x="3657600" y="3200400"/>
            <a:chExt cx="1828800" cy="2438400"/>
          </a:xfrm>
        </p:grpSpPr>
        <p:pic>
          <p:nvPicPr>
            <p:cNvPr id="59397" name="Picture 5" descr="P05_15_FBI Badge.t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3200400"/>
              <a:ext cx="18288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1"/>
            <p:cNvSpPr>
              <a:spLocks noChangeArrowheads="1"/>
            </p:cNvSpPr>
            <p:nvPr/>
          </p:nvSpPr>
          <p:spPr bwMode="auto">
            <a:xfrm>
              <a:off x="3810000" y="5423356"/>
              <a:ext cx="4674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fbi.gov</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ltLang="en-US" dirty="0" smtClean="0"/>
              <a:t>Public &amp; Private Law Enforcement</a:t>
            </a:r>
          </a:p>
        </p:txBody>
      </p:sp>
      <p:sp>
        <p:nvSpPr>
          <p:cNvPr id="60418" name="Rectangle 3"/>
          <p:cNvSpPr>
            <a:spLocks noGrp="1" noChangeArrowheads="1"/>
          </p:cNvSpPr>
          <p:nvPr>
            <p:ph sz="half" idx="1"/>
          </p:nvPr>
        </p:nvSpPr>
        <p:spPr/>
        <p:txBody>
          <a:bodyPr/>
          <a:lstStyle/>
          <a:p>
            <a:r>
              <a:rPr lang="en-US" altLang="en-US" dirty="0" smtClean="0"/>
              <a:t>The Federal Bureau of Investigation:</a:t>
            </a:r>
          </a:p>
          <a:p>
            <a:pPr lvl="1"/>
            <a:r>
              <a:rPr lang="en-US" altLang="en-US" dirty="0" smtClean="0"/>
              <a:t>One of the primary investigative agencies in the United States</a:t>
            </a:r>
          </a:p>
          <a:p>
            <a:pPr lvl="1"/>
            <a:r>
              <a:rPr lang="en-US" altLang="en-US" dirty="0" smtClean="0"/>
              <a:t>Has jurisdiction over nearly 200 federal </a:t>
            </a:r>
            <a:r>
              <a:rPr lang="en-US" altLang="en-US" dirty="0" smtClean="0"/>
              <a:t>crimes, </a:t>
            </a:r>
            <a:r>
              <a:rPr lang="en-US" altLang="en-US" dirty="0" smtClean="0"/>
              <a:t>including kidnapping, extortion, numerous white collar crimes, and bank robbery</a:t>
            </a:r>
          </a:p>
          <a:p>
            <a:pPr lvl="1"/>
            <a:r>
              <a:rPr lang="en-US" altLang="en-US" dirty="0" smtClean="0"/>
              <a:t>Uniquely positioned to combat worldwide criminal activity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r>
              <a:rPr lang="en-US" altLang="en-US" dirty="0" smtClean="0"/>
              <a:t>The Responsibilities of the Police</a:t>
            </a:r>
          </a:p>
        </p:txBody>
      </p:sp>
      <p:sp>
        <p:nvSpPr>
          <p:cNvPr id="33794" name="Rectangle 3"/>
          <p:cNvSpPr>
            <a:spLocks noGrp="1" noChangeArrowheads="1"/>
          </p:cNvSpPr>
          <p:nvPr>
            <p:ph sz="half" idx="1"/>
          </p:nvPr>
        </p:nvSpPr>
        <p:spPr/>
        <p:txBody>
          <a:bodyPr/>
          <a:lstStyle/>
          <a:p>
            <a:r>
              <a:rPr lang="en-US" altLang="en-US" dirty="0" smtClean="0"/>
              <a:t>The basic responsibilities of the police include:</a:t>
            </a:r>
          </a:p>
          <a:p>
            <a:pPr lvl="1"/>
            <a:r>
              <a:rPr lang="en-US" altLang="en-US" dirty="0" smtClean="0"/>
              <a:t>Enforcing laws</a:t>
            </a:r>
          </a:p>
          <a:p>
            <a:pPr lvl="1"/>
            <a:r>
              <a:rPr lang="en-US" altLang="en-US" dirty="0" smtClean="0"/>
              <a:t>Providing services</a:t>
            </a:r>
          </a:p>
          <a:p>
            <a:pPr lvl="1"/>
            <a:r>
              <a:rPr lang="en-US" altLang="en-US" dirty="0" smtClean="0"/>
              <a:t>Preventing crime</a:t>
            </a:r>
          </a:p>
          <a:p>
            <a:pPr lvl="1"/>
            <a:r>
              <a:rPr lang="en-US" altLang="en-US" dirty="0" smtClean="0"/>
              <a:t>Preserving the peace</a:t>
            </a:r>
          </a:p>
          <a:p>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t>Learning Objective 9</a:t>
            </a:r>
          </a:p>
        </p:txBody>
      </p:sp>
      <p:sp>
        <p:nvSpPr>
          <p:cNvPr id="61443" name="Rectangle 3"/>
          <p:cNvSpPr>
            <a:spLocks noGrp="1" noChangeArrowheads="1"/>
          </p:cNvSpPr>
          <p:nvPr>
            <p:ph sz="half" idx="1"/>
          </p:nvPr>
        </p:nvSpPr>
        <p:spPr/>
        <p:txBody>
          <a:bodyPr/>
          <a:lstStyle/>
          <a:p>
            <a:r>
              <a:rPr lang="en-US" altLang="en-US" dirty="0" smtClean="0"/>
              <a:t>Analyze the importance of private security today.</a:t>
            </a:r>
          </a:p>
        </p:txBody>
      </p:sp>
      <p:pic>
        <p:nvPicPr>
          <p:cNvPr id="614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4973" y="2538605"/>
            <a:ext cx="5246688"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2"/>
          <p:cNvSpPr>
            <a:spLocks noChangeArrowheads="1"/>
          </p:cNvSpPr>
          <p:nvPr/>
        </p:nvSpPr>
        <p:spPr bwMode="auto">
          <a:xfrm>
            <a:off x="1884973" y="6173361"/>
            <a:ext cx="2840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Mario Tama/Getty Images News/Getty Images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tLang="en-US" dirty="0" smtClean="0"/>
              <a:t>Public &amp; Private Law Enforcement</a:t>
            </a:r>
          </a:p>
        </p:txBody>
      </p:sp>
      <p:sp>
        <p:nvSpPr>
          <p:cNvPr id="62466" name="Rectangle 3"/>
          <p:cNvSpPr>
            <a:spLocks noGrp="1" noChangeArrowheads="1"/>
          </p:cNvSpPr>
          <p:nvPr>
            <p:ph sz="half" idx="1"/>
          </p:nvPr>
        </p:nvSpPr>
        <p:spPr/>
        <p:txBody>
          <a:bodyPr>
            <a:normAutofit lnSpcReduction="10000"/>
          </a:bodyPr>
          <a:lstStyle/>
          <a:p>
            <a:r>
              <a:rPr lang="en-US" altLang="en-US" dirty="0" smtClean="0"/>
              <a:t>Over $300 billion in revenues each year </a:t>
            </a:r>
          </a:p>
          <a:p>
            <a:r>
              <a:rPr lang="en-US" altLang="en-US" dirty="0" smtClean="0"/>
              <a:t>Over 10,000 U.S. private security firms </a:t>
            </a:r>
          </a:p>
          <a:p>
            <a:r>
              <a:rPr lang="en-US" altLang="en-US" dirty="0" smtClean="0"/>
              <a:t>1.9 million people employed in private security each year</a:t>
            </a:r>
          </a:p>
          <a:p>
            <a:r>
              <a:rPr lang="en-US" altLang="en-US" dirty="0" smtClean="0"/>
              <a:t>The function of private security is to deter crime rather than stop it.</a:t>
            </a:r>
          </a:p>
          <a:p>
            <a:r>
              <a:rPr lang="en-US" altLang="en-US" dirty="0" smtClean="0"/>
              <a:t>Secondary policing is the work done by off-duty officers when they “moonlight” for private security firms. </a:t>
            </a:r>
          </a:p>
          <a:p>
            <a:endParaRPr lang="en-US" altLang="en-US" dirty="0" smtClean="0"/>
          </a:p>
          <a:p>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Discussion Questions:</a:t>
            </a:r>
            <a:br>
              <a:rPr lang="en-US" altLang="en-US" dirty="0" smtClean="0"/>
            </a:br>
            <a:r>
              <a:rPr lang="en-US" altLang="en-US" dirty="0" smtClean="0"/>
              <a:t>Your Community</a:t>
            </a:r>
          </a:p>
        </p:txBody>
      </p:sp>
      <p:sp>
        <p:nvSpPr>
          <p:cNvPr id="34819" name="Content Placeholder 2"/>
          <p:cNvSpPr>
            <a:spLocks noGrp="1"/>
          </p:cNvSpPr>
          <p:nvPr>
            <p:ph sz="half" idx="1"/>
          </p:nvPr>
        </p:nvSpPr>
        <p:spPr/>
        <p:txBody>
          <a:bodyPr/>
          <a:lstStyle/>
          <a:p>
            <a:r>
              <a:rPr lang="en-US" altLang="en-US" dirty="0" smtClean="0"/>
              <a:t>Locate a police department within your community.</a:t>
            </a:r>
          </a:p>
          <a:p>
            <a:pPr lvl="1"/>
            <a:r>
              <a:rPr lang="en-US" altLang="en-US" dirty="0" smtClean="0"/>
              <a:t>Discuss the four responsibilities of law enforcement as they apply to a local agency.</a:t>
            </a:r>
          </a:p>
          <a:p>
            <a:pPr lvl="1"/>
            <a:r>
              <a:rPr lang="en-US" altLang="en-US" dirty="0" smtClean="0"/>
              <a:t>How might this agency meet, or improve on, these four objectives?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Learning Objective 2</a:t>
            </a:r>
          </a:p>
        </p:txBody>
      </p:sp>
      <p:sp>
        <p:nvSpPr>
          <p:cNvPr id="35843" name="Rectangle 3"/>
          <p:cNvSpPr>
            <a:spLocks noGrp="1" noChangeArrowheads="1"/>
          </p:cNvSpPr>
          <p:nvPr>
            <p:ph sz="half" idx="1"/>
          </p:nvPr>
        </p:nvSpPr>
        <p:spPr/>
        <p:txBody>
          <a:bodyPr/>
          <a:lstStyle/>
          <a:p>
            <a:r>
              <a:rPr lang="en-US" altLang="en-US" dirty="0" smtClean="0"/>
              <a:t>Tell how the patronage system affected policing.</a:t>
            </a: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617635"/>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2"/>
          <p:cNvSpPr>
            <a:spLocks noChangeArrowheads="1"/>
          </p:cNvSpPr>
          <p:nvPr/>
        </p:nvSpPr>
        <p:spPr bwMode="auto">
          <a:xfrm>
            <a:off x="2286000" y="5905501"/>
            <a:ext cx="1165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Corbis/Bettmann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History of American Policing </a:t>
            </a:r>
          </a:p>
        </p:txBody>
      </p:sp>
      <p:sp>
        <p:nvSpPr>
          <p:cNvPr id="36867" name="Content Placeholder 2"/>
          <p:cNvSpPr>
            <a:spLocks noGrp="1"/>
          </p:cNvSpPr>
          <p:nvPr>
            <p:ph sz="half" idx="1"/>
          </p:nvPr>
        </p:nvSpPr>
        <p:spPr/>
        <p:txBody>
          <a:bodyPr/>
          <a:lstStyle/>
          <a:p>
            <a:r>
              <a:rPr lang="en-US" altLang="en-US" dirty="0" smtClean="0"/>
              <a:t>Night watch system—volunteers protecting their communities</a:t>
            </a:r>
          </a:p>
          <a:p>
            <a:r>
              <a:rPr lang="en-US" altLang="en-US" dirty="0" smtClean="0"/>
              <a:t>Formal police departments established</a:t>
            </a:r>
          </a:p>
          <a:p>
            <a:pPr lvl="1"/>
            <a:r>
              <a:rPr lang="en-US" altLang="en-US" dirty="0" smtClean="0"/>
              <a:t>Sir Robert Peel</a:t>
            </a:r>
          </a:p>
          <a:p>
            <a:r>
              <a:rPr lang="en-US" altLang="en-US" dirty="0" smtClean="0"/>
              <a:t>Philadelphia, Boston, and New York City integrated Peel’s principles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lstStyle/>
          <a:p>
            <a:r>
              <a:rPr lang="en-US" altLang="en-US" dirty="0" smtClean="0"/>
              <a:t>History of American Policing </a:t>
            </a:r>
          </a:p>
        </p:txBody>
      </p:sp>
      <p:sp>
        <p:nvSpPr>
          <p:cNvPr id="37890" name="Rectangle 3"/>
          <p:cNvSpPr>
            <a:spLocks noGrp="1" noChangeArrowheads="1"/>
          </p:cNvSpPr>
          <p:nvPr>
            <p:ph sz="half" idx="1"/>
          </p:nvPr>
        </p:nvSpPr>
        <p:spPr/>
        <p:txBody>
          <a:bodyPr/>
          <a:lstStyle/>
          <a:p>
            <a:r>
              <a:rPr lang="en-US" altLang="en-US" dirty="0" smtClean="0"/>
              <a:t>The </a:t>
            </a:r>
            <a:r>
              <a:rPr lang="en-US" altLang="en-US" dirty="0" smtClean="0"/>
              <a:t>political era </a:t>
            </a:r>
            <a:r>
              <a:rPr lang="en-US" altLang="en-US" dirty="0" smtClean="0"/>
              <a:t>of </a:t>
            </a:r>
            <a:r>
              <a:rPr lang="en-US" altLang="en-US" dirty="0" smtClean="0"/>
              <a:t>policing (1840-1930)</a:t>
            </a:r>
            <a:endParaRPr lang="en-US" altLang="en-US" dirty="0" smtClean="0"/>
          </a:p>
          <a:p>
            <a:pPr lvl="1"/>
            <a:r>
              <a:rPr lang="en-US" altLang="en-US" dirty="0" smtClean="0"/>
              <a:t>Called </a:t>
            </a:r>
            <a:r>
              <a:rPr lang="en-US" altLang="en-US" dirty="0" smtClean="0"/>
              <a:t>the patronage system, or the </a:t>
            </a:r>
            <a:r>
              <a:rPr lang="ja-JP" altLang="en-US" dirty="0" smtClean="0"/>
              <a:t>“</a:t>
            </a:r>
            <a:r>
              <a:rPr lang="en-US" altLang="ja-JP" dirty="0" smtClean="0"/>
              <a:t>spoils</a:t>
            </a:r>
            <a:r>
              <a:rPr lang="ja-JP" altLang="en-US" dirty="0" smtClean="0"/>
              <a:t>”</a:t>
            </a:r>
            <a:r>
              <a:rPr lang="en-US" altLang="ja-JP" dirty="0" smtClean="0"/>
              <a:t> system</a:t>
            </a:r>
          </a:p>
          <a:p>
            <a:pPr lvl="1"/>
            <a:r>
              <a:rPr lang="en-US" altLang="en-US" dirty="0" smtClean="0"/>
              <a:t>Bribery and political corruption were the hallmark of the era.</a:t>
            </a:r>
          </a:p>
          <a:p>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r>
              <a:rPr lang="en-US" altLang="en-US" dirty="0" smtClean="0"/>
              <a:t>History of American Policing </a:t>
            </a:r>
          </a:p>
        </p:txBody>
      </p:sp>
      <p:sp>
        <p:nvSpPr>
          <p:cNvPr id="38914" name="Rectangle 3"/>
          <p:cNvSpPr>
            <a:spLocks noGrp="1" noChangeArrowheads="1"/>
          </p:cNvSpPr>
          <p:nvPr>
            <p:ph sz="half" idx="1"/>
          </p:nvPr>
        </p:nvSpPr>
        <p:spPr/>
        <p:txBody>
          <a:bodyPr/>
          <a:lstStyle/>
          <a:p>
            <a:r>
              <a:rPr lang="en-US" altLang="en-US" dirty="0" smtClean="0"/>
              <a:t>Reform Era</a:t>
            </a:r>
          </a:p>
          <a:p>
            <a:pPr lvl="1"/>
            <a:r>
              <a:rPr lang="en-US" altLang="en-US" dirty="0" smtClean="0"/>
              <a:t>In 1929, the Wickersham Committee focused on two areas of American policing that were in need of reform:</a:t>
            </a:r>
          </a:p>
          <a:p>
            <a:pPr lvl="2"/>
            <a:r>
              <a:rPr lang="en-US" altLang="en-US" dirty="0" smtClean="0"/>
              <a:t>Police brutality</a:t>
            </a:r>
          </a:p>
          <a:p>
            <a:pPr lvl="2"/>
            <a:r>
              <a:rPr lang="en-US" altLang="en-US" dirty="0" smtClean="0"/>
              <a:t>“The corrupting influence of politics”</a:t>
            </a:r>
            <a:endParaRPr lang="en-US" altLang="ja-JP" dirty="0" smtClean="0"/>
          </a:p>
          <a:p>
            <a:pPr lvl="1"/>
            <a:r>
              <a:rPr lang="en-US" altLang="en-US" dirty="0" smtClean="0"/>
              <a:t>Professional model of policing proposed by O.W. Wilson and August Vollmer</a:t>
            </a:r>
          </a:p>
          <a:p>
            <a:pPr lvl="1"/>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History of American Policing </a:t>
            </a:r>
          </a:p>
        </p:txBody>
      </p:sp>
      <p:sp>
        <p:nvSpPr>
          <p:cNvPr id="39939" name="Content Placeholder 2"/>
          <p:cNvSpPr>
            <a:spLocks noGrp="1"/>
          </p:cNvSpPr>
          <p:nvPr>
            <p:ph sz="half" idx="1"/>
          </p:nvPr>
        </p:nvSpPr>
        <p:spPr/>
        <p:txBody>
          <a:bodyPr/>
          <a:lstStyle/>
          <a:p>
            <a:r>
              <a:rPr lang="en-US" altLang="en-US" dirty="0" smtClean="0"/>
              <a:t>Community Era—1960s</a:t>
            </a:r>
          </a:p>
          <a:p>
            <a:pPr lvl="1"/>
            <a:r>
              <a:rPr lang="en-US" altLang="en-US" dirty="0" smtClean="0"/>
              <a:t>Government funding for police-community programs</a:t>
            </a:r>
          </a:p>
          <a:p>
            <a:pPr lvl="1"/>
            <a:r>
              <a:rPr lang="en-US" altLang="en-US" dirty="0" smtClean="0"/>
              <a:t>Rethinking of policing concepts</a:t>
            </a:r>
          </a:p>
          <a:p>
            <a:pPr lvl="1"/>
            <a:r>
              <a:rPr lang="en-US" altLang="en-US" dirty="0" smtClean="0"/>
              <a:t>Interaction among officers and citizens working in partnership to prevent and fight crime</a:t>
            </a:r>
          </a:p>
          <a:p>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788</TotalTime>
  <Words>1182</Words>
  <Application>Microsoft Office PowerPoint</Application>
  <PresentationFormat>On-screen Show (4:3)</PresentationFormat>
  <Paragraphs>165</Paragraphs>
  <Slides>31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MS PGothic</vt:lpstr>
      <vt:lpstr>MS PGothic</vt:lpstr>
      <vt:lpstr>Arial</vt:lpstr>
      <vt:lpstr>Calibri</vt:lpstr>
      <vt:lpstr>Calibri Light</vt:lpstr>
      <vt:lpstr>1_Office Theme</vt:lpstr>
      <vt:lpstr>Custom Design</vt:lpstr>
      <vt:lpstr>PowerPoint Presentation</vt:lpstr>
      <vt:lpstr>Learning Objective 1</vt:lpstr>
      <vt:lpstr>The Responsibilities of the Police</vt:lpstr>
      <vt:lpstr>Discussion Questions: Your Community</vt:lpstr>
      <vt:lpstr>Learning Objective 2</vt:lpstr>
      <vt:lpstr>History of American Policing </vt:lpstr>
      <vt:lpstr>History of American Policing </vt:lpstr>
      <vt:lpstr>History of American Policing </vt:lpstr>
      <vt:lpstr>History of American Policing </vt:lpstr>
      <vt:lpstr>Learning Objective 3</vt:lpstr>
      <vt:lpstr>History of American Policing </vt:lpstr>
      <vt:lpstr>Discussion Questions: Intelligence-Led Policing</vt:lpstr>
      <vt:lpstr>History of American Policing </vt:lpstr>
      <vt:lpstr>Learning Objective 4</vt:lpstr>
      <vt:lpstr>Recruitment and Training</vt:lpstr>
      <vt:lpstr>Recruitment and Training</vt:lpstr>
      <vt:lpstr>Recruitment and Training</vt:lpstr>
      <vt:lpstr>Recruitment and Training</vt:lpstr>
      <vt:lpstr>Learning Objective 5 </vt:lpstr>
      <vt:lpstr>Women &amp; Minorities in Policing</vt:lpstr>
      <vt:lpstr>Members of Minority Groups  in Local Law Enforcement, 1987–2007</vt:lpstr>
      <vt:lpstr>Learning Objective 6 </vt:lpstr>
      <vt:lpstr>Women &amp; Minorities in Policing</vt:lpstr>
      <vt:lpstr>Learning Objective 7</vt:lpstr>
      <vt:lpstr>Public &amp; Private Law Enforcement</vt:lpstr>
      <vt:lpstr>Public &amp; Private Law Enforcement</vt:lpstr>
      <vt:lpstr>Public &amp; Private Law Enforcement</vt:lpstr>
      <vt:lpstr>Learning Objective 8</vt:lpstr>
      <vt:lpstr>Public &amp; Private Law Enforcement</vt:lpstr>
      <vt:lpstr>Learning Objective 9</vt:lpstr>
      <vt:lpstr>Public &amp; Private Law Enforcement</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88</cp:revision>
  <dcterms:created xsi:type="dcterms:W3CDTF">2013-10-25T01:45:49Z</dcterms:created>
  <dcterms:modified xsi:type="dcterms:W3CDTF">2015-11-09T16:00:49Z</dcterms:modified>
</cp:coreProperties>
</file>