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309" r:id="rId1"/>
    <p:sldMasterId id="2147484314" r:id="rId2"/>
  </p:sldMasterIdLst>
  <p:notesMasterIdLst>
    <p:notesMasterId r:id="rId31"/>
  </p:notesMasterIdLst>
  <p:sldIdLst>
    <p:sldId id="28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86" r:id="rId14"/>
    <p:sldId id="285" r:id="rId15"/>
    <p:sldId id="269" r:id="rId16"/>
    <p:sldId id="270" r:id="rId17"/>
    <p:sldId id="287" r:id="rId18"/>
    <p:sldId id="271" r:id="rId19"/>
    <p:sldId id="272" r:id="rId20"/>
    <p:sldId id="273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150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Calibri"/>
                <a:cs typeface="Calibri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755D27AE-4ED2-4D62-80F4-89A3F960E37B}" type="datetimeFigureOut">
              <a:rPr lang="en-US" altLang="en-US"/>
              <a:pPr>
                <a:defRPr/>
              </a:pPr>
              <a:t>11/9/2015</a:t>
            </a:fld>
            <a:endParaRPr lang="en-US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Calibri"/>
                <a:cs typeface="Calibri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8D1EF52-85D6-4F46-8AF5-40CE50FE608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015952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Calibri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Calibri"/>
        <a:cs typeface="Calibri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Calibri"/>
        <a:cs typeface="Calibri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Calibri"/>
        <a:cs typeface="Calibri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Calibri"/>
        <a:cs typeface="Calibri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cs typeface="Calibri" panose="020F0502020204030204" pitchFamily="34" charset="0"/>
              </a:rPr>
              <a:t>George Washington, standing at right, presided over the constitutional convention of 1787. The convention resulted in the U.S. Constitution, the source of a number of laws that continue to form the basis of our criminal justice system today. Bettmann/Corbis</a:t>
            </a: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0282C33-3621-478A-ADD6-2DA92254DD9B}" type="slidenum">
              <a:rPr lang="en-US" altLang="en-US"/>
              <a:pPr eaLnBrk="1" hangingPunct="1">
                <a:spcBef>
                  <a:spcPct val="0"/>
                </a:spcBef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755649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>
              <a:cs typeface="Calibri" panose="020F0502020204030204" pitchFamily="34" charset="0"/>
            </a:endParaRP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62FC657-E561-421F-95CF-F3DA917B2E73}" type="slidenum">
              <a:rPr lang="en-US" altLang="en-US"/>
              <a:pPr eaLnBrk="1" hangingPunct="1">
                <a:spcBef>
                  <a:spcPct val="0"/>
                </a:spcBef>
              </a:pPr>
              <a:t>27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19619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cs typeface="Calibri" panose="020F0502020204030204" pitchFamily="34" charset="0"/>
              </a:rPr>
              <a:t>Joe Raedle/Getty Images</a:t>
            </a: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7B66AE0-FAF2-4D41-8C1E-A8D7FAFD8FD4}" type="slidenum">
              <a:rPr lang="en-US" altLang="en-US"/>
              <a:pPr eaLnBrk="1" hangingPunct="1">
                <a:spcBef>
                  <a:spcPct val="0"/>
                </a:spcBef>
              </a:pPr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41685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>
              <a:cs typeface="Calibri" panose="020F0502020204030204" pitchFamily="34" charset="0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8A6290F-8F6C-4B58-B5AE-DA2B350913B4}" type="slidenum">
              <a:rPr lang="en-US" altLang="en-US"/>
              <a:pPr eaLnBrk="1" hangingPunct="1">
                <a:spcBef>
                  <a:spcPct val="0"/>
                </a:spcBef>
              </a:pPr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286595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>
              <a:cs typeface="Calibri" panose="020F0502020204030204" pitchFamily="34" charset="0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F65D2B5-6F73-41E8-988D-26DCE5E1921F}" type="slidenum">
              <a:rPr lang="en-US" altLang="en-US"/>
              <a:pPr eaLnBrk="1" hangingPunct="1">
                <a:spcBef>
                  <a:spcPct val="0"/>
                </a:spcBef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209585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>
              <a:cs typeface="Calibri" panose="020F0502020204030204" pitchFamily="34" charset="0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1ADEE1F-3F08-43D1-8423-00E58DF003F3}" type="slidenum">
              <a:rPr lang="en-US" altLang="en-US"/>
              <a:pPr eaLnBrk="1" hangingPunct="1">
                <a:spcBef>
                  <a:spcPct val="0"/>
                </a:spcBef>
              </a:pPr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451777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cs typeface="Calibri" panose="020F0502020204030204" pitchFamily="34" charset="0"/>
              </a:rPr>
              <a:t>In 2014, Kerry Kennedy exits a White Plains, New York, courtroom after a jury acquitted her of driving while impaired. Several years earlier, Kennedy drove her car into another vehicle because, she claims, she mistakenly took a sleeping pill instead of her thyroid medication. Why do you think Kennedy was able to successfully raise the involuntary intoxication defense? Reuters/Eduardo Munoz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0BC7159-AA23-4209-90D2-795EC2F3464D}" type="slidenum">
              <a:rPr lang="en-US" altLang="en-US"/>
              <a:pPr eaLnBrk="1" hangingPunct="1">
                <a:spcBef>
                  <a:spcPct val="0"/>
                </a:spcBef>
              </a:pPr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109375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>
              <a:cs typeface="Calibri" panose="020F0502020204030204" pitchFamily="34" charset="0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FF1CF50-369F-4F56-A542-708879B70F6D}" type="slidenum">
              <a:rPr lang="en-US" altLang="en-US"/>
              <a:pPr eaLnBrk="1" hangingPunct="1">
                <a:spcBef>
                  <a:spcPct val="0"/>
                </a:spcBef>
              </a:pPr>
              <a:t>20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704995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>
              <a:cs typeface="Calibri" panose="020F0502020204030204" pitchFamily="34" charset="0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F8F902D-EF7B-46B6-BB40-B6539A405883}" type="slidenum">
              <a:rPr lang="en-US" altLang="en-US"/>
              <a:pPr eaLnBrk="1" hangingPunct="1">
                <a:spcBef>
                  <a:spcPct val="0"/>
                </a:spcBef>
              </a:pPr>
              <a:t>22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731707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>
              <a:cs typeface="Calibri" panose="020F0502020204030204" pitchFamily="34" charset="0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B411832-8B95-4972-ADBB-50680EE932FF}" type="slidenum">
              <a:rPr lang="en-US" altLang="en-US"/>
              <a:pPr eaLnBrk="1" hangingPunct="1">
                <a:spcBef>
                  <a:spcPct val="0"/>
                </a:spcBef>
              </a:pPr>
              <a:t>25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92342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609600" y="1600200"/>
            <a:ext cx="7924800" cy="48006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>
              <a:defRPr/>
            </a:pPr>
            <a:endParaRPr lang="en-US" dirty="0" smtClean="0">
              <a:latin typeface="Calibri"/>
              <a:ea typeface="Calibri"/>
              <a:cs typeface="Calibri"/>
            </a:endParaRPr>
          </a:p>
          <a:p>
            <a:pPr>
              <a:defRPr/>
            </a:pPr>
            <a:endParaRPr lang="en-US" dirty="0" smtClean="0">
              <a:latin typeface="Calibri"/>
              <a:ea typeface="Calibri"/>
              <a:cs typeface="Calibri"/>
            </a:endParaRPr>
          </a:p>
          <a:p>
            <a:pPr>
              <a:defRPr/>
            </a:pPr>
            <a:endParaRPr lang="en-US" dirty="0" smtClean="0">
              <a:latin typeface="Calibri"/>
              <a:ea typeface="Calibri"/>
              <a:cs typeface="Calibri"/>
            </a:endParaRPr>
          </a:p>
          <a:p>
            <a:pPr>
              <a:defRPr/>
            </a:pPr>
            <a:endParaRPr lang="en-US" dirty="0" smtClean="0">
              <a:latin typeface="Calibri"/>
              <a:ea typeface="Calibri"/>
              <a:cs typeface="Calibri"/>
            </a:endParaRPr>
          </a:p>
          <a:p>
            <a:pPr>
              <a:defRPr/>
            </a:pPr>
            <a:endParaRPr lang="en-US" dirty="0" smtClean="0">
              <a:latin typeface="Calibri"/>
              <a:ea typeface="Calibri"/>
              <a:cs typeface="Calibri"/>
            </a:endParaRPr>
          </a:p>
          <a:p>
            <a:pPr>
              <a:defRPr/>
            </a:pPr>
            <a:endParaRPr lang="en-US" dirty="0" smtClean="0">
              <a:latin typeface="Calibri"/>
              <a:ea typeface="Calibri"/>
              <a:cs typeface="Calibri"/>
            </a:endParaRPr>
          </a:p>
          <a:p>
            <a:pPr>
              <a:defRPr/>
            </a:pPr>
            <a:endParaRPr lang="en-US" dirty="0" smtClean="0">
              <a:latin typeface="Calibri"/>
              <a:ea typeface="Calibri"/>
              <a:cs typeface="Calibri"/>
            </a:endParaRPr>
          </a:p>
          <a:p>
            <a:pPr>
              <a:defRPr/>
            </a:pPr>
            <a:endParaRPr lang="en-US" dirty="0" smtClean="0">
              <a:latin typeface="Calibri"/>
              <a:ea typeface="Calibri"/>
              <a:cs typeface="Calibri"/>
            </a:endParaRPr>
          </a:p>
          <a:p>
            <a:pPr>
              <a:defRPr/>
            </a:pPr>
            <a:endParaRPr lang="en-US" dirty="0" smtClean="0">
              <a:latin typeface="Calibri"/>
              <a:ea typeface="Calibri"/>
              <a:cs typeface="Calibri"/>
            </a:endParaRPr>
          </a:p>
          <a:p>
            <a:pPr>
              <a:defRPr/>
            </a:pPr>
            <a:endParaRPr lang="en-US" dirty="0" smtClean="0">
              <a:latin typeface="Calibri"/>
              <a:ea typeface="Calibri"/>
              <a:cs typeface="Calibri"/>
            </a:endParaRPr>
          </a:p>
          <a:p>
            <a:pPr>
              <a:defRPr/>
            </a:pPr>
            <a:endParaRPr lang="en-US" dirty="0" smtClean="0">
              <a:latin typeface="Calibri"/>
              <a:ea typeface="Calibri"/>
              <a:cs typeface="Calibri"/>
            </a:endParaRPr>
          </a:p>
          <a:p>
            <a:pPr>
              <a:defRPr/>
            </a:pPr>
            <a:endParaRPr lang="en-US" dirty="0" smtClean="0">
              <a:latin typeface="Calibri"/>
              <a:ea typeface="Calibri"/>
              <a:cs typeface="Calibri"/>
            </a:endParaRPr>
          </a:p>
          <a:p>
            <a:pPr>
              <a:defRPr/>
            </a:pPr>
            <a:endParaRPr lang="en-US" dirty="0" smtClean="0">
              <a:latin typeface="Calibri"/>
              <a:ea typeface="Calibri"/>
              <a:cs typeface="Calibri"/>
            </a:endParaRPr>
          </a:p>
          <a:p>
            <a:pPr>
              <a:defRPr/>
            </a:pPr>
            <a:endParaRPr lang="en-US" dirty="0" smtClean="0">
              <a:latin typeface="Calibri"/>
              <a:ea typeface="Calibri"/>
              <a:cs typeface="Calibri"/>
            </a:endParaRPr>
          </a:p>
          <a:p>
            <a:pPr>
              <a:defRPr/>
            </a:pPr>
            <a:endParaRPr lang="en-US" dirty="0" smtClean="0">
              <a:latin typeface="Calibri"/>
              <a:ea typeface="Calibri"/>
              <a:cs typeface="Calibri"/>
            </a:endParaRPr>
          </a:p>
          <a:p>
            <a:pPr>
              <a:defRPr/>
            </a:pPr>
            <a:endParaRPr lang="en-US" dirty="0" smtClean="0">
              <a:latin typeface="Calibri"/>
              <a:ea typeface="Calibri"/>
              <a:cs typeface="Calibri"/>
            </a:endParaRPr>
          </a:p>
          <a:p>
            <a:pPr>
              <a:defRPr/>
            </a:pPr>
            <a:endParaRPr lang="en-US" dirty="0" smtClean="0">
              <a:latin typeface="Calibri"/>
              <a:ea typeface="Calibri"/>
              <a:cs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33138" y="1419726"/>
            <a:ext cx="8373978" cy="5133473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32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74928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A1EF0A8-883C-4511-B9B6-5E878E6AFE4C}" type="datetimeFigureOut">
              <a:rPr lang="en-US" altLang="en-US"/>
              <a:pPr/>
              <a:t>11/9/2015</a:t>
            </a:fld>
            <a:endParaRPr lang="en-US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  <a:ea typeface="Calibri"/>
                <a:cs typeface="Calibri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4D3D3C2-C802-4850-AAB9-B9EBB950ED0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31941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B2AE573-485E-40EB-B63A-05C0762209DF}" type="datetimeFigureOut">
              <a:rPr lang="en-US" altLang="en-US"/>
              <a:pPr/>
              <a:t>11/9/2015</a:t>
            </a:fld>
            <a:endParaRPr lang="en-US" alt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  <a:ea typeface="Calibri"/>
                <a:cs typeface="Calibri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ABA88D3-7AB9-4252-A006-EF239B03D44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29353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F3D5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 txBox="1">
            <a:spLocks/>
          </p:cNvSpPr>
          <p:nvPr userDrawn="1"/>
        </p:nvSpPr>
        <p:spPr bwMode="auto">
          <a:xfrm>
            <a:off x="0" y="6629400"/>
            <a:ext cx="15716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800" dirty="0">
                <a:solidFill>
                  <a:srgbClr val="FFFFFF"/>
                </a:solidFill>
              </a:rPr>
              <a:t>© 2015 Cengage Learning 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477126"/>
            <a:ext cx="9144000" cy="3351849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cxnSp>
        <p:nvCxnSpPr>
          <p:cNvPr id="15" name="Straight Connector 14"/>
          <p:cNvCxnSpPr/>
          <p:nvPr userDrawn="1"/>
        </p:nvCxnSpPr>
        <p:spPr>
          <a:xfrm>
            <a:off x="0" y="3451635"/>
            <a:ext cx="9144000" cy="0"/>
          </a:xfrm>
          <a:prstGeom prst="line">
            <a:avLst/>
          </a:prstGeom>
          <a:ln w="25400">
            <a:solidFill>
              <a:srgbClr val="EAF83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0" y="3477126"/>
            <a:ext cx="91440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94" y="1129541"/>
            <a:ext cx="3570136" cy="45720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4572000" y="2443163"/>
            <a:ext cx="3946525" cy="973137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  <a:lvl5pPr marL="1828800" indent="-1828800" algn="l">
              <a:buNone/>
              <a:defRPr sz="3100" b="1">
                <a:solidFill>
                  <a:schemeClr val="tx1"/>
                </a:solidFill>
              </a:defRPr>
            </a:lvl5pPr>
          </a:lstStyle>
          <a:p>
            <a:pPr lvl="4"/>
            <a:r>
              <a:rPr lang="en-US" dirty="0" smtClean="0"/>
              <a:t>Chapter Title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607758" y="3862388"/>
            <a:ext cx="4018884" cy="2128837"/>
          </a:xfrm>
        </p:spPr>
        <p:txBody>
          <a:bodyPr/>
          <a:lstStyle>
            <a:lvl1pPr marL="0" indent="0">
              <a:buNone/>
              <a:defRPr sz="3200" b="1">
                <a:solidFill>
                  <a:srgbClr val="F3D5A8"/>
                </a:solidFill>
              </a:defRPr>
            </a:lvl1pPr>
            <a:lvl2pPr marL="457200" indent="0">
              <a:buNone/>
              <a:defRPr sz="3200">
                <a:solidFill>
                  <a:srgbClr val="F3D5A8"/>
                </a:solidFill>
              </a:defRPr>
            </a:lvl2pPr>
            <a:lvl3pPr marL="914400" indent="0">
              <a:buNone/>
              <a:defRPr sz="3200">
                <a:solidFill>
                  <a:srgbClr val="F3D5A8"/>
                </a:solidFill>
              </a:defRPr>
            </a:lvl3pPr>
            <a:lvl4pPr marL="1371600" indent="0">
              <a:buNone/>
              <a:defRPr sz="3200">
                <a:solidFill>
                  <a:srgbClr val="F3D5A8"/>
                </a:solidFill>
              </a:defRPr>
            </a:lvl4pPr>
            <a:lvl5pPr marL="1828800" indent="0">
              <a:buNone/>
              <a:defRPr sz="32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522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Untitled-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 userDrawn="1"/>
        </p:nvSpPr>
        <p:spPr bwMode="auto">
          <a:xfrm>
            <a:off x="4572000" y="3581400"/>
            <a:ext cx="4343400" cy="2362200"/>
          </a:xfrm>
          <a:prstGeom prst="rect">
            <a:avLst/>
          </a:prstGeom>
          <a:noFill/>
          <a:ln>
            <a:noFill/>
          </a:ln>
          <a:effectLst>
            <a:outerShdw dist="38100" dir="2700000" algn="tl" rotWithShape="0">
              <a:srgbClr val="80808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3100" b="1" dirty="0" smtClean="0">
                <a:solidFill>
                  <a:schemeClr val="bg1"/>
                </a:solidFill>
              </a:rPr>
              <a:t>Chapter 9</a:t>
            </a:r>
          </a:p>
          <a:p>
            <a:pPr eaLnBrk="1" hangingPunct="1">
              <a:defRPr/>
            </a:pPr>
            <a:r>
              <a:rPr lang="en-US" altLang="en-US" sz="3100" b="1" dirty="0" smtClean="0">
                <a:solidFill>
                  <a:schemeClr val="bg1"/>
                </a:solidFill>
              </a:rPr>
              <a:t/>
            </a:r>
            <a:br>
              <a:rPr lang="en-US" altLang="en-US" sz="3100" b="1" dirty="0" smtClean="0">
                <a:solidFill>
                  <a:schemeClr val="bg1"/>
                </a:solidFill>
              </a:rPr>
            </a:br>
            <a:r>
              <a:rPr lang="en-US" altLang="en-US" sz="3100" b="1" dirty="0" smtClean="0">
                <a:solidFill>
                  <a:schemeClr val="bg1"/>
                </a:solidFill>
              </a:rPr>
              <a:t>Pretrial Procedures:        The Adversary System in Action</a:t>
            </a:r>
          </a:p>
        </p:txBody>
      </p:sp>
      <p:pic>
        <p:nvPicPr>
          <p:cNvPr id="4" name="Picture 1" descr="9781285458984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815975"/>
            <a:ext cx="3997325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3"/>
          <p:cNvSpPr txBox="1">
            <a:spLocks/>
          </p:cNvSpPr>
          <p:nvPr userDrawn="1"/>
        </p:nvSpPr>
        <p:spPr bwMode="auto">
          <a:xfrm>
            <a:off x="0" y="6629400"/>
            <a:ext cx="15716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800" dirty="0" smtClean="0">
                <a:solidFill>
                  <a:srgbClr val="FFFFFF"/>
                </a:solidFill>
              </a:rPr>
              <a:t>© 2015 Cengage Learning </a:t>
            </a:r>
          </a:p>
        </p:txBody>
      </p:sp>
    </p:spTree>
    <p:extLst>
      <p:ext uri="{BB962C8B-B14F-4D97-AF65-F5344CB8AC3E}">
        <p14:creationId xmlns:p14="http://schemas.microsoft.com/office/powerpoint/2010/main" val="2148213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F3D5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 txBox="1">
            <a:spLocks/>
          </p:cNvSpPr>
          <p:nvPr userDrawn="1"/>
        </p:nvSpPr>
        <p:spPr bwMode="auto">
          <a:xfrm>
            <a:off x="0" y="6629400"/>
            <a:ext cx="15716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800" dirty="0">
                <a:solidFill>
                  <a:srgbClr val="FFFFFF"/>
                </a:solidFill>
              </a:rPr>
              <a:t>© 2015 Cengage Learning 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477126"/>
            <a:ext cx="9144000" cy="3351849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cxnSp>
        <p:nvCxnSpPr>
          <p:cNvPr id="15" name="Straight Connector 14"/>
          <p:cNvCxnSpPr/>
          <p:nvPr userDrawn="1"/>
        </p:nvCxnSpPr>
        <p:spPr>
          <a:xfrm>
            <a:off x="0" y="3501190"/>
            <a:ext cx="9144000" cy="0"/>
          </a:xfrm>
          <a:prstGeom prst="line">
            <a:avLst/>
          </a:prstGeom>
          <a:ln w="25400">
            <a:solidFill>
              <a:srgbClr val="EAF83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0" y="3464425"/>
            <a:ext cx="91440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94" y="1129541"/>
            <a:ext cx="3570136" cy="45720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4572000" y="2443163"/>
            <a:ext cx="3946525" cy="973137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  <a:lvl5pPr marL="1828800" indent="-1828800" algn="l">
              <a:buNone/>
              <a:defRPr sz="3100" b="1">
                <a:solidFill>
                  <a:schemeClr val="tx1"/>
                </a:solidFill>
              </a:defRPr>
            </a:lvl5pPr>
          </a:lstStyle>
          <a:p>
            <a:pPr lvl="4"/>
            <a:r>
              <a:rPr lang="en-US" dirty="0" smtClean="0"/>
              <a:t>Chapter Title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607758" y="3862388"/>
            <a:ext cx="4018884" cy="2128837"/>
          </a:xfrm>
        </p:spPr>
        <p:txBody>
          <a:bodyPr/>
          <a:lstStyle>
            <a:lvl1pPr marL="0" indent="0">
              <a:buNone/>
              <a:defRPr sz="3200" b="1">
                <a:solidFill>
                  <a:srgbClr val="F3D5A8"/>
                </a:solidFill>
              </a:defRPr>
            </a:lvl1pPr>
            <a:lvl2pPr marL="457200" indent="0">
              <a:buNone/>
              <a:defRPr sz="3200">
                <a:solidFill>
                  <a:srgbClr val="F3D5A8"/>
                </a:solidFill>
              </a:defRPr>
            </a:lvl2pPr>
            <a:lvl3pPr marL="914400" indent="0">
              <a:buNone/>
              <a:defRPr sz="3200">
                <a:solidFill>
                  <a:srgbClr val="F3D5A8"/>
                </a:solidFill>
              </a:defRPr>
            </a:lvl3pPr>
            <a:lvl4pPr marL="1371600" indent="0">
              <a:buNone/>
              <a:defRPr sz="3200">
                <a:solidFill>
                  <a:srgbClr val="F3D5A8"/>
                </a:solidFill>
              </a:defRPr>
            </a:lvl4pPr>
            <a:lvl5pPr marL="1828800" indent="0">
              <a:buNone/>
              <a:defRPr sz="32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349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lumMod val="40000"/>
            <a:lumOff val="60000"/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traight Connector 36"/>
          <p:cNvCxnSpPr/>
          <p:nvPr userDrawn="1"/>
        </p:nvCxnSpPr>
        <p:spPr>
          <a:xfrm>
            <a:off x="-12031" y="1135632"/>
            <a:ext cx="91440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" y="0"/>
            <a:ext cx="9144000" cy="1097280"/>
          </a:xfrm>
          <a:prstGeom prst="rect">
            <a:avLst/>
          </a:prstGeom>
        </p:spPr>
      </p:pic>
      <p:sp>
        <p:nvSpPr>
          <p:cNvPr id="12" name="Footer Placeholder 3"/>
          <p:cNvSpPr txBox="1">
            <a:spLocks/>
          </p:cNvSpPr>
          <p:nvPr userDrawn="1"/>
        </p:nvSpPr>
        <p:spPr bwMode="auto">
          <a:xfrm>
            <a:off x="0" y="6629400"/>
            <a:ext cx="2452744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800" dirty="0">
                <a:solidFill>
                  <a:srgbClr val="000000"/>
                </a:solidFill>
              </a:rPr>
              <a:t>© </a:t>
            </a:r>
            <a:r>
              <a:rPr lang="en-US" altLang="en-US" sz="800" dirty="0" smtClean="0">
                <a:solidFill>
                  <a:srgbClr val="000000"/>
                </a:solidFill>
              </a:rPr>
              <a:t>2017 </a:t>
            </a:r>
            <a:r>
              <a:rPr lang="en-US" altLang="en-US" sz="800" dirty="0">
                <a:solidFill>
                  <a:srgbClr val="000000"/>
                </a:solidFill>
              </a:rPr>
              <a:t>Cengage </a:t>
            </a:r>
            <a:r>
              <a:rPr lang="en-US" altLang="en-US" sz="800" dirty="0" smtClean="0">
                <a:solidFill>
                  <a:srgbClr val="000000"/>
                </a:solidFill>
              </a:rPr>
              <a:t>Learning. All rights reserved. </a:t>
            </a:r>
            <a:endParaRPr lang="en-US" altLang="en-US" sz="800" dirty="0">
              <a:solidFill>
                <a:srgbClr val="000000"/>
              </a:solidFill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154237" y="0"/>
            <a:ext cx="8747392" cy="1070323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57288"/>
            <a:ext cx="822960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cxnSp>
        <p:nvCxnSpPr>
          <p:cNvPr id="36" name="Straight Connector 35"/>
          <p:cNvCxnSpPr/>
          <p:nvPr userDrawn="1"/>
        </p:nvCxnSpPr>
        <p:spPr>
          <a:xfrm>
            <a:off x="1" y="1108827"/>
            <a:ext cx="9144000" cy="0"/>
          </a:xfrm>
          <a:prstGeom prst="line">
            <a:avLst/>
          </a:prstGeom>
          <a:ln w="25400">
            <a:solidFill>
              <a:srgbClr val="EAF83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3010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0" r:id="rId2"/>
    <p:sldLayoutId id="2147484311" r:id="rId3"/>
    <p:sldLayoutId id="2147484313" r:id="rId4"/>
    <p:sldLayoutId id="2147484286" r:id="rId5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bg2">
              <a:lumMod val="20000"/>
              <a:lumOff val="80000"/>
            </a:schemeClr>
          </a:solidFill>
          <a:latin typeface="+mj-lt"/>
          <a:ea typeface="MS PGothic" pitchFamily="34" charset="-128"/>
          <a:cs typeface="Calibri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charset="0"/>
          <a:ea typeface="MS PGothic" pitchFamily="34" charset="-128"/>
          <a:cs typeface="Calibr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charset="0"/>
          <a:ea typeface="MS PGothic" pitchFamily="34" charset="-128"/>
          <a:cs typeface="Calibr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charset="0"/>
          <a:ea typeface="MS PGothic" pitchFamily="34" charset="-128"/>
          <a:cs typeface="Calibr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charset="0"/>
          <a:ea typeface="MS PGothic" pitchFamily="34" charset="-128"/>
          <a:cs typeface="Calibri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Calibri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Calibri"/>
          <a:cs typeface="Calibri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Calibri"/>
          <a:cs typeface="Calibri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Calibri"/>
          <a:cs typeface="Calibri" charset="0"/>
        </a:defRPr>
      </a:lvl4pPr>
      <a:lvl5pPr marL="2054225" indent="-225425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Calibri"/>
          <a:cs typeface="Calibri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3D5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F7000-4841-48F7-AF62-053F1AB316BE}" type="datetimeFigureOut">
              <a:rPr lang="en-US" smtClean="0"/>
              <a:t>11/9/2015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D88CD-DDEE-41F3-8D6F-4E039B4D47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648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5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b="1" dirty="0" smtClean="0"/>
              <a:t>Chapter 4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Inside Criminal Law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69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Elements of a Crime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i="1" dirty="0" smtClean="0"/>
              <a:t>Corpus delicti </a:t>
            </a:r>
            <a:r>
              <a:rPr lang="en-US" altLang="en-US" dirty="0" smtClean="0"/>
              <a:t>(body of the crime) consists of:</a:t>
            </a:r>
          </a:p>
          <a:p>
            <a:pPr lvl="1"/>
            <a:r>
              <a:rPr lang="en-US" altLang="en-US" dirty="0" smtClean="0"/>
              <a:t>Guilty act: </a:t>
            </a:r>
            <a:r>
              <a:rPr lang="en-US" altLang="en-US" i="1" dirty="0" smtClean="0"/>
              <a:t>actus reus</a:t>
            </a:r>
          </a:p>
          <a:p>
            <a:pPr lvl="1"/>
            <a:r>
              <a:rPr lang="en-US" altLang="en-US" dirty="0" smtClean="0"/>
              <a:t>Mental state: </a:t>
            </a:r>
            <a:r>
              <a:rPr lang="en-US" altLang="en-US" i="1" dirty="0" smtClean="0"/>
              <a:t>mens rea</a:t>
            </a:r>
          </a:p>
          <a:p>
            <a:pPr lvl="1"/>
            <a:r>
              <a:rPr lang="en-US" altLang="en-US" dirty="0" smtClean="0"/>
              <a:t>Concurrence</a:t>
            </a:r>
          </a:p>
          <a:p>
            <a:pPr lvl="1"/>
            <a:r>
              <a:rPr lang="en-US" altLang="en-US" dirty="0" smtClean="0"/>
              <a:t>Link between the act and the legal definition of the crime</a:t>
            </a:r>
          </a:p>
          <a:p>
            <a:pPr lvl="1"/>
            <a:r>
              <a:rPr lang="en-US" altLang="en-US" dirty="0" smtClean="0"/>
              <a:t>Any attendant circumstances</a:t>
            </a:r>
          </a:p>
          <a:p>
            <a:pPr lvl="1"/>
            <a:r>
              <a:rPr lang="en-US" altLang="en-US" dirty="0" smtClean="0"/>
              <a:t>The harm done by the crime </a:t>
            </a:r>
          </a:p>
          <a:p>
            <a:pPr lvl="2"/>
            <a:endParaRPr lang="en-US" altLang="en-US" dirty="0" smtClean="0"/>
          </a:p>
          <a:p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Elements of a Crime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i="1" dirty="0" smtClean="0"/>
              <a:t>Actus reus</a:t>
            </a:r>
          </a:p>
          <a:p>
            <a:pPr lvl="1"/>
            <a:r>
              <a:rPr lang="en-US" altLang="en-US" dirty="0" smtClean="0"/>
              <a:t>Legal duty</a:t>
            </a:r>
          </a:p>
          <a:p>
            <a:pPr lvl="1"/>
            <a:r>
              <a:rPr lang="en-US" altLang="en-US" dirty="0" smtClean="0"/>
              <a:t>Plan or attempt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Elements of a Crime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i="1" dirty="0" smtClean="0"/>
              <a:t>Mens rea</a:t>
            </a:r>
          </a:p>
          <a:p>
            <a:pPr lvl="1"/>
            <a:r>
              <a:rPr lang="en-US" altLang="en-US" dirty="0" smtClean="0"/>
              <a:t>Categories of </a:t>
            </a:r>
            <a:r>
              <a:rPr lang="en-US" altLang="en-US" i="1" dirty="0" smtClean="0"/>
              <a:t>mens rea</a:t>
            </a:r>
          </a:p>
          <a:p>
            <a:pPr lvl="2"/>
            <a:r>
              <a:rPr lang="en-US" altLang="en-US" dirty="0" smtClean="0"/>
              <a:t>Purposely</a:t>
            </a:r>
          </a:p>
          <a:p>
            <a:pPr lvl="2"/>
            <a:r>
              <a:rPr lang="en-US" altLang="en-US" dirty="0" smtClean="0"/>
              <a:t>Knowingly</a:t>
            </a:r>
          </a:p>
          <a:p>
            <a:pPr lvl="2"/>
            <a:r>
              <a:rPr lang="en-US" altLang="en-US" dirty="0" smtClean="0"/>
              <a:t>Negligence</a:t>
            </a:r>
          </a:p>
          <a:p>
            <a:pPr lvl="2"/>
            <a:r>
              <a:rPr lang="en-US" altLang="en-US" dirty="0" smtClean="0"/>
              <a:t>Recklessness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Elements of a Crime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dirty="0" smtClean="0"/>
              <a:t>Degrees of </a:t>
            </a:r>
            <a:r>
              <a:rPr lang="en-US" altLang="en-US" dirty="0" smtClean="0"/>
              <a:t>crime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First </a:t>
            </a:r>
            <a:r>
              <a:rPr lang="en-US" altLang="en-US" dirty="0" smtClean="0"/>
              <a:t>degree murder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Second </a:t>
            </a:r>
            <a:r>
              <a:rPr lang="en-US" altLang="en-US" dirty="0" smtClean="0"/>
              <a:t>degree murder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Types of </a:t>
            </a:r>
            <a:r>
              <a:rPr lang="en-US" altLang="en-US" dirty="0" smtClean="0"/>
              <a:t>manslaughter</a:t>
            </a: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Learning Objective 5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dirty="0" smtClean="0"/>
              <a:t>Explain how the doctrine of strict liability applies to criminal law.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Elements of a Crime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dirty="0" smtClean="0"/>
              <a:t>Strict liability</a:t>
            </a:r>
          </a:p>
          <a:p>
            <a:pPr lvl="1"/>
            <a:r>
              <a:rPr lang="en-US" altLang="en-US" dirty="0" smtClean="0"/>
              <a:t>Protects public</a:t>
            </a:r>
          </a:p>
          <a:p>
            <a:pPr lvl="1"/>
            <a:r>
              <a:rPr lang="en-US" altLang="en-US" dirty="0" smtClean="0"/>
              <a:t>Protects minors</a:t>
            </a:r>
          </a:p>
          <a:p>
            <a:pPr lvl="1"/>
            <a:r>
              <a:rPr lang="en-US" altLang="en-US" dirty="0" smtClean="0"/>
              <a:t>Eliminates the possibility that wrongdoers could claim ignorance or mistake to absolve themselves of responsibility </a:t>
            </a:r>
          </a:p>
          <a:p>
            <a:r>
              <a:rPr lang="en-US" altLang="en-US" dirty="0" smtClean="0"/>
              <a:t>With strict liability, the defendant is guilty regardless of his or her state of mind at the time of the act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Elements of a Crime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dirty="0" smtClean="0"/>
              <a:t>Accomplice liability</a:t>
            </a:r>
          </a:p>
          <a:p>
            <a:pPr lvl="1"/>
            <a:r>
              <a:rPr lang="en-US" altLang="en-US" dirty="0" smtClean="0"/>
              <a:t>Person may be charged with and convicted of crime when he or she did not</a:t>
            </a:r>
            <a:r>
              <a:rPr lang="en-US" altLang="ja-JP" dirty="0" smtClean="0"/>
              <a:t> actually commit the crime, but acted as an accomplice</a:t>
            </a:r>
          </a:p>
          <a:p>
            <a:pPr lvl="2"/>
            <a:r>
              <a:rPr lang="en-US" altLang="en-US" dirty="0" smtClean="0"/>
              <a:t>Can be convicted without intent, e.g., felony murder</a:t>
            </a:r>
          </a:p>
          <a:p>
            <a:pPr lvl="2"/>
            <a:r>
              <a:rPr lang="en-US" altLang="en-US" dirty="0" smtClean="0"/>
              <a:t>May require dual intent to aid person who committed the crime and to provide help that would lead to the commission of the crime</a:t>
            </a:r>
          </a:p>
          <a:p>
            <a:pPr lvl="2"/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Elements of a Crime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Concurrence</a:t>
            </a:r>
          </a:p>
          <a:p>
            <a:pPr lvl="1"/>
            <a:r>
              <a:rPr lang="en-US" dirty="0" smtClean="0"/>
              <a:t>The guilty act and the guilty intent must occur together.</a:t>
            </a:r>
          </a:p>
          <a:p>
            <a:r>
              <a:rPr lang="en-US" dirty="0" smtClean="0"/>
              <a:t>Causation </a:t>
            </a:r>
          </a:p>
          <a:p>
            <a:pPr lvl="1"/>
            <a:r>
              <a:rPr lang="en-US" dirty="0" smtClean="0"/>
              <a:t>The criminal act caused the harm suffered.</a:t>
            </a:r>
          </a:p>
          <a:p>
            <a:r>
              <a:rPr lang="en-US" dirty="0" smtClean="0"/>
              <a:t>Attendant circumstances </a:t>
            </a:r>
          </a:p>
          <a:p>
            <a:pPr lvl="1"/>
            <a:r>
              <a:rPr lang="en-US" dirty="0" smtClean="0"/>
              <a:t>Requirements of proof and intent</a:t>
            </a:r>
          </a:p>
          <a:p>
            <a:pPr lvl="1"/>
            <a:r>
              <a:rPr lang="en-US" dirty="0" smtClean="0"/>
              <a:t>Hate crimes</a:t>
            </a:r>
          </a:p>
          <a:p>
            <a:r>
              <a:rPr lang="en-US" dirty="0" smtClean="0"/>
              <a:t>Harm </a:t>
            </a:r>
          </a:p>
          <a:p>
            <a:pPr lvl="1"/>
            <a:r>
              <a:rPr lang="en-US" dirty="0" smtClean="0"/>
              <a:t>Damages resultant from the criminal act. </a:t>
            </a:r>
          </a:p>
          <a:p>
            <a:pPr lvl="1"/>
            <a:r>
              <a:rPr lang="en-US" dirty="0" smtClean="0"/>
              <a:t>Inchoate offenses are conduct deemed criminal without actual harm being done.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Learning Objective 6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dirty="0" smtClean="0"/>
              <a:t>List and briefly define the most important excuse defenses for crimes.</a:t>
            </a:r>
          </a:p>
        </p:txBody>
      </p:sp>
      <p:pic>
        <p:nvPicPr>
          <p:cNvPr id="4301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400" y="2968625"/>
            <a:ext cx="4865688" cy="325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Rectangle 2"/>
          <p:cNvSpPr>
            <a:spLocks noChangeArrowheads="1"/>
          </p:cNvSpPr>
          <p:nvPr/>
        </p:nvSpPr>
        <p:spPr bwMode="auto">
          <a:xfrm>
            <a:off x="2311400" y="6223000"/>
            <a:ext cx="159543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/>
              <a:t>Reuters/Eduardo Munoz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Criminal Law Defenses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dirty="0" smtClean="0"/>
              <a:t>Excuse </a:t>
            </a:r>
            <a:r>
              <a:rPr lang="en-US" altLang="en-US" dirty="0" smtClean="0"/>
              <a:t>defenses</a:t>
            </a:r>
            <a:r>
              <a:rPr lang="en-US" altLang="en-US" dirty="0" smtClean="0"/>
              <a:t>:</a:t>
            </a:r>
          </a:p>
          <a:p>
            <a:pPr lvl="1"/>
            <a:r>
              <a:rPr lang="en-US" altLang="en-US" dirty="0" smtClean="0"/>
              <a:t>Infancy </a:t>
            </a:r>
          </a:p>
          <a:p>
            <a:pPr lvl="2"/>
            <a:r>
              <a:rPr lang="en-US" altLang="en-US" dirty="0" smtClean="0"/>
              <a:t>Youthful offenders cannot understand the consequences of their actions.</a:t>
            </a:r>
          </a:p>
          <a:p>
            <a:pPr lvl="1"/>
            <a:r>
              <a:rPr lang="en-US" altLang="en-US" dirty="0" smtClean="0"/>
              <a:t>Insanity</a:t>
            </a:r>
          </a:p>
          <a:p>
            <a:pPr lvl="2"/>
            <a:r>
              <a:rPr lang="en-US" altLang="en-US" dirty="0" smtClean="0"/>
              <a:t>A person cannot have the state of mind to commit the crime if she/he </a:t>
            </a:r>
            <a:r>
              <a:rPr lang="en-US" altLang="en-US" dirty="0" smtClean="0"/>
              <a:t>did not</a:t>
            </a:r>
            <a:r>
              <a:rPr lang="en-US" altLang="ja-JP" dirty="0" smtClean="0"/>
              <a:t> </a:t>
            </a:r>
            <a:r>
              <a:rPr lang="en-US" altLang="ja-JP" dirty="0" smtClean="0"/>
              <a:t>know the act was wrong, or </a:t>
            </a:r>
            <a:r>
              <a:rPr lang="en-US" altLang="ja-JP" dirty="0" smtClean="0"/>
              <a:t>did not </a:t>
            </a:r>
            <a:r>
              <a:rPr lang="en-US" altLang="ja-JP" dirty="0" smtClean="0"/>
              <a:t>understand the quality of the act.</a:t>
            </a:r>
          </a:p>
          <a:p>
            <a:pPr lvl="1"/>
            <a:r>
              <a:rPr lang="en-US" altLang="en-US" dirty="0" smtClean="0"/>
              <a:t>Intoxication</a:t>
            </a:r>
          </a:p>
          <a:p>
            <a:pPr lvl="1"/>
            <a:r>
              <a:rPr lang="en-US" altLang="en-US" dirty="0" smtClean="0"/>
              <a:t>Mistake of </a:t>
            </a:r>
            <a:r>
              <a:rPr lang="en-US" altLang="en-US" dirty="0" smtClean="0"/>
              <a:t>law/fact</a:t>
            </a:r>
            <a:endParaRPr lang="en-US" altLang="en-US" dirty="0" smtClean="0"/>
          </a:p>
          <a:p>
            <a:pPr lvl="1"/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Learning Objective 1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dirty="0" smtClean="0"/>
              <a:t>List the four written sources of American criminal law.</a:t>
            </a:r>
          </a:p>
        </p:txBody>
      </p:sp>
      <p:grpSp>
        <p:nvGrpSpPr>
          <p:cNvPr id="26628" name="Group 2"/>
          <p:cNvGrpSpPr>
            <a:grpSpLocks/>
          </p:cNvGrpSpPr>
          <p:nvPr/>
        </p:nvGrpSpPr>
        <p:grpSpPr bwMode="auto">
          <a:xfrm>
            <a:off x="2286000" y="2895600"/>
            <a:ext cx="4572000" cy="3492500"/>
            <a:chOff x="2286000" y="2895600"/>
            <a:chExt cx="4572000" cy="3492016"/>
          </a:xfrm>
        </p:grpSpPr>
        <p:pic>
          <p:nvPicPr>
            <p:cNvPr id="2662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0" y="2895600"/>
              <a:ext cx="4572000" cy="3252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0" name="Rectangle 1"/>
            <p:cNvSpPr>
              <a:spLocks noChangeArrowheads="1"/>
            </p:cNvSpPr>
            <p:nvPr/>
          </p:nvSpPr>
          <p:spPr bwMode="auto">
            <a:xfrm>
              <a:off x="2286000" y="6172200"/>
              <a:ext cx="897251" cy="215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 dirty="0"/>
                <a:t>Bettmann/Corbis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Learning Objective 7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dirty="0" smtClean="0"/>
              <a:t>Discuss a common misperception concerning the insanity defense in the United States.</a:t>
            </a:r>
          </a:p>
        </p:txBody>
      </p:sp>
      <p:pic>
        <p:nvPicPr>
          <p:cNvPr id="45060" name="Picture 1" descr="pic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225" y="2829134"/>
            <a:ext cx="3425825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Criminal Law Defenses</a:t>
            </a:r>
          </a:p>
        </p:txBody>
      </p:sp>
      <p:sp>
        <p:nvSpPr>
          <p:cNvPr id="46083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Insanity defense is only raised in approximately 1% of felony trials.</a:t>
            </a:r>
          </a:p>
          <a:p>
            <a:pPr lvl="1"/>
            <a:r>
              <a:rPr lang="en-US" altLang="en-US" dirty="0" smtClean="0"/>
              <a:t>Successful only one out of four times it is raised</a:t>
            </a:r>
          </a:p>
          <a:p>
            <a:pPr lvl="1"/>
            <a:r>
              <a:rPr lang="en-US" altLang="en-US" dirty="0" smtClean="0"/>
              <a:t>Difficult to prove insanity under the law</a:t>
            </a:r>
          </a:p>
          <a:p>
            <a:pPr lvl="2"/>
            <a:r>
              <a:rPr lang="en-US" altLang="en-US" dirty="0" smtClean="0"/>
              <a:t>M’Naghten rule, ALI/MPC test, irresistible-impulse test</a:t>
            </a:r>
          </a:p>
          <a:p>
            <a:r>
              <a:rPr lang="ja-JP" altLang="en-US" dirty="0" smtClean="0"/>
              <a:t>“</a:t>
            </a:r>
            <a:r>
              <a:rPr lang="en-US" altLang="ja-JP" dirty="0" smtClean="0"/>
              <a:t>Guilty but mentally ill</a:t>
            </a:r>
            <a:r>
              <a:rPr lang="ja-JP" altLang="en-US" dirty="0" smtClean="0"/>
              <a:t>”</a:t>
            </a:r>
            <a:r>
              <a:rPr lang="en-US" altLang="ja-JP" dirty="0" smtClean="0"/>
              <a:t>: passed in several states</a:t>
            </a:r>
          </a:p>
          <a:p>
            <a:r>
              <a:rPr lang="en-US" altLang="en-US" dirty="0" smtClean="0"/>
              <a:t>Insanity vs. competence</a:t>
            </a:r>
          </a:p>
          <a:p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Learning Objective 8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dirty="0" smtClean="0"/>
              <a:t>Describe the four most important justification criminal defenses.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Justification Defenses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33138" y="1591176"/>
            <a:ext cx="8373978" cy="5133473"/>
          </a:xfrm>
        </p:spPr>
        <p:txBody>
          <a:bodyPr>
            <a:normAutofit fontScale="85000" lnSpcReduction="10000"/>
          </a:bodyPr>
          <a:lstStyle/>
          <a:p>
            <a:r>
              <a:rPr lang="en-US" altLang="en-US" dirty="0" smtClean="0"/>
              <a:t>Duress</a:t>
            </a:r>
          </a:p>
          <a:p>
            <a:pPr lvl="1"/>
            <a:r>
              <a:rPr lang="en-US" altLang="en-US" dirty="0" smtClean="0"/>
              <a:t>The defendant is threatened with serious bodily harm, which induces him/her to commit the crime.</a:t>
            </a:r>
          </a:p>
          <a:p>
            <a:r>
              <a:rPr lang="en-US" altLang="en-US" dirty="0" smtClean="0"/>
              <a:t>Self-defense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The defendant must protect himself/herself from injury by another.</a:t>
            </a:r>
          </a:p>
          <a:p>
            <a:pPr lvl="1"/>
            <a:r>
              <a:rPr lang="en-US" altLang="en-US" dirty="0" smtClean="0"/>
              <a:t>Duty to retreat: </a:t>
            </a:r>
            <a:r>
              <a:rPr lang="en-US" altLang="en-US" dirty="0" smtClean="0"/>
              <a:t>“stand your ground</a:t>
            </a:r>
            <a:r>
              <a:rPr lang="en-US" altLang="en-US" dirty="0" smtClean="0"/>
              <a:t>” </a:t>
            </a:r>
            <a:r>
              <a:rPr lang="en-US" altLang="en-US" dirty="0" smtClean="0"/>
              <a:t>statutes </a:t>
            </a:r>
            <a:r>
              <a:rPr lang="en-US" altLang="en-US" dirty="0" smtClean="0"/>
              <a:t>vs. duty to retreat</a:t>
            </a:r>
          </a:p>
          <a:p>
            <a:r>
              <a:rPr lang="en-US" altLang="en-US" dirty="0" smtClean="0"/>
              <a:t>Necessity</a:t>
            </a:r>
          </a:p>
          <a:p>
            <a:pPr lvl="1"/>
            <a:r>
              <a:rPr lang="en-US" altLang="en-US" dirty="0" smtClean="0"/>
              <a:t>Circumstances required the defendant to commit the act.</a:t>
            </a:r>
          </a:p>
          <a:p>
            <a:r>
              <a:rPr lang="en-US" altLang="en-US" dirty="0" smtClean="0"/>
              <a:t>Entrapment</a:t>
            </a:r>
          </a:p>
          <a:p>
            <a:pPr lvl="1"/>
            <a:r>
              <a:rPr lang="en-US" altLang="en-US" dirty="0" smtClean="0"/>
              <a:t>The defendant claims to have been induced by police to commit the act.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Discussion Questions: </a:t>
            </a:r>
            <a:br>
              <a:rPr lang="en-US" altLang="en-US" dirty="0" smtClean="0"/>
            </a:br>
            <a:r>
              <a:rPr lang="en-US" altLang="en-US" dirty="0" smtClean="0"/>
              <a:t>George Zimmerman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dirty="0" smtClean="0"/>
              <a:t>What defense was used by George Zimmerman?</a:t>
            </a:r>
          </a:p>
          <a:p>
            <a:r>
              <a:rPr lang="en-US" altLang="en-US" dirty="0" smtClean="0"/>
              <a:t>Do you agree with the defense stated by the attorney in charge of Zimmerman?</a:t>
            </a:r>
          </a:p>
          <a:p>
            <a:r>
              <a:rPr lang="en-US" altLang="en-US" dirty="0" smtClean="0"/>
              <a:t>How could the prosecution have better addressed this defense?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Learning Objective 9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dirty="0" smtClean="0"/>
              <a:t>Distinguish between substantive and procedural criminal law.</a:t>
            </a:r>
          </a:p>
        </p:txBody>
      </p:sp>
      <p:grpSp>
        <p:nvGrpSpPr>
          <p:cNvPr id="50180" name="Group 2"/>
          <p:cNvGrpSpPr>
            <a:grpSpLocks/>
          </p:cNvGrpSpPr>
          <p:nvPr/>
        </p:nvGrpSpPr>
        <p:grpSpPr bwMode="auto">
          <a:xfrm>
            <a:off x="3221038" y="2819400"/>
            <a:ext cx="2701925" cy="3702050"/>
            <a:chOff x="2666988" y="2819400"/>
            <a:chExt cx="2702244" cy="3702050"/>
          </a:xfrm>
        </p:grpSpPr>
        <p:pic>
          <p:nvPicPr>
            <p:cNvPr id="50181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3207" y="2819400"/>
              <a:ext cx="2486025" cy="3702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182" name="Rectangle 1"/>
            <p:cNvSpPr>
              <a:spLocks noChangeArrowheads="1"/>
            </p:cNvSpPr>
            <p:nvPr/>
          </p:nvSpPr>
          <p:spPr bwMode="auto">
            <a:xfrm rot="-5400000">
              <a:off x="2137500" y="5756104"/>
              <a:ext cx="1274443" cy="215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 dirty="0"/>
                <a:t>John Moore/Getty Images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Procedural Safeguards</a:t>
            </a:r>
          </a:p>
        </p:txBody>
      </p:sp>
      <p:sp>
        <p:nvSpPr>
          <p:cNvPr id="51203" name="Rectangle 4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dirty="0" smtClean="0"/>
              <a:t>Substantive </a:t>
            </a:r>
            <a:r>
              <a:rPr lang="en-US" altLang="en-US" dirty="0" smtClean="0"/>
              <a:t>criminal law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Law that defines the acts that the government will punish</a:t>
            </a:r>
          </a:p>
          <a:p>
            <a:r>
              <a:rPr lang="en-US" altLang="en-US" dirty="0" smtClean="0"/>
              <a:t>Procedural </a:t>
            </a:r>
            <a:r>
              <a:rPr lang="en-US" altLang="en-US" dirty="0" smtClean="0"/>
              <a:t>criminal law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Procedures drawn from the Bill of Rights that are designed to protect the constitutional rights of individuals</a:t>
            </a:r>
          </a:p>
          <a:p>
            <a:pPr lvl="1"/>
            <a:endParaRPr lang="en-US" altLang="en-US" dirty="0" smtClean="0"/>
          </a:p>
          <a:p>
            <a:pPr lvl="1"/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Learning Objective 10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dirty="0" smtClean="0"/>
              <a:t>Explain the importance of the due process clause in the criminal justice system.</a:t>
            </a:r>
          </a:p>
        </p:txBody>
      </p:sp>
      <p:grpSp>
        <p:nvGrpSpPr>
          <p:cNvPr id="52228" name="Group 2"/>
          <p:cNvGrpSpPr>
            <a:grpSpLocks/>
          </p:cNvGrpSpPr>
          <p:nvPr/>
        </p:nvGrpSpPr>
        <p:grpSpPr bwMode="auto">
          <a:xfrm>
            <a:off x="2370138" y="2816050"/>
            <a:ext cx="4405312" cy="3263900"/>
            <a:chOff x="2133600" y="3429000"/>
            <a:chExt cx="4405313" cy="3263414"/>
          </a:xfrm>
        </p:grpSpPr>
        <p:pic>
          <p:nvPicPr>
            <p:cNvPr id="5222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3429000"/>
              <a:ext cx="4405313" cy="3074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230" name="Rectangle 1"/>
            <p:cNvSpPr>
              <a:spLocks noChangeArrowheads="1"/>
            </p:cNvSpPr>
            <p:nvPr/>
          </p:nvSpPr>
          <p:spPr bwMode="auto">
            <a:xfrm>
              <a:off x="2133600" y="6477000"/>
              <a:ext cx="1300356" cy="215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 dirty="0"/>
                <a:t>Mark Wilson/Getty Images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Procedural Safeguards</a:t>
            </a:r>
            <a:endParaRPr lang="en-US" altLang="en-US" dirty="0" smtClean="0"/>
          </a:p>
        </p:txBody>
      </p:sp>
      <p:sp>
        <p:nvSpPr>
          <p:cNvPr id="53251" name="Rectangle 4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 smtClean="0"/>
              <a:t>Procedural due process is a provision in the Constitution that states that the law must be carried out in a fair and orderly manner.</a:t>
            </a:r>
          </a:p>
          <a:p>
            <a:r>
              <a:rPr lang="en-US" altLang="en-US" dirty="0" smtClean="0"/>
              <a:t>Substantive due process is a constitutional requirement that laws used in accusing and convicting persons of crimes must be fair.</a:t>
            </a:r>
          </a:p>
          <a:p>
            <a:r>
              <a:rPr lang="en-US" altLang="en-US" dirty="0" smtClean="0"/>
              <a:t>Role of the judicial system</a:t>
            </a:r>
          </a:p>
          <a:p>
            <a:r>
              <a:rPr lang="en-US" altLang="en-US" dirty="0" smtClean="0"/>
              <a:t>Society’s best interests</a:t>
            </a:r>
          </a:p>
          <a:p>
            <a:r>
              <a:rPr lang="en-US" altLang="en-US" dirty="0" smtClean="0"/>
              <a:t>National security</a:t>
            </a:r>
          </a:p>
          <a:p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American Criminal Law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33138" y="1419726"/>
            <a:ext cx="4035992" cy="5133473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Constitutional </a:t>
            </a:r>
            <a:r>
              <a:rPr lang="en-US" sz="2800" dirty="0" smtClean="0"/>
              <a:t>law </a:t>
            </a:r>
            <a:endParaRPr lang="en-US" sz="2800" dirty="0" smtClean="0"/>
          </a:p>
          <a:p>
            <a:pPr lvl="1"/>
            <a:r>
              <a:rPr lang="en-US" dirty="0" smtClean="0"/>
              <a:t>The U.S. Constitution and the various state constitutions</a:t>
            </a:r>
          </a:p>
          <a:p>
            <a:r>
              <a:rPr lang="en-US" sz="2800" dirty="0" smtClean="0"/>
              <a:t>Statutory </a:t>
            </a:r>
            <a:r>
              <a:rPr lang="en-US" sz="2800" dirty="0" smtClean="0"/>
              <a:t>law </a:t>
            </a:r>
            <a:endParaRPr lang="en-US" sz="2800" dirty="0" smtClean="0"/>
          </a:p>
          <a:p>
            <a:pPr lvl="1"/>
            <a:r>
              <a:rPr lang="en-US" dirty="0" smtClean="0"/>
              <a:t>Laws and ordinances passed by Congress and state legislatures: federal laws are enacted by Congress; state laws are enacted by state legislatures.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674870" y="1419726"/>
            <a:ext cx="4132246" cy="5133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ts val="16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Calibri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Calibri"/>
                <a:cs typeface="Calibri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Calibri"/>
                <a:cs typeface="Calibri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Calibri"/>
                <a:cs typeface="Calibri" charset="0"/>
              </a:defRPr>
            </a:lvl4pPr>
            <a:lvl5pPr marL="2054225" indent="-2254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Calibri"/>
                <a:cs typeface="Calibri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Administrative </a:t>
            </a:r>
            <a:r>
              <a:rPr lang="en-US" sz="2800" dirty="0" smtClean="0"/>
              <a:t>law </a:t>
            </a:r>
            <a:endParaRPr lang="en-US" sz="2800" dirty="0" smtClean="0"/>
          </a:p>
          <a:p>
            <a:pPr lvl="1"/>
            <a:r>
              <a:rPr lang="en-US" dirty="0" smtClean="0"/>
              <a:t>Regulations; created by agencies such as the federal Food and Drug Administration</a:t>
            </a:r>
          </a:p>
          <a:p>
            <a:r>
              <a:rPr lang="en-US" sz="2800" dirty="0" smtClean="0"/>
              <a:t>Case </a:t>
            </a:r>
            <a:r>
              <a:rPr lang="en-US" sz="2800" dirty="0" smtClean="0"/>
              <a:t>law</a:t>
            </a:r>
            <a:endParaRPr lang="en-US" sz="2800" dirty="0" smtClean="0"/>
          </a:p>
          <a:p>
            <a:pPr lvl="1"/>
            <a:r>
              <a:rPr lang="en-US" dirty="0" smtClean="0"/>
              <a:t>Court decisions</a:t>
            </a:r>
          </a:p>
          <a:p>
            <a:pPr lvl="1"/>
            <a:r>
              <a:rPr lang="en-US" dirty="0" smtClean="0"/>
              <a:t>Basis for </a:t>
            </a:r>
            <a:r>
              <a:rPr lang="en-US" i="1" dirty="0" smtClean="0"/>
              <a:t>stare decisis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American Criminal Law</a:t>
            </a:r>
          </a:p>
        </p:txBody>
      </p:sp>
      <p:sp>
        <p:nvSpPr>
          <p:cNvPr id="28675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dirty="0" smtClean="0"/>
              <a:t>Statutory </a:t>
            </a:r>
            <a:r>
              <a:rPr lang="en-US" altLang="en-US" dirty="0" smtClean="0"/>
              <a:t>law</a:t>
            </a:r>
            <a:r>
              <a:rPr lang="en-US" altLang="en-US" dirty="0" smtClean="0"/>
              <a:t>:</a:t>
            </a:r>
          </a:p>
          <a:p>
            <a:pPr lvl="1"/>
            <a:r>
              <a:rPr lang="en-US" altLang="en-US" dirty="0" smtClean="0"/>
              <a:t>Applied The Model Penal Code in 1962; defines general principles of criminal responsibility</a:t>
            </a:r>
          </a:p>
          <a:p>
            <a:pPr lvl="1"/>
            <a:r>
              <a:rPr lang="en-US" altLang="en-US" dirty="0" smtClean="0"/>
              <a:t>Legal supremacy; the Supremacy Clause of the U.S. Constitution makes federal law the </a:t>
            </a:r>
            <a:r>
              <a:rPr lang="ja-JP" altLang="en-US" dirty="0" smtClean="0"/>
              <a:t>“</a:t>
            </a:r>
            <a:r>
              <a:rPr lang="en-US" altLang="ja-JP" dirty="0" smtClean="0"/>
              <a:t>supreme law of the land</a:t>
            </a:r>
            <a:r>
              <a:rPr lang="ja-JP" altLang="en-US" dirty="0" smtClean="0"/>
              <a:t>”</a:t>
            </a:r>
            <a:endParaRPr lang="en-US" altLang="ja-JP" dirty="0" smtClean="0"/>
          </a:p>
          <a:p>
            <a:pPr lvl="1"/>
            <a:r>
              <a:rPr lang="en-US" altLang="en-US" dirty="0" smtClean="0"/>
              <a:t>Ballot initiatives; direct democracy for writing or rewriting criminal statutes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Learning Objective 2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dirty="0" smtClean="0"/>
              <a:t>Explain precedent and the importance of the doctrine of </a:t>
            </a:r>
            <a:r>
              <a:rPr lang="en-US" altLang="en-US" i="1" dirty="0" smtClean="0"/>
              <a:t>stare decisis</a:t>
            </a:r>
            <a:r>
              <a:rPr lang="en-US" altLang="en-US" dirty="0" smtClean="0"/>
              <a:t>.</a:t>
            </a:r>
          </a:p>
        </p:txBody>
      </p:sp>
      <p:pic>
        <p:nvPicPr>
          <p:cNvPr id="2970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113" y="2705100"/>
            <a:ext cx="5453062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Rectangle 2"/>
          <p:cNvSpPr>
            <a:spLocks noChangeArrowheads="1"/>
          </p:cNvSpPr>
          <p:nvPr/>
        </p:nvSpPr>
        <p:spPr bwMode="auto">
          <a:xfrm>
            <a:off x="1535113" y="6070600"/>
            <a:ext cx="16033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/>
              <a:t>Joe Raedle/Getty Images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American Criminal Law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i="1" dirty="0" smtClean="0"/>
              <a:t>Stare decisis</a:t>
            </a:r>
            <a:r>
              <a:rPr lang="en-US" altLang="en-US" dirty="0" smtClean="0"/>
              <a:t>: to stand on decided cases</a:t>
            </a:r>
          </a:p>
          <a:p>
            <a:pPr lvl="1"/>
            <a:r>
              <a:rPr lang="en-US" altLang="en-US" dirty="0" smtClean="0"/>
              <a:t>Judges are obligated to follow precedents established within their jurisdiction.</a:t>
            </a:r>
          </a:p>
          <a:p>
            <a:pPr lvl="1"/>
            <a:r>
              <a:rPr lang="en-US" altLang="en-US" dirty="0" smtClean="0"/>
              <a:t>The U.S</a:t>
            </a:r>
            <a:r>
              <a:rPr lang="en-US" altLang="en-US" dirty="0" smtClean="0"/>
              <a:t>. Supreme Court </a:t>
            </a:r>
            <a:r>
              <a:rPr lang="en-US" altLang="en-US" dirty="0" smtClean="0"/>
              <a:t>is not required to </a:t>
            </a:r>
            <a:r>
              <a:rPr lang="en-US" altLang="en-US" dirty="0" smtClean="0"/>
              <a:t>always follow its own precedent, though it often </a:t>
            </a:r>
            <a:r>
              <a:rPr lang="en-US" altLang="en-US" dirty="0" smtClean="0"/>
              <a:t>does.</a:t>
            </a: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Learning Objective 3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dirty="0" smtClean="0"/>
              <a:t>Explain the two basic functions of criminal law.</a:t>
            </a:r>
          </a:p>
        </p:txBody>
      </p:sp>
      <p:pic>
        <p:nvPicPr>
          <p:cNvPr id="3174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25" y="2081370"/>
            <a:ext cx="2854325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Rectangle 2"/>
          <p:cNvSpPr>
            <a:spLocks noChangeArrowheads="1"/>
          </p:cNvSpPr>
          <p:nvPr/>
        </p:nvSpPr>
        <p:spPr bwMode="auto">
          <a:xfrm>
            <a:off x="2888238" y="6496615"/>
            <a:ext cx="45720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/>
              <a:t>Chris Butler/Idaho Statesman/MCT via Getty Images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Purpose of Criminal Law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dirty="0" smtClean="0"/>
              <a:t>Protect and </a:t>
            </a:r>
            <a:r>
              <a:rPr lang="en-US" altLang="en-US" dirty="0" smtClean="0"/>
              <a:t>punish</a:t>
            </a:r>
            <a:r>
              <a:rPr lang="en-US" altLang="en-US" dirty="0" smtClean="0"/>
              <a:t>: </a:t>
            </a:r>
            <a:r>
              <a:rPr lang="en-US" altLang="en-US" dirty="0" smtClean="0"/>
              <a:t>the legal function </a:t>
            </a:r>
            <a:r>
              <a:rPr lang="en-US" altLang="en-US" dirty="0" smtClean="0"/>
              <a:t>of the </a:t>
            </a:r>
            <a:r>
              <a:rPr lang="en-US" altLang="en-US" dirty="0" smtClean="0"/>
              <a:t>law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Maintain social order by protecting citizens from criminal harm</a:t>
            </a:r>
          </a:p>
          <a:p>
            <a:pPr lvl="2"/>
            <a:r>
              <a:rPr lang="en-US" altLang="en-US" dirty="0" smtClean="0"/>
              <a:t>Harms to individual citizens</a:t>
            </a:r>
            <a:r>
              <a:rPr lang="ja-JP" altLang="en-US" dirty="0" smtClean="0"/>
              <a:t>’</a:t>
            </a:r>
            <a:r>
              <a:rPr lang="en-US" altLang="ja-JP" dirty="0" smtClean="0"/>
              <a:t> physical safety/property </a:t>
            </a:r>
          </a:p>
          <a:p>
            <a:pPr lvl="2"/>
            <a:r>
              <a:rPr lang="en-US" altLang="ja-JP" dirty="0" smtClean="0"/>
              <a:t>Harms to society</a:t>
            </a:r>
            <a:r>
              <a:rPr lang="ja-JP" altLang="en-US" dirty="0" smtClean="0"/>
              <a:t>’</a:t>
            </a:r>
            <a:r>
              <a:rPr lang="en-US" altLang="ja-JP" dirty="0" smtClean="0"/>
              <a:t>s interests collectively </a:t>
            </a:r>
          </a:p>
          <a:p>
            <a:r>
              <a:rPr lang="en-US" altLang="en-US" dirty="0" smtClean="0"/>
              <a:t>Maintain and </a:t>
            </a:r>
            <a:r>
              <a:rPr lang="en-US" altLang="en-US" dirty="0" smtClean="0"/>
              <a:t>teach</a:t>
            </a:r>
            <a:r>
              <a:rPr lang="en-US" altLang="en-US" dirty="0" smtClean="0"/>
              <a:t>: </a:t>
            </a:r>
            <a:r>
              <a:rPr lang="en-US" altLang="en-US" dirty="0" smtClean="0"/>
              <a:t>the social function </a:t>
            </a:r>
            <a:r>
              <a:rPr lang="en-US" altLang="en-US" dirty="0" smtClean="0"/>
              <a:t>of the </a:t>
            </a:r>
            <a:r>
              <a:rPr lang="en-US" altLang="en-US" dirty="0" smtClean="0"/>
              <a:t>law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Expressing public morality</a:t>
            </a:r>
          </a:p>
          <a:p>
            <a:pPr lvl="1"/>
            <a:r>
              <a:rPr lang="en-US" altLang="en-US" dirty="0" smtClean="0"/>
              <a:t>Teaching societal boundaries</a:t>
            </a:r>
          </a:p>
          <a:p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Learning Objective 4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dirty="0" smtClean="0"/>
              <a:t>Delineate the elements required to establish </a:t>
            </a:r>
            <a:r>
              <a:rPr lang="en-US" altLang="en-US" i="1" dirty="0" smtClean="0"/>
              <a:t>mens rea </a:t>
            </a:r>
            <a:r>
              <a:rPr lang="en-US" altLang="en-US" dirty="0" smtClean="0"/>
              <a:t>(a guilty mental state).</a:t>
            </a:r>
          </a:p>
        </p:txBody>
      </p:sp>
      <p:grpSp>
        <p:nvGrpSpPr>
          <p:cNvPr id="33796" name="Group 2"/>
          <p:cNvGrpSpPr>
            <a:grpSpLocks/>
          </p:cNvGrpSpPr>
          <p:nvPr/>
        </p:nvGrpSpPr>
        <p:grpSpPr bwMode="auto">
          <a:xfrm>
            <a:off x="2446338" y="3257550"/>
            <a:ext cx="3794125" cy="2730500"/>
            <a:chOff x="2667000" y="3657600"/>
            <a:chExt cx="3792538" cy="2730008"/>
          </a:xfrm>
        </p:grpSpPr>
        <p:pic>
          <p:nvPicPr>
            <p:cNvPr id="33797" name="Picture 4" descr="P04_05_Handcuffs_MastConcepts.t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4463" y="3657600"/>
              <a:ext cx="3775075" cy="2514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798" name="Rectangle 1"/>
            <p:cNvSpPr>
              <a:spLocks noChangeArrowheads="1"/>
            </p:cNvSpPr>
            <p:nvPr/>
          </p:nvSpPr>
          <p:spPr bwMode="auto">
            <a:xfrm>
              <a:off x="2667000" y="6172200"/>
              <a:ext cx="1532040" cy="215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 dirty="0"/>
                <a:t>Camilo Torres/Shutterstock.com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766</TotalTime>
  <Words>1070</Words>
  <Application>Microsoft Office PowerPoint</Application>
  <PresentationFormat>On-screen Show (4:3)</PresentationFormat>
  <Paragraphs>155</Paragraphs>
  <Slides>28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MS PGothic</vt:lpstr>
      <vt:lpstr>MS PGothic</vt:lpstr>
      <vt:lpstr>Arial</vt:lpstr>
      <vt:lpstr>Calibri</vt:lpstr>
      <vt:lpstr>Calibri Light</vt:lpstr>
      <vt:lpstr>1_Office Theme</vt:lpstr>
      <vt:lpstr>Custom Design</vt:lpstr>
      <vt:lpstr>PowerPoint Presentation</vt:lpstr>
      <vt:lpstr>Learning Objective 1</vt:lpstr>
      <vt:lpstr>American Criminal Law</vt:lpstr>
      <vt:lpstr>American Criminal Law</vt:lpstr>
      <vt:lpstr>Learning Objective 2</vt:lpstr>
      <vt:lpstr>American Criminal Law</vt:lpstr>
      <vt:lpstr>Learning Objective 3</vt:lpstr>
      <vt:lpstr>Purpose of Criminal Law</vt:lpstr>
      <vt:lpstr>Learning Objective 4</vt:lpstr>
      <vt:lpstr>Elements of a Crime</vt:lpstr>
      <vt:lpstr>Elements of a Crime</vt:lpstr>
      <vt:lpstr>Elements of a Crime</vt:lpstr>
      <vt:lpstr>Elements of a Crime</vt:lpstr>
      <vt:lpstr>Learning Objective 5</vt:lpstr>
      <vt:lpstr>Elements of a Crime</vt:lpstr>
      <vt:lpstr>Elements of a Crime</vt:lpstr>
      <vt:lpstr>Elements of a Crime</vt:lpstr>
      <vt:lpstr>Learning Objective 6</vt:lpstr>
      <vt:lpstr>Criminal Law Defenses</vt:lpstr>
      <vt:lpstr>Learning Objective 7</vt:lpstr>
      <vt:lpstr>Criminal Law Defenses</vt:lpstr>
      <vt:lpstr>Learning Objective 8</vt:lpstr>
      <vt:lpstr>Justification Defenses</vt:lpstr>
      <vt:lpstr>Discussion Questions:  George Zimmerman</vt:lpstr>
      <vt:lpstr>Learning Objective 9</vt:lpstr>
      <vt:lpstr>Procedural Safeguards</vt:lpstr>
      <vt:lpstr>Learning Objective 10</vt:lpstr>
      <vt:lpstr>Procedural Safeguards</vt:lpstr>
    </vt:vector>
  </TitlesOfParts>
  <Company>LMP Media,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you</dc:creator>
  <cp:lastModifiedBy>rmitra</cp:lastModifiedBy>
  <cp:revision>69</cp:revision>
  <dcterms:created xsi:type="dcterms:W3CDTF">2013-10-25T01:45:49Z</dcterms:created>
  <dcterms:modified xsi:type="dcterms:W3CDTF">2015-11-09T15:53:55Z</dcterms:modified>
</cp:coreProperties>
</file>