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7" r:id="rId1"/>
    <p:sldMasterId id="2147484292" r:id="rId2"/>
  </p:sldMasterIdLst>
  <p:notesMasterIdLst>
    <p:notesMasterId r:id="rId33"/>
  </p:notesMasterIdLst>
  <p:sldIdLst>
    <p:sldId id="290" r:id="rId3"/>
    <p:sldId id="259" r:id="rId4"/>
    <p:sldId id="260" r:id="rId5"/>
    <p:sldId id="261" r:id="rId6"/>
    <p:sldId id="263" r:id="rId7"/>
    <p:sldId id="264" r:id="rId8"/>
    <p:sldId id="265" r:id="rId9"/>
    <p:sldId id="266" r:id="rId10"/>
    <p:sldId id="267" r:id="rId11"/>
    <p:sldId id="268" r:id="rId12"/>
    <p:sldId id="269" r:id="rId13"/>
    <p:sldId id="28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8" r:id="rId27"/>
    <p:sldId id="282" r:id="rId28"/>
    <p:sldId id="283" r:id="rId29"/>
    <p:sldId id="284" r:id="rId30"/>
    <p:sldId id="285" r:id="rId31"/>
    <p:sldId id="28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0" autoAdjust="0"/>
  </p:normalViewPr>
  <p:slideViewPr>
    <p:cSldViewPr snapToGrid="0" snapToObjects="1">
      <p:cViewPr varScale="1">
        <p:scale>
          <a:sx n="84" d="100"/>
          <a:sy n="84" d="100"/>
        </p:scale>
        <p:origin x="15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8B5FDD8-2748-4DBC-A53C-818E7367481D}"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54D0A4-E4A1-46E6-9AC3-D14868B26E7C}" type="slidenum">
              <a:rPr lang="en-US" altLang="en-US"/>
              <a:pPr/>
              <a:t>‹#›</a:t>
            </a:fld>
            <a:endParaRPr lang="en-US" altLang="en-US" dirty="0"/>
          </a:p>
        </p:txBody>
      </p:sp>
    </p:spTree>
    <p:extLst>
      <p:ext uri="{BB962C8B-B14F-4D97-AF65-F5344CB8AC3E}">
        <p14:creationId xmlns:p14="http://schemas.microsoft.com/office/powerpoint/2010/main" val="19439066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Police officers question two men suspected of shoplifting in National City, California. Do you think that this crime, which involves stealing items from a store while posing as a customer, should be considered a felony</a:t>
            </a:r>
          </a:p>
          <a:p>
            <a:r>
              <a:rPr lang="en-US" altLang="en-US" dirty="0" smtClean="0">
                <a:cs typeface="Calibri" panose="020F0502020204030204" pitchFamily="34" charset="0"/>
              </a:rPr>
              <a:t>or a misdemeanor? How does the value of the items stolen influence your answer? Ricky Carioti/The Washington Post via Getty Images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BFDD4FA-3F57-4153-BF3D-B4255A2C9192}"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350232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Every month, local law enforcement agencies voluntarily provide information on serious offenses in their jurisdiction to the FBI. These serious offenses, known as Part I offenses, are defined here. (Arson is not included in the national crime report data, but it is sometimes considered a Part I offense nonetheless, so its definition is included here.) As the graph shows, most Part I offenses reported by local police departments in any given year are property crimes.</a:t>
            </a:r>
          </a:p>
          <a:p>
            <a:endParaRPr lang="en-US" altLang="en-US" dirty="0" smtClean="0">
              <a:cs typeface="Calibri" panose="020F0502020204030204" pitchFamily="34" charset="0"/>
            </a:endParaRPr>
          </a:p>
          <a:p>
            <a:r>
              <a:rPr lang="en-US" altLang="en-US" dirty="0" smtClean="0">
                <a:cs typeface="Calibri" panose="020F0502020204030204" pitchFamily="34" charset="0"/>
              </a:rPr>
              <a:t>Sources: Federal Bureau of Investigation, Crime in the United States, 2013 (Washington, D.C.: U.S. Department of Justice, 2014), at www.fbi.gov/about-us/cjis/ucr/crime-in-the-u.s/2013</a:t>
            </a:r>
          </a:p>
          <a:p>
            <a:r>
              <a:rPr lang="en-US" altLang="en-US" dirty="0" smtClean="0">
                <a:cs typeface="Calibri" panose="020F0502020204030204" pitchFamily="34" charset="0"/>
              </a:rPr>
              <a:t>/crime-in-the-u.s.-2013/resource-pages/offense-definitions/13-offensedefinitions_final and www.fbi.gov/about-us/cjis/ucr/crime-in-the-u.s/2013/crime-in-the-u.s.-2013/tables</a:t>
            </a:r>
          </a:p>
          <a:p>
            <a:r>
              <a:rPr lang="en-US" altLang="en-US" dirty="0" smtClean="0">
                <a:cs typeface="Calibri" panose="020F0502020204030204" pitchFamily="34" charset="0"/>
              </a:rPr>
              <a:t>/1tabledatadecoverviewpdf/table_1_crime_in_the_united_states_by_volume_and_rate_per_100000_inhabitants_1994-2013.xls.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15B8549-E266-4DF2-BB08-B602027ED7B4}"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42825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3188D65-165E-4C97-B908-9A1535018028}"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177491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As the following scenario shows, the process of crime data collection under the NIBRS is much more comprehensive than the reporting system of the UCR.</a:t>
            </a:r>
          </a:p>
          <a:p>
            <a:endParaRPr lang="en-US" altLang="en-US" dirty="0" smtClean="0">
              <a:cs typeface="Calibri" panose="020F0502020204030204" pitchFamily="34" charset="0"/>
            </a:endParaRPr>
          </a:p>
          <a:p>
            <a:r>
              <a:rPr lang="en-US" altLang="en-US" dirty="0" smtClean="0">
                <a:cs typeface="Calibri" panose="020F0502020204030204" pitchFamily="34" charset="0"/>
              </a:rPr>
              <a:t>At approximately 9:30 p.m. on March 22, 2015, two young males approach a thirty-two-year-old African American woman in the parking garage of a movie theater. The first man, who is white, puts a knife to the woman’s throat and grabs her purse, which contains $150. The second man, who is Hispanic, then puts a gun to the woman’s temple and rapes her. When he is finished, he shoots her in the chest, a wound that does not prove to be fatal. The two men flee the scene and are not apprehended by law enforcement.</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U.S. Department of Justice.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FC487B3-7953-486F-90A1-52A07BB26C48}"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390106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Source: Adapted from U.S. Department of Justice, National Crime Victimization Survey 2009 (Washington, D.C.: Bureau of Justice Statistics, 2013).</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130E2504-5988-49B7-8F2B-2941B0348156}" type="slidenum">
              <a:rPr lang="en-US" altLang="en-US"/>
              <a:pPr eaLnBrk="1" hangingPunct="1">
                <a:spcBef>
                  <a:spcPct val="0"/>
                </a:spcBef>
              </a:pPr>
              <a:t>18</a:t>
            </a:fld>
            <a:endParaRPr lang="en-US" altLang="en-US" dirty="0"/>
          </a:p>
        </p:txBody>
      </p:sp>
    </p:spTree>
    <p:extLst>
      <p:ext uri="{BB962C8B-B14F-4D97-AF65-F5344CB8AC3E}">
        <p14:creationId xmlns:p14="http://schemas.microsoft.com/office/powerpoint/2010/main" val="224332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Crystal King, left, addresses a criminal court in Chardon, Ohio, during the sentencing of T. J. Lane for murdering her brother. Should crime victims and their families have the “right” to participate in criminal justice proceedings? Why or why not? AP Images/The News-Herald, Duncan Scott, Pool</a:t>
            </a:r>
          </a:p>
          <a:p>
            <a:endParaRPr lang="en-US" altLang="en-US" dirty="0" smtClean="0">
              <a:cs typeface="Calibri" panose="020F050202020403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561B793-65B4-4C5C-A11D-D4A90083EE57}"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30653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3.5 Violent Crime in the United States, 1990–2013 </a:t>
            </a:r>
          </a:p>
          <a:p>
            <a:r>
              <a:rPr lang="en-US" altLang="en-US" dirty="0" smtClean="0">
                <a:cs typeface="Calibri" panose="020F0502020204030204" pitchFamily="34" charset="0"/>
              </a:rPr>
              <a:t>According to statistics gathered each year by the FBI, American violent crime rates dropped steadily in the second half of the 1990s, leveled off for several years, and now have begun to decrease anew.</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Federal Bureau of Investigation.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6CD97C90-CDF1-45F3-AE2F-60DA25C38B99}"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61213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3.4 Crime Victims in the United States</a:t>
            </a:r>
          </a:p>
          <a:p>
            <a:r>
              <a:rPr lang="en-US" altLang="en-US" dirty="0" smtClean="0">
                <a:cs typeface="Calibri" panose="020F0502020204030204" pitchFamily="34" charset="0"/>
              </a:rPr>
              <a:t>According to the U.S. Department of Justice, minorities, residents of urban areas, and young people are most likely to be victims of violent crime in this country.</a:t>
            </a:r>
          </a:p>
          <a:p>
            <a:endParaRPr lang="en-US" altLang="en-US" dirty="0" smtClean="0">
              <a:cs typeface="Calibri" panose="020F0502020204030204" pitchFamily="34" charset="0"/>
            </a:endParaRPr>
          </a:p>
          <a:p>
            <a:r>
              <a:rPr lang="en-US" altLang="en-US" dirty="0" smtClean="0">
                <a:cs typeface="Calibri" panose="020F0502020204030204" pitchFamily="34" charset="0"/>
              </a:rPr>
              <a:t>Source: Bureau of Justice Statistics, Criminal Victimization, 2013 (Washington, D.C.: U.S. Department of Justice, September 2014), 9, 10.</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57A0F81C-98D6-427A-9F84-9EA7A1758106}"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2895872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 member of Prince George’s County’s Anti-Gang Unit makes an arrest during a crackdown on Hispanic gangs in Langley Park, Maryland. Why is it likely that crime experts will increase their focus on issues of Hispanic offenders and victims in the United States over the next few decades? Photo by Robert Nickelsberg/Getty</a:t>
            </a:r>
          </a:p>
          <a:p>
            <a:r>
              <a:rPr lang="en-US" altLang="en-US" dirty="0" smtClean="0">
                <a:cs typeface="Calibri" panose="020F0502020204030204" pitchFamily="34" charset="0"/>
              </a:rPr>
              <a:t>Images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E3AD2E9-2288-46EE-8603-483E25716D61}" type="slidenum">
              <a:rPr lang="en-US" altLang="en-US"/>
              <a:pPr eaLnBrk="1" hangingPunct="1">
                <a:spcBef>
                  <a:spcPct val="0"/>
                </a:spcBef>
              </a:pPr>
              <a:t>26</a:t>
            </a:fld>
            <a:endParaRPr lang="en-US" altLang="en-US" dirty="0"/>
          </a:p>
        </p:txBody>
      </p:sp>
    </p:spTree>
    <p:extLst>
      <p:ext uri="{BB962C8B-B14F-4D97-AF65-F5344CB8AC3E}">
        <p14:creationId xmlns:p14="http://schemas.microsoft.com/office/powerpoint/2010/main" val="261008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38030114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614819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932816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6318923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484686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487414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49680"/>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4" r:id="rId4"/>
    <p:sldLayoutId id="2147484291"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3335852813"/>
      </p:ext>
    </p:extLst>
  </p:cSld>
  <p:clrMap bg1="lt1" tx1="dk1" bg2="lt2" tx2="dk2" accent1="accent1" accent2="accent2" accent3="accent3" accent4="accent4" accent5="accent5" accent6="accent6" hlink="hlink" folHlink="folHlink"/>
  <p:sldLayoutIdLst>
    <p:sldLayoutId id="214748429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3</a:t>
            </a:r>
            <a:endParaRPr lang="en-US" b="1" dirty="0"/>
          </a:p>
        </p:txBody>
      </p:sp>
      <p:sp>
        <p:nvSpPr>
          <p:cNvPr id="3" name="Text Placeholder 2"/>
          <p:cNvSpPr>
            <a:spLocks noGrp="1"/>
          </p:cNvSpPr>
          <p:nvPr>
            <p:ph type="body" sz="quarter" idx="11"/>
          </p:nvPr>
        </p:nvSpPr>
        <p:spPr/>
        <p:txBody>
          <a:bodyPr/>
          <a:lstStyle/>
          <a:p>
            <a:r>
              <a:rPr lang="en-US" dirty="0" smtClean="0"/>
              <a:t>The Crime Picture: Offenders and Victims</a:t>
            </a:r>
            <a:endParaRPr lang="en-US" dirty="0"/>
          </a:p>
        </p:txBody>
      </p:sp>
    </p:spTree>
    <p:extLst>
      <p:ext uri="{BB962C8B-B14F-4D97-AF65-F5344CB8AC3E}">
        <p14:creationId xmlns:p14="http://schemas.microsoft.com/office/powerpoint/2010/main" val="280143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Measuring Crime in the U.S.</a:t>
            </a:r>
          </a:p>
        </p:txBody>
      </p:sp>
      <p:sp>
        <p:nvSpPr>
          <p:cNvPr id="36867" name="Rectangle 4"/>
          <p:cNvSpPr>
            <a:spLocks noGrp="1" noChangeArrowheads="1"/>
          </p:cNvSpPr>
          <p:nvPr>
            <p:ph sz="half" idx="1"/>
          </p:nvPr>
        </p:nvSpPr>
        <p:spPr/>
        <p:txBody>
          <a:bodyPr/>
          <a:lstStyle/>
          <a:p>
            <a:r>
              <a:rPr lang="en-US" altLang="en-US" dirty="0" smtClean="0"/>
              <a:t>The Uniform Crime Report (UCR)</a:t>
            </a:r>
          </a:p>
          <a:p>
            <a:pPr lvl="1"/>
            <a:r>
              <a:rPr lang="en-US" altLang="en-US" dirty="0" smtClean="0"/>
              <a:t>Produced by the Federal Bureau of Investigation</a:t>
            </a:r>
          </a:p>
          <a:p>
            <a:r>
              <a:rPr lang="en-US" altLang="en-US" dirty="0" smtClean="0"/>
              <a:t>The UCR includes data collected from 18,400 policing agencies each year, including:</a:t>
            </a:r>
          </a:p>
          <a:p>
            <a:pPr lvl="1"/>
            <a:r>
              <a:rPr lang="en-US" altLang="en-US" dirty="0" smtClean="0"/>
              <a:t>Number of arrests</a:t>
            </a:r>
          </a:p>
          <a:p>
            <a:pPr lvl="1"/>
            <a:r>
              <a:rPr lang="en-US" altLang="en-US" dirty="0" smtClean="0"/>
              <a:t>Number of crimes reported</a:t>
            </a:r>
          </a:p>
          <a:p>
            <a:pPr lvl="1"/>
            <a:r>
              <a:rPr lang="en-US" altLang="en-US" dirty="0" smtClean="0"/>
              <a:t>Number of police employees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Measuring Crime in the U.S.</a:t>
            </a:r>
          </a:p>
        </p:txBody>
      </p:sp>
      <p:sp>
        <p:nvSpPr>
          <p:cNvPr id="41986" name="Rectangle 3"/>
          <p:cNvSpPr>
            <a:spLocks noGrp="1" noChangeArrowheads="1"/>
          </p:cNvSpPr>
          <p:nvPr>
            <p:ph sz="half" idx="1"/>
          </p:nvPr>
        </p:nvSpPr>
        <p:spPr/>
        <p:txBody>
          <a:bodyPr/>
          <a:lstStyle/>
          <a:p>
            <a:r>
              <a:rPr lang="en-US" dirty="0" smtClean="0"/>
              <a:t>Part I Offenses:</a:t>
            </a:r>
          </a:p>
          <a:p>
            <a:pPr lvl="1"/>
            <a:r>
              <a:rPr lang="en-US" dirty="0" smtClean="0"/>
              <a:t>Violent </a:t>
            </a:r>
            <a:r>
              <a:rPr lang="en-US" dirty="0" smtClean="0"/>
              <a:t>crimes</a:t>
            </a:r>
            <a:endParaRPr lang="en-US" dirty="0" smtClean="0"/>
          </a:p>
          <a:p>
            <a:pPr lvl="1"/>
            <a:r>
              <a:rPr lang="en-US" dirty="0" smtClean="0"/>
              <a:t>Property </a:t>
            </a:r>
            <a:r>
              <a:rPr lang="en-US" dirty="0" smtClean="0"/>
              <a:t>crimes</a:t>
            </a:r>
            <a:endParaRPr lang="en-US" dirty="0" smtClean="0"/>
          </a:p>
          <a:p>
            <a:r>
              <a:rPr lang="en-US" dirty="0" smtClean="0"/>
              <a:t>Part II Offenses:</a:t>
            </a:r>
          </a:p>
          <a:p>
            <a:pPr lvl="1"/>
            <a:r>
              <a:rPr lang="en-US" dirty="0" smtClean="0"/>
              <a:t>Includes all crimes that do not fall into the category of Part I offenses</a:t>
            </a:r>
          </a:p>
          <a:p>
            <a:pPr lvl="1"/>
            <a:r>
              <a:rPr lang="en-US" dirty="0" smtClean="0"/>
              <a:t>Measured only by arrest data</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Measuring Crime in the U.S.</a:t>
            </a:r>
          </a:p>
        </p:txBody>
      </p:sp>
      <p:sp>
        <p:nvSpPr>
          <p:cNvPr id="41986" name="Rectangle 3"/>
          <p:cNvSpPr>
            <a:spLocks noGrp="1" noChangeArrowheads="1"/>
          </p:cNvSpPr>
          <p:nvPr>
            <p:ph sz="half" idx="1"/>
          </p:nvPr>
        </p:nvSpPr>
        <p:spPr/>
        <p:txBody>
          <a:bodyPr/>
          <a:lstStyle/>
          <a:p>
            <a:r>
              <a:rPr lang="en-US" dirty="0" smtClean="0"/>
              <a:t>Problems with UCR</a:t>
            </a:r>
          </a:p>
          <a:p>
            <a:pPr lvl="1"/>
            <a:r>
              <a:rPr lang="en-US" dirty="0" smtClean="0"/>
              <a:t>Police notification</a:t>
            </a:r>
          </a:p>
          <a:p>
            <a:pPr lvl="1"/>
            <a:r>
              <a:rPr lang="en-US" dirty="0" smtClean="0"/>
              <a:t>Discretion</a:t>
            </a:r>
          </a:p>
          <a:p>
            <a:pPr lvl="1"/>
            <a:r>
              <a:rPr lang="en-US" dirty="0" smtClean="0"/>
              <a:t>Definition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Measuring Crime in the U.S.</a:t>
            </a:r>
          </a:p>
        </p:txBody>
      </p:sp>
      <p:pic>
        <p:nvPicPr>
          <p:cNvPr id="39939" name="Picture 1"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85" y="1563302"/>
            <a:ext cx="7341295"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Measuring Crime in the U.S.</a:t>
            </a:r>
          </a:p>
        </p:txBody>
      </p:sp>
      <p:sp>
        <p:nvSpPr>
          <p:cNvPr id="40963" name="Content Placeholder 2"/>
          <p:cNvSpPr>
            <a:spLocks noGrp="1"/>
          </p:cNvSpPr>
          <p:nvPr>
            <p:ph sz="half" idx="1"/>
          </p:nvPr>
        </p:nvSpPr>
        <p:spPr/>
        <p:txBody>
          <a:bodyPr/>
          <a:lstStyle/>
          <a:p>
            <a:r>
              <a:rPr lang="en-US" altLang="en-US" dirty="0" smtClean="0"/>
              <a:t>The National Incident-Based Reporting System</a:t>
            </a:r>
          </a:p>
          <a:p>
            <a:pPr lvl="1"/>
            <a:r>
              <a:rPr lang="en-US" altLang="en-US" dirty="0" smtClean="0"/>
              <a:t>Expanded the UCR</a:t>
            </a:r>
          </a:p>
          <a:p>
            <a:pPr lvl="1"/>
            <a:r>
              <a:rPr lang="en-US" altLang="en-US" dirty="0" smtClean="0"/>
              <a:t>Collects data on each single crime within 23 offense categories of 49 specific crimes</a:t>
            </a:r>
          </a:p>
          <a:p>
            <a:pPr lvl="1"/>
            <a:r>
              <a:rPr lang="en-US" altLang="en-US" dirty="0" smtClean="0"/>
              <a:t>Four data sets:</a:t>
            </a:r>
          </a:p>
          <a:p>
            <a:pPr lvl="2"/>
            <a:r>
              <a:rPr lang="en-US" altLang="en-US" dirty="0" smtClean="0"/>
              <a:t>Offenses</a:t>
            </a:r>
          </a:p>
          <a:p>
            <a:pPr lvl="2"/>
            <a:r>
              <a:rPr lang="en-US" altLang="en-US" dirty="0" smtClean="0"/>
              <a:t>Victims</a:t>
            </a:r>
          </a:p>
          <a:p>
            <a:pPr lvl="2"/>
            <a:r>
              <a:rPr lang="en-US" altLang="en-US" dirty="0" smtClean="0"/>
              <a:t>Offenders</a:t>
            </a:r>
          </a:p>
          <a:p>
            <a:pPr lvl="2"/>
            <a:r>
              <a:rPr lang="en-US" altLang="en-US" dirty="0" smtClean="0"/>
              <a:t>Arrestees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Learning Objective 4</a:t>
            </a:r>
          </a:p>
        </p:txBody>
      </p:sp>
      <p:sp>
        <p:nvSpPr>
          <p:cNvPr id="41987" name="Rectangle 3"/>
          <p:cNvSpPr>
            <a:spLocks noGrp="1" noChangeArrowheads="1"/>
          </p:cNvSpPr>
          <p:nvPr>
            <p:ph sz="half" idx="1"/>
          </p:nvPr>
        </p:nvSpPr>
        <p:spPr/>
        <p:txBody>
          <a:bodyPr/>
          <a:lstStyle/>
          <a:p>
            <a:r>
              <a:rPr lang="en-US" altLang="en-US" dirty="0" smtClean="0"/>
              <a:t>Distinguish between the National Crime Victimization Survey (NCVS) and self-reported surveys.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Measuring Crime in the U.S.</a:t>
            </a:r>
          </a:p>
        </p:txBody>
      </p:sp>
      <p:pic>
        <p:nvPicPr>
          <p:cNvPr id="43011" name="Picture 1" descr="pic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479" y="1779588"/>
            <a:ext cx="8547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Victims of Crime</a:t>
            </a:r>
          </a:p>
        </p:txBody>
      </p:sp>
      <p:sp>
        <p:nvSpPr>
          <p:cNvPr id="44035" name="Rectangle 3"/>
          <p:cNvSpPr>
            <a:spLocks noGrp="1" noChangeArrowheads="1"/>
          </p:cNvSpPr>
          <p:nvPr>
            <p:ph sz="half" idx="1"/>
          </p:nvPr>
        </p:nvSpPr>
        <p:spPr/>
        <p:txBody>
          <a:bodyPr>
            <a:normAutofit fontScale="92500"/>
          </a:bodyPr>
          <a:lstStyle/>
          <a:p>
            <a:r>
              <a:rPr lang="en-US" altLang="en-US" dirty="0" smtClean="0"/>
              <a:t>Victim surveys are a method of gathering information in which citizens are surveyed directly regarding their criminal victimizations.</a:t>
            </a:r>
          </a:p>
          <a:p>
            <a:pPr lvl="1"/>
            <a:r>
              <a:rPr lang="en-US" altLang="en-US" dirty="0" smtClean="0"/>
              <a:t>Victim surveys attempt to uncover the dark figure of crime.</a:t>
            </a:r>
          </a:p>
          <a:p>
            <a:r>
              <a:rPr lang="en-US" altLang="en-US" dirty="0" smtClean="0"/>
              <a:t>National Crime Victimization Survey</a:t>
            </a:r>
          </a:p>
          <a:p>
            <a:pPr lvl="1"/>
            <a:r>
              <a:rPr lang="en-US" altLang="en-US" dirty="0" smtClean="0"/>
              <a:t>Advantages in comparison to UCR</a:t>
            </a:r>
          </a:p>
          <a:p>
            <a:r>
              <a:rPr lang="en-US" altLang="en-US" dirty="0" smtClean="0"/>
              <a:t>Self-report surveys ask respondents to tell about their criminal activities.</a:t>
            </a:r>
          </a:p>
          <a:p>
            <a:pPr lvl="1"/>
            <a:r>
              <a:rPr lang="en-US" altLang="en-US" dirty="0" smtClean="0"/>
              <a:t>Self-report surveys are also an attempt to measure the dark figure of crime.</a:t>
            </a:r>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Victims of Crime</a:t>
            </a:r>
          </a:p>
        </p:txBody>
      </p:sp>
      <p:pic>
        <p:nvPicPr>
          <p:cNvPr id="45059" name="Picture 1" descr="pic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470" y="1449388"/>
            <a:ext cx="8582925"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Learning Objective 5</a:t>
            </a:r>
          </a:p>
        </p:txBody>
      </p:sp>
      <p:sp>
        <p:nvSpPr>
          <p:cNvPr id="46083" name="Rectangle 3"/>
          <p:cNvSpPr>
            <a:spLocks noGrp="1" noChangeArrowheads="1"/>
          </p:cNvSpPr>
          <p:nvPr>
            <p:ph sz="half" idx="1"/>
          </p:nvPr>
        </p:nvSpPr>
        <p:spPr/>
        <p:txBody>
          <a:bodyPr/>
          <a:lstStyle/>
          <a:p>
            <a:r>
              <a:rPr lang="en-US" altLang="en-US" dirty="0" smtClean="0"/>
              <a:t>Describe the three ways that victim’s</a:t>
            </a:r>
            <a:r>
              <a:rPr lang="en-US" altLang="ja-JP" dirty="0" smtClean="0"/>
              <a:t> rights legislation increases the ability of crime victims to participate in the criminal justice system. </a:t>
            </a:r>
            <a:endParaRPr lang="en-US" altLang="en-US" dirty="0" smtClean="0"/>
          </a:p>
        </p:txBody>
      </p:sp>
      <p:pic>
        <p:nvPicPr>
          <p:cNvPr id="460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758" y="3045140"/>
            <a:ext cx="43243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4"/>
          <p:cNvSpPr>
            <a:spLocks noChangeArrowheads="1"/>
          </p:cNvSpPr>
          <p:nvPr/>
        </p:nvSpPr>
        <p:spPr bwMode="auto">
          <a:xfrm>
            <a:off x="2241933" y="6134407"/>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Images/The News-Herald, Duncan Scott, Pool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Learning Objective 1</a:t>
            </a:r>
          </a:p>
        </p:txBody>
      </p:sp>
      <p:sp>
        <p:nvSpPr>
          <p:cNvPr id="30722" name="Rectangle 3"/>
          <p:cNvSpPr>
            <a:spLocks noGrp="1" noChangeArrowheads="1"/>
          </p:cNvSpPr>
          <p:nvPr>
            <p:ph sz="half" idx="1"/>
          </p:nvPr>
        </p:nvSpPr>
        <p:spPr/>
        <p:txBody>
          <a:bodyPr/>
          <a:lstStyle/>
          <a:p>
            <a:r>
              <a:rPr lang="en-US" dirty="0" smtClean="0"/>
              <a:t>Discuss the primary  goals of civil law and criminal law and explain how these goals are realized. </a:t>
            </a:r>
          </a:p>
          <a:p>
            <a:endParaRPr lang="en-US" dirty="0"/>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52813"/>
            <a:ext cx="421322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2"/>
          <p:cNvSpPr>
            <a:spLocks noChangeArrowheads="1"/>
          </p:cNvSpPr>
          <p:nvPr/>
        </p:nvSpPr>
        <p:spPr bwMode="auto">
          <a:xfrm>
            <a:off x="2514600" y="64246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Ricky Carioti/The Washington Post via Getty Images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Victims of Crime</a:t>
            </a:r>
          </a:p>
        </p:txBody>
      </p:sp>
      <p:sp>
        <p:nvSpPr>
          <p:cNvPr id="47107" name="Rectangle 3"/>
          <p:cNvSpPr>
            <a:spLocks noGrp="1" noChangeArrowheads="1"/>
          </p:cNvSpPr>
          <p:nvPr>
            <p:ph sz="half" idx="1"/>
          </p:nvPr>
        </p:nvSpPr>
        <p:spPr/>
        <p:txBody>
          <a:bodyPr/>
          <a:lstStyle/>
          <a:p>
            <a:r>
              <a:rPr lang="en-US" altLang="en-US" dirty="0" smtClean="0"/>
              <a:t>Crime Victims’ Rights Act of 2004</a:t>
            </a:r>
          </a:p>
          <a:p>
            <a:pPr lvl="1"/>
            <a:r>
              <a:rPr lang="en-US" altLang="en-US" dirty="0" smtClean="0"/>
              <a:t>Victims’ right to participate in the system</a:t>
            </a:r>
          </a:p>
          <a:p>
            <a:pPr lvl="2"/>
            <a:r>
              <a:rPr lang="en-US" altLang="en-US" dirty="0" smtClean="0"/>
              <a:t>The right to be informed</a:t>
            </a:r>
          </a:p>
          <a:p>
            <a:pPr lvl="2"/>
            <a:r>
              <a:rPr lang="en-US" altLang="en-US" dirty="0" smtClean="0"/>
              <a:t>The right to be present</a:t>
            </a:r>
          </a:p>
          <a:p>
            <a:pPr lvl="2"/>
            <a:r>
              <a:rPr lang="en-US" altLang="en-US" dirty="0" smtClean="0"/>
              <a:t>The right to be heard</a:t>
            </a:r>
          </a:p>
          <a:p>
            <a:r>
              <a:rPr lang="en-US" altLang="en-US" dirty="0" smtClean="0"/>
              <a:t>Enforceability of legislation</a:t>
            </a:r>
          </a:p>
          <a:p>
            <a:r>
              <a:rPr lang="en-US" altLang="en-US" dirty="0" smtClean="0"/>
              <a:t>Victim services</a:t>
            </a:r>
          </a:p>
          <a:p>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Learning Objective 6</a:t>
            </a:r>
          </a:p>
        </p:txBody>
      </p:sp>
      <p:sp>
        <p:nvSpPr>
          <p:cNvPr id="48131" name="Rectangle 3"/>
          <p:cNvSpPr>
            <a:spLocks noGrp="1" noChangeArrowheads="1"/>
          </p:cNvSpPr>
          <p:nvPr>
            <p:ph sz="half" idx="1"/>
          </p:nvPr>
        </p:nvSpPr>
        <p:spPr/>
        <p:txBody>
          <a:bodyPr/>
          <a:lstStyle/>
          <a:p>
            <a:r>
              <a:rPr lang="en-US" altLang="en-US" dirty="0" smtClean="0"/>
              <a:t>Discuss one major concern regarding victim participation in the criminal justice process.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p:txBody>
          <a:bodyPr/>
          <a:lstStyle/>
          <a:p>
            <a:r>
              <a:rPr lang="en-US" altLang="en-US" dirty="0" smtClean="0"/>
              <a:t>Victims of Crime</a:t>
            </a:r>
          </a:p>
        </p:txBody>
      </p:sp>
      <p:sp>
        <p:nvSpPr>
          <p:cNvPr id="3" name="Content Placeholder 2"/>
          <p:cNvSpPr>
            <a:spLocks noGrp="1"/>
          </p:cNvSpPr>
          <p:nvPr>
            <p:ph sz="half" idx="1"/>
          </p:nvPr>
        </p:nvSpPr>
        <p:spPr/>
        <p:txBody>
          <a:bodyPr/>
          <a:lstStyle/>
          <a:p>
            <a:r>
              <a:rPr lang="en-US" dirty="0" smtClean="0"/>
              <a:t>The </a:t>
            </a:r>
            <a:r>
              <a:rPr lang="en-US" dirty="0" smtClean="0"/>
              <a:t>risks </a:t>
            </a:r>
            <a:r>
              <a:rPr lang="en-US" dirty="0" smtClean="0"/>
              <a:t>of </a:t>
            </a:r>
            <a:r>
              <a:rPr lang="en-US" dirty="0" smtClean="0"/>
              <a:t>victimization</a:t>
            </a:r>
            <a:endParaRPr lang="en-US" dirty="0" smtClean="0"/>
          </a:p>
          <a:p>
            <a:r>
              <a:rPr lang="en-US" dirty="0" smtClean="0"/>
              <a:t>Routine </a:t>
            </a:r>
            <a:r>
              <a:rPr lang="en-US" dirty="0" smtClean="0"/>
              <a:t>activities theory</a:t>
            </a:r>
            <a:endParaRPr lang="en-US" dirty="0" smtClean="0"/>
          </a:p>
          <a:p>
            <a:pPr lvl="1"/>
            <a:r>
              <a:rPr lang="en-US" dirty="0" smtClean="0"/>
              <a:t>Likely offender</a:t>
            </a:r>
          </a:p>
          <a:p>
            <a:pPr lvl="1"/>
            <a:r>
              <a:rPr lang="en-US" dirty="0" smtClean="0"/>
              <a:t>Suitable target</a:t>
            </a:r>
          </a:p>
          <a:p>
            <a:pPr lvl="1"/>
            <a:r>
              <a:rPr lang="en-US" dirty="0" smtClean="0"/>
              <a:t>Absence of capable guardian</a:t>
            </a:r>
          </a:p>
          <a:p>
            <a:r>
              <a:rPr lang="en-US" dirty="0" smtClean="0"/>
              <a:t>Repeat </a:t>
            </a:r>
            <a:r>
              <a:rPr lang="en-US" dirty="0" smtClean="0"/>
              <a:t>victimization</a:t>
            </a:r>
            <a:endParaRPr lang="en-US" dirty="0" smtClean="0"/>
          </a:p>
          <a:p>
            <a:r>
              <a:rPr lang="en-US" dirty="0" smtClean="0"/>
              <a:t>Victim-offender connection </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Learning Objective 7</a:t>
            </a:r>
          </a:p>
        </p:txBody>
      </p:sp>
      <p:sp>
        <p:nvSpPr>
          <p:cNvPr id="50179" name="Rectangle 3"/>
          <p:cNvSpPr>
            <a:spLocks noGrp="1" noChangeArrowheads="1"/>
          </p:cNvSpPr>
          <p:nvPr>
            <p:ph sz="half" idx="1"/>
          </p:nvPr>
        </p:nvSpPr>
        <p:spPr/>
        <p:txBody>
          <a:bodyPr/>
          <a:lstStyle/>
          <a:p>
            <a:r>
              <a:rPr lang="en-US" altLang="en-US" dirty="0" smtClean="0"/>
              <a:t>Identify the three factors most often used by criminologists to explain changes in the nation’</a:t>
            </a:r>
            <a:r>
              <a:rPr lang="en-US" altLang="ja-JP" dirty="0" smtClean="0"/>
              <a:t>s crime rate.</a:t>
            </a:r>
            <a:endParaRPr lang="en-US" altLang="en-US" dirty="0" smtClean="0"/>
          </a:p>
        </p:txBody>
      </p:sp>
      <p:pic>
        <p:nvPicPr>
          <p:cNvPr id="50180" name="Picture 1" descr="pic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313" y="3316288"/>
            <a:ext cx="7469187"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2"/>
          <p:cNvSpPr>
            <a:spLocks noChangeArrowheads="1"/>
          </p:cNvSpPr>
          <p:nvPr/>
        </p:nvSpPr>
        <p:spPr bwMode="auto">
          <a:xfrm>
            <a:off x="976313" y="6092825"/>
            <a:ext cx="2479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Source: Federal Bureau of Investigation.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Crime Trends in the U.S.</a:t>
            </a:r>
          </a:p>
        </p:txBody>
      </p:sp>
      <p:sp>
        <p:nvSpPr>
          <p:cNvPr id="51203" name="Rectangle 3"/>
          <p:cNvSpPr>
            <a:spLocks noGrp="1" noChangeArrowheads="1"/>
          </p:cNvSpPr>
          <p:nvPr>
            <p:ph sz="half" idx="1"/>
          </p:nvPr>
        </p:nvSpPr>
        <p:spPr/>
        <p:txBody>
          <a:bodyPr/>
          <a:lstStyle/>
          <a:p>
            <a:r>
              <a:rPr lang="en-US" altLang="en-US" dirty="0" smtClean="0"/>
              <a:t>The </a:t>
            </a:r>
            <a:r>
              <a:rPr lang="ja-JP" altLang="en-US" dirty="0" smtClean="0"/>
              <a:t>“</a:t>
            </a:r>
            <a:r>
              <a:rPr lang="en-US" altLang="ja-JP" dirty="0" smtClean="0"/>
              <a:t>usual suspects</a:t>
            </a:r>
            <a:r>
              <a:rPr lang="ja-JP" altLang="en-US" dirty="0" smtClean="0"/>
              <a:t>”</a:t>
            </a:r>
            <a:r>
              <a:rPr lang="en-US" altLang="ja-JP" dirty="0" smtClean="0"/>
              <a:t> of crime </a:t>
            </a:r>
            <a:r>
              <a:rPr lang="en-US" altLang="ja-JP" dirty="0" smtClean="0"/>
              <a:t>fluctuation</a:t>
            </a:r>
            <a:endParaRPr lang="en-US" altLang="ja-JP" dirty="0" smtClean="0"/>
          </a:p>
          <a:p>
            <a:pPr lvl="1"/>
            <a:r>
              <a:rPr lang="en-US" altLang="en-US" dirty="0" smtClean="0"/>
              <a:t>Imprisonment</a:t>
            </a:r>
          </a:p>
          <a:p>
            <a:pPr lvl="1"/>
            <a:r>
              <a:rPr lang="en-US" altLang="en-US" dirty="0" smtClean="0"/>
              <a:t>Youth populations</a:t>
            </a:r>
          </a:p>
          <a:p>
            <a:pPr lvl="1"/>
            <a:r>
              <a:rPr lang="en-US" altLang="en-US" dirty="0" smtClean="0"/>
              <a:t>The economy </a:t>
            </a:r>
          </a:p>
          <a:p>
            <a:r>
              <a:rPr lang="en-US" altLang="ja-JP" dirty="0" smtClean="0"/>
              <a:t>Continuing decreases</a:t>
            </a:r>
          </a:p>
          <a:p>
            <a:pPr lvl="1"/>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smtClean="0"/>
              <a:t>Crime Trends in the U.S.</a:t>
            </a:r>
          </a:p>
        </p:txBody>
      </p:sp>
      <p:pic>
        <p:nvPicPr>
          <p:cNvPr id="52227" name="Content Placeholder 1" descr="pic5.jp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87804" y="1419225"/>
            <a:ext cx="4065229" cy="51339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smtClean="0"/>
              <a:t>Learning Objective 8</a:t>
            </a:r>
          </a:p>
        </p:txBody>
      </p:sp>
      <p:sp>
        <p:nvSpPr>
          <p:cNvPr id="53251" name="Rectangle 3"/>
          <p:cNvSpPr>
            <a:spLocks noGrp="1" noChangeArrowheads="1"/>
          </p:cNvSpPr>
          <p:nvPr>
            <p:ph sz="half" idx="1"/>
          </p:nvPr>
        </p:nvSpPr>
        <p:spPr/>
        <p:txBody>
          <a:bodyPr/>
          <a:lstStyle/>
          <a:p>
            <a:r>
              <a:rPr lang="en-US" altLang="en-US" dirty="0" smtClean="0"/>
              <a:t>Explain why income level appears to be more important than race or ethnicity when it comes to crime trends.</a:t>
            </a: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373438"/>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2"/>
          <p:cNvSpPr>
            <a:spLocks noChangeArrowheads="1"/>
          </p:cNvSpPr>
          <p:nvPr/>
        </p:nvSpPr>
        <p:spPr bwMode="auto">
          <a:xfrm>
            <a:off x="2005013" y="6384925"/>
            <a:ext cx="457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Photo by Robert Nickelsberg/Getty Images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Crime Trends in the U.S.</a:t>
            </a:r>
          </a:p>
        </p:txBody>
      </p:sp>
      <p:sp>
        <p:nvSpPr>
          <p:cNvPr id="54275" name="Rectangle 4"/>
          <p:cNvSpPr>
            <a:spLocks noGrp="1" noChangeArrowheads="1"/>
          </p:cNvSpPr>
          <p:nvPr>
            <p:ph sz="half" idx="1"/>
          </p:nvPr>
        </p:nvSpPr>
        <p:spPr/>
        <p:txBody>
          <a:bodyPr/>
          <a:lstStyle/>
          <a:p>
            <a:r>
              <a:rPr lang="en-US" altLang="en-US" dirty="0" smtClean="0"/>
              <a:t>Crime, </a:t>
            </a:r>
            <a:r>
              <a:rPr lang="en-US" altLang="en-US" dirty="0" smtClean="0"/>
              <a:t>race</a:t>
            </a:r>
            <a:r>
              <a:rPr lang="en-US" altLang="en-US" dirty="0" smtClean="0"/>
              <a:t>, and </a:t>
            </a:r>
            <a:r>
              <a:rPr lang="en-US" altLang="en-US" dirty="0" smtClean="0"/>
              <a:t>poverty</a:t>
            </a:r>
            <a:endParaRPr lang="en-US" altLang="en-US" dirty="0" smtClean="0"/>
          </a:p>
          <a:p>
            <a:pPr lvl="1"/>
            <a:r>
              <a:rPr lang="en-US" dirty="0"/>
              <a:t>Official crime data indicate strong correlation between minority status and crime</a:t>
            </a:r>
          </a:p>
          <a:p>
            <a:pPr lvl="1"/>
            <a:r>
              <a:rPr lang="en-US" dirty="0" smtClean="0"/>
              <a:t>Neighborhoods </a:t>
            </a:r>
            <a:r>
              <a:rPr lang="en-US" dirty="0"/>
              <a:t>with higher levels of disadvantaged individuals have higher violent crime rates</a:t>
            </a:r>
          </a:p>
          <a:p>
            <a:pPr lvl="1"/>
            <a:r>
              <a:rPr lang="en-US" dirty="0" smtClean="0"/>
              <a:t>Lack </a:t>
            </a:r>
            <a:r>
              <a:rPr lang="en-US" dirty="0"/>
              <a:t>of education, </a:t>
            </a:r>
            <a:r>
              <a:rPr lang="en-US" dirty="0" smtClean="0"/>
              <a:t>a </a:t>
            </a:r>
            <a:r>
              <a:rPr lang="en-US" dirty="0"/>
              <a:t>handicap faced by low-income citizens, seems to correlate with criminal activity</a:t>
            </a:r>
          </a:p>
          <a:p>
            <a:pPr lvl="1"/>
            <a:r>
              <a:rPr lang="en-US" dirty="0"/>
              <a:t>There is often a distinct lack of data regarding ethnicity and offending</a:t>
            </a:r>
            <a:endParaRPr lang="en-US" altLang="en-US" dirty="0" smtClean="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5" name="Group 4"/>
          <p:cNvGrpSpPr>
            <a:grpSpLocks/>
          </p:cNvGrpSpPr>
          <p:nvPr/>
        </p:nvGrpSpPr>
        <p:grpSpPr bwMode="auto">
          <a:xfrm>
            <a:off x="597535" y="8009255"/>
            <a:ext cx="578485" cy="303530"/>
            <a:chOff x="587" y="11982"/>
            <a:chExt cx="600" cy="319"/>
          </a:xfrm>
        </p:grpSpPr>
        <p:sp>
          <p:nvSpPr>
            <p:cNvPr id="6" name="AutoShape 81"/>
            <p:cNvSpPr>
              <a:spLocks noChangeArrowheads="1"/>
            </p:cNvSpPr>
            <p:nvPr/>
          </p:nvSpPr>
          <p:spPr bwMode="auto">
            <a:xfrm>
              <a:off x="621" y="11982"/>
              <a:ext cx="480" cy="250"/>
            </a:xfrm>
            <a:prstGeom prst="bevel">
              <a:avLst>
                <a:gd name="adj" fmla="val 12500"/>
              </a:avLst>
            </a:prstGeom>
            <a:solidFill>
              <a:srgbClr val="99CCFF"/>
            </a:solidFill>
            <a:ln w="9525">
              <a:solidFill>
                <a:srgbClr val="333399"/>
              </a:solidFill>
              <a:miter lim="800000"/>
              <a:headEnd/>
              <a:tailEnd/>
            </a:ln>
          </p:spPr>
          <p:txBody>
            <a:bodyPr rot="0" vert="horz" wrap="square" lIns="91440" tIns="45720" rIns="91440" bIns="45720" anchor="t" anchorCtr="0" upright="1">
              <a:noAutofit/>
            </a:bodyPr>
            <a:lstStyle/>
            <a:p>
              <a:endParaRPr lang="en-US" dirty="0"/>
            </a:p>
          </p:txBody>
        </p:sp>
        <p:sp>
          <p:nvSpPr>
            <p:cNvPr id="7" name="Text Box 82"/>
            <p:cNvSpPr txBox="1">
              <a:spLocks noChangeArrowheads="1"/>
            </p:cNvSpPr>
            <p:nvPr/>
          </p:nvSpPr>
          <p:spPr bwMode="auto">
            <a:xfrm>
              <a:off x="587" y="11982"/>
              <a:ext cx="600" cy="319"/>
            </a:xfrm>
            <a:prstGeom prst="rect">
              <a:avLst/>
            </a:prstGeom>
            <a:solidFill>
              <a:srgbClr val="99CCFF">
                <a:alpha val="0"/>
              </a:srgbClr>
            </a:solidFill>
            <a:ln>
              <a:noFill/>
            </a:ln>
            <a:extLst>
              <a:ext uri="{91240B29-F687-4F45-9708-019B960494DF}">
                <a14:hiddenLine xmlns:a14="http://schemas.microsoft.com/office/drawing/2010/main" w="9525">
                  <a:solidFill>
                    <a:srgbClr val="333399"/>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dirty="0">
                  <a:effectLst/>
                  <a:latin typeface="Calibri" panose="020F0502020204030204" pitchFamily="34" charset="0"/>
                  <a:ea typeface="Times New Roman" panose="02020603050405020304" pitchFamily="18" charset="0"/>
                </a:rPr>
                <a:t>28-30</a:t>
              </a:r>
              <a:endParaRPr lang="en-US" sz="1200" dirty="0">
                <a:effectLst/>
                <a:latin typeface="Times New Roman" panose="02020603050405020304" pitchFamily="18" charset="0"/>
                <a:ea typeface="Times New Roman" panose="02020603050405020304" pitchFamily="18" charset="0"/>
              </a:endParaRPr>
            </a:p>
          </p:txBody>
        </p:sp>
      </p:grpSp>
      <p:sp>
        <p:nvSpPr>
          <p:cNvPr id="4" name="Rectangle 1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0" name="Group 9"/>
          <p:cNvGrpSpPr>
            <a:grpSpLocks/>
          </p:cNvGrpSpPr>
          <p:nvPr/>
        </p:nvGrpSpPr>
        <p:grpSpPr bwMode="auto">
          <a:xfrm>
            <a:off x="749935" y="8161655"/>
            <a:ext cx="578485" cy="303530"/>
            <a:chOff x="587" y="11982"/>
            <a:chExt cx="600" cy="319"/>
          </a:xfrm>
        </p:grpSpPr>
        <p:sp>
          <p:nvSpPr>
            <p:cNvPr id="11" name="AutoShape 81"/>
            <p:cNvSpPr>
              <a:spLocks noChangeArrowheads="1"/>
            </p:cNvSpPr>
            <p:nvPr/>
          </p:nvSpPr>
          <p:spPr bwMode="auto">
            <a:xfrm>
              <a:off x="621" y="11982"/>
              <a:ext cx="480" cy="250"/>
            </a:xfrm>
            <a:prstGeom prst="bevel">
              <a:avLst>
                <a:gd name="adj" fmla="val 12500"/>
              </a:avLst>
            </a:prstGeom>
            <a:solidFill>
              <a:srgbClr val="99CCFF"/>
            </a:solidFill>
            <a:ln w="9525">
              <a:solidFill>
                <a:srgbClr val="333399"/>
              </a:solidFill>
              <a:miter lim="800000"/>
              <a:headEnd/>
              <a:tailEnd/>
            </a:ln>
          </p:spPr>
          <p:txBody>
            <a:bodyPr rot="0" vert="horz" wrap="square" lIns="91440" tIns="45720" rIns="91440" bIns="45720" anchor="t" anchorCtr="0" upright="1">
              <a:noAutofit/>
            </a:bodyPr>
            <a:lstStyle/>
            <a:p>
              <a:endParaRPr lang="en-US" dirty="0"/>
            </a:p>
          </p:txBody>
        </p:sp>
        <p:sp>
          <p:nvSpPr>
            <p:cNvPr id="12" name="Text Box 82"/>
            <p:cNvSpPr txBox="1">
              <a:spLocks noChangeArrowheads="1"/>
            </p:cNvSpPr>
            <p:nvPr/>
          </p:nvSpPr>
          <p:spPr bwMode="auto">
            <a:xfrm>
              <a:off x="587" y="11982"/>
              <a:ext cx="600" cy="319"/>
            </a:xfrm>
            <a:prstGeom prst="rect">
              <a:avLst/>
            </a:prstGeom>
            <a:solidFill>
              <a:srgbClr val="99CCFF">
                <a:alpha val="0"/>
              </a:srgbClr>
            </a:solidFill>
            <a:ln>
              <a:noFill/>
            </a:ln>
            <a:extLst>
              <a:ext uri="{91240B29-F687-4F45-9708-019B960494DF}">
                <a14:hiddenLine xmlns:a14="http://schemas.microsoft.com/office/drawing/2010/main" w="9525">
                  <a:solidFill>
                    <a:srgbClr val="333399"/>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dirty="0">
                  <a:effectLst/>
                  <a:latin typeface="Calibri" panose="020F0502020204030204" pitchFamily="34" charset="0"/>
                  <a:ea typeface="Times New Roman" panose="02020603050405020304" pitchFamily="18" charset="0"/>
                </a:rPr>
                <a:t>28-30</a:t>
              </a:r>
              <a:endParaRPr lang="en-US" sz="1200" dirty="0">
                <a:effectLst/>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Learning Objective 9</a:t>
            </a:r>
          </a:p>
        </p:txBody>
      </p:sp>
      <p:sp>
        <p:nvSpPr>
          <p:cNvPr id="55299" name="Rectangle 3"/>
          <p:cNvSpPr>
            <a:spLocks noGrp="1" noChangeArrowheads="1"/>
          </p:cNvSpPr>
          <p:nvPr>
            <p:ph sz="half" idx="1"/>
          </p:nvPr>
        </p:nvSpPr>
        <p:spPr/>
        <p:txBody>
          <a:bodyPr/>
          <a:lstStyle/>
          <a:p>
            <a:r>
              <a:rPr lang="en-US" altLang="en-US" dirty="0" smtClean="0"/>
              <a:t>Discuss the prevailing explanation for the rising number of women incarcerated in the United States.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Crime Trends in the U.S.</a:t>
            </a:r>
          </a:p>
        </p:txBody>
      </p:sp>
      <p:sp>
        <p:nvSpPr>
          <p:cNvPr id="56323" name="Rectangle 3"/>
          <p:cNvSpPr>
            <a:spLocks noGrp="1" noChangeArrowheads="1"/>
          </p:cNvSpPr>
          <p:nvPr>
            <p:ph sz="half" idx="1"/>
          </p:nvPr>
        </p:nvSpPr>
        <p:spPr/>
        <p:txBody>
          <a:bodyPr/>
          <a:lstStyle/>
          <a:p>
            <a:r>
              <a:rPr lang="en-US" altLang="en-US" dirty="0" smtClean="0"/>
              <a:t>Women and </a:t>
            </a:r>
            <a:r>
              <a:rPr lang="en-US" altLang="en-US" dirty="0" smtClean="0"/>
              <a:t>crime</a:t>
            </a:r>
            <a:r>
              <a:rPr lang="en-US" altLang="en-US" dirty="0" smtClean="0"/>
              <a:t>:</a:t>
            </a:r>
          </a:p>
          <a:p>
            <a:pPr lvl="1"/>
            <a:r>
              <a:rPr lang="en-US" altLang="en-US" dirty="0" smtClean="0"/>
              <a:t>Crime is a predominantly male </a:t>
            </a:r>
            <a:r>
              <a:rPr lang="en-US" altLang="en-US" dirty="0" smtClean="0"/>
              <a:t>activity; </a:t>
            </a:r>
            <a:r>
              <a:rPr lang="en-US" altLang="en-US" dirty="0" smtClean="0"/>
              <a:t>however female offending rates are steadily increasing.</a:t>
            </a:r>
          </a:p>
          <a:p>
            <a:pPr lvl="1"/>
            <a:r>
              <a:rPr lang="en-US" altLang="en-US" dirty="0" smtClean="0"/>
              <a:t>Criminal justice system is now more willing to incarcerate women.</a:t>
            </a:r>
          </a:p>
          <a:p>
            <a:r>
              <a:rPr lang="en-US" altLang="en-US" dirty="0" smtClean="0"/>
              <a:t>Women as crime victims</a:t>
            </a:r>
          </a:p>
          <a:p>
            <a:pPr lvl="1"/>
            <a:r>
              <a:rPr lang="en-US" altLang="en-US" dirty="0" smtClean="0"/>
              <a:t>Common crimes against </a:t>
            </a:r>
            <a:r>
              <a:rPr lang="en-US" altLang="en-US" dirty="0" smtClean="0"/>
              <a:t>women: someone known to victim; domestic violence</a:t>
            </a:r>
            <a:endParaRPr lang="en-US" altLang="en-US" dirty="0" smtClean="0"/>
          </a:p>
          <a:p>
            <a:pPr lvl="1"/>
            <a:r>
              <a:rPr lang="en-US" altLang="en-US" dirty="0" smtClean="0"/>
              <a:t>Increased </a:t>
            </a:r>
            <a:r>
              <a:rPr lang="en-US" altLang="en-US" dirty="0" smtClean="0"/>
              <a:t>exposure in the workplace</a:t>
            </a:r>
            <a:endParaRPr lang="en-US" altLang="en-US" dirty="0" smtClean="0"/>
          </a:p>
          <a:p>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Classifications of Crime</a:t>
            </a:r>
          </a:p>
        </p:txBody>
      </p:sp>
      <p:sp>
        <p:nvSpPr>
          <p:cNvPr id="29699" name="Rectangle 4"/>
          <p:cNvSpPr>
            <a:spLocks noGrp="1" noChangeArrowheads="1"/>
          </p:cNvSpPr>
          <p:nvPr>
            <p:ph sz="half" idx="1"/>
          </p:nvPr>
        </p:nvSpPr>
        <p:spPr/>
        <p:txBody>
          <a:bodyPr/>
          <a:lstStyle/>
          <a:p>
            <a:r>
              <a:rPr lang="en-US" altLang="en-US" dirty="0" smtClean="0"/>
              <a:t>Civil </a:t>
            </a:r>
            <a:r>
              <a:rPr lang="en-US" altLang="en-US" dirty="0" smtClean="0"/>
              <a:t>law</a:t>
            </a:r>
            <a:endParaRPr lang="en-US" altLang="en-US" dirty="0" smtClean="0"/>
          </a:p>
          <a:p>
            <a:pPr lvl="1"/>
            <a:r>
              <a:rPr lang="en-US" altLang="en-US" dirty="0" smtClean="0"/>
              <a:t>Civil court is concerned with responsibility.</a:t>
            </a:r>
          </a:p>
          <a:p>
            <a:pPr lvl="1"/>
            <a:r>
              <a:rPr lang="en-US" altLang="en-US" dirty="0" smtClean="0"/>
              <a:t>The burden of proof is the preponderance of the evidence.</a:t>
            </a:r>
          </a:p>
          <a:p>
            <a:pPr lvl="1"/>
            <a:r>
              <a:rPr lang="en-US" altLang="en-US" dirty="0" smtClean="0"/>
              <a:t>The remedy for violations of civil law is compensation.</a:t>
            </a:r>
          </a:p>
        </p:txBody>
      </p:sp>
      <p:sp>
        <p:nvSpPr>
          <p:cNvPr id="29700" name="Rectangle 5"/>
          <p:cNvSpPr>
            <a:spLocks noGrp="1" noChangeArrowheads="1"/>
          </p:cNvSpPr>
          <p:nvPr>
            <p:ph sz="half" idx="2"/>
          </p:nvPr>
        </p:nvSpPr>
        <p:spPr/>
        <p:txBody>
          <a:bodyPr/>
          <a:lstStyle/>
          <a:p>
            <a:r>
              <a:rPr lang="en-US" altLang="en-US" dirty="0" smtClean="0"/>
              <a:t>Criminal </a:t>
            </a:r>
            <a:r>
              <a:rPr lang="en-US" altLang="en-US" dirty="0" smtClean="0"/>
              <a:t>law</a:t>
            </a:r>
            <a:endParaRPr lang="en-US" altLang="en-US" dirty="0" smtClean="0"/>
          </a:p>
          <a:p>
            <a:pPr lvl="1"/>
            <a:r>
              <a:rPr lang="en-US" altLang="en-US" dirty="0" smtClean="0"/>
              <a:t>Criminal court is concerned with guilt.</a:t>
            </a:r>
          </a:p>
          <a:p>
            <a:pPr lvl="1"/>
            <a:r>
              <a:rPr lang="en-US" altLang="en-US" dirty="0" smtClean="0"/>
              <a:t>The burden of proof is beyond a reasonable doubt.</a:t>
            </a:r>
          </a:p>
          <a:p>
            <a:pPr lvl="1"/>
            <a:r>
              <a:rPr lang="en-US" altLang="en-US" dirty="0" smtClean="0"/>
              <a:t>The remedy for violations is some form of punishment.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Crime Trends in the U.S.</a:t>
            </a:r>
          </a:p>
        </p:txBody>
      </p:sp>
      <p:sp>
        <p:nvSpPr>
          <p:cNvPr id="3" name="Content Placeholder 2"/>
          <p:cNvSpPr>
            <a:spLocks noGrp="1"/>
          </p:cNvSpPr>
          <p:nvPr>
            <p:ph sz="half" idx="1"/>
          </p:nvPr>
        </p:nvSpPr>
        <p:spPr/>
        <p:txBody>
          <a:bodyPr/>
          <a:lstStyle/>
          <a:p>
            <a:r>
              <a:rPr lang="en-US" dirty="0" smtClean="0"/>
              <a:t>Mental </a:t>
            </a:r>
            <a:r>
              <a:rPr lang="en-US" dirty="0" smtClean="0"/>
              <a:t>illness </a:t>
            </a:r>
            <a:r>
              <a:rPr lang="en-US" dirty="0" smtClean="0"/>
              <a:t>and </a:t>
            </a:r>
            <a:r>
              <a:rPr lang="en-US" dirty="0" smtClean="0"/>
              <a:t>crime</a:t>
            </a:r>
            <a:endParaRPr lang="en-US" dirty="0" smtClean="0"/>
          </a:p>
          <a:p>
            <a:pPr lvl="1"/>
            <a:r>
              <a:rPr lang="en-US" dirty="0" smtClean="0"/>
              <a:t>Risk factors for violent crime</a:t>
            </a:r>
          </a:p>
          <a:p>
            <a:pPr lvl="2"/>
            <a:r>
              <a:rPr lang="en-US" dirty="0" smtClean="0"/>
              <a:t>Gun control</a:t>
            </a:r>
          </a:p>
          <a:p>
            <a:pPr lvl="2"/>
            <a:r>
              <a:rPr lang="en-US" dirty="0" smtClean="0"/>
              <a:t>Drug abuse</a:t>
            </a:r>
          </a:p>
          <a:p>
            <a:pPr lvl="1"/>
            <a:r>
              <a:rPr lang="en-US" dirty="0" smtClean="0"/>
              <a:t>Risk factors for victimization</a:t>
            </a:r>
          </a:p>
          <a:p>
            <a:pPr lvl="2"/>
            <a:r>
              <a:rPr lang="en-US" dirty="0" smtClean="0"/>
              <a:t>Poverty because of inability to find and keep job</a:t>
            </a:r>
          </a:p>
          <a:p>
            <a:pPr lvl="2"/>
            <a:r>
              <a:rPr lang="en-US" dirty="0" smtClean="0"/>
              <a:t>Homelessness</a:t>
            </a:r>
            <a:endParaRPr lang="en-US" dirty="0" smtClean="0"/>
          </a:p>
          <a:p>
            <a:pPr lvl="2"/>
            <a:r>
              <a:rPr lang="en-US" dirty="0" smtClean="0"/>
              <a:t>Inability to make prudent decisions in dangerous situations</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Classifications of Crime</a:t>
            </a:r>
          </a:p>
        </p:txBody>
      </p:sp>
      <p:sp>
        <p:nvSpPr>
          <p:cNvPr id="30723" name="Rectangle 4"/>
          <p:cNvSpPr>
            <a:spLocks noGrp="1" noChangeArrowheads="1"/>
          </p:cNvSpPr>
          <p:nvPr>
            <p:ph sz="half" idx="1"/>
          </p:nvPr>
        </p:nvSpPr>
        <p:spPr/>
        <p:txBody>
          <a:bodyPr/>
          <a:lstStyle/>
          <a:p>
            <a:r>
              <a:rPr lang="en-US" altLang="en-US" dirty="0" smtClean="0"/>
              <a:t>Felonies</a:t>
            </a:r>
          </a:p>
          <a:p>
            <a:pPr lvl="1"/>
            <a:r>
              <a:rPr lang="en-US" altLang="en-US" dirty="0" smtClean="0"/>
              <a:t>More serious than misdemeanors</a:t>
            </a:r>
          </a:p>
          <a:p>
            <a:pPr lvl="1"/>
            <a:r>
              <a:rPr lang="en-US" altLang="en-US" dirty="0" smtClean="0"/>
              <a:t>Punishable by death or imprisonment in a penitentiary for a period of a year or longer</a:t>
            </a:r>
          </a:p>
          <a:p>
            <a:endParaRPr lang="en-US" altLang="en-US" dirty="0" smtClean="0"/>
          </a:p>
        </p:txBody>
      </p:sp>
      <p:sp>
        <p:nvSpPr>
          <p:cNvPr id="30724" name="Rectangle 5"/>
          <p:cNvSpPr>
            <a:spLocks noGrp="1" noChangeArrowheads="1"/>
          </p:cNvSpPr>
          <p:nvPr>
            <p:ph sz="half" idx="2"/>
          </p:nvPr>
        </p:nvSpPr>
        <p:spPr/>
        <p:txBody>
          <a:bodyPr/>
          <a:lstStyle/>
          <a:p>
            <a:r>
              <a:rPr lang="en-US" altLang="en-US" dirty="0" smtClean="0"/>
              <a:t>Misdemeanors</a:t>
            </a:r>
          </a:p>
          <a:p>
            <a:pPr lvl="1"/>
            <a:r>
              <a:rPr lang="en-US" altLang="en-US" dirty="0" smtClean="0"/>
              <a:t>Less serious crimes</a:t>
            </a:r>
          </a:p>
          <a:p>
            <a:pPr lvl="1"/>
            <a:r>
              <a:rPr lang="en-US" altLang="en-US" dirty="0" smtClean="0"/>
              <a:t>Punishable by a fine and/or incarceration in a local jail for up to one year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altLang="en-US" dirty="0" smtClean="0"/>
              <a:t>Classifications of Crime</a:t>
            </a:r>
          </a:p>
        </p:txBody>
      </p:sp>
      <p:pic>
        <p:nvPicPr>
          <p:cNvPr id="31747" name="Picture 1" descr="pic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086" y="1842770"/>
            <a:ext cx="8544543"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Learning Objective 2</a:t>
            </a:r>
          </a:p>
        </p:txBody>
      </p:sp>
      <p:sp>
        <p:nvSpPr>
          <p:cNvPr id="32771" name="Rectangle 3"/>
          <p:cNvSpPr>
            <a:spLocks noGrp="1" noChangeArrowheads="1"/>
          </p:cNvSpPr>
          <p:nvPr>
            <p:ph sz="half" idx="1"/>
          </p:nvPr>
        </p:nvSpPr>
        <p:spPr/>
        <p:txBody>
          <a:bodyPr/>
          <a:lstStyle/>
          <a:p>
            <a:r>
              <a:rPr lang="en-US" altLang="en-US" dirty="0" smtClean="0"/>
              <a:t>Explain the differences between crimes </a:t>
            </a:r>
            <a:r>
              <a:rPr lang="en-US" altLang="en-US" i="1" dirty="0" smtClean="0"/>
              <a:t>mala in se</a:t>
            </a:r>
            <a:r>
              <a:rPr lang="en-US" altLang="en-US" dirty="0" smtClean="0"/>
              <a:t> and </a:t>
            </a:r>
            <a:r>
              <a:rPr lang="en-US" altLang="en-US" i="1" dirty="0" smtClean="0"/>
              <a:t>mala prohibita</a:t>
            </a:r>
            <a:r>
              <a:rPr lang="en-US" alt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Classifications of Crime</a:t>
            </a:r>
          </a:p>
        </p:txBody>
      </p:sp>
      <p:sp>
        <p:nvSpPr>
          <p:cNvPr id="33795" name="Rectangle 4"/>
          <p:cNvSpPr>
            <a:spLocks noGrp="1" noChangeArrowheads="1"/>
          </p:cNvSpPr>
          <p:nvPr>
            <p:ph sz="half" idx="1"/>
          </p:nvPr>
        </p:nvSpPr>
        <p:spPr>
          <a:xfrm>
            <a:off x="457200" y="1508760"/>
            <a:ext cx="4038600" cy="4525963"/>
          </a:xfrm>
        </p:spPr>
        <p:txBody>
          <a:bodyPr/>
          <a:lstStyle/>
          <a:p>
            <a:r>
              <a:rPr lang="en-US" altLang="en-US" i="1" dirty="0" smtClean="0"/>
              <a:t>Mala in se</a:t>
            </a:r>
          </a:p>
          <a:p>
            <a:pPr lvl="1"/>
            <a:r>
              <a:rPr lang="en-US" altLang="en-US" dirty="0" smtClean="0"/>
              <a:t>Acts that are inherently wrong, regardless of whether they are prohibited by law</a:t>
            </a:r>
          </a:p>
          <a:p>
            <a:pPr lvl="1"/>
            <a:r>
              <a:rPr lang="en-US" altLang="en-US" dirty="0" smtClean="0"/>
              <a:t>Examples include murder, rape, and theft</a:t>
            </a:r>
          </a:p>
        </p:txBody>
      </p:sp>
      <p:sp>
        <p:nvSpPr>
          <p:cNvPr id="33796" name="Rectangle 5"/>
          <p:cNvSpPr>
            <a:spLocks noGrp="1" noChangeArrowheads="1"/>
          </p:cNvSpPr>
          <p:nvPr>
            <p:ph sz="half" idx="2"/>
          </p:nvPr>
        </p:nvSpPr>
        <p:spPr>
          <a:xfrm>
            <a:off x="4648200" y="1497330"/>
            <a:ext cx="4038600" cy="4525963"/>
          </a:xfrm>
        </p:spPr>
        <p:txBody>
          <a:bodyPr/>
          <a:lstStyle/>
          <a:p>
            <a:r>
              <a:rPr lang="en-US" altLang="en-US" i="1" dirty="0" smtClean="0"/>
              <a:t>Mala prohibita</a:t>
            </a:r>
          </a:p>
          <a:p>
            <a:pPr lvl="1"/>
            <a:r>
              <a:rPr lang="en-US" altLang="en-US" dirty="0" smtClean="0"/>
              <a:t>Acts that are made illegal by criminal statute and are not necessarily wrong in and of themselves</a:t>
            </a:r>
          </a:p>
          <a:p>
            <a:pPr lvl="1"/>
            <a:r>
              <a:rPr lang="en-US" altLang="en-US" dirty="0" smtClean="0"/>
              <a:t>Examples include speeding and loitering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Discussion Questions</a:t>
            </a:r>
            <a:br>
              <a:rPr lang="en-US" altLang="en-US" dirty="0" smtClean="0"/>
            </a:br>
            <a:r>
              <a:rPr lang="en-US" altLang="en-US" dirty="0" smtClean="0"/>
              <a:t>Drugs: To Legalize or Not?</a:t>
            </a:r>
          </a:p>
        </p:txBody>
      </p:sp>
      <p:sp>
        <p:nvSpPr>
          <p:cNvPr id="34819" name="Content Placeholder 2"/>
          <p:cNvSpPr>
            <a:spLocks noGrp="1"/>
          </p:cNvSpPr>
          <p:nvPr>
            <p:ph sz="half" idx="1"/>
          </p:nvPr>
        </p:nvSpPr>
        <p:spPr/>
        <p:txBody>
          <a:bodyPr/>
          <a:lstStyle/>
          <a:p>
            <a:r>
              <a:rPr lang="en-US" altLang="en-US" dirty="0" smtClean="0"/>
              <a:t>Provide reasons why marijuana should be legalized.</a:t>
            </a:r>
          </a:p>
          <a:p>
            <a:r>
              <a:rPr lang="en-US" altLang="en-US" dirty="0" smtClean="0"/>
              <a:t>What other drugs should be legalized, or not legalized, and why?</a:t>
            </a:r>
          </a:p>
          <a:p>
            <a:r>
              <a:rPr lang="en-US" altLang="en-US" dirty="0" smtClean="0"/>
              <a:t>What role should the federal government play regarding drug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Learning Objective 3</a:t>
            </a:r>
          </a:p>
        </p:txBody>
      </p:sp>
      <p:sp>
        <p:nvSpPr>
          <p:cNvPr id="35843" name="Rectangle 3"/>
          <p:cNvSpPr>
            <a:spLocks noGrp="1" noChangeArrowheads="1"/>
          </p:cNvSpPr>
          <p:nvPr>
            <p:ph sz="half" idx="1"/>
          </p:nvPr>
        </p:nvSpPr>
        <p:spPr/>
        <p:txBody>
          <a:bodyPr/>
          <a:lstStyle/>
          <a:p>
            <a:r>
              <a:rPr lang="en-US" altLang="en-US" dirty="0" smtClean="0"/>
              <a:t>Identify the publication in which the FBI reports crime data and list the two main ways in which the data are reported.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526</TotalTime>
  <Words>1486</Words>
  <Application>Microsoft Office PowerPoint</Application>
  <PresentationFormat>On-screen Show (4:3)</PresentationFormat>
  <Paragraphs>174</Paragraphs>
  <Slides>30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MS PGothic</vt:lpstr>
      <vt:lpstr>MS PGothic</vt:lpstr>
      <vt:lpstr>Arial</vt:lpstr>
      <vt:lpstr>Calibri</vt:lpstr>
      <vt:lpstr>Calibri Light</vt:lpstr>
      <vt:lpstr>Times New Roman</vt:lpstr>
      <vt:lpstr>1_Office Theme</vt:lpstr>
      <vt:lpstr>Custom Design</vt:lpstr>
      <vt:lpstr>PowerPoint Presentation</vt:lpstr>
      <vt:lpstr>Learning Objective 1</vt:lpstr>
      <vt:lpstr>Classifications of Crime</vt:lpstr>
      <vt:lpstr>Classifications of Crime</vt:lpstr>
      <vt:lpstr>Classifications of Crime</vt:lpstr>
      <vt:lpstr>Learning Objective 2</vt:lpstr>
      <vt:lpstr>Classifications of Crime</vt:lpstr>
      <vt:lpstr>Discussion Questions Drugs: To Legalize or Not?</vt:lpstr>
      <vt:lpstr>Learning Objective 3</vt:lpstr>
      <vt:lpstr>Measuring Crime in the U.S.</vt:lpstr>
      <vt:lpstr>Measuring Crime in the U.S.</vt:lpstr>
      <vt:lpstr>Measuring Crime in the U.S.</vt:lpstr>
      <vt:lpstr>Measuring Crime in the U.S.</vt:lpstr>
      <vt:lpstr>Measuring Crime in the U.S.</vt:lpstr>
      <vt:lpstr>Learning Objective 4</vt:lpstr>
      <vt:lpstr>Measuring Crime in the U.S.</vt:lpstr>
      <vt:lpstr>Victims of Crime</vt:lpstr>
      <vt:lpstr>Victims of Crime</vt:lpstr>
      <vt:lpstr>Learning Objective 5</vt:lpstr>
      <vt:lpstr>Victims of Crime</vt:lpstr>
      <vt:lpstr>Learning Objective 6</vt:lpstr>
      <vt:lpstr>Victims of Crime</vt:lpstr>
      <vt:lpstr>Learning Objective 7</vt:lpstr>
      <vt:lpstr>Crime Trends in the U.S.</vt:lpstr>
      <vt:lpstr>Crime Trends in the U.S.</vt:lpstr>
      <vt:lpstr>Learning Objective 8</vt:lpstr>
      <vt:lpstr>Crime Trends in the U.S.</vt:lpstr>
      <vt:lpstr>Learning Objective 9</vt:lpstr>
      <vt:lpstr>Crime Trends in the U.S.</vt:lpstr>
      <vt:lpstr>Crime Trends in the U.S.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71</cp:revision>
  <dcterms:created xsi:type="dcterms:W3CDTF">2013-10-25T01:45:49Z</dcterms:created>
  <dcterms:modified xsi:type="dcterms:W3CDTF">2015-11-09T15:35:49Z</dcterms:modified>
</cp:coreProperties>
</file>