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1"/>
    <p:sldMasterId id="2147484519" r:id="rId2"/>
  </p:sldMasterIdLst>
  <p:notesMasterIdLst>
    <p:notesMasterId r:id="rId32"/>
  </p:notesMasterIdLst>
  <p:sldIdLst>
    <p:sldId id="291"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88" r:id="rId18"/>
    <p:sldId id="287" r:id="rId19"/>
    <p:sldId id="275" r:id="rId20"/>
    <p:sldId id="276" r:id="rId21"/>
    <p:sldId id="278" r:id="rId22"/>
    <p:sldId id="279" r:id="rId23"/>
    <p:sldId id="280" r:id="rId24"/>
    <p:sldId id="281" r:id="rId25"/>
    <p:sldId id="282" r:id="rId26"/>
    <p:sldId id="283" r:id="rId27"/>
    <p:sldId id="289" r:id="rId28"/>
    <p:sldId id="290" r:id="rId29"/>
    <p:sldId id="285" r:id="rId30"/>
    <p:sldId id="286"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06" autoAdjust="0"/>
  </p:normalViewPr>
  <p:slideViewPr>
    <p:cSldViewPr snapToGrid="0" snapToObjects="1">
      <p:cViewPr varScale="1">
        <p:scale>
          <a:sx n="75" d="100"/>
          <a:sy n="75" d="100"/>
        </p:scale>
        <p:origin x="1746" y="54"/>
      </p:cViewPr>
      <p:guideLst>
        <p:guide orient="horz" pos="2160"/>
        <p:guide pos="2880"/>
      </p:guideLst>
    </p:cSldViewPr>
  </p:slideViewPr>
  <p:outlineViewPr>
    <p:cViewPr>
      <p:scale>
        <a:sx n="33" d="100"/>
        <a:sy n="33" d="100"/>
      </p:scale>
      <p:origin x="0" y="-14322"/>
    </p:cViewPr>
  </p:outlineViewPr>
  <p:notesTextViewPr>
    <p:cViewPr>
      <p:scale>
        <a:sx n="100" d="100"/>
        <a:sy n="100" d="100"/>
      </p:scale>
      <p:origin x="0" y="0"/>
    </p:cViewPr>
  </p:notesTextViewPr>
  <p:sorterViewPr>
    <p:cViewPr>
      <p:scale>
        <a:sx n="100" d="100"/>
        <a:sy n="100" d="100"/>
      </p:scale>
      <p:origin x="0" y="-3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36E51E2-8784-4627-B5A9-4892EE5D65E1}"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6CFA71-EEB7-4CCE-89B0-602AE640E1DD}" type="slidenum">
              <a:rPr lang="en-US" altLang="en-US"/>
              <a:pPr/>
              <a:t>‹#›</a:t>
            </a:fld>
            <a:endParaRPr lang="en-US" altLang="en-US" dirty="0"/>
          </a:p>
        </p:txBody>
      </p:sp>
    </p:spTree>
    <p:extLst>
      <p:ext uri="{BB962C8B-B14F-4D97-AF65-F5344CB8AC3E}">
        <p14:creationId xmlns:p14="http://schemas.microsoft.com/office/powerpoint/2010/main" val="37474312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Chancey Luna, standing, and Michael Jones, sitting, are two of the three “bored” teenagers charged with fatally shooting Australian Christopher Lane in Duncan, Oklahoma, on August 16, 2013. How is the assumption that some people commit crimes for the “thrill of it” consistent with rational choice theory? AP Images/Sue Ogrocki</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5AC0AD6-39AA-4ED1-BE27-0C29CBEEFD9D}"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3339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On November 25, 2014, a firefighter surveys the rubble of a strip mall in Ferguson, Missouri. An angry crowd destroyed the property after learning that a local white police officer would not face criminal charges for killing an African American suspect. </a:t>
            </a:r>
            <a:r>
              <a:rPr lang="en-US" altLang="en-US" dirty="0" smtClean="0">
                <a:cs typeface="Calibri" panose="020F0502020204030204" pitchFamily="34" charset="0"/>
              </a:rPr>
              <a:t>How does </a:t>
            </a:r>
            <a:r>
              <a:rPr lang="en-US" altLang="en-US" dirty="0" smtClean="0">
                <a:cs typeface="Calibri" panose="020F0502020204030204" pitchFamily="34" charset="0"/>
              </a:rPr>
              <a:t>social psychology explain acts of violence or disorder by large groups of people? Scott Olson/ Getty Images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66443E3-90B1-41D8-B847-EB69102D1A98}"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132342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Two law enforcement officers investigate a murder in the Desire neighborhood of New Orleans. How would a criminologist who advocates social conflict theories of criminal behavior explain high crime rates in low-income neighborhoods such as Desire?</a:t>
            </a:r>
          </a:p>
          <a:p>
            <a:r>
              <a:rPr lang="en-US" altLang="en-US" dirty="0" smtClean="0">
                <a:cs typeface="Calibri" panose="020F0502020204030204" pitchFamily="34" charset="0"/>
              </a:rPr>
              <a:t>Michael DeMocker/The Times-Picayune/Landov</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7B58DAD6-9BB8-483C-BD32-ED8019CA9966}"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312330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72EC658-909B-4712-BA5E-1EABD2708831}"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165592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7F33945-798C-47EE-996E-13ABC12EF068}"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230675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young woman prepares to use heroin under a bridge in Portland, Maine. Do you think that drug abusers should be treated as criminals to be punished or as ill people in need of treatment? Explain your answer. Cheryl Senter/The New York Times/Redux</a:t>
            </a:r>
          </a:p>
          <a:p>
            <a:pPr eaLnBrk="1" hangingPunct="1">
              <a:spcBef>
                <a:spcPct val="0"/>
              </a:spcBef>
            </a:pPr>
            <a:endParaRPr lang="en-US" altLang="en-US" dirty="0" smtClean="0">
              <a:cs typeface="Calibri" panose="020F0502020204030204"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7C7F209-49F2-4704-9115-1D38794E9434}"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266004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Source: Substance Abuse and Mental Health Service Administration, Results from the 2013 National Survey on Drug Use and Health: Summary of National Findings (Washington, D.C.: National Institute of Drug Abuse, September 2014), Figure 2.1, page 16.</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63FE34E-359F-40A3-897D-49E3A315A6DB}"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181758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DB9463D-0D21-413F-8414-C8135B43C03E}"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40034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559874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732899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97380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75497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2656509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8438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1532572823"/>
      </p:ext>
    </p:extLst>
  </p:cSld>
  <p:clrMap bg1="lt1" tx1="dk1" bg2="lt2" tx2="dk2" accent1="accent1" accent2="accent2" accent3="accent3" accent4="accent4" accent5="accent5" accent6="accent6" hlink="hlink" folHlink="folHlink"/>
  <p:sldLayoutIdLst>
    <p:sldLayoutId id="214748452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2</a:t>
            </a:r>
            <a:endParaRPr lang="en-US" b="1" dirty="0"/>
          </a:p>
        </p:txBody>
      </p:sp>
      <p:sp>
        <p:nvSpPr>
          <p:cNvPr id="3" name="Text Placeholder 2"/>
          <p:cNvSpPr>
            <a:spLocks noGrp="1"/>
          </p:cNvSpPr>
          <p:nvPr>
            <p:ph type="body" sz="quarter" idx="11"/>
          </p:nvPr>
        </p:nvSpPr>
        <p:spPr/>
        <p:txBody>
          <a:bodyPr/>
          <a:lstStyle/>
          <a:p>
            <a:r>
              <a:rPr lang="en-US" dirty="0" smtClean="0"/>
              <a:t>Causes of Crime</a:t>
            </a:r>
            <a:endParaRPr lang="en-US" dirty="0"/>
          </a:p>
        </p:txBody>
      </p:sp>
    </p:spTree>
    <p:extLst>
      <p:ext uri="{BB962C8B-B14F-4D97-AF65-F5344CB8AC3E}">
        <p14:creationId xmlns:p14="http://schemas.microsoft.com/office/powerpoint/2010/main" val="17972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Learning Objective 3</a:t>
            </a:r>
          </a:p>
        </p:txBody>
      </p:sp>
      <p:sp>
        <p:nvSpPr>
          <p:cNvPr id="39939" name="Rectangle 3"/>
          <p:cNvSpPr>
            <a:spLocks noGrp="1" noChangeArrowheads="1"/>
          </p:cNvSpPr>
          <p:nvPr>
            <p:ph sz="half" idx="1"/>
          </p:nvPr>
        </p:nvSpPr>
        <p:spPr/>
        <p:txBody>
          <a:bodyPr/>
          <a:lstStyle/>
          <a:p>
            <a:r>
              <a:rPr lang="en-US" altLang="en-US" dirty="0" smtClean="0"/>
              <a:t>Explain how brain-scanning technology is able to help scientists determine if an individual is at risk for criminal offending.</a:t>
            </a:r>
          </a:p>
        </p:txBody>
      </p:sp>
      <p:grpSp>
        <p:nvGrpSpPr>
          <p:cNvPr id="39940" name="Group 3"/>
          <p:cNvGrpSpPr>
            <a:grpSpLocks/>
          </p:cNvGrpSpPr>
          <p:nvPr/>
        </p:nvGrpSpPr>
        <p:grpSpPr bwMode="auto">
          <a:xfrm>
            <a:off x="2190750" y="3230179"/>
            <a:ext cx="4257675" cy="3128962"/>
            <a:chOff x="2438400" y="3488517"/>
            <a:chExt cx="4256088" cy="3127696"/>
          </a:xfrm>
        </p:grpSpPr>
        <p:pic>
          <p:nvPicPr>
            <p:cNvPr id="39941" name="Picture 4" descr="P02_04_Brain Scan.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513" y="3488517"/>
              <a:ext cx="42449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5"/>
            <p:cNvSpPr>
              <a:spLocks noChangeArrowheads="1"/>
            </p:cNvSpPr>
            <p:nvPr/>
          </p:nvSpPr>
          <p:spPr bwMode="auto">
            <a:xfrm>
              <a:off x="2438400" y="6400800"/>
              <a:ext cx="1647306" cy="2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Yakobchuk Vasyl/Shutterstock.com</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altLang="en-US" dirty="0" smtClean="0"/>
              <a:t>The Brain and The Body</a:t>
            </a:r>
          </a:p>
        </p:txBody>
      </p:sp>
      <p:sp>
        <p:nvSpPr>
          <p:cNvPr id="40963" name="Content Placeholder 5"/>
          <p:cNvSpPr>
            <a:spLocks noGrp="1"/>
          </p:cNvSpPr>
          <p:nvPr>
            <p:ph sz="half" idx="1"/>
          </p:nvPr>
        </p:nvSpPr>
        <p:spPr/>
        <p:txBody>
          <a:bodyPr>
            <a:normAutofit fontScale="85000" lnSpcReduction="10000"/>
          </a:bodyPr>
          <a:lstStyle/>
          <a:p>
            <a:r>
              <a:rPr lang="en-US" altLang="en-US" dirty="0" smtClean="0"/>
              <a:t>Genetics: a branch of biology that deals with traits that are passed through </a:t>
            </a:r>
            <a:r>
              <a:rPr lang="en-US" altLang="en-US" dirty="0" smtClean="0"/>
              <a:t>generations</a:t>
            </a:r>
            <a:endParaRPr lang="en-US" altLang="en-US" dirty="0" smtClean="0"/>
          </a:p>
          <a:p>
            <a:r>
              <a:rPr lang="en-US" altLang="en-US" dirty="0" smtClean="0"/>
              <a:t>When the warrior gene is combined with history of abuse as child, there is </a:t>
            </a:r>
            <a:r>
              <a:rPr lang="en-US" altLang="en-US" dirty="0" smtClean="0"/>
              <a:t>an increased </a:t>
            </a:r>
            <a:r>
              <a:rPr lang="en-US" altLang="en-US" dirty="0" smtClean="0"/>
              <a:t>risk for violence.</a:t>
            </a:r>
          </a:p>
          <a:p>
            <a:r>
              <a:rPr lang="en-US" altLang="en-US" dirty="0" smtClean="0"/>
              <a:t>Criminal activity in males is linked to elevated levels of </a:t>
            </a:r>
            <a:r>
              <a:rPr lang="en-US" altLang="en-US" dirty="0" smtClean="0"/>
              <a:t>testosterone.</a:t>
            </a:r>
            <a:endParaRPr lang="en-US" altLang="en-US" dirty="0" smtClean="0"/>
          </a:p>
          <a:p>
            <a:r>
              <a:rPr lang="en-US" altLang="en-US" dirty="0" smtClean="0"/>
              <a:t>Neurocriminology is the study of how genetics and brain activity influence criminal behavior.</a:t>
            </a:r>
          </a:p>
          <a:p>
            <a:r>
              <a:rPr lang="en-US" altLang="en-US" dirty="0" smtClean="0"/>
              <a:t>While there may be a correlation between mental illness and violence, such illnesses </a:t>
            </a:r>
            <a:r>
              <a:rPr lang="en-US" altLang="en-US" dirty="0" smtClean="0"/>
              <a:t>cannot be </a:t>
            </a:r>
            <a:r>
              <a:rPr lang="en-US" altLang="en-US" dirty="0" smtClean="0"/>
              <a:t>said to cause violent behavior.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altLang="en-US" dirty="0" smtClean="0"/>
              <a:t>The Brain and The Body</a:t>
            </a:r>
          </a:p>
        </p:txBody>
      </p:sp>
      <p:sp>
        <p:nvSpPr>
          <p:cNvPr id="41987" name="Content Placeholder 5"/>
          <p:cNvSpPr>
            <a:spLocks noGrp="1"/>
          </p:cNvSpPr>
          <p:nvPr>
            <p:ph sz="half" idx="1"/>
          </p:nvPr>
        </p:nvSpPr>
        <p:spPr/>
        <p:txBody>
          <a:bodyPr/>
          <a:lstStyle/>
          <a:p>
            <a:r>
              <a:rPr lang="en-US" altLang="en-US" dirty="0" smtClean="0"/>
              <a:t>Freud’s </a:t>
            </a:r>
            <a:r>
              <a:rPr lang="en-US" altLang="en-US" dirty="0" smtClean="0"/>
              <a:t>psychoanalytic theory</a:t>
            </a:r>
            <a:endParaRPr lang="en-US" altLang="en-US" dirty="0" smtClean="0"/>
          </a:p>
          <a:p>
            <a:pPr lvl="1"/>
            <a:r>
              <a:rPr lang="en-US" altLang="en-US" dirty="0" smtClean="0"/>
              <a:t>The id, ego, and superego</a:t>
            </a:r>
          </a:p>
          <a:p>
            <a:r>
              <a:rPr lang="en-US" altLang="en-US" dirty="0" smtClean="0"/>
              <a:t>Social </a:t>
            </a:r>
            <a:r>
              <a:rPr lang="en-US" altLang="en-US" dirty="0" smtClean="0"/>
              <a:t>psychology</a:t>
            </a:r>
            <a:endParaRPr lang="en-US" altLang="en-US" dirty="0" smtClean="0"/>
          </a:p>
          <a:p>
            <a:pPr lvl="1"/>
            <a:r>
              <a:rPr lang="en-US" altLang="en-US" dirty="0" smtClean="0"/>
              <a:t>How humans relate to and influence one another </a:t>
            </a:r>
          </a:p>
          <a:p>
            <a:r>
              <a:rPr lang="en-US" altLang="en-US" dirty="0" smtClean="0"/>
              <a:t>Trait </a:t>
            </a:r>
            <a:r>
              <a:rPr lang="en-US" altLang="en-US" dirty="0" smtClean="0"/>
              <a:t>theory</a:t>
            </a:r>
            <a:endParaRPr lang="en-US" altLang="en-US" dirty="0" smtClean="0"/>
          </a:p>
          <a:p>
            <a:pPr lvl="1"/>
            <a:r>
              <a:rPr lang="en-US" altLang="en-US" dirty="0" smtClean="0"/>
              <a:t>Biological and psychological views of criminality </a:t>
            </a:r>
            <a:r>
              <a:rPr lang="en-US" altLang="en-US" dirty="0" smtClean="0"/>
              <a:t>that suggest </a:t>
            </a:r>
            <a:r>
              <a:rPr lang="en-US" altLang="en-US" dirty="0" smtClean="0"/>
              <a:t>antisocial behavior should be identified and treated before it manifests itself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Learning Objective 4</a:t>
            </a:r>
          </a:p>
        </p:txBody>
      </p:sp>
      <p:sp>
        <p:nvSpPr>
          <p:cNvPr id="43011" name="Rectangle 3"/>
          <p:cNvSpPr>
            <a:spLocks noGrp="1" noChangeArrowheads="1"/>
          </p:cNvSpPr>
          <p:nvPr>
            <p:ph sz="half" idx="1"/>
          </p:nvPr>
        </p:nvSpPr>
        <p:spPr/>
        <p:txBody>
          <a:bodyPr/>
          <a:lstStyle/>
          <a:p>
            <a:r>
              <a:rPr lang="en-US" altLang="en-US" dirty="0" smtClean="0"/>
              <a:t>List and describe the three theories of social structure that help explain crime.</a:t>
            </a:r>
          </a:p>
        </p:txBody>
      </p:sp>
      <p:pic>
        <p:nvPicPr>
          <p:cNvPr id="43012" name="Picture 1" descr="pictur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2437933"/>
            <a:ext cx="530383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
          <p:cNvSpPr>
            <a:spLocks noChangeArrowheads="1"/>
          </p:cNvSpPr>
          <p:nvPr/>
        </p:nvSpPr>
        <p:spPr bwMode="auto">
          <a:xfrm>
            <a:off x="1636713" y="6363820"/>
            <a:ext cx="167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Scott Olson/ Getty Images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dirty="0" smtClean="0"/>
              <a:t>Bad Neighborhoods and Other Economic Disadvantages</a:t>
            </a:r>
            <a:endParaRPr lang="en-US" dirty="0"/>
          </a:p>
        </p:txBody>
      </p:sp>
      <p:sp>
        <p:nvSpPr>
          <p:cNvPr id="44035" name="Rectangle 3"/>
          <p:cNvSpPr>
            <a:spLocks noGrp="1" noChangeArrowheads="1"/>
          </p:cNvSpPr>
          <p:nvPr>
            <p:ph sz="half" idx="1"/>
          </p:nvPr>
        </p:nvSpPr>
        <p:spPr/>
        <p:txBody>
          <a:bodyPr/>
          <a:lstStyle/>
          <a:p>
            <a:r>
              <a:rPr lang="en-US" altLang="en-US" dirty="0" smtClean="0"/>
              <a:t>Sociological </a:t>
            </a:r>
            <a:r>
              <a:rPr lang="en-US" altLang="en-US" dirty="0" smtClean="0"/>
              <a:t>theories</a:t>
            </a:r>
            <a:endParaRPr lang="en-US" altLang="en-US" dirty="0" smtClean="0"/>
          </a:p>
          <a:p>
            <a:pPr lvl="1"/>
            <a:r>
              <a:rPr lang="en-US" altLang="en-US" dirty="0" smtClean="0"/>
              <a:t>The Chicago School </a:t>
            </a:r>
          </a:p>
          <a:p>
            <a:pPr lvl="1"/>
            <a:r>
              <a:rPr lang="en-US" altLang="en-US" dirty="0" smtClean="0"/>
              <a:t>Social </a:t>
            </a:r>
            <a:r>
              <a:rPr lang="en-US" altLang="en-US" dirty="0" smtClean="0"/>
              <a:t>disorganization theory</a:t>
            </a:r>
            <a:endParaRPr lang="en-US" altLang="en-US" dirty="0" smtClean="0"/>
          </a:p>
          <a:p>
            <a:pPr lvl="1"/>
            <a:r>
              <a:rPr lang="en-US" altLang="en-US" dirty="0" smtClean="0"/>
              <a:t>Strain </a:t>
            </a:r>
            <a:r>
              <a:rPr lang="en-US" altLang="en-US" dirty="0" smtClean="0"/>
              <a:t>theory</a:t>
            </a:r>
            <a:endParaRPr lang="en-US" altLang="en-US" dirty="0" smtClean="0"/>
          </a:p>
          <a:p>
            <a:pPr lvl="1"/>
            <a:r>
              <a:rPr lang="en-US" altLang="en-US" dirty="0" smtClean="0"/>
              <a:t>Cultural </a:t>
            </a:r>
            <a:r>
              <a:rPr lang="en-US" altLang="en-US" dirty="0" smtClean="0"/>
              <a:t>deviance theory</a:t>
            </a:r>
            <a:endParaRPr lang="en-US" altLang="en-US" dirty="0" smtClean="0"/>
          </a:p>
          <a:p>
            <a:endParaRPr lang="en-US"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t>Bad Neighborhoods and Other Economic Disadvantages</a:t>
            </a:r>
            <a:endParaRPr lang="en-US" dirty="0"/>
          </a:p>
        </p:txBody>
      </p:sp>
      <p:pic>
        <p:nvPicPr>
          <p:cNvPr id="45059" name="Picture 1" descr="pictur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237" y="1936750"/>
            <a:ext cx="876849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5</a:t>
            </a:r>
          </a:p>
        </p:txBody>
      </p:sp>
      <p:sp>
        <p:nvSpPr>
          <p:cNvPr id="47107" name="Rectangle 3"/>
          <p:cNvSpPr>
            <a:spLocks noGrp="1" noChangeArrowheads="1"/>
          </p:cNvSpPr>
          <p:nvPr>
            <p:ph sz="half" idx="1"/>
          </p:nvPr>
        </p:nvSpPr>
        <p:spPr/>
        <p:txBody>
          <a:bodyPr/>
          <a:lstStyle/>
          <a:p>
            <a:r>
              <a:rPr lang="en-US" altLang="en-US" dirty="0" smtClean="0"/>
              <a:t>Describe the social conflict theory known as the social reality of crime. </a:t>
            </a:r>
          </a:p>
        </p:txBody>
      </p:sp>
      <p:pic>
        <p:nvPicPr>
          <p:cNvPr id="47108" name="Picture 1" descr="picture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2436813"/>
            <a:ext cx="571341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
          <p:cNvSpPr>
            <a:spLocks noChangeArrowheads="1"/>
          </p:cNvSpPr>
          <p:nvPr/>
        </p:nvSpPr>
        <p:spPr bwMode="auto">
          <a:xfrm>
            <a:off x="1495425" y="6384923"/>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Michael DeMocker/The Times-Picayune/Landov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Bad Neighborhoods and Other Economic Disadvantages</a:t>
            </a:r>
          </a:p>
        </p:txBody>
      </p:sp>
      <p:sp>
        <p:nvSpPr>
          <p:cNvPr id="48131" name="Content Placeholder 2"/>
          <p:cNvSpPr>
            <a:spLocks noGrp="1"/>
          </p:cNvSpPr>
          <p:nvPr>
            <p:ph sz="half" idx="1"/>
          </p:nvPr>
        </p:nvSpPr>
        <p:spPr/>
        <p:txBody>
          <a:bodyPr>
            <a:normAutofit/>
          </a:bodyPr>
          <a:lstStyle/>
          <a:p>
            <a:r>
              <a:rPr lang="en-US" altLang="en-US" dirty="0" smtClean="0"/>
              <a:t>Social </a:t>
            </a:r>
            <a:r>
              <a:rPr lang="en-US" altLang="en-US" dirty="0" smtClean="0"/>
              <a:t>conflict theories</a:t>
            </a:r>
            <a:endParaRPr lang="en-US" altLang="en-US" dirty="0" smtClean="0"/>
          </a:p>
          <a:p>
            <a:pPr lvl="1"/>
            <a:r>
              <a:rPr lang="en-US" altLang="en-US" dirty="0" smtClean="0"/>
              <a:t>Marxism vs. </a:t>
            </a:r>
            <a:r>
              <a:rPr lang="en-US" altLang="en-US" dirty="0" smtClean="0"/>
              <a:t>capitalism</a:t>
            </a:r>
          </a:p>
          <a:p>
            <a:pPr lvl="2"/>
            <a:r>
              <a:rPr lang="en-US" dirty="0" smtClean="0"/>
              <a:t>Marx believed </a:t>
            </a:r>
            <a:r>
              <a:rPr lang="en-US" dirty="0"/>
              <a:t>that capitalist economic systems necessarily produce income inequality and lead to exploitation </a:t>
            </a:r>
          </a:p>
          <a:p>
            <a:pPr lvl="1"/>
            <a:r>
              <a:rPr lang="en-US" altLang="en-US" dirty="0" smtClean="0"/>
              <a:t>Patterns </a:t>
            </a:r>
            <a:r>
              <a:rPr lang="en-US" altLang="en-US" dirty="0" smtClean="0"/>
              <a:t>of </a:t>
            </a:r>
            <a:r>
              <a:rPr lang="en-US" altLang="en-US" dirty="0" smtClean="0"/>
              <a:t>social justice</a:t>
            </a:r>
            <a:endParaRPr lang="en-US" altLang="en-US" dirty="0" smtClean="0"/>
          </a:p>
          <a:p>
            <a:pPr lvl="1"/>
            <a:r>
              <a:rPr lang="en-US" altLang="en-US" dirty="0" smtClean="0"/>
              <a:t>Issues of </a:t>
            </a:r>
            <a:r>
              <a:rPr lang="en-US" altLang="en-US" dirty="0" smtClean="0"/>
              <a:t>race </a:t>
            </a:r>
            <a:r>
              <a:rPr lang="en-US" altLang="en-US" dirty="0" smtClean="0"/>
              <a:t>and </a:t>
            </a:r>
            <a:r>
              <a:rPr lang="en-US" altLang="en-US" dirty="0" smtClean="0"/>
              <a:t>ethnicity</a:t>
            </a:r>
          </a:p>
          <a:p>
            <a:pPr lvl="2"/>
            <a:r>
              <a:rPr lang="en-US" dirty="0"/>
              <a:t>Racial threat </a:t>
            </a:r>
            <a:r>
              <a:rPr lang="en-US" dirty="0" smtClean="0"/>
              <a:t>theory: </a:t>
            </a:r>
            <a:r>
              <a:rPr lang="en-US" dirty="0"/>
              <a:t>based on the hypothesis that, as the size of a minority group increases in population and expands geographically, members of the majority group use the criminal justice system to oppress those minority </a:t>
            </a:r>
            <a:r>
              <a:rPr lang="en-US" dirty="0" smtClean="0"/>
              <a:t>groups </a:t>
            </a:r>
            <a:endParaRPr lang="en-US" dirty="0"/>
          </a:p>
          <a:p>
            <a:pPr lvl="1"/>
            <a:r>
              <a:rPr lang="en-US" altLang="en-US" dirty="0" smtClean="0"/>
              <a:t>Implications </a:t>
            </a:r>
            <a:r>
              <a:rPr lang="en-US" altLang="en-US" dirty="0" smtClean="0"/>
              <a:t>for </a:t>
            </a:r>
            <a:r>
              <a:rPr lang="en-US" altLang="en-US" dirty="0" smtClean="0"/>
              <a:t>public policy</a:t>
            </a:r>
            <a:endParaRPr lang="en-US" altLang="en-US" dirty="0" smtClean="0"/>
          </a:p>
          <a:p>
            <a:endParaRPr lang="en-US"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Learning Objective 6</a:t>
            </a:r>
          </a:p>
        </p:txBody>
      </p:sp>
      <p:sp>
        <p:nvSpPr>
          <p:cNvPr id="49155" name="Rectangle 3"/>
          <p:cNvSpPr>
            <a:spLocks noGrp="1" noChangeArrowheads="1"/>
          </p:cNvSpPr>
          <p:nvPr>
            <p:ph sz="half" idx="1"/>
          </p:nvPr>
        </p:nvSpPr>
        <p:spPr/>
        <p:txBody>
          <a:bodyPr/>
          <a:lstStyle/>
          <a:p>
            <a:r>
              <a:rPr lang="en-US" altLang="en-US" dirty="0" smtClean="0"/>
              <a:t>List and briefly explain the three branches of social process theory.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Life Lessons &amp; Criminal Behavior</a:t>
            </a:r>
          </a:p>
        </p:txBody>
      </p:sp>
      <p:sp>
        <p:nvSpPr>
          <p:cNvPr id="50179" name="Rectangle 3"/>
          <p:cNvSpPr>
            <a:spLocks noGrp="1" noChangeArrowheads="1"/>
          </p:cNvSpPr>
          <p:nvPr>
            <p:ph sz="half" idx="1"/>
          </p:nvPr>
        </p:nvSpPr>
        <p:spPr/>
        <p:txBody>
          <a:bodyPr/>
          <a:lstStyle/>
          <a:p>
            <a:r>
              <a:rPr lang="en-US" altLang="en-US" dirty="0" smtClean="0"/>
              <a:t>Social </a:t>
            </a:r>
            <a:r>
              <a:rPr lang="en-US" altLang="en-US" dirty="0" smtClean="0"/>
              <a:t>process theories</a:t>
            </a:r>
            <a:endParaRPr lang="en-US" altLang="en-US" dirty="0" smtClean="0"/>
          </a:p>
          <a:p>
            <a:pPr lvl="1"/>
            <a:r>
              <a:rPr lang="en-US" altLang="en-US" dirty="0" smtClean="0"/>
              <a:t>Learning </a:t>
            </a:r>
            <a:r>
              <a:rPr lang="en-US" altLang="en-US" dirty="0" smtClean="0"/>
              <a:t>theory</a:t>
            </a:r>
            <a:endParaRPr lang="en-US" altLang="en-US" dirty="0" smtClean="0"/>
          </a:p>
          <a:p>
            <a:pPr lvl="1"/>
            <a:r>
              <a:rPr lang="en-US" altLang="en-US" dirty="0" smtClean="0"/>
              <a:t>Control </a:t>
            </a:r>
            <a:r>
              <a:rPr lang="en-US" altLang="en-US" dirty="0" smtClean="0"/>
              <a:t>theory</a:t>
            </a:r>
            <a:endParaRPr lang="en-US" altLang="en-US" dirty="0" smtClean="0"/>
          </a:p>
          <a:p>
            <a:pPr lvl="1"/>
            <a:r>
              <a:rPr lang="en-US" altLang="en-US" dirty="0" smtClean="0"/>
              <a:t>Labeling </a:t>
            </a:r>
            <a:r>
              <a:rPr lang="en-US" altLang="en-US" dirty="0" smtClean="0"/>
              <a:t>theory</a:t>
            </a:r>
            <a:endParaRPr lang="en-US" altLang="en-US" dirty="0" smtClean="0"/>
          </a:p>
          <a:p>
            <a:r>
              <a:rPr lang="en-US" altLang="en-US" dirty="0" smtClean="0"/>
              <a:t>Social </a:t>
            </a:r>
            <a:r>
              <a:rPr lang="en-US" altLang="en-US" dirty="0" smtClean="0"/>
              <a:t>process theory </a:t>
            </a:r>
            <a:r>
              <a:rPr lang="en-US" altLang="en-US" dirty="0" smtClean="0"/>
              <a:t>and </a:t>
            </a:r>
            <a:r>
              <a:rPr lang="en-US" altLang="en-US" dirty="0" smtClean="0"/>
              <a:t>public policy</a:t>
            </a:r>
            <a:endParaRPr lang="en-US" altLang="en-US" dirty="0" smtClean="0"/>
          </a:p>
          <a:p>
            <a:pPr lvl="1"/>
            <a:r>
              <a:rPr lang="en-US" altLang="en-US" dirty="0" smtClean="0"/>
              <a:t>Crime prevention focuses on juvenile offenders and steering them away from offending and the system.</a:t>
            </a:r>
          </a:p>
          <a:p>
            <a:pPr lvl="2"/>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Learning Objective 1</a:t>
            </a:r>
          </a:p>
        </p:txBody>
      </p:sp>
      <p:sp>
        <p:nvSpPr>
          <p:cNvPr id="35842" name="Rectangle 3"/>
          <p:cNvSpPr>
            <a:spLocks noGrp="1" noChangeArrowheads="1"/>
          </p:cNvSpPr>
          <p:nvPr>
            <p:ph sz="half" idx="1"/>
          </p:nvPr>
        </p:nvSpPr>
        <p:spPr/>
        <p:txBody>
          <a:bodyPr/>
          <a:lstStyle/>
          <a:p>
            <a:r>
              <a:rPr lang="en-US" dirty="0" smtClean="0"/>
              <a:t>Discuss the difference between a hypothesis and a theory in the context of criminology.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Learning Objective 7</a:t>
            </a:r>
          </a:p>
        </p:txBody>
      </p:sp>
      <p:sp>
        <p:nvSpPr>
          <p:cNvPr id="51203" name="Rectangle 3"/>
          <p:cNvSpPr>
            <a:spLocks noGrp="1" noChangeArrowheads="1"/>
          </p:cNvSpPr>
          <p:nvPr>
            <p:ph sz="half" idx="1"/>
          </p:nvPr>
        </p:nvSpPr>
        <p:spPr/>
        <p:txBody>
          <a:bodyPr/>
          <a:lstStyle/>
          <a:p>
            <a:r>
              <a:rPr lang="en-US" altLang="en-US" dirty="0" smtClean="0"/>
              <a:t>Describe the importance of early childhood behavior for those who subscribe to self-control theory. </a:t>
            </a:r>
          </a:p>
          <a:p>
            <a:pPr lvl="1"/>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Life Lessons &amp; Criminal Behavior</a:t>
            </a:r>
          </a:p>
        </p:txBody>
      </p:sp>
      <p:sp>
        <p:nvSpPr>
          <p:cNvPr id="52227" name="Rectangle 3"/>
          <p:cNvSpPr>
            <a:spLocks noGrp="1" noChangeArrowheads="1"/>
          </p:cNvSpPr>
          <p:nvPr>
            <p:ph sz="half" idx="1"/>
          </p:nvPr>
        </p:nvSpPr>
        <p:spPr/>
        <p:txBody>
          <a:bodyPr/>
          <a:lstStyle/>
          <a:p>
            <a:r>
              <a:rPr lang="en-US" altLang="en-US" dirty="0" smtClean="0"/>
              <a:t>Life </a:t>
            </a:r>
            <a:r>
              <a:rPr lang="en-US" altLang="en-US" dirty="0" smtClean="0"/>
              <a:t>course theories</a:t>
            </a:r>
            <a:endParaRPr lang="en-US" altLang="en-US" dirty="0" smtClean="0"/>
          </a:p>
          <a:p>
            <a:pPr lvl="1"/>
            <a:r>
              <a:rPr lang="en-US" altLang="en-US" dirty="0" smtClean="0"/>
              <a:t>Self-control theory</a:t>
            </a:r>
            <a:endParaRPr lang="en-US" altLang="en-US" dirty="0" smtClean="0"/>
          </a:p>
          <a:p>
            <a:pPr lvl="1"/>
            <a:r>
              <a:rPr lang="en-US" altLang="en-US" dirty="0" smtClean="0"/>
              <a:t>Possibility of </a:t>
            </a:r>
            <a:r>
              <a:rPr lang="en-US" altLang="en-US" dirty="0" smtClean="0"/>
              <a:t>change</a:t>
            </a:r>
            <a:endParaRPr lang="en-US" altLang="en-US" dirty="0" smtClean="0"/>
          </a:p>
          <a:p>
            <a:pPr lvl="2"/>
            <a:r>
              <a:rPr lang="en-US" altLang="en-US" dirty="0" smtClean="0"/>
              <a:t>Life-course-persistent offenders</a:t>
            </a:r>
          </a:p>
          <a:p>
            <a:pPr lvl="2"/>
            <a:r>
              <a:rPr lang="en-US" altLang="en-US" dirty="0" smtClean="0"/>
              <a:t>Adolescent-limited offenders</a:t>
            </a:r>
          </a:p>
          <a:p>
            <a:pPr lvl="2"/>
            <a:r>
              <a:rPr lang="en-US" altLang="en-US" dirty="0" smtClean="0"/>
              <a:t>Turning points</a:t>
            </a:r>
          </a:p>
          <a:p>
            <a:pPr lvl="1"/>
            <a:r>
              <a:rPr lang="en-US" altLang="en-US" dirty="0" smtClean="0"/>
              <a:t>Life course theories relate to public policy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Learning Objective 8</a:t>
            </a:r>
          </a:p>
        </p:txBody>
      </p:sp>
      <p:sp>
        <p:nvSpPr>
          <p:cNvPr id="53251" name="Rectangle 3"/>
          <p:cNvSpPr>
            <a:spLocks noGrp="1" noChangeArrowheads="1"/>
          </p:cNvSpPr>
          <p:nvPr>
            <p:ph sz="half" idx="1"/>
          </p:nvPr>
        </p:nvSpPr>
        <p:spPr/>
        <p:txBody>
          <a:bodyPr/>
          <a:lstStyle/>
          <a:p>
            <a:r>
              <a:rPr lang="en-US" altLang="en-US" dirty="0" smtClean="0"/>
              <a:t>Contrast the medical model of addiction with the criminal model of addiction.</a:t>
            </a:r>
          </a:p>
        </p:txBody>
      </p:sp>
      <p:pic>
        <p:nvPicPr>
          <p:cNvPr id="532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2870" y="2802390"/>
            <a:ext cx="46831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2082870" y="6207098"/>
            <a:ext cx="2595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Cheryl Senter/The New York Times/Redux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altLang="en-US" dirty="0" smtClean="0"/>
              <a:t>Link between Drugs &amp; Crime</a:t>
            </a:r>
          </a:p>
        </p:txBody>
      </p:sp>
      <p:sp>
        <p:nvSpPr>
          <p:cNvPr id="54275" name="Content Placeholder 5"/>
          <p:cNvSpPr>
            <a:spLocks noGrp="1"/>
          </p:cNvSpPr>
          <p:nvPr>
            <p:ph sz="half" idx="1"/>
          </p:nvPr>
        </p:nvSpPr>
        <p:spPr/>
        <p:txBody>
          <a:bodyPr/>
          <a:lstStyle/>
          <a:p>
            <a:r>
              <a:rPr lang="en-US" altLang="en-US" dirty="0" smtClean="0"/>
              <a:t>Social </a:t>
            </a:r>
            <a:r>
              <a:rPr lang="en-US" altLang="en-US" dirty="0" smtClean="0"/>
              <a:t>disorganization theory</a:t>
            </a:r>
            <a:endParaRPr lang="en-US" altLang="en-US" dirty="0" smtClean="0"/>
          </a:p>
          <a:p>
            <a:r>
              <a:rPr lang="en-US" altLang="en-US" dirty="0" smtClean="0"/>
              <a:t>Control </a:t>
            </a:r>
            <a:r>
              <a:rPr lang="en-US" altLang="en-US" dirty="0" smtClean="0"/>
              <a:t>theory</a:t>
            </a:r>
            <a:endParaRPr lang="en-US" altLang="en-US" dirty="0" smtClean="0"/>
          </a:p>
          <a:p>
            <a:r>
              <a:rPr lang="en-US" altLang="en-US" dirty="0" smtClean="0"/>
              <a:t>Learning </a:t>
            </a:r>
            <a:r>
              <a:rPr lang="en-US" altLang="en-US" dirty="0" smtClean="0"/>
              <a:t>process</a:t>
            </a:r>
            <a:endParaRPr lang="en-US" altLang="en-US" dirty="0" smtClean="0"/>
          </a:p>
          <a:p>
            <a:pPr lvl="1"/>
            <a:r>
              <a:rPr lang="en-US" altLang="en-US" dirty="0" smtClean="0"/>
              <a:t>Techniques of drug use</a:t>
            </a:r>
          </a:p>
          <a:p>
            <a:pPr lvl="1"/>
            <a:r>
              <a:rPr lang="en-US" altLang="en-US" dirty="0" smtClean="0"/>
              <a:t>Perception of effects of drug use</a:t>
            </a:r>
          </a:p>
          <a:p>
            <a:pPr lvl="1"/>
            <a:r>
              <a:rPr lang="en-US" altLang="en-US" dirty="0" smtClean="0"/>
              <a:t>Enjoy the social experience of drug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7"/>
          <p:cNvSpPr>
            <a:spLocks noGrp="1"/>
          </p:cNvSpPr>
          <p:nvPr>
            <p:ph type="title"/>
          </p:nvPr>
        </p:nvSpPr>
        <p:spPr/>
        <p:txBody>
          <a:bodyPr/>
          <a:lstStyle/>
          <a:p>
            <a:r>
              <a:rPr lang="en-US" altLang="en-US" dirty="0" smtClean="0"/>
              <a:t>Link between Drugs &amp; Crime</a:t>
            </a:r>
          </a:p>
        </p:txBody>
      </p:sp>
      <p:pic>
        <p:nvPicPr>
          <p:cNvPr id="55299" name="Picture 1" descr="pictur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120900"/>
            <a:ext cx="84915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Link between Drugs &amp; Crime</a:t>
            </a:r>
            <a:endParaRPr lang="en-US" altLang="en-US" dirty="0" smtClean="0"/>
          </a:p>
        </p:txBody>
      </p:sp>
      <p:sp>
        <p:nvSpPr>
          <p:cNvPr id="56323" name="Rectangle 3"/>
          <p:cNvSpPr>
            <a:spLocks noGrp="1" noChangeArrowheads="1"/>
          </p:cNvSpPr>
          <p:nvPr>
            <p:ph sz="half" idx="1"/>
          </p:nvPr>
        </p:nvSpPr>
        <p:spPr/>
        <p:txBody>
          <a:bodyPr>
            <a:normAutofit lnSpcReduction="10000"/>
          </a:bodyPr>
          <a:lstStyle/>
          <a:p>
            <a:r>
              <a:rPr lang="en-US" altLang="en-US" dirty="0" smtClean="0"/>
              <a:t>Drug addiction and dependency</a:t>
            </a:r>
          </a:p>
          <a:p>
            <a:pPr lvl="1"/>
            <a:r>
              <a:rPr lang="en-US" dirty="0" smtClean="0"/>
              <a:t>Drug abuse is the use of drugs that results in physical or psychological harm to the abuser or third parties </a:t>
            </a:r>
          </a:p>
          <a:p>
            <a:pPr lvl="1"/>
            <a:r>
              <a:rPr lang="en-US" dirty="0" smtClean="0"/>
              <a:t>The brain’s dopaminergic system is the key to understanding many drugs of abuse</a:t>
            </a:r>
          </a:p>
          <a:p>
            <a:r>
              <a:rPr lang="en-US" altLang="en-US" dirty="0" smtClean="0"/>
              <a:t>The drug-crime relationship</a:t>
            </a:r>
          </a:p>
          <a:p>
            <a:pPr lvl="1"/>
            <a:r>
              <a:rPr lang="en-US" dirty="0" smtClean="0"/>
              <a:t>Drug-defined offenses – violation of drug laws</a:t>
            </a:r>
          </a:p>
          <a:p>
            <a:pPr lvl="1"/>
            <a:r>
              <a:rPr lang="en-US" dirty="0" smtClean="0"/>
              <a:t>Drug-related offenses – crimes motivated by drug abuse</a:t>
            </a:r>
          </a:p>
          <a:p>
            <a:pPr lvl="1"/>
            <a:r>
              <a:rPr lang="en-US" dirty="0" smtClean="0"/>
              <a:t>Drug-using lifestyle – rely on crime for means of survival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Link between Drugs &amp; Crime</a:t>
            </a:r>
          </a:p>
        </p:txBody>
      </p:sp>
      <p:sp>
        <p:nvSpPr>
          <p:cNvPr id="57347" name="Rectangle 3"/>
          <p:cNvSpPr>
            <a:spLocks noGrp="1" noChangeArrowheads="1"/>
          </p:cNvSpPr>
          <p:nvPr>
            <p:ph sz="half" idx="1"/>
          </p:nvPr>
        </p:nvSpPr>
        <p:spPr/>
        <p:txBody>
          <a:bodyPr/>
          <a:lstStyle/>
          <a:p>
            <a:r>
              <a:rPr lang="en-US" altLang="en-US" dirty="0" smtClean="0"/>
              <a:t>Models of </a:t>
            </a:r>
            <a:r>
              <a:rPr lang="en-US" altLang="en-US" dirty="0" smtClean="0"/>
              <a:t>addiction</a:t>
            </a:r>
            <a:endParaRPr lang="en-US" altLang="en-US" dirty="0" smtClean="0"/>
          </a:p>
          <a:p>
            <a:pPr lvl="1"/>
            <a:r>
              <a:rPr lang="en-US" altLang="en-US" dirty="0" smtClean="0"/>
              <a:t>The </a:t>
            </a:r>
            <a:r>
              <a:rPr lang="en-US" altLang="en-US" dirty="0" smtClean="0"/>
              <a:t>medical model </a:t>
            </a:r>
            <a:r>
              <a:rPr lang="en-US" altLang="en-US" dirty="0" smtClean="0"/>
              <a:t>of </a:t>
            </a:r>
            <a:r>
              <a:rPr lang="en-US" altLang="en-US" dirty="0" smtClean="0"/>
              <a:t>addiction</a:t>
            </a:r>
            <a:endParaRPr lang="en-US" altLang="en-US" dirty="0" smtClean="0"/>
          </a:p>
          <a:p>
            <a:pPr lvl="2"/>
            <a:r>
              <a:rPr lang="en-US" altLang="en-US" dirty="0" smtClean="0"/>
              <a:t>Addicts are not criminals, but mentally or physically ill individuals who are forced into acts of petty crime to </a:t>
            </a:r>
            <a:r>
              <a:rPr lang="ja-JP" altLang="en-US" dirty="0" smtClean="0"/>
              <a:t>“</a:t>
            </a:r>
            <a:r>
              <a:rPr lang="en-US" altLang="ja-JP" dirty="0" smtClean="0"/>
              <a:t>feed their habit.”</a:t>
            </a:r>
          </a:p>
          <a:p>
            <a:pPr lvl="2"/>
            <a:r>
              <a:rPr lang="en-US" altLang="ja-JP" dirty="0" smtClean="0"/>
              <a:t>Under the enslavement theory, addicts should be treated for their addiction as a disease and not be punished as criminals. </a:t>
            </a:r>
          </a:p>
          <a:p>
            <a:pPr lvl="1"/>
            <a:r>
              <a:rPr lang="en-US" altLang="en-US" dirty="0" smtClean="0"/>
              <a:t>The </a:t>
            </a:r>
            <a:r>
              <a:rPr lang="en-US" altLang="en-US" dirty="0" smtClean="0"/>
              <a:t>criminal model </a:t>
            </a:r>
            <a:r>
              <a:rPr lang="en-US" altLang="en-US" dirty="0" smtClean="0"/>
              <a:t>of </a:t>
            </a:r>
            <a:r>
              <a:rPr lang="en-US" altLang="en-US" dirty="0" smtClean="0"/>
              <a:t>addiction</a:t>
            </a:r>
            <a:endParaRPr lang="en-US" altLang="en-US" dirty="0" smtClean="0"/>
          </a:p>
          <a:p>
            <a:pPr lvl="2"/>
            <a:r>
              <a:rPr lang="en-US" altLang="en-US" dirty="0" smtClean="0"/>
              <a:t>Illegal drug abusers and addicts endanger society with their behavior and should be punished the same as persons who commit non drug-related crimes.</a:t>
            </a:r>
          </a:p>
          <a:p>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Link between Drugs &amp; Crime</a:t>
            </a:r>
          </a:p>
        </p:txBody>
      </p:sp>
      <p:sp>
        <p:nvSpPr>
          <p:cNvPr id="58371" name="Rectangle 3"/>
          <p:cNvSpPr>
            <a:spLocks noGrp="1" noChangeArrowheads="1"/>
          </p:cNvSpPr>
          <p:nvPr>
            <p:ph sz="half" idx="1"/>
          </p:nvPr>
        </p:nvSpPr>
        <p:spPr/>
        <p:txBody>
          <a:bodyPr/>
          <a:lstStyle/>
          <a:p>
            <a:r>
              <a:rPr lang="en-US" altLang="en-US" dirty="0" smtClean="0"/>
              <a:t>Marijuana </a:t>
            </a:r>
            <a:r>
              <a:rPr lang="en-US" altLang="en-US" dirty="0" smtClean="0"/>
              <a:t>law trends</a:t>
            </a:r>
            <a:endParaRPr lang="en-US" altLang="en-US" dirty="0" smtClean="0"/>
          </a:p>
          <a:p>
            <a:pPr lvl="1"/>
            <a:r>
              <a:rPr lang="en-US" altLang="en-US" dirty="0" smtClean="0"/>
              <a:t>Legalization</a:t>
            </a:r>
          </a:p>
          <a:p>
            <a:pPr lvl="1"/>
            <a:r>
              <a:rPr lang="en-US" altLang="en-US" dirty="0" smtClean="0"/>
              <a:t>Decriminalization</a:t>
            </a:r>
          </a:p>
          <a:p>
            <a:pPr lvl="1"/>
            <a:r>
              <a:rPr lang="en-US" altLang="en-US" dirty="0" smtClean="0"/>
              <a:t>Issues</a:t>
            </a:r>
          </a:p>
          <a:p>
            <a:pPr lvl="2"/>
            <a:r>
              <a:rPr lang="en-US" altLang="en-US" dirty="0" smtClean="0"/>
              <a:t>Edibles</a:t>
            </a:r>
          </a:p>
          <a:p>
            <a:pPr lvl="2"/>
            <a:r>
              <a:rPr lang="en-US" altLang="en-US" dirty="0" smtClean="0"/>
              <a:t>Diversion</a:t>
            </a:r>
          </a:p>
          <a:p>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Learning Objective 9</a:t>
            </a:r>
          </a:p>
        </p:txBody>
      </p:sp>
      <p:sp>
        <p:nvSpPr>
          <p:cNvPr id="59395" name="Rectangle 3"/>
          <p:cNvSpPr>
            <a:spLocks noGrp="1" noChangeArrowheads="1"/>
          </p:cNvSpPr>
          <p:nvPr>
            <p:ph sz="half" idx="1"/>
          </p:nvPr>
        </p:nvSpPr>
        <p:spPr/>
        <p:txBody>
          <a:bodyPr/>
          <a:lstStyle/>
          <a:p>
            <a:r>
              <a:rPr lang="en-US" altLang="en-US" dirty="0" smtClean="0"/>
              <a:t>Explain the theory of the chronic offender and its importance for the criminal justice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From Theory to Practice</a:t>
            </a:r>
          </a:p>
        </p:txBody>
      </p:sp>
      <p:sp>
        <p:nvSpPr>
          <p:cNvPr id="60419" name="Rectangle 3"/>
          <p:cNvSpPr>
            <a:spLocks noGrp="1" noChangeArrowheads="1"/>
          </p:cNvSpPr>
          <p:nvPr>
            <p:ph sz="half" idx="1"/>
          </p:nvPr>
        </p:nvSpPr>
        <p:spPr/>
        <p:txBody>
          <a:bodyPr/>
          <a:lstStyle/>
          <a:p>
            <a:r>
              <a:rPr lang="en-US" altLang="ja-JP" dirty="0" smtClean="0"/>
              <a:t>Chronic </a:t>
            </a:r>
            <a:r>
              <a:rPr lang="en-US" altLang="ja-JP" dirty="0" smtClean="0"/>
              <a:t>offender</a:t>
            </a:r>
            <a:endParaRPr lang="en-US" altLang="ja-JP" dirty="0" smtClean="0"/>
          </a:p>
          <a:p>
            <a:pPr lvl="1"/>
            <a:r>
              <a:rPr lang="en-US" altLang="en-US" dirty="0" smtClean="0"/>
              <a:t>Career criminal</a:t>
            </a:r>
          </a:p>
          <a:p>
            <a:pPr lvl="1"/>
            <a:r>
              <a:rPr lang="en-US" altLang="en-US" dirty="0" smtClean="0"/>
              <a:t>A small group of offenders (6%) are responsible for a disproportionate amount of crime.</a:t>
            </a:r>
          </a:p>
          <a:p>
            <a:pPr lvl="1"/>
            <a:r>
              <a:rPr lang="en-US" altLang="en-US" dirty="0" smtClean="0"/>
              <a:t>Habitual offenders laws provide harsher sentences for repeat offenders.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The Role of Theory</a:t>
            </a:r>
          </a:p>
        </p:txBody>
      </p:sp>
      <p:sp>
        <p:nvSpPr>
          <p:cNvPr id="32771" name="Rectangle 3"/>
          <p:cNvSpPr>
            <a:spLocks noGrp="1" noChangeArrowheads="1"/>
          </p:cNvSpPr>
          <p:nvPr>
            <p:ph sz="half" idx="1"/>
          </p:nvPr>
        </p:nvSpPr>
        <p:spPr/>
        <p:txBody>
          <a:bodyPr/>
          <a:lstStyle/>
          <a:p>
            <a:r>
              <a:rPr lang="en-US" altLang="en-US" dirty="0" smtClean="0"/>
              <a:t>Theory</a:t>
            </a:r>
          </a:p>
          <a:p>
            <a:pPr lvl="1"/>
            <a:r>
              <a:rPr lang="en-US" altLang="en-US" dirty="0" smtClean="0"/>
              <a:t>An explanation of a happening or circumstance that is based on observation, experimentation, and </a:t>
            </a:r>
            <a:r>
              <a:rPr lang="en-US" altLang="en-US" dirty="0" smtClean="0"/>
              <a:t>reasoning</a:t>
            </a:r>
            <a:endParaRPr lang="en-US" altLang="en-US" dirty="0" smtClean="0"/>
          </a:p>
          <a:p>
            <a:r>
              <a:rPr lang="en-US" altLang="en-US" dirty="0" smtClean="0"/>
              <a:t>Hypothesis</a:t>
            </a:r>
            <a:endParaRPr lang="en-US" altLang="en-US" dirty="0" smtClean="0"/>
          </a:p>
          <a:p>
            <a:pPr lvl="1"/>
            <a:r>
              <a:rPr lang="en-US" altLang="en-US" dirty="0" smtClean="0"/>
              <a:t>A possible explanation for an observed occurrence that can be tested by further </a:t>
            </a:r>
            <a:r>
              <a:rPr lang="en-US" altLang="en-US" dirty="0" smtClean="0"/>
              <a:t>investigation</a:t>
            </a:r>
            <a:endParaRPr lang="en-US" altLang="en-US" dirty="0" smtClean="0"/>
          </a:p>
          <a:p>
            <a:pPr lvl="1"/>
            <a:r>
              <a:rPr lang="en-US" altLang="en-US" dirty="0" smtClean="0"/>
              <a:t>Tested using </a:t>
            </a:r>
            <a:r>
              <a:rPr lang="en-US" altLang="en-US" dirty="0" smtClean="0"/>
              <a:t>the scientific </a:t>
            </a:r>
            <a:r>
              <a:rPr lang="en-US" altLang="en-US" dirty="0" smtClean="0"/>
              <a:t>method</a:t>
            </a:r>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The Role of Theory</a:t>
            </a:r>
          </a:p>
        </p:txBody>
      </p:sp>
      <p:pic>
        <p:nvPicPr>
          <p:cNvPr id="33795" name="Picture 1"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247289"/>
            <a:ext cx="49974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Learning Objective 2</a:t>
            </a:r>
          </a:p>
        </p:txBody>
      </p:sp>
      <p:sp>
        <p:nvSpPr>
          <p:cNvPr id="34819" name="Rectangle 3"/>
          <p:cNvSpPr>
            <a:spLocks noGrp="1" noChangeArrowheads="1"/>
          </p:cNvSpPr>
          <p:nvPr>
            <p:ph sz="half" idx="1"/>
          </p:nvPr>
        </p:nvSpPr>
        <p:spPr/>
        <p:txBody>
          <a:bodyPr/>
          <a:lstStyle/>
          <a:p>
            <a:r>
              <a:rPr lang="en-US" altLang="en-US" dirty="0" smtClean="0"/>
              <a:t>Contrast positivism with classical criminology.</a:t>
            </a:r>
          </a:p>
        </p:txBody>
      </p:sp>
      <p:pic>
        <p:nvPicPr>
          <p:cNvPr id="34820" name="Picture 1"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374" y="2368954"/>
            <a:ext cx="500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
          <p:cNvSpPr>
            <a:spLocks noChangeArrowheads="1"/>
          </p:cNvSpPr>
          <p:nvPr/>
        </p:nvSpPr>
        <p:spPr bwMode="auto">
          <a:xfrm>
            <a:off x="1820374" y="5950354"/>
            <a:ext cx="15128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Images/Sue Ogrocki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The Brain and The Body</a:t>
            </a:r>
          </a:p>
        </p:txBody>
      </p:sp>
      <p:sp>
        <p:nvSpPr>
          <p:cNvPr id="35843" name="Rectangle 3"/>
          <p:cNvSpPr>
            <a:spLocks noGrp="1" noChangeArrowheads="1"/>
          </p:cNvSpPr>
          <p:nvPr>
            <p:ph sz="half" idx="1"/>
          </p:nvPr>
        </p:nvSpPr>
        <p:spPr/>
        <p:txBody>
          <a:bodyPr/>
          <a:lstStyle/>
          <a:p>
            <a:r>
              <a:rPr lang="en-US" altLang="en-US" dirty="0" smtClean="0"/>
              <a:t>Choice </a:t>
            </a:r>
            <a:r>
              <a:rPr lang="en-US" altLang="en-US" dirty="0" smtClean="0"/>
              <a:t>theory</a:t>
            </a:r>
            <a:endParaRPr lang="en-US" altLang="en-US" dirty="0" smtClean="0"/>
          </a:p>
          <a:p>
            <a:pPr lvl="1"/>
            <a:r>
              <a:rPr lang="en-US" altLang="en-US" dirty="0" smtClean="0"/>
              <a:t>Offenders make </a:t>
            </a:r>
            <a:r>
              <a:rPr lang="en-US" altLang="en-US" dirty="0" smtClean="0"/>
              <a:t>a rational choice </a:t>
            </a:r>
            <a:r>
              <a:rPr lang="en-US" altLang="en-US" dirty="0" smtClean="0"/>
              <a:t>to commit crime</a:t>
            </a:r>
            <a:r>
              <a:rPr lang="en-US" altLang="en-US" dirty="0" smtClean="0"/>
              <a:t>.</a:t>
            </a:r>
          </a:p>
          <a:p>
            <a:pPr lvl="1"/>
            <a:r>
              <a:rPr lang="en-US" altLang="en-US" dirty="0" smtClean="0"/>
              <a:t>Defendant </a:t>
            </a:r>
            <a:r>
              <a:rPr lang="en-US" altLang="en-US" dirty="0" smtClean="0"/>
              <a:t>may not be punished as harshly if it can be  proven that she or he lacked the ability to make a rational choice.</a:t>
            </a:r>
          </a:p>
          <a:p>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The Brain and The Body</a:t>
            </a:r>
          </a:p>
        </p:txBody>
      </p:sp>
      <p:sp>
        <p:nvSpPr>
          <p:cNvPr id="36867" name="Content Placeholder 2"/>
          <p:cNvSpPr>
            <a:spLocks noGrp="1"/>
          </p:cNvSpPr>
          <p:nvPr>
            <p:ph sz="half" idx="1"/>
          </p:nvPr>
        </p:nvSpPr>
        <p:spPr/>
        <p:txBody>
          <a:bodyPr/>
          <a:lstStyle/>
          <a:p>
            <a:r>
              <a:rPr lang="en-US" altLang="en-US" dirty="0" smtClean="0"/>
              <a:t>Classical </a:t>
            </a:r>
            <a:r>
              <a:rPr lang="en-US" altLang="en-US" dirty="0" smtClean="0"/>
              <a:t>criminology</a:t>
            </a:r>
            <a:endParaRPr lang="en-US" altLang="en-US" dirty="0" smtClean="0"/>
          </a:p>
          <a:p>
            <a:pPr lvl="1"/>
            <a:r>
              <a:rPr lang="en-US" altLang="en-US" dirty="0" smtClean="0"/>
              <a:t>Before </a:t>
            </a:r>
            <a:r>
              <a:rPr lang="en-US" altLang="en-US" dirty="0" smtClean="0"/>
              <a:t>committing a crime, a person weighs the benefits of the crime against the costs of being apprehended.</a:t>
            </a:r>
          </a:p>
          <a:p>
            <a:pPr lvl="1"/>
            <a:r>
              <a:rPr lang="en-US" altLang="en-US" dirty="0" smtClean="0"/>
              <a:t>Cesare Beccaria: </a:t>
            </a:r>
            <a:r>
              <a:rPr lang="en-US" altLang="ja-JP" i="1" dirty="0" smtClean="0"/>
              <a:t>Essays </a:t>
            </a:r>
            <a:r>
              <a:rPr lang="en-US" altLang="ja-JP" i="1" dirty="0" smtClean="0"/>
              <a:t>on Crime and </a:t>
            </a:r>
            <a:r>
              <a:rPr lang="en-US" altLang="ja-JP" i="1" dirty="0" smtClean="0"/>
              <a:t>Punishments</a:t>
            </a:r>
            <a:endParaRPr lang="en-US" altLang="ja-JP" i="1" dirty="0" smtClean="0"/>
          </a:p>
          <a:p>
            <a:pPr lvl="2"/>
            <a:r>
              <a:rPr lang="en-US" altLang="ja-JP" dirty="0" smtClean="0"/>
              <a:t>Decisions are a result of rational </a:t>
            </a:r>
            <a:r>
              <a:rPr lang="en-US" altLang="ja-JP" dirty="0" smtClean="0"/>
              <a:t>choices.</a:t>
            </a:r>
            <a:endParaRPr lang="en-US" altLang="ja-JP" dirty="0" smtClean="0"/>
          </a:p>
          <a:p>
            <a:pPr lvl="2"/>
            <a:r>
              <a:rPr lang="en-US" altLang="ja-JP" dirty="0" smtClean="0"/>
              <a:t>Fear of punishment has a deterrent effect.</a:t>
            </a:r>
          </a:p>
          <a:p>
            <a:pPr lvl="2"/>
            <a:r>
              <a:rPr lang="en-US" altLang="en-US" dirty="0" smtClean="0"/>
              <a:t>Swift and certain punishment is the most powerful deterrent to criminal offending.   </a:t>
            </a:r>
          </a:p>
          <a:p>
            <a:pPr lvl="2"/>
            <a:endParaRPr lang="en-US"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The Brain and The Body</a:t>
            </a:r>
          </a:p>
        </p:txBody>
      </p:sp>
      <p:sp>
        <p:nvSpPr>
          <p:cNvPr id="37891" name="Rectangle 3"/>
          <p:cNvSpPr>
            <a:spLocks noGrp="1" noChangeArrowheads="1"/>
          </p:cNvSpPr>
          <p:nvPr>
            <p:ph sz="half" idx="1"/>
          </p:nvPr>
        </p:nvSpPr>
        <p:spPr/>
        <p:txBody>
          <a:bodyPr/>
          <a:lstStyle/>
          <a:p>
            <a:r>
              <a:rPr lang="en-US" altLang="en-US" dirty="0" smtClean="0"/>
              <a:t>Positivism</a:t>
            </a:r>
          </a:p>
          <a:p>
            <a:pPr lvl="1"/>
            <a:r>
              <a:rPr lang="en-US" altLang="en-US" dirty="0" smtClean="0"/>
              <a:t>Criminal behavior is determined by biological, psychological, and social forces beyond the control of the individual.</a:t>
            </a:r>
          </a:p>
          <a:p>
            <a:pPr lvl="1"/>
            <a:r>
              <a:rPr lang="en-US" altLang="en-US" dirty="0" smtClean="0"/>
              <a:t>Cesare Lombroso is the </a:t>
            </a:r>
            <a:r>
              <a:rPr lang="ja-JP" altLang="en-US" smtClean="0"/>
              <a:t>“</a:t>
            </a:r>
            <a:r>
              <a:rPr lang="en-US" altLang="ja-JP" dirty="0" smtClean="0"/>
              <a:t>Father of Criminology.</a:t>
            </a:r>
            <a:r>
              <a:rPr lang="ja-JP" altLang="en-US" smtClean="0"/>
              <a:t>”</a:t>
            </a:r>
            <a:endParaRPr lang="en-US" altLang="ja-JP" dirty="0" smtClean="0"/>
          </a:p>
          <a:p>
            <a:pPr lvl="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The Brain and The Body</a:t>
            </a:r>
          </a:p>
        </p:txBody>
      </p:sp>
      <p:sp>
        <p:nvSpPr>
          <p:cNvPr id="38915" name="Rectangle 3"/>
          <p:cNvSpPr>
            <a:spLocks noGrp="1" noChangeArrowheads="1"/>
          </p:cNvSpPr>
          <p:nvPr>
            <p:ph sz="half" idx="1"/>
          </p:nvPr>
        </p:nvSpPr>
        <p:spPr/>
        <p:txBody>
          <a:bodyPr/>
          <a:lstStyle/>
          <a:p>
            <a:r>
              <a:rPr lang="en-US" altLang="en-US" dirty="0" smtClean="0"/>
              <a:t>Rational </a:t>
            </a:r>
            <a:r>
              <a:rPr lang="en-US" altLang="en-US" dirty="0" smtClean="0"/>
              <a:t>choice theory</a:t>
            </a:r>
            <a:endParaRPr lang="en-US" altLang="en-US" dirty="0" smtClean="0"/>
          </a:p>
          <a:p>
            <a:pPr lvl="1"/>
            <a:r>
              <a:rPr lang="en-US" altLang="en-US" dirty="0" smtClean="0"/>
              <a:t>Before committing a crime, a person acts as if he/she is weighing the benefits against the costs.</a:t>
            </a:r>
          </a:p>
          <a:p>
            <a:pPr lvl="1"/>
            <a:r>
              <a:rPr lang="en-US" altLang="en-US" dirty="0" smtClean="0"/>
              <a:t>If the perceived benefits are greater than the potential costs, the person is more likely to commit the crime.</a:t>
            </a:r>
          </a:p>
          <a:p>
            <a:pPr lvl="1"/>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831</TotalTime>
  <Words>1222</Words>
  <Application>Microsoft Office PowerPoint</Application>
  <PresentationFormat>On-screen Show (4:3)</PresentationFormat>
  <Paragraphs>144</Paragraphs>
  <Slides>29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ＭＳ Ｐゴシック</vt:lpstr>
      <vt:lpstr>ＭＳ Ｐゴシック</vt:lpstr>
      <vt:lpstr>Arial</vt:lpstr>
      <vt:lpstr>Calibri</vt:lpstr>
      <vt:lpstr>Calibri Light</vt:lpstr>
      <vt:lpstr>1_Office Theme</vt:lpstr>
      <vt:lpstr>Custom Design</vt:lpstr>
      <vt:lpstr>PowerPoint Presentation</vt:lpstr>
      <vt:lpstr>Learning Objective 1</vt:lpstr>
      <vt:lpstr>The Role of Theory</vt:lpstr>
      <vt:lpstr>The Role of Theory</vt:lpstr>
      <vt:lpstr>Learning Objective 2</vt:lpstr>
      <vt:lpstr>The Brain and The Body</vt:lpstr>
      <vt:lpstr>The Brain and The Body</vt:lpstr>
      <vt:lpstr>The Brain and The Body</vt:lpstr>
      <vt:lpstr>The Brain and The Body</vt:lpstr>
      <vt:lpstr>Learning Objective 3</vt:lpstr>
      <vt:lpstr>The Brain and The Body</vt:lpstr>
      <vt:lpstr>The Brain and The Body</vt:lpstr>
      <vt:lpstr>Learning Objective 4</vt:lpstr>
      <vt:lpstr>Bad Neighborhoods and Other Economic Disadvantages</vt:lpstr>
      <vt:lpstr>Bad Neighborhoods and Other Economic Disadvantages</vt:lpstr>
      <vt:lpstr>Learning Objective 5</vt:lpstr>
      <vt:lpstr>Bad Neighborhoods and Other Economic Disadvantages</vt:lpstr>
      <vt:lpstr>Learning Objective 6</vt:lpstr>
      <vt:lpstr>Life Lessons &amp; Criminal Behavior</vt:lpstr>
      <vt:lpstr>Learning Objective 7</vt:lpstr>
      <vt:lpstr>Life Lessons &amp; Criminal Behavior</vt:lpstr>
      <vt:lpstr>Learning Objective 8</vt:lpstr>
      <vt:lpstr>Link between Drugs &amp; Crime</vt:lpstr>
      <vt:lpstr>Link between Drugs &amp; Crime</vt:lpstr>
      <vt:lpstr>Link between Drugs &amp; Crime</vt:lpstr>
      <vt:lpstr>Link between Drugs &amp; Crime</vt:lpstr>
      <vt:lpstr>Link between Drugs &amp; Crime</vt:lpstr>
      <vt:lpstr>Learning Objective 9</vt:lpstr>
      <vt:lpstr>From Theory to Practice</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83</cp:revision>
  <dcterms:created xsi:type="dcterms:W3CDTF">2013-10-25T01:45:49Z</dcterms:created>
  <dcterms:modified xsi:type="dcterms:W3CDTF">2015-11-09T15:20:27Z</dcterms:modified>
</cp:coreProperties>
</file>