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395" r:id="rId2"/>
  </p:sldMasterIdLst>
  <p:notesMasterIdLst>
    <p:notesMasterId r:id="rId40"/>
  </p:notesMasterIdLst>
  <p:sldIdLst>
    <p:sldId id="295" r:id="rId3"/>
    <p:sldId id="259" r:id="rId4"/>
    <p:sldId id="260" r:id="rId5"/>
    <p:sldId id="261" r:id="rId6"/>
    <p:sldId id="262" r:id="rId7"/>
    <p:sldId id="263" r:id="rId8"/>
    <p:sldId id="264" r:id="rId9"/>
    <p:sldId id="265" r:id="rId10"/>
    <p:sldId id="268" r:id="rId11"/>
    <p:sldId id="267" r:id="rId12"/>
    <p:sldId id="290" r:id="rId13"/>
    <p:sldId id="293" r:id="rId14"/>
    <p:sldId id="269" r:id="rId15"/>
    <p:sldId id="270" r:id="rId16"/>
    <p:sldId id="271" r:id="rId17"/>
    <p:sldId id="298" r:id="rId18"/>
    <p:sldId id="272" r:id="rId19"/>
    <p:sldId id="273" r:id="rId20"/>
    <p:sldId id="274" r:id="rId21"/>
    <p:sldId id="275" r:id="rId22"/>
    <p:sldId id="276" r:id="rId23"/>
    <p:sldId id="277" r:id="rId24"/>
    <p:sldId id="278" r:id="rId25"/>
    <p:sldId id="294" r:id="rId26"/>
    <p:sldId id="279" r:id="rId27"/>
    <p:sldId id="280" r:id="rId28"/>
    <p:sldId id="281" r:id="rId29"/>
    <p:sldId id="291" r:id="rId30"/>
    <p:sldId id="292" r:id="rId31"/>
    <p:sldId id="282" r:id="rId32"/>
    <p:sldId id="283" r:id="rId33"/>
    <p:sldId id="296" r:id="rId34"/>
    <p:sldId id="285" r:id="rId35"/>
    <p:sldId id="287" r:id="rId36"/>
    <p:sldId id="288" r:id="rId37"/>
    <p:sldId id="289" r:id="rId38"/>
    <p:sldId id="297"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initials="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D5A8"/>
    <a:srgbClr val="EAF83A"/>
    <a:srgbClr val="CCFF33"/>
    <a:srgbClr val="E6F83A"/>
    <a:srgbClr val="EFFBFB"/>
    <a:srgbClr val="D8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68" autoAdjust="0"/>
  </p:normalViewPr>
  <p:slideViewPr>
    <p:cSldViewPr snapToGrid="0" snapToObjects="1">
      <p:cViewPr varScale="1">
        <p:scale>
          <a:sx n="80" d="100"/>
          <a:sy n="80" d="100"/>
        </p:scale>
        <p:origin x="16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1750">
              <a:solidFill>
                <a:schemeClr val="bg1"/>
              </a:solidFill>
            </a:ln>
          </c:spPr>
          <c:dPt>
            <c:idx val="1"/>
            <c:bubble3D val="0"/>
            <c:spPr>
              <a:solidFill>
                <a:schemeClr val="accent3">
                  <a:lumMod val="75000"/>
                </a:schemeClr>
              </a:solidFill>
              <a:ln w="31750">
                <a:solidFill>
                  <a:schemeClr val="bg1"/>
                </a:solidFill>
              </a:ln>
            </c:spPr>
          </c:dPt>
          <c:dPt>
            <c:idx val="2"/>
            <c:bubble3D val="0"/>
            <c:spPr>
              <a:solidFill>
                <a:srgbClr val="FFC000"/>
              </a:solidFill>
              <a:ln w="31750">
                <a:solidFill>
                  <a:schemeClr val="bg1"/>
                </a:solidFill>
              </a:ln>
            </c:spPr>
          </c:dPt>
          <c:dLbls>
            <c:dLbl>
              <c:idx val="0"/>
              <c:layout>
                <c:manualLayout>
                  <c:x val="2.2501058028869945E-2"/>
                  <c:y val="-7.241411692688678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536716139399215E-3"/>
                  <c:y val="-9.155475341352153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007436135554473E-2"/>
                  <c:y val="3.646159240862784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Federal</c:v>
                </c:pt>
                <c:pt idx="1">
                  <c:v>State</c:v>
                </c:pt>
                <c:pt idx="2">
                  <c:v>Local</c:v>
                </c:pt>
              </c:strCache>
            </c:strRef>
          </c:cat>
          <c:val>
            <c:numRef>
              <c:f>Sheet1!$B$2:$B$4</c:f>
              <c:numCache>
                <c:formatCode>General</c:formatCode>
                <c:ptCount val="3"/>
                <c:pt idx="0">
                  <c:v>182573</c:v>
                </c:pt>
                <c:pt idx="1">
                  <c:v>108740</c:v>
                </c:pt>
                <c:pt idx="2">
                  <c:v>872041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EFCAC5-269D-4B09-9B91-F253F4465DA9}" type="datetimeFigureOut">
              <a:rPr lang="en-US" altLang="en-US"/>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6E8DFF-F4AD-42AB-9C1A-7078A6CFEC4D}" type="slidenum">
              <a:rPr lang="en-US" altLang="en-US"/>
              <a:pPr/>
              <a:t>‹#›</a:t>
            </a:fld>
            <a:endParaRPr lang="en-US" altLang="en-US" dirty="0"/>
          </a:p>
        </p:txBody>
      </p:sp>
    </p:spTree>
    <p:extLst>
      <p:ext uri="{BB962C8B-B14F-4D97-AF65-F5344CB8AC3E}">
        <p14:creationId xmlns:p14="http://schemas.microsoft.com/office/powerpoint/2010/main" val="29819218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 November 26, 2014, Los Angeles police officers cordon off protesters following a Missouri grand jury’s decision not to charge Ferguson police officer Darren Wilson in the shooting death of Michael Brown.  </a:t>
            </a:r>
            <a:endParaRPr lang="en-US" altLang="en-US" dirty="0" smtClean="0">
              <a:solidFill>
                <a:srgbClr val="FF0000"/>
              </a:solidFill>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99153E-45B9-4436-A4D8-A2949B90AD6B}" type="slidenum">
              <a:rPr lang="en-US" altLang="en-US" sz="1200"/>
              <a:pPr eaLnBrk="1" hangingPunct="1"/>
              <a:t>2</a:t>
            </a:fld>
            <a:endParaRPr lang="en-US" altLang="en-US" sz="1200" dirty="0"/>
          </a:p>
        </p:txBody>
      </p:sp>
    </p:spTree>
    <p:extLst>
      <p:ext uri="{BB962C8B-B14F-4D97-AF65-F5344CB8AC3E}">
        <p14:creationId xmlns:p14="http://schemas.microsoft.com/office/powerpoint/2010/main" val="266014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1.2 Local, State, and Federal Employees in Our Criminal Justice System. Source: Bureau of Justice Statistics, Justice Expenditure and Employment in the United States, 2010 (Washington, D.C.: U.S. Department of Justice, July 2013), Table 2.</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D6A9C1A-4156-4024-BED9-FB7D9BDA923E}" type="slidenum">
              <a:rPr lang="en-US" altLang="en-US" sz="1200"/>
              <a:pPr eaLnBrk="1" hangingPunct="1"/>
              <a:t>11</a:t>
            </a:fld>
            <a:endParaRPr lang="en-US" altLang="en-US" sz="1200" dirty="0"/>
          </a:p>
        </p:txBody>
      </p:sp>
    </p:spTree>
    <p:extLst>
      <p:ext uri="{BB962C8B-B14F-4D97-AF65-F5344CB8AC3E}">
        <p14:creationId xmlns:p14="http://schemas.microsoft.com/office/powerpoint/2010/main" val="32352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1.2 Local, State, and Federal Employees in Our Criminal Justice System. Source: Bureau of Justice Statistics, Justice Expenditure and Employment in the United States, 2010 (Washington, D.C.: U.S. Department of Justice, July 2013), Table 2.</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D6A9C1A-4156-4024-BED9-FB7D9BDA923E}" type="slidenum">
              <a:rPr lang="en-US" altLang="en-US" sz="1200"/>
              <a:pPr eaLnBrk="1" hangingPunct="1"/>
              <a:t>12</a:t>
            </a:fld>
            <a:endParaRPr lang="en-US" altLang="en-US" sz="1200" dirty="0"/>
          </a:p>
        </p:txBody>
      </p:sp>
    </p:spTree>
    <p:extLst>
      <p:ext uri="{BB962C8B-B14F-4D97-AF65-F5344CB8AC3E}">
        <p14:creationId xmlns:p14="http://schemas.microsoft.com/office/powerpoint/2010/main" val="377836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825962-A204-4902-9090-646C39B55D7C}" type="slidenum">
              <a:rPr lang="en-US" altLang="en-US" sz="1200"/>
              <a:pPr eaLnBrk="1" hangingPunct="1"/>
              <a:t>13</a:t>
            </a:fld>
            <a:endParaRPr lang="en-US" altLang="en-US" sz="1200" dirty="0"/>
          </a:p>
        </p:txBody>
      </p:sp>
    </p:spTree>
    <p:extLst>
      <p:ext uri="{BB962C8B-B14F-4D97-AF65-F5344CB8AC3E}">
        <p14:creationId xmlns:p14="http://schemas.microsoft.com/office/powerpoint/2010/main" val="304411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51F3A4C-191B-439E-8D06-E705C59FAD02}" type="slidenum">
              <a:rPr lang="en-US" altLang="en-US" sz="1200"/>
              <a:pPr eaLnBrk="1" hangingPunct="1"/>
              <a:t>14</a:t>
            </a:fld>
            <a:endParaRPr lang="en-US" altLang="en-US" sz="1200" dirty="0"/>
          </a:p>
        </p:txBody>
      </p:sp>
    </p:spTree>
    <p:extLst>
      <p:ext uri="{BB962C8B-B14F-4D97-AF65-F5344CB8AC3E}">
        <p14:creationId xmlns:p14="http://schemas.microsoft.com/office/powerpoint/2010/main" val="56549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F82B70B-B249-4EAA-82BD-CEEEE6ECD42F}"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4404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F82B70B-B249-4EAA-82BD-CEEEE6ECD42F}" type="slidenum">
              <a:rPr lang="en-US" altLang="en-US" sz="1200"/>
              <a:pPr eaLnBrk="1" hangingPunct="1"/>
              <a:t>16</a:t>
            </a:fld>
            <a:endParaRPr lang="en-US" altLang="en-US" sz="1200" dirty="0"/>
          </a:p>
        </p:txBody>
      </p:sp>
    </p:spTree>
    <p:extLst>
      <p:ext uri="{BB962C8B-B14F-4D97-AF65-F5344CB8AC3E}">
        <p14:creationId xmlns:p14="http://schemas.microsoft.com/office/powerpoint/2010/main" val="2055057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5057B9-B983-4A08-AD03-63993BC812B8}"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742057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On any given day, America’s jails hold approximately 730,000 inmates, including these residents of the Orange County jail in Santa Ana, California. What are the basic differences between jails and prisons? Lucy Nicholson/Reuters/Landov</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E7819B2-31D4-4D19-BA9A-E8328152004D}" type="slidenum">
              <a:rPr lang="en-US" altLang="en-US" sz="1200"/>
              <a:pPr eaLnBrk="1" hangingPunct="1"/>
              <a:t>18</a:t>
            </a:fld>
            <a:endParaRPr lang="en-US" altLang="en-US" sz="1200" dirty="0"/>
          </a:p>
        </p:txBody>
      </p:sp>
    </p:spTree>
    <p:extLst>
      <p:ext uri="{BB962C8B-B14F-4D97-AF65-F5344CB8AC3E}">
        <p14:creationId xmlns:p14="http://schemas.microsoft.com/office/powerpoint/2010/main" val="287341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A8FADE7-B595-4CB5-9E2E-5E6DCD0C20E7}" type="slidenum">
              <a:rPr lang="en-US" altLang="en-US" sz="1200"/>
              <a:pPr eaLnBrk="1" hangingPunct="1"/>
              <a:t>19</a:t>
            </a:fld>
            <a:endParaRPr lang="en-US" altLang="en-US" sz="1200" dirty="0"/>
          </a:p>
        </p:txBody>
      </p:sp>
    </p:spTree>
    <p:extLst>
      <p:ext uri="{BB962C8B-B14F-4D97-AF65-F5344CB8AC3E}">
        <p14:creationId xmlns:p14="http://schemas.microsoft.com/office/powerpoint/2010/main" val="394977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 from Cole page 45 would work.</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5AF6EBC-B317-4A68-9696-EB87F5CB9552}" type="slidenum">
              <a:rPr lang="en-US" altLang="en-US" sz="1200"/>
              <a:pPr eaLnBrk="1" hangingPunct="1"/>
              <a:t>20</a:t>
            </a:fld>
            <a:endParaRPr lang="en-US" altLang="en-US" sz="1200" dirty="0"/>
          </a:p>
        </p:txBody>
      </p:sp>
    </p:spTree>
    <p:extLst>
      <p:ext uri="{BB962C8B-B14F-4D97-AF65-F5344CB8AC3E}">
        <p14:creationId xmlns:p14="http://schemas.microsoft.com/office/powerpoint/2010/main" val="23964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6EB16C6-1CD3-484B-89BE-44F7DD92CD62}" type="slidenum">
              <a:rPr lang="en-US" altLang="en-US" sz="1200"/>
              <a:pPr eaLnBrk="1" hangingPunct="1"/>
              <a:t>3</a:t>
            </a:fld>
            <a:endParaRPr lang="en-US" altLang="en-US" sz="1200" dirty="0"/>
          </a:p>
        </p:txBody>
      </p:sp>
    </p:spTree>
    <p:extLst>
      <p:ext uri="{BB962C8B-B14F-4D97-AF65-F5344CB8AC3E}">
        <p14:creationId xmlns:p14="http://schemas.microsoft.com/office/powerpoint/2010/main" val="408382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9D91379-F3A7-4137-8096-C705EBDD4C0B}" type="slidenum">
              <a:rPr lang="en-US" altLang="en-US" sz="1200"/>
              <a:pPr eaLnBrk="1" hangingPunct="1"/>
              <a:t>21</a:t>
            </a:fld>
            <a:endParaRPr lang="en-US" altLang="en-US" sz="1200" dirty="0"/>
          </a:p>
        </p:txBody>
      </p:sp>
    </p:spTree>
    <p:extLst>
      <p:ext uri="{BB962C8B-B14F-4D97-AF65-F5344CB8AC3E}">
        <p14:creationId xmlns:p14="http://schemas.microsoft.com/office/powerpoint/2010/main" val="41009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FIGURE 1.4 Discretion in the Criminal Justice System</a:t>
            </a:r>
          </a:p>
          <a:p>
            <a:r>
              <a:rPr lang="en-US" altLang="en-US" dirty="0" smtClean="0"/>
              <a:t>Criminal justice officials must make decisions every day concerning their duties. The officials listed below, whether they operate on a local, state, or federal level, rely heavily on discretion when meeting the following responsibilities.</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505665B-DB06-4898-B14D-08FCB20B7131}" type="slidenum">
              <a:rPr lang="en-US" altLang="en-US" sz="1200"/>
              <a:pPr eaLnBrk="1" hangingPunct="1"/>
              <a:t>22</a:t>
            </a:fld>
            <a:endParaRPr lang="en-US" altLang="en-US" sz="1200" dirty="0"/>
          </a:p>
        </p:txBody>
      </p:sp>
    </p:spTree>
    <p:extLst>
      <p:ext uri="{BB962C8B-B14F-4D97-AF65-F5344CB8AC3E}">
        <p14:creationId xmlns:p14="http://schemas.microsoft.com/office/powerpoint/2010/main" val="303139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D2ACB2B-ABAA-430C-9E1C-CEA6C2BE1DC7}" type="slidenum">
              <a:rPr lang="en-US" altLang="en-US" sz="1200"/>
              <a:pPr eaLnBrk="1" hangingPunct="1"/>
              <a:t>23</a:t>
            </a:fld>
            <a:endParaRPr lang="en-US" altLang="en-US" sz="1200" dirty="0"/>
          </a:p>
        </p:txBody>
      </p:sp>
    </p:spTree>
    <p:extLst>
      <p:ext uri="{BB962C8B-B14F-4D97-AF65-F5344CB8AC3E}">
        <p14:creationId xmlns:p14="http://schemas.microsoft.com/office/powerpoint/2010/main" val="267993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Reference: http://www.nlchp.org/documents/No_Safe_Place</a:t>
            </a:r>
          </a:p>
          <a:p>
            <a:pPr eaLnBrk="1" hangingPunct="1">
              <a:spcBef>
                <a:spcPct val="0"/>
              </a:spcBef>
            </a:pPr>
            <a:endParaRPr lang="en-US" altLang="en-US" dirty="0"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DCC7AEF-1F70-4C06-BB63-6A59336BCE77}" type="slidenum">
              <a:rPr lang="en-US" altLang="en-US" sz="1200">
                <a:solidFill>
                  <a:prstClr val="black"/>
                </a:solidFill>
              </a:rPr>
              <a:pPr eaLnBrk="1" hangingPunct="1"/>
              <a:t>24</a:t>
            </a:fld>
            <a:endParaRPr lang="en-US" altLang="en-US" sz="1200" dirty="0">
              <a:solidFill>
                <a:prstClr val="black"/>
              </a:solidFill>
            </a:endParaRPr>
          </a:p>
        </p:txBody>
      </p:sp>
    </p:spTree>
    <p:extLst>
      <p:ext uri="{BB962C8B-B14F-4D97-AF65-F5344CB8AC3E}">
        <p14:creationId xmlns:p14="http://schemas.microsoft.com/office/powerpoint/2010/main" val="611097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245D906-2C57-4531-AB01-FF7F81AE330D}" type="slidenum">
              <a:rPr lang="en-US" altLang="en-US" sz="1200"/>
              <a:pPr eaLnBrk="1" hangingPunct="1"/>
              <a:t>25</a:t>
            </a:fld>
            <a:endParaRPr lang="en-US" altLang="en-US" sz="1200" dirty="0"/>
          </a:p>
        </p:txBody>
      </p:sp>
    </p:spTree>
    <p:extLst>
      <p:ext uri="{BB962C8B-B14F-4D97-AF65-F5344CB8AC3E}">
        <p14:creationId xmlns:p14="http://schemas.microsoft.com/office/powerpoint/2010/main" val="6668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4CF885-E3A8-417C-8AF8-5A8577992D6A}"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422193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15D4D61-933E-4B8A-BC2F-67DC3015DF56}" type="slidenum">
              <a:rPr lang="en-US" altLang="en-US" sz="1200"/>
              <a:pPr eaLnBrk="1" hangingPunct="1"/>
              <a:t>27</a:t>
            </a:fld>
            <a:endParaRPr lang="en-US" altLang="en-US" sz="1200" dirty="0"/>
          </a:p>
        </p:txBody>
      </p:sp>
    </p:spTree>
    <p:extLst>
      <p:ext uri="{BB962C8B-B14F-4D97-AF65-F5344CB8AC3E}">
        <p14:creationId xmlns:p14="http://schemas.microsoft.com/office/powerpoint/2010/main" val="3477659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DCC7AEF-1F70-4C06-BB63-6A59336BCE77}" type="slidenum">
              <a:rPr lang="en-US" altLang="en-US" sz="1200"/>
              <a:pPr eaLnBrk="1" hangingPunct="1"/>
              <a:t>30</a:t>
            </a:fld>
            <a:endParaRPr lang="en-US" altLang="en-US" sz="1200" dirty="0"/>
          </a:p>
        </p:txBody>
      </p:sp>
    </p:spTree>
    <p:extLst>
      <p:ext uri="{BB962C8B-B14F-4D97-AF65-F5344CB8AC3E}">
        <p14:creationId xmlns:p14="http://schemas.microsoft.com/office/powerpoint/2010/main" val="610022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Law enforcement agents console each other after the funeral of Las Vegas police officer Igor Soldo, who was fatally shot by Jerad Miller and his wife Amanda in June 2014. Miller, who did not survive the shootout, saw himself as an “anti-police” revolutionary and believed that “Satan runs our government.” Why is Miller considered a domestic  terrorist? Photo by Ethan Miller/Getty Images</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3112364-84B9-4A0A-99CE-91BD4F2AE457}" type="slidenum">
              <a:rPr lang="en-US" altLang="en-US" sz="1200"/>
              <a:pPr eaLnBrk="1" hangingPunct="1"/>
              <a:t>31</a:t>
            </a:fld>
            <a:endParaRPr lang="en-US" altLang="en-US" sz="1200" dirty="0"/>
          </a:p>
        </p:txBody>
      </p:sp>
    </p:spTree>
    <p:extLst>
      <p:ext uri="{BB962C8B-B14F-4D97-AF65-F5344CB8AC3E}">
        <p14:creationId xmlns:p14="http://schemas.microsoft.com/office/powerpoint/2010/main" val="98878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8F68A98-906A-4589-9597-3AFF23F781A7}" type="slidenum">
              <a:rPr lang="en-US" altLang="en-US" sz="1200"/>
              <a:pPr eaLnBrk="1" hangingPunct="1"/>
              <a:t>32</a:t>
            </a:fld>
            <a:endParaRPr lang="en-US" altLang="en-US" sz="1200" dirty="0"/>
          </a:p>
        </p:txBody>
      </p:sp>
    </p:spTree>
    <p:extLst>
      <p:ext uri="{BB962C8B-B14F-4D97-AF65-F5344CB8AC3E}">
        <p14:creationId xmlns:p14="http://schemas.microsoft.com/office/powerpoint/2010/main" val="21329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19CEF20-9539-4510-B87D-971435E963CF}" type="slidenum">
              <a:rPr lang="en-US" altLang="en-US" sz="1200"/>
              <a:pPr eaLnBrk="1" hangingPunct="1"/>
              <a:t>4</a:t>
            </a:fld>
            <a:endParaRPr lang="en-US" altLang="en-US" sz="1200" dirty="0"/>
          </a:p>
        </p:txBody>
      </p:sp>
    </p:spTree>
    <p:extLst>
      <p:ext uri="{BB962C8B-B14F-4D97-AF65-F5344CB8AC3E}">
        <p14:creationId xmlns:p14="http://schemas.microsoft.com/office/powerpoint/2010/main" val="2942278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8F68A98-906A-4589-9597-3AFF23F781A7}"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353278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BB904F-1936-49D3-AD5C-727454506FBB}" type="slidenum">
              <a:rPr lang="en-US" altLang="en-US" sz="1200"/>
              <a:pPr eaLnBrk="1" hangingPunct="1"/>
              <a:t>34</a:t>
            </a:fld>
            <a:endParaRPr lang="en-US" altLang="en-US" sz="1200" dirty="0"/>
          </a:p>
        </p:txBody>
      </p:sp>
    </p:spTree>
    <p:extLst>
      <p:ext uri="{BB962C8B-B14F-4D97-AF65-F5344CB8AC3E}">
        <p14:creationId xmlns:p14="http://schemas.microsoft.com/office/powerpoint/2010/main" val="3967336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inmate suffering from mental illness speaks to his attorney through a cell door at the Stanislaus County Public Safety Center in Modesto, California. Why do many experts blame the large number of mentally ill jail and prison inmates on reductions in government spending on community mental health services? Photo by Debbie Noda/Modesto Bee/ MCT via Getty Images</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EFA5BD18-E582-4196-970B-C8A4483C37DE}"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60476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9EDDCF7-42A5-41A4-9806-42BDE95AF357}" type="slidenum">
              <a:rPr lang="en-US" altLang="en-US" sz="1200"/>
              <a:pPr eaLnBrk="1" hangingPunct="1"/>
              <a:t>36</a:t>
            </a:fld>
            <a:endParaRPr lang="en-US" altLang="en-US" sz="1200" dirty="0"/>
          </a:p>
        </p:txBody>
      </p:sp>
    </p:spTree>
    <p:extLst>
      <p:ext uri="{BB962C8B-B14F-4D97-AF65-F5344CB8AC3E}">
        <p14:creationId xmlns:p14="http://schemas.microsoft.com/office/powerpoint/2010/main" val="2745194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9EDDCF7-42A5-41A4-9806-42BDE95AF357}"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25095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F5A98E1-F267-495E-AFC8-7B2AC4EC69C6}" type="slidenum">
              <a:rPr lang="en-US" altLang="en-US" sz="1200"/>
              <a:pPr eaLnBrk="1" hangingPunct="1"/>
              <a:t>5</a:t>
            </a:fld>
            <a:endParaRPr lang="en-US" altLang="en-US" sz="1200" dirty="0"/>
          </a:p>
        </p:txBody>
      </p:sp>
    </p:spTree>
    <p:extLst>
      <p:ext uri="{BB962C8B-B14F-4D97-AF65-F5344CB8AC3E}">
        <p14:creationId xmlns:p14="http://schemas.microsoft.com/office/powerpoint/2010/main" val="415890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E-cigarettes, such as the one shown in this photo, deliver the drug nicotine to users without some of the tobacco related health risks of traditional cigarettes. Nicotine is, however, highly addictive. Why might e-cigarette use be considered deviant behavior by minors, but not by adults? Joe Raedle/Getty Images</a:t>
            </a:r>
            <a:endParaRPr lang="en-US" altLang="en-US" dirty="0" smtClean="0">
              <a:solidFill>
                <a:srgbClr val="FF0000"/>
              </a:solidFill>
            </a:endParaRPr>
          </a:p>
          <a:p>
            <a:pPr eaLnBrk="1" hangingPunct="1">
              <a:spcBef>
                <a:spcPct val="0"/>
              </a:spcBef>
            </a:pPr>
            <a:endParaRPr lang="en-US" altLang="en-US" dirty="0"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B105325-7D30-4C6D-8635-301036973708}" type="slidenum">
              <a:rPr lang="en-US" altLang="en-US" sz="1200"/>
              <a:pPr eaLnBrk="1" hangingPunct="1"/>
              <a:t>6</a:t>
            </a:fld>
            <a:endParaRPr lang="en-US" altLang="en-US" sz="1200" dirty="0"/>
          </a:p>
        </p:txBody>
      </p:sp>
    </p:spTree>
    <p:extLst>
      <p:ext uri="{BB962C8B-B14F-4D97-AF65-F5344CB8AC3E}">
        <p14:creationId xmlns:p14="http://schemas.microsoft.com/office/powerpoint/2010/main" val="32928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70C77ED-F689-45B6-9DBD-D4CDE7EE4862}" type="slidenum">
              <a:rPr lang="en-US" altLang="en-US" sz="1200"/>
              <a:pPr eaLnBrk="1" hangingPunct="1"/>
              <a:t>7</a:t>
            </a:fld>
            <a:endParaRPr lang="en-US" altLang="en-US" sz="1200" dirty="0"/>
          </a:p>
        </p:txBody>
      </p:sp>
    </p:spTree>
    <p:extLst>
      <p:ext uri="{BB962C8B-B14F-4D97-AF65-F5344CB8AC3E}">
        <p14:creationId xmlns:p14="http://schemas.microsoft.com/office/powerpoint/2010/main" val="163974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552CC10-8943-4699-82F5-1030736C4F81}" type="slidenum">
              <a:rPr lang="en-US" altLang="en-US" sz="1200"/>
              <a:pPr eaLnBrk="1" hangingPunct="1"/>
              <a:t>8</a:t>
            </a:fld>
            <a:endParaRPr lang="en-US" altLang="en-US" sz="1200" dirty="0"/>
          </a:p>
        </p:txBody>
      </p:sp>
    </p:spTree>
    <p:extLst>
      <p:ext uri="{BB962C8B-B14F-4D97-AF65-F5344CB8AC3E}">
        <p14:creationId xmlns:p14="http://schemas.microsoft.com/office/powerpoint/2010/main" val="294683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8AAA2A9-0571-43C8-9EF8-F602039563C0}" type="slidenum">
              <a:rPr lang="en-US" altLang="en-US" sz="1200"/>
              <a:pPr eaLnBrk="1" hangingPunct="1"/>
              <a:t>9</a:t>
            </a:fld>
            <a:endParaRPr lang="en-US" altLang="en-US" sz="1200" dirty="0"/>
          </a:p>
        </p:txBody>
      </p:sp>
    </p:spTree>
    <p:extLst>
      <p:ext uri="{BB962C8B-B14F-4D97-AF65-F5344CB8AC3E}">
        <p14:creationId xmlns:p14="http://schemas.microsoft.com/office/powerpoint/2010/main" val="24214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E8DFF-F4AD-42AB-9C1A-7078A6CFEC4D}" type="slidenum">
              <a:rPr lang="en-US" altLang="en-US" smtClean="0"/>
              <a:pPr/>
              <a:t>10</a:t>
            </a:fld>
            <a:endParaRPr lang="en-US" altLang="en-US" dirty="0"/>
          </a:p>
        </p:txBody>
      </p:sp>
    </p:spTree>
    <p:extLst>
      <p:ext uri="{BB962C8B-B14F-4D97-AF65-F5344CB8AC3E}">
        <p14:creationId xmlns:p14="http://schemas.microsoft.com/office/powerpoint/2010/main" val="240052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5426389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879249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161256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15594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39036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6"/>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56" r:id="rId1"/>
    <p:sldLayoutId id="2147484357" r:id="rId2"/>
    <p:sldLayoutId id="2147484362" r:id="rId3"/>
    <p:sldLayoutId id="2147484394" r:id="rId4"/>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3283295069"/>
      </p:ext>
    </p:extLst>
  </p:cSld>
  <p:clrMap bg1="lt1" tx1="dk1" bg2="lt2" tx2="dk2" accent1="accent1" accent2="accent2" accent3="accent3" accent4="accent4" accent5="accent5" accent6="accent6" hlink="hlink" folHlink="folHlink"/>
  <p:sldLayoutIdLst>
    <p:sldLayoutId id="2147484407"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1</a:t>
            </a:r>
            <a:endParaRPr lang="en-US" b="1" dirty="0"/>
          </a:p>
        </p:txBody>
      </p:sp>
      <p:sp>
        <p:nvSpPr>
          <p:cNvPr id="4" name="Text Placeholder 3"/>
          <p:cNvSpPr>
            <a:spLocks noGrp="1"/>
          </p:cNvSpPr>
          <p:nvPr>
            <p:ph type="body" sz="quarter" idx="11"/>
          </p:nvPr>
        </p:nvSpPr>
        <p:spPr/>
        <p:txBody>
          <a:bodyPr/>
          <a:lstStyle/>
          <a:p>
            <a:r>
              <a:rPr lang="en-US" dirty="0" smtClean="0"/>
              <a:t>Criminal Justice Today</a:t>
            </a:r>
            <a:endParaRPr lang="en-US" dirty="0"/>
          </a:p>
        </p:txBody>
      </p:sp>
    </p:spTree>
    <p:extLst>
      <p:ext uri="{BB962C8B-B14F-4D97-AF65-F5344CB8AC3E}">
        <p14:creationId xmlns:p14="http://schemas.microsoft.com/office/powerpoint/2010/main" val="324434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tLang="en-US" dirty="0" smtClean="0"/>
              <a:t>The Purpose of the Criminal Justice System</a:t>
            </a:r>
          </a:p>
        </p:txBody>
      </p:sp>
      <p:sp>
        <p:nvSpPr>
          <p:cNvPr id="54274" name="Content Placeholder 2"/>
          <p:cNvSpPr>
            <a:spLocks noGrp="1"/>
          </p:cNvSpPr>
          <p:nvPr>
            <p:ph sz="half" idx="1"/>
          </p:nvPr>
        </p:nvSpPr>
        <p:spPr/>
        <p:txBody>
          <a:bodyPr>
            <a:normAutofit lnSpcReduction="10000"/>
          </a:bodyPr>
          <a:lstStyle/>
          <a:p>
            <a:r>
              <a:rPr lang="en-US" altLang="en-US" dirty="0" smtClean="0"/>
              <a:t>Maintaining justice</a:t>
            </a:r>
          </a:p>
          <a:p>
            <a:r>
              <a:rPr lang="en-US" altLang="en-US" dirty="0" smtClean="0"/>
              <a:t>Protecting society</a:t>
            </a:r>
          </a:p>
          <a:p>
            <a:pPr lvl="1"/>
            <a:r>
              <a:rPr lang="en-US" altLang="en-US" dirty="0" smtClean="0"/>
              <a:t>To protect society from potential future crimes of the most dangerous or </a:t>
            </a:r>
            <a:r>
              <a:rPr lang="ja-JP" altLang="en-US" dirty="0" smtClean="0"/>
              <a:t>“</a:t>
            </a:r>
            <a:r>
              <a:rPr lang="en-US" altLang="ja-JP" dirty="0" smtClean="0"/>
              <a:t>risky</a:t>
            </a:r>
            <a:r>
              <a:rPr lang="ja-JP" altLang="en-US" dirty="0" smtClean="0"/>
              <a:t>”</a:t>
            </a:r>
            <a:r>
              <a:rPr lang="en-US" altLang="ja-JP" dirty="0" smtClean="0"/>
              <a:t> offenders</a:t>
            </a:r>
          </a:p>
          <a:p>
            <a:pPr lvl="1"/>
            <a:r>
              <a:rPr lang="en-US" altLang="en-US" dirty="0" smtClean="0"/>
              <a:t>To determine when an offense has been committed and </a:t>
            </a:r>
            <a:r>
              <a:rPr lang="en-US" altLang="en-US" dirty="0" smtClean="0"/>
              <a:t>to provide </a:t>
            </a:r>
            <a:r>
              <a:rPr lang="en-US" altLang="en-US" dirty="0" smtClean="0"/>
              <a:t>appropriate punishment</a:t>
            </a:r>
          </a:p>
          <a:p>
            <a:pPr lvl="1"/>
            <a:r>
              <a:rPr lang="en-US" altLang="en-US" dirty="0" smtClean="0"/>
              <a:t>To rehabilitate those offenders who have been punished so that it is safe to return them to the community</a:t>
            </a:r>
          </a:p>
          <a:p>
            <a:pPr lvl="1"/>
            <a:r>
              <a:rPr lang="en-US" altLang="en-US" dirty="0" smtClean="0"/>
              <a:t>To support crime victims and, to the extent possible, return them to their pre-crime status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dirty="0" smtClean="0"/>
              <a:t>Learning Objective 4</a:t>
            </a:r>
          </a:p>
        </p:txBody>
      </p:sp>
      <p:sp>
        <p:nvSpPr>
          <p:cNvPr id="55298" name="Content Placeholder 6"/>
          <p:cNvSpPr>
            <a:spLocks noGrp="1"/>
          </p:cNvSpPr>
          <p:nvPr>
            <p:ph sz="half" idx="1"/>
          </p:nvPr>
        </p:nvSpPr>
        <p:spPr/>
        <p:txBody>
          <a:bodyPr/>
          <a:lstStyle/>
          <a:p>
            <a:r>
              <a:rPr lang="en-US" altLang="en-US" dirty="0" smtClean="0"/>
              <a:t>Outline the three levels of law enforcement.</a:t>
            </a:r>
          </a:p>
        </p:txBody>
      </p:sp>
      <p:pic>
        <p:nvPicPr>
          <p:cNvPr id="55299" name="Picture 8" descr="picture_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2884488"/>
            <a:ext cx="8828087"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9"/>
          <p:cNvSpPr>
            <a:spLocks noChangeArrowheads="1"/>
          </p:cNvSpPr>
          <p:nvPr/>
        </p:nvSpPr>
        <p:spPr bwMode="auto">
          <a:xfrm>
            <a:off x="131763" y="5889625"/>
            <a:ext cx="8828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Source: Bureau of Justice Statistics, Justice Expenditure and Employment in the United States, 2010 (Washington, D.C.: U.S. Department of Justice, July 2013), Table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dirty="0" smtClean="0"/>
              <a:t>Learning Objective 4</a:t>
            </a:r>
          </a:p>
        </p:txBody>
      </p:sp>
      <p:sp>
        <p:nvSpPr>
          <p:cNvPr id="55298" name="Content Placeholder 6"/>
          <p:cNvSpPr>
            <a:spLocks noGrp="1"/>
          </p:cNvSpPr>
          <p:nvPr>
            <p:ph sz="half" idx="1"/>
          </p:nvPr>
        </p:nvSpPr>
        <p:spPr/>
        <p:txBody>
          <a:bodyPr/>
          <a:lstStyle/>
          <a:p>
            <a:r>
              <a:rPr lang="en-US" altLang="en-US" dirty="0" smtClean="0"/>
              <a:t>Outline the three levels of law enforcement.</a:t>
            </a:r>
          </a:p>
        </p:txBody>
      </p:sp>
      <p:sp>
        <p:nvSpPr>
          <p:cNvPr id="55300" name="Rectangle 9"/>
          <p:cNvSpPr>
            <a:spLocks noChangeArrowheads="1"/>
          </p:cNvSpPr>
          <p:nvPr/>
        </p:nvSpPr>
        <p:spPr bwMode="auto">
          <a:xfrm>
            <a:off x="131763" y="5155700"/>
            <a:ext cx="8828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t>Source: Bureau of Justice Statistics, Justice Expenditure and Employment in the United States, 2010 (Washington, D.C.: U.S. Department of Justice, July 2013), Table 2.</a:t>
            </a:r>
          </a:p>
        </p:txBody>
      </p:sp>
      <p:graphicFrame>
        <p:nvGraphicFramePr>
          <p:cNvPr id="2" name="Chart 1"/>
          <p:cNvGraphicFramePr/>
          <p:nvPr>
            <p:extLst>
              <p:ext uri="{D42A27DB-BD31-4B8C-83A1-F6EECF244321}">
                <p14:modId xmlns:p14="http://schemas.microsoft.com/office/powerpoint/2010/main" val="3753374613"/>
              </p:ext>
            </p:extLst>
          </p:nvPr>
        </p:nvGraphicFramePr>
        <p:xfrm>
          <a:off x="1940010" y="2211858"/>
          <a:ext cx="4827373" cy="3162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440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ltLang="en-US" dirty="0" smtClean="0"/>
              <a:t>The Structure of the Criminal Justice System</a:t>
            </a:r>
          </a:p>
        </p:txBody>
      </p:sp>
      <p:sp>
        <p:nvSpPr>
          <p:cNvPr id="57346" name="Rectangle 3"/>
          <p:cNvSpPr>
            <a:spLocks noGrp="1" noChangeArrowheads="1"/>
          </p:cNvSpPr>
          <p:nvPr>
            <p:ph sz="half" idx="1"/>
          </p:nvPr>
        </p:nvSpPr>
        <p:spPr/>
        <p:txBody>
          <a:bodyPr/>
          <a:lstStyle/>
          <a:p>
            <a:r>
              <a:rPr lang="en-US" altLang="en-US" dirty="0" smtClean="0"/>
              <a:t>Federalism is central to the structure of the criminal justice system.</a:t>
            </a:r>
          </a:p>
          <a:p>
            <a:pPr lvl="1"/>
            <a:r>
              <a:rPr lang="en-US" altLang="en-US" dirty="0" smtClean="0"/>
              <a:t>Power is shared by the federal and state governments.</a:t>
            </a:r>
          </a:p>
          <a:p>
            <a:r>
              <a:rPr lang="en-US" altLang="en-US" dirty="0" smtClean="0"/>
              <a:t>The criminal justice system is composed of three components.</a:t>
            </a:r>
          </a:p>
          <a:p>
            <a:pPr lvl="1"/>
            <a:r>
              <a:rPr lang="en-US" altLang="en-US" dirty="0" smtClean="0"/>
              <a:t>Law enforcement agencies</a:t>
            </a:r>
          </a:p>
          <a:p>
            <a:pPr lvl="1"/>
            <a:r>
              <a:rPr lang="en-US" altLang="en-US" dirty="0" smtClean="0"/>
              <a:t>Courts</a:t>
            </a:r>
          </a:p>
          <a:p>
            <a:pPr lvl="1"/>
            <a:r>
              <a:rPr lang="en-US" altLang="en-US" dirty="0" smtClean="0"/>
              <a:t>Corrections</a:t>
            </a:r>
          </a:p>
          <a:p>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en-US" dirty="0" smtClean="0"/>
              <a:t>The Structure of the Criminal Justice System</a:t>
            </a:r>
          </a:p>
        </p:txBody>
      </p:sp>
      <p:sp>
        <p:nvSpPr>
          <p:cNvPr id="59394" name="Rectangle 3"/>
          <p:cNvSpPr>
            <a:spLocks noGrp="1" noChangeArrowheads="1"/>
          </p:cNvSpPr>
          <p:nvPr>
            <p:ph sz="half" idx="1"/>
          </p:nvPr>
        </p:nvSpPr>
        <p:spPr/>
        <p:txBody>
          <a:bodyPr/>
          <a:lstStyle/>
          <a:p>
            <a:r>
              <a:rPr lang="en-US" altLang="en-US" dirty="0" smtClean="0"/>
              <a:t>Local law enforcement</a:t>
            </a:r>
          </a:p>
          <a:p>
            <a:pPr lvl="1"/>
            <a:r>
              <a:rPr lang="en-US" altLang="en-US" dirty="0" smtClean="0"/>
              <a:t>City police agencies</a:t>
            </a:r>
          </a:p>
          <a:p>
            <a:pPr lvl="1"/>
            <a:r>
              <a:rPr lang="en-US" altLang="en-US" dirty="0" smtClean="0"/>
              <a:t>County sheriffs</a:t>
            </a:r>
          </a:p>
          <a:p>
            <a:r>
              <a:rPr lang="en-US" altLang="en-US" dirty="0" smtClean="0"/>
              <a:t>State law enforcement</a:t>
            </a:r>
          </a:p>
          <a:p>
            <a:pPr lvl="1"/>
            <a:r>
              <a:rPr lang="en-US" altLang="en-US" dirty="0" smtClean="0"/>
              <a:t>State police </a:t>
            </a:r>
          </a:p>
          <a:p>
            <a:pPr lvl="1"/>
            <a:r>
              <a:rPr lang="en-US" altLang="en-US" dirty="0" smtClean="0"/>
              <a:t>Highway patrols</a:t>
            </a:r>
          </a:p>
          <a:p>
            <a:pPr lvl="1"/>
            <a:r>
              <a:rPr lang="en-US" altLang="en-US" dirty="0" smtClean="0"/>
              <a:t>Other state law enforcers such as fire marshals, wildlife wardens, alcoholic beverage control officers,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dirty="0" smtClean="0"/>
              <a:t>The Structure of the Criminal Justice System</a:t>
            </a:r>
          </a:p>
        </p:txBody>
      </p:sp>
      <p:sp>
        <p:nvSpPr>
          <p:cNvPr id="30722" name="Rectangle 3"/>
          <p:cNvSpPr>
            <a:spLocks noGrp="1" noChangeArrowheads="1"/>
          </p:cNvSpPr>
          <p:nvPr>
            <p:ph sz="half" idx="1"/>
          </p:nvPr>
        </p:nvSpPr>
        <p:spPr/>
        <p:txBody>
          <a:bodyPr>
            <a:normAutofit/>
          </a:bodyPr>
          <a:lstStyle/>
          <a:p>
            <a:r>
              <a:rPr lang="en-US" dirty="0" smtClean="0"/>
              <a:t>Federal law enforcement</a:t>
            </a:r>
          </a:p>
          <a:p>
            <a:pPr lvl="1"/>
            <a:r>
              <a:rPr lang="en-US" dirty="0" smtClean="0"/>
              <a:t>The Department of Homeland Security</a:t>
            </a:r>
          </a:p>
          <a:p>
            <a:pPr lvl="1"/>
            <a:r>
              <a:rPr lang="en-US" dirty="0" smtClean="0"/>
              <a:t>The Federal Bureau of Investigation (FBI)</a:t>
            </a:r>
          </a:p>
          <a:p>
            <a:pPr lvl="1"/>
            <a:r>
              <a:rPr lang="en-US" dirty="0" smtClean="0"/>
              <a:t>The Secret Service </a:t>
            </a:r>
          </a:p>
          <a:p>
            <a:pPr lvl="1"/>
            <a:r>
              <a:rPr lang="en-US" dirty="0" smtClean="0"/>
              <a:t>The Drug Enforcement Administration (DEA)</a:t>
            </a:r>
          </a:p>
          <a:p>
            <a:pPr lvl="1"/>
            <a:r>
              <a:rPr lang="en-US" dirty="0" smtClean="0"/>
              <a:t>The Bureau of Alcohol, Tobacco, Firearms and Explosives (ATF)</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dirty="0" smtClean="0"/>
              <a:t>The Structure of the Criminal Justice System</a:t>
            </a:r>
          </a:p>
        </p:txBody>
      </p:sp>
      <p:sp>
        <p:nvSpPr>
          <p:cNvPr id="30722" name="Rectangle 3"/>
          <p:cNvSpPr>
            <a:spLocks noGrp="1" noChangeArrowheads="1"/>
          </p:cNvSpPr>
          <p:nvPr>
            <p:ph sz="half" idx="1"/>
          </p:nvPr>
        </p:nvSpPr>
        <p:spPr/>
        <p:txBody>
          <a:bodyPr>
            <a:normAutofit/>
          </a:bodyPr>
          <a:lstStyle/>
          <a:p>
            <a:r>
              <a:rPr lang="en-US" dirty="0" smtClean="0"/>
              <a:t>The courts</a:t>
            </a:r>
          </a:p>
          <a:p>
            <a:pPr lvl="1"/>
            <a:r>
              <a:rPr lang="en-US" dirty="0" smtClean="0"/>
              <a:t>The United States has a dual court system – federal and state</a:t>
            </a:r>
          </a:p>
          <a:p>
            <a:pPr lvl="1"/>
            <a:r>
              <a:rPr lang="en-US" dirty="0" smtClean="0"/>
              <a:t>Comprised of one federal court, fifty different state court systems, plus the District of Columbia</a:t>
            </a:r>
          </a:p>
          <a:p>
            <a:r>
              <a:rPr lang="en-US" dirty="0"/>
              <a:t>The </a:t>
            </a:r>
            <a:r>
              <a:rPr lang="en-US" i="1" dirty="0"/>
              <a:t>criminal court </a:t>
            </a:r>
            <a:r>
              <a:rPr lang="en-US" dirty="0"/>
              <a:t>and its work </a:t>
            </a:r>
            <a:r>
              <a:rPr lang="en-US" dirty="0" smtClean="0"/>
              <a:t>group</a:t>
            </a:r>
          </a:p>
          <a:p>
            <a:pPr lvl="1"/>
            <a:r>
              <a:rPr lang="en-US" dirty="0" smtClean="0"/>
              <a:t>The </a:t>
            </a:r>
            <a:r>
              <a:rPr lang="en-US" dirty="0"/>
              <a:t>judge, prosecutors, and </a:t>
            </a:r>
            <a:r>
              <a:rPr lang="en-US" dirty="0" smtClean="0"/>
              <a:t>defense attorneys</a:t>
            </a:r>
          </a:p>
          <a:p>
            <a:pPr lvl="1"/>
            <a:r>
              <a:rPr lang="en-US" dirty="0" smtClean="0"/>
              <a:t>Charged </a:t>
            </a:r>
            <a:r>
              <a:rPr lang="en-US" dirty="0"/>
              <a:t>with the weighty responsibility of determining the innocence </a:t>
            </a:r>
            <a:r>
              <a:rPr lang="en-US" dirty="0" smtClean="0"/>
              <a:t>or guilt </a:t>
            </a:r>
            <a:r>
              <a:rPr lang="en-US" dirty="0"/>
              <a:t>of criminal </a:t>
            </a:r>
            <a:r>
              <a:rPr lang="en-US" dirty="0" smtClean="0"/>
              <a:t>suspects</a:t>
            </a: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145194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en-US" dirty="0" smtClean="0"/>
              <a:t>The Structure of the Criminal Justice System</a:t>
            </a:r>
          </a:p>
        </p:txBody>
      </p:sp>
      <p:sp>
        <p:nvSpPr>
          <p:cNvPr id="63490" name="Rectangle 3"/>
          <p:cNvSpPr>
            <a:spLocks noGrp="1" noChangeArrowheads="1"/>
          </p:cNvSpPr>
          <p:nvPr>
            <p:ph sz="half" idx="1"/>
          </p:nvPr>
        </p:nvSpPr>
        <p:spPr/>
        <p:txBody>
          <a:bodyPr/>
          <a:lstStyle/>
          <a:p>
            <a:r>
              <a:rPr lang="en-US" altLang="en-US" dirty="0" smtClean="0"/>
              <a:t>Corrections</a:t>
            </a:r>
          </a:p>
          <a:p>
            <a:pPr lvl="1"/>
            <a:r>
              <a:rPr lang="en-US" altLang="en-US" dirty="0" smtClean="0"/>
              <a:t>Probation</a:t>
            </a:r>
          </a:p>
          <a:p>
            <a:pPr lvl="1"/>
            <a:r>
              <a:rPr lang="en-US" altLang="en-US" dirty="0" smtClean="0"/>
              <a:t>Incarceration</a:t>
            </a:r>
          </a:p>
          <a:p>
            <a:pPr lvl="1"/>
            <a:r>
              <a:rPr lang="en-US" altLang="en-US" dirty="0" smtClean="0"/>
              <a:t>Community-based corrections</a:t>
            </a:r>
          </a:p>
          <a:p>
            <a:pPr lvl="1"/>
            <a:r>
              <a:rPr lang="en-US" altLang="en-US" dirty="0" smtClean="0"/>
              <a:t>Parole </a:t>
            </a:r>
          </a:p>
          <a:p>
            <a:r>
              <a:rPr lang="en-US" altLang="en-US" dirty="0" smtClean="0"/>
              <a:t>Criminal justice process</a:t>
            </a:r>
          </a:p>
          <a:p>
            <a:pPr lvl="1"/>
            <a:r>
              <a:rPr lang="en-US" altLang="en-US" dirty="0" smtClean="0"/>
              <a:t>Continuum of events</a:t>
            </a:r>
          </a:p>
          <a:p>
            <a:pPr lvl="1"/>
            <a:r>
              <a:rPr lang="en-US" altLang="en-US" dirty="0" smtClean="0"/>
              <a:t>Assembly line</a:t>
            </a:r>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Learning Objective 5</a:t>
            </a:r>
          </a:p>
        </p:txBody>
      </p:sp>
      <p:sp>
        <p:nvSpPr>
          <p:cNvPr id="65538" name="Rectangle 3"/>
          <p:cNvSpPr>
            <a:spLocks noGrp="1" noChangeArrowheads="1"/>
          </p:cNvSpPr>
          <p:nvPr>
            <p:ph sz="half" idx="1"/>
          </p:nvPr>
        </p:nvSpPr>
        <p:spPr/>
        <p:txBody>
          <a:bodyPr/>
          <a:lstStyle/>
          <a:p>
            <a:pPr marL="0" indent="0">
              <a:buNone/>
            </a:pPr>
            <a:r>
              <a:rPr lang="en-US" altLang="en-US" dirty="0" smtClean="0"/>
              <a:t>List the essential elements of the corrections system.</a:t>
            </a:r>
          </a:p>
        </p:txBody>
      </p:sp>
      <p:grpSp>
        <p:nvGrpSpPr>
          <p:cNvPr id="65539" name="Group 2"/>
          <p:cNvGrpSpPr>
            <a:grpSpLocks/>
          </p:cNvGrpSpPr>
          <p:nvPr/>
        </p:nvGrpSpPr>
        <p:grpSpPr bwMode="auto">
          <a:xfrm>
            <a:off x="2127752" y="2540753"/>
            <a:ext cx="4984750" cy="3886200"/>
            <a:chOff x="1744667" y="2819400"/>
            <a:chExt cx="4984746" cy="3886200"/>
          </a:xfrm>
        </p:grpSpPr>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19400"/>
              <a:ext cx="4976813"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
            <p:cNvSpPr>
              <a:spLocks noChangeArrowheads="1"/>
            </p:cNvSpPr>
            <p:nvPr/>
          </p:nvSpPr>
          <p:spPr bwMode="auto">
            <a:xfrm>
              <a:off x="1744667" y="6490156"/>
              <a:ext cx="15183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Lucy Nicholson/Reuters/Landov</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altLang="en-US" dirty="0" smtClean="0"/>
              <a:t>The Structure of the Criminal Justice System</a:t>
            </a:r>
          </a:p>
        </p:txBody>
      </p:sp>
      <p:sp>
        <p:nvSpPr>
          <p:cNvPr id="67586" name="Rectangle 3"/>
          <p:cNvSpPr>
            <a:spLocks noGrp="1" noChangeArrowheads="1"/>
          </p:cNvSpPr>
          <p:nvPr>
            <p:ph sz="half" idx="1"/>
          </p:nvPr>
        </p:nvSpPr>
        <p:spPr/>
        <p:txBody>
          <a:bodyPr/>
          <a:lstStyle/>
          <a:p>
            <a:r>
              <a:rPr lang="en-US" altLang="en-US" dirty="0" smtClean="0"/>
              <a:t>The corrections systems includes:</a:t>
            </a:r>
          </a:p>
          <a:p>
            <a:pPr lvl="1"/>
            <a:r>
              <a:rPr lang="en-US" altLang="en-US" dirty="0" smtClean="0"/>
              <a:t>Jails </a:t>
            </a:r>
          </a:p>
          <a:p>
            <a:pPr lvl="1"/>
            <a:r>
              <a:rPr lang="en-US" altLang="en-US" dirty="0" smtClean="0"/>
              <a:t>Prisons</a:t>
            </a:r>
          </a:p>
          <a:p>
            <a:pPr lvl="1"/>
            <a:r>
              <a:rPr lang="en-US" altLang="en-US" dirty="0" smtClean="0"/>
              <a:t>Probation</a:t>
            </a:r>
          </a:p>
          <a:p>
            <a:pPr lvl="1"/>
            <a:r>
              <a:rPr lang="en-US" altLang="en-US" dirty="0" smtClean="0"/>
              <a:t>Community-based corrections </a:t>
            </a:r>
          </a:p>
          <a:p>
            <a:pPr lvl="1"/>
            <a:r>
              <a:rPr lang="en-US" altLang="en-US" dirty="0" smtClean="0"/>
              <a:t>Parole </a:t>
            </a:r>
          </a:p>
          <a:p>
            <a:pPr lvl="2"/>
            <a:endParaRPr lang="en-US" altLang="en-US" dirty="0" smtClean="0"/>
          </a:p>
          <a:p>
            <a:pPr lvl="2"/>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Learning Objective 1</a:t>
            </a:r>
          </a:p>
        </p:txBody>
      </p:sp>
      <p:sp>
        <p:nvSpPr>
          <p:cNvPr id="35842" name="Content Placeholder 10"/>
          <p:cNvSpPr>
            <a:spLocks noGrp="1"/>
          </p:cNvSpPr>
          <p:nvPr>
            <p:ph sz="half" idx="1"/>
          </p:nvPr>
        </p:nvSpPr>
        <p:spPr/>
        <p:txBody>
          <a:bodyPr/>
          <a:lstStyle/>
          <a:p>
            <a:r>
              <a:rPr lang="en-US" altLang="en-US" dirty="0" smtClean="0"/>
              <a:t>Describe the two most common models of how society determines which acts are criminal. </a:t>
            </a:r>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726690"/>
            <a:ext cx="40259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3797935" y="621188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Mintaha Neslihan Eroglu/Anadolu Agency/Getty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Learning Objective 6</a:t>
            </a:r>
          </a:p>
        </p:txBody>
      </p:sp>
      <p:sp>
        <p:nvSpPr>
          <p:cNvPr id="69634" name="Rectangle 3"/>
          <p:cNvSpPr>
            <a:spLocks noGrp="1" noChangeArrowheads="1"/>
          </p:cNvSpPr>
          <p:nvPr>
            <p:ph sz="half" idx="1"/>
          </p:nvPr>
        </p:nvSpPr>
        <p:spPr/>
        <p:txBody>
          <a:bodyPr/>
          <a:lstStyle/>
          <a:p>
            <a:r>
              <a:rPr lang="en-US" altLang="en-US" dirty="0" smtClean="0"/>
              <a:t>Explain the difference between the formal and informal criminal justice processes.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tLang="en-US" dirty="0" smtClean="0"/>
              <a:t>Formal and Informal Processes</a:t>
            </a:r>
          </a:p>
        </p:txBody>
      </p:sp>
      <p:sp>
        <p:nvSpPr>
          <p:cNvPr id="71682" name="Rectangle 3"/>
          <p:cNvSpPr>
            <a:spLocks noGrp="1" noChangeArrowheads="1"/>
          </p:cNvSpPr>
          <p:nvPr>
            <p:ph sz="half" idx="1"/>
          </p:nvPr>
        </p:nvSpPr>
        <p:spPr/>
        <p:txBody>
          <a:bodyPr/>
          <a:lstStyle/>
          <a:p>
            <a:r>
              <a:rPr lang="en-US" altLang="en-US" dirty="0" smtClean="0"/>
              <a:t>The formal criminal justice process</a:t>
            </a:r>
          </a:p>
          <a:p>
            <a:pPr lvl="1"/>
            <a:r>
              <a:rPr lang="en-US" altLang="en-US" dirty="0" smtClean="0"/>
              <a:t>Functions as an assembly-line</a:t>
            </a:r>
          </a:p>
          <a:p>
            <a:pPr lvl="1" eaLnBrk="1" hangingPunct="1"/>
            <a:r>
              <a:rPr lang="en-US" altLang="en-US" dirty="0">
                <a:ea typeface="Calibri" pitchFamily="34" charset="0"/>
                <a:cs typeface="Calibri" pitchFamily="34" charset="0"/>
              </a:rPr>
              <a:t>Entry into system </a:t>
            </a:r>
            <a:r>
              <a:rPr lang="en-US" altLang="en-US" dirty="0">
                <a:latin typeface="Wingdings 3" panose="05040102010807070707" pitchFamily="18" charset="2"/>
                <a:ea typeface="Calibri" pitchFamily="34" charset="0"/>
                <a:cs typeface="Calibri" pitchFamily="34" charset="0"/>
              </a:rPr>
              <a:t>a</a:t>
            </a:r>
            <a:r>
              <a:rPr lang="en-US" altLang="en-US" dirty="0">
                <a:ea typeface="Calibri" pitchFamily="34" charset="0"/>
                <a:cs typeface="Calibri" pitchFamily="34" charset="0"/>
              </a:rPr>
              <a:t> Prosecution and Pretrial Services </a:t>
            </a:r>
            <a:r>
              <a:rPr lang="en-US" altLang="en-US" dirty="0">
                <a:latin typeface="Wingdings 3" panose="05040102010807070707" pitchFamily="18" charset="2"/>
                <a:ea typeface="Calibri" pitchFamily="34" charset="0"/>
                <a:cs typeface="Calibri" pitchFamily="34" charset="0"/>
              </a:rPr>
              <a:t>a</a:t>
            </a:r>
            <a:r>
              <a:rPr lang="en-US" altLang="en-US" dirty="0">
                <a:ea typeface="Calibri" pitchFamily="34" charset="0"/>
                <a:cs typeface="Calibri" pitchFamily="34" charset="0"/>
              </a:rPr>
              <a:t> Adjudication </a:t>
            </a:r>
            <a:r>
              <a:rPr lang="en-US" altLang="en-US" dirty="0">
                <a:latin typeface="Wingdings 3" panose="05040102010807070707" pitchFamily="18" charset="2"/>
                <a:ea typeface="Calibri" pitchFamily="34" charset="0"/>
                <a:cs typeface="Calibri" pitchFamily="34" charset="0"/>
              </a:rPr>
              <a:t>a</a:t>
            </a:r>
            <a:r>
              <a:rPr lang="en-US" altLang="en-US" dirty="0">
                <a:ea typeface="Calibri" pitchFamily="34" charset="0"/>
                <a:cs typeface="Calibri" pitchFamily="34" charset="0"/>
              </a:rPr>
              <a:t> Sentencing and Sanctions </a:t>
            </a:r>
            <a:r>
              <a:rPr lang="en-US" altLang="en-US" dirty="0">
                <a:latin typeface="Wingdings 3" panose="05040102010807070707" pitchFamily="18" charset="2"/>
                <a:ea typeface="Calibri" pitchFamily="34" charset="0"/>
                <a:cs typeface="Calibri" pitchFamily="34" charset="0"/>
              </a:rPr>
              <a:t>a</a:t>
            </a:r>
            <a:r>
              <a:rPr lang="en-US" altLang="en-US" dirty="0">
                <a:ea typeface="Calibri" pitchFamily="34" charset="0"/>
                <a:cs typeface="Calibri" pitchFamily="34" charset="0"/>
              </a:rPr>
              <a:t> Corrections</a:t>
            </a:r>
          </a:p>
          <a:p>
            <a:r>
              <a:rPr lang="en-US" altLang="en-US" dirty="0" smtClean="0"/>
              <a:t>The informal criminal justice process</a:t>
            </a:r>
          </a:p>
          <a:p>
            <a:pPr lvl="1"/>
            <a:r>
              <a:rPr lang="en-US" altLang="en-US" dirty="0" smtClean="0"/>
              <a:t>Based on the use of discretion to offset the rigidity of criminal statutes and procedural rights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Learning Objective 7</a:t>
            </a:r>
          </a:p>
        </p:txBody>
      </p:sp>
      <p:sp>
        <p:nvSpPr>
          <p:cNvPr id="73730" name="Rectangle 3"/>
          <p:cNvSpPr>
            <a:spLocks noGrp="1" noChangeArrowheads="1"/>
          </p:cNvSpPr>
          <p:nvPr>
            <p:ph sz="half" idx="1"/>
          </p:nvPr>
        </p:nvSpPr>
        <p:spPr/>
        <p:txBody>
          <a:bodyPr/>
          <a:lstStyle/>
          <a:p>
            <a:r>
              <a:rPr lang="en-US" altLang="en-US" dirty="0" smtClean="0"/>
              <a:t>Define ethics, and describe the role that it plays in discretionary decision making.</a:t>
            </a:r>
          </a:p>
          <a:p>
            <a:endParaRPr lang="en-US" altLang="en-US" dirty="0" smtClean="0"/>
          </a:p>
        </p:txBody>
      </p:sp>
      <p:pic>
        <p:nvPicPr>
          <p:cNvPr id="73731" name="Picture 2" descr="picture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3" y="2662238"/>
            <a:ext cx="8545513"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p:txBody>
          <a:bodyPr/>
          <a:lstStyle/>
          <a:p>
            <a:r>
              <a:rPr lang="en-US" altLang="en-US" dirty="0" smtClean="0"/>
              <a:t>Discretion and Ethics</a:t>
            </a:r>
          </a:p>
        </p:txBody>
      </p:sp>
      <p:sp>
        <p:nvSpPr>
          <p:cNvPr id="75778" name="Content Placeholder 7"/>
          <p:cNvSpPr>
            <a:spLocks noGrp="1"/>
          </p:cNvSpPr>
          <p:nvPr>
            <p:ph sz="half" idx="1"/>
          </p:nvPr>
        </p:nvSpPr>
        <p:spPr/>
        <p:txBody>
          <a:bodyPr/>
          <a:lstStyle/>
          <a:p>
            <a:r>
              <a:rPr lang="en-US" altLang="en-US" dirty="0" smtClean="0"/>
              <a:t>Discretion: the ability of individuals in the criminal justice system to make operational decisions based on personal judgment </a:t>
            </a:r>
          </a:p>
          <a:p>
            <a:pPr lvl="1"/>
            <a:r>
              <a:rPr lang="en-US" altLang="en-US" dirty="0" smtClean="0"/>
              <a:t>Discretion is sometimes used in biased ways.</a:t>
            </a:r>
          </a:p>
          <a:p>
            <a:r>
              <a:rPr lang="en-US" altLang="en-US" dirty="0" smtClean="0"/>
              <a:t>Ideally, actors in the criminal justice system will make moral choices about what is right and wrong based on societal norms. </a:t>
            </a:r>
          </a:p>
          <a:p>
            <a:pPr lvl="1"/>
            <a:r>
              <a:rPr lang="en-US" altLang="en-US" dirty="0" smtClean="0"/>
              <a:t>Ethics: moral principles that govern a person</a:t>
            </a:r>
            <a:r>
              <a:rPr lang="ja-JP" altLang="en-US" dirty="0" smtClean="0"/>
              <a:t>’</a:t>
            </a:r>
            <a:r>
              <a:rPr lang="en-US" altLang="ja-JP" dirty="0" smtClean="0"/>
              <a:t>s perception of right and wrong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en-US" dirty="0" smtClean="0"/>
              <a:t>Discussion Question: Exercising Discretion</a:t>
            </a:r>
          </a:p>
        </p:txBody>
      </p:sp>
      <p:sp>
        <p:nvSpPr>
          <p:cNvPr id="83970" name="Content Placeholder 2"/>
          <p:cNvSpPr>
            <a:spLocks noGrp="1"/>
          </p:cNvSpPr>
          <p:nvPr>
            <p:ph sz="half" idx="1"/>
          </p:nvPr>
        </p:nvSpPr>
        <p:spPr/>
        <p:txBody>
          <a:bodyPr/>
          <a:lstStyle/>
          <a:p>
            <a:r>
              <a:rPr lang="en-US" altLang="en-US" dirty="0" smtClean="0"/>
              <a:t>Increasing numbers of cities are enacting laws that are sometimes described as criminalizing homelessness. </a:t>
            </a:r>
          </a:p>
          <a:p>
            <a:pPr lvl="1"/>
            <a:r>
              <a:rPr lang="en-US" altLang="en-US" dirty="0" smtClean="0"/>
              <a:t>Vagrancy, loitering, or loafing</a:t>
            </a:r>
          </a:p>
          <a:p>
            <a:pPr lvl="1"/>
            <a:r>
              <a:rPr lang="en-US" altLang="en-US" dirty="0" smtClean="0"/>
              <a:t>Sleeping, camping, begging, or storing personal belongings in public</a:t>
            </a:r>
          </a:p>
          <a:p>
            <a:r>
              <a:rPr lang="en-US" altLang="en-US" dirty="0" smtClean="0"/>
              <a:t>How much discretion should patrol officers have in enforcing these laws? Why?</a:t>
            </a:r>
          </a:p>
        </p:txBody>
      </p:sp>
    </p:spTree>
    <p:extLst>
      <p:ext uri="{BB962C8B-B14F-4D97-AF65-F5344CB8AC3E}">
        <p14:creationId xmlns:p14="http://schemas.microsoft.com/office/powerpoint/2010/main" val="4036414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Learning Objective 8</a:t>
            </a:r>
          </a:p>
        </p:txBody>
      </p:sp>
      <p:sp>
        <p:nvSpPr>
          <p:cNvPr id="77826" name="Rectangle 3"/>
          <p:cNvSpPr>
            <a:spLocks noGrp="1" noChangeArrowheads="1"/>
          </p:cNvSpPr>
          <p:nvPr>
            <p:ph sz="half" idx="1"/>
          </p:nvPr>
        </p:nvSpPr>
        <p:spPr/>
        <p:txBody>
          <a:bodyPr/>
          <a:lstStyle/>
          <a:p>
            <a:r>
              <a:rPr lang="en-US" altLang="en-US" dirty="0" smtClean="0"/>
              <a:t>Contrast the crime control and due process models.</a:t>
            </a:r>
          </a:p>
        </p:txBody>
      </p:sp>
      <p:grpSp>
        <p:nvGrpSpPr>
          <p:cNvPr id="77827" name="Group 5"/>
          <p:cNvGrpSpPr>
            <a:grpSpLocks noChangeAspect="1"/>
          </p:cNvGrpSpPr>
          <p:nvPr/>
        </p:nvGrpSpPr>
        <p:grpSpPr bwMode="auto">
          <a:xfrm>
            <a:off x="821356" y="3055103"/>
            <a:ext cx="3363015" cy="2468880"/>
            <a:chOff x="1752600" y="3048000"/>
            <a:chExt cx="3200400" cy="2349002"/>
          </a:xfrm>
        </p:grpSpPr>
        <p:pic>
          <p:nvPicPr>
            <p:cNvPr id="77831" name="Picture 8" descr="screenshot_33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3200400" cy="212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4"/>
            <p:cNvSpPr>
              <a:spLocks noChangeArrowheads="1"/>
            </p:cNvSpPr>
            <p:nvPr/>
          </p:nvSpPr>
          <p:spPr bwMode="auto">
            <a:xfrm>
              <a:off x="1752600" y="5181600"/>
              <a:ext cx="1380356" cy="21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Shutterstock/spiritofamerica</a:t>
              </a:r>
            </a:p>
          </p:txBody>
        </p:sp>
      </p:grpSp>
      <p:grpSp>
        <p:nvGrpSpPr>
          <p:cNvPr id="77828" name="Group 2"/>
          <p:cNvGrpSpPr>
            <a:grpSpLocks noChangeAspect="1"/>
          </p:cNvGrpSpPr>
          <p:nvPr/>
        </p:nvGrpSpPr>
        <p:grpSpPr bwMode="auto">
          <a:xfrm>
            <a:off x="4920380" y="3001090"/>
            <a:ext cx="3425035" cy="2468880"/>
            <a:chOff x="4343400" y="4419600"/>
            <a:chExt cx="3048000" cy="2196599"/>
          </a:xfrm>
        </p:grpSpPr>
        <p:pic>
          <p:nvPicPr>
            <p:cNvPr id="77829" name="Picture 6" descr="P01_11_Supreme Court.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419600"/>
              <a:ext cx="3048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1"/>
            <p:cNvSpPr>
              <a:spLocks noChangeArrowheads="1"/>
            </p:cNvSpPr>
            <p:nvPr/>
          </p:nvSpPr>
          <p:spPr bwMode="auto">
            <a:xfrm>
              <a:off x="4343400" y="6400800"/>
              <a:ext cx="1313180" cy="21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Shutterstock/trekandshoot</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tLang="en-US" dirty="0" smtClean="0"/>
              <a:t>Criminal Justice Today</a:t>
            </a:r>
          </a:p>
        </p:txBody>
      </p:sp>
      <p:sp>
        <p:nvSpPr>
          <p:cNvPr id="79874" name="Rectangle 3"/>
          <p:cNvSpPr>
            <a:spLocks noGrp="1" noChangeArrowheads="1"/>
          </p:cNvSpPr>
          <p:nvPr>
            <p:ph sz="half" idx="1"/>
          </p:nvPr>
        </p:nvSpPr>
        <p:spPr/>
        <p:txBody>
          <a:bodyPr/>
          <a:lstStyle/>
          <a:p>
            <a:r>
              <a:rPr lang="en-US" dirty="0" smtClean="0"/>
              <a:t>The crime control model </a:t>
            </a:r>
          </a:p>
          <a:p>
            <a:pPr lvl="1"/>
            <a:r>
              <a:rPr lang="en-US" dirty="0" smtClean="0"/>
              <a:t>Primary emphasis is on punishing and repressing criminal conduct</a:t>
            </a:r>
          </a:p>
          <a:p>
            <a:pPr lvl="1"/>
            <a:r>
              <a:rPr lang="en-US" dirty="0" smtClean="0"/>
              <a:t>Advocates for a quick and efficient system</a:t>
            </a:r>
          </a:p>
          <a:p>
            <a:pPr lvl="1"/>
            <a:r>
              <a:rPr lang="en-US" dirty="0" smtClean="0"/>
              <a:t>Places few restrictions on ability of law enforcement to use discretion in apprehending criminals</a:t>
            </a:r>
            <a:endParaRPr lang="en-US" altLang="ja-JP"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tLang="en-US" dirty="0" smtClean="0"/>
              <a:t>Criminal Justice Today</a:t>
            </a:r>
          </a:p>
        </p:txBody>
      </p:sp>
      <p:sp>
        <p:nvSpPr>
          <p:cNvPr id="23555" name="Rectangle 3"/>
          <p:cNvSpPr>
            <a:spLocks noGrp="1" noChangeArrowheads="1"/>
          </p:cNvSpPr>
          <p:nvPr>
            <p:ph sz="half" idx="1"/>
          </p:nvPr>
        </p:nvSpPr>
        <p:spPr/>
        <p:txBody>
          <a:bodyPr/>
          <a:lstStyle/>
          <a:p>
            <a:r>
              <a:rPr lang="en-US" dirty="0" smtClean="0"/>
              <a:t>The due process model </a:t>
            </a:r>
          </a:p>
          <a:p>
            <a:pPr lvl="1"/>
            <a:r>
              <a:rPr lang="en-US" dirty="0" smtClean="0"/>
              <a:t>Primary emphasis on protecting rights of accused through formal, legal restraints on police, courts, and corrections</a:t>
            </a:r>
          </a:p>
          <a:p>
            <a:pPr lvl="1"/>
            <a:r>
              <a:rPr lang="en-US" dirty="0" smtClean="0"/>
              <a:t>Relies on courts to make it more difficult to prove guilt</a:t>
            </a:r>
          </a:p>
          <a:p>
            <a:pPr lvl="1"/>
            <a:r>
              <a:rPr lang="en-US" dirty="0" smtClean="0"/>
              <a:t>Rests on the belief that it is more desirable that ninety-nine guilty suspects go free than a single innocent person be condemned  </a:t>
            </a:r>
          </a:p>
          <a:p>
            <a:pPr lvl="1"/>
            <a:endParaRPr lang="en-US" dirty="0" smtClean="0"/>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tLang="en-US" dirty="0" smtClean="0"/>
              <a:t>Criminal Justice Today</a:t>
            </a:r>
          </a:p>
        </p:txBody>
      </p:sp>
      <p:sp>
        <p:nvSpPr>
          <p:cNvPr id="128002" name="Content Placeholder 2"/>
          <p:cNvSpPr>
            <a:spLocks noGrp="1"/>
          </p:cNvSpPr>
          <p:nvPr>
            <p:ph sz="half" idx="1"/>
          </p:nvPr>
        </p:nvSpPr>
        <p:spPr/>
        <p:txBody>
          <a:bodyPr/>
          <a:lstStyle/>
          <a:p>
            <a:r>
              <a:rPr lang="en-US" altLang="en-US" dirty="0" smtClean="0"/>
              <a:t>Smarter policing</a:t>
            </a:r>
          </a:p>
          <a:p>
            <a:pPr lvl="1"/>
            <a:r>
              <a:rPr lang="en-US" altLang="en-US" dirty="0" smtClean="0"/>
              <a:t>Proactive policing promotes more rigorous enforcement of minor offenses in order to prevent more serious crimes.</a:t>
            </a:r>
          </a:p>
          <a:p>
            <a:r>
              <a:rPr lang="en-US" altLang="en-US" dirty="0" smtClean="0"/>
              <a:t>Identifying criminals</a:t>
            </a:r>
          </a:p>
          <a:p>
            <a:pPr lvl="1"/>
            <a:r>
              <a:rPr lang="en-US" altLang="en-US" dirty="0" smtClean="0"/>
              <a:t>DNA profiling allows law enforcement to identify suspects from body fluid evidence or biological evidence.</a:t>
            </a:r>
          </a:p>
          <a:p>
            <a:pPr lvl="1"/>
            <a:r>
              <a:rPr lang="en-US" altLang="en-US" dirty="0" smtClean="0"/>
              <a:t>Biometrics read a person’s unique physical characteristics and report identity to police.</a:t>
            </a:r>
          </a:p>
          <a:p>
            <a:pPr lvl="1"/>
            <a:endParaRPr lang="en-US" altLang="en-US" dirty="0" smtClean="0"/>
          </a:p>
          <a:p>
            <a:pPr lvl="1"/>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tLang="en-US" dirty="0" smtClean="0"/>
              <a:t>Criminal Justice Today</a:t>
            </a:r>
          </a:p>
        </p:txBody>
      </p:sp>
      <p:sp>
        <p:nvSpPr>
          <p:cNvPr id="129026" name="Content Placeholder 2"/>
          <p:cNvSpPr>
            <a:spLocks noGrp="1"/>
          </p:cNvSpPr>
          <p:nvPr>
            <p:ph sz="half" idx="1"/>
          </p:nvPr>
        </p:nvSpPr>
        <p:spPr/>
        <p:txBody>
          <a:bodyPr/>
          <a:lstStyle/>
          <a:p>
            <a:r>
              <a:rPr lang="en-US" altLang="en-US" dirty="0" smtClean="0"/>
              <a:t>Continuing challenges for law enforcement</a:t>
            </a:r>
          </a:p>
          <a:p>
            <a:pPr lvl="1"/>
            <a:r>
              <a:rPr lang="en-US" altLang="en-US" dirty="0" smtClean="0"/>
              <a:t>Street gangs</a:t>
            </a:r>
          </a:p>
          <a:p>
            <a:pPr lvl="1"/>
            <a:r>
              <a:rPr lang="en-US" altLang="en-US" dirty="0" smtClean="0"/>
              <a:t>Gun use and crime</a:t>
            </a:r>
          </a:p>
          <a:p>
            <a:pPr lvl="1"/>
            <a:r>
              <a:rPr lang="en-US" altLang="en-US" dirty="0" smtClean="0"/>
              <a:t>Issues of race and public trust</a:t>
            </a:r>
          </a:p>
          <a:p>
            <a:pPr lvl="1"/>
            <a:r>
              <a:rPr lang="en-US" altLang="en-US" dirty="0" smtClean="0"/>
              <a:t>Illegal drugs</a:t>
            </a:r>
          </a:p>
          <a:p>
            <a:pPr lvl="1"/>
            <a:endParaRPr lang="en-US" altLang="en-US" dirty="0" smtClean="0"/>
          </a:p>
          <a:p>
            <a:pPr lvl="2"/>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dirty="0" smtClean="0"/>
              <a:t>What is Crime?</a:t>
            </a:r>
          </a:p>
        </p:txBody>
      </p:sp>
      <p:sp>
        <p:nvSpPr>
          <p:cNvPr id="37890" name="Rectangle 3"/>
          <p:cNvSpPr>
            <a:spLocks noGrp="1" noChangeArrowheads="1"/>
          </p:cNvSpPr>
          <p:nvPr>
            <p:ph sz="half" idx="1"/>
          </p:nvPr>
        </p:nvSpPr>
        <p:spPr/>
        <p:txBody>
          <a:bodyPr/>
          <a:lstStyle/>
          <a:p>
            <a:r>
              <a:rPr lang="en-US" altLang="en-US" dirty="0" smtClean="0"/>
              <a:t>The consensus model</a:t>
            </a:r>
          </a:p>
          <a:p>
            <a:pPr lvl="1"/>
            <a:r>
              <a:rPr lang="en-US" altLang="en-US" dirty="0" smtClean="0"/>
              <a:t>Assumes that as a society is formed, its members will come </a:t>
            </a:r>
            <a:r>
              <a:rPr lang="en-US" altLang="en-US" dirty="0" smtClean="0"/>
              <a:t>to an </a:t>
            </a:r>
            <a:r>
              <a:rPr lang="en-US" altLang="en-US" b="1" dirty="0" smtClean="0"/>
              <a:t>agreement about shared norms and values</a:t>
            </a:r>
            <a:endParaRPr lang="en-US" altLang="ja-JP" b="1" dirty="0" smtClean="0"/>
          </a:p>
          <a:p>
            <a:pPr lvl="1"/>
            <a:r>
              <a:rPr lang="en-US" altLang="en-US" dirty="0" smtClean="0"/>
              <a:t>Views crimes as acts that </a:t>
            </a:r>
            <a:r>
              <a:rPr lang="en-US" altLang="en-US" b="1" dirty="0" smtClean="0"/>
              <a:t>violate this shared value system </a:t>
            </a:r>
            <a:r>
              <a:rPr lang="en-US" altLang="en-US" dirty="0" smtClean="0"/>
              <a:t>and are deemed harmful to society</a:t>
            </a:r>
          </a:p>
          <a:p>
            <a:pPr lvl="1"/>
            <a:r>
              <a:rPr lang="en-US" altLang="en-US" dirty="0" smtClean="0"/>
              <a:t>Proposes that as </a:t>
            </a:r>
            <a:r>
              <a:rPr lang="en-US" altLang="en-US" b="1" dirty="0" smtClean="0"/>
              <a:t>societal norms and values</a:t>
            </a:r>
            <a:r>
              <a:rPr lang="en-US" altLang="en-US" dirty="0" smtClean="0"/>
              <a:t> about morality change, laws will change</a:t>
            </a:r>
          </a:p>
          <a:p>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ltLang="en-US" dirty="0" smtClean="0"/>
              <a:t>Discussion Question: Your State System</a:t>
            </a:r>
          </a:p>
        </p:txBody>
      </p:sp>
      <p:sp>
        <p:nvSpPr>
          <p:cNvPr id="83970" name="Content Placeholder 2"/>
          <p:cNvSpPr>
            <a:spLocks noGrp="1"/>
          </p:cNvSpPr>
          <p:nvPr>
            <p:ph sz="half" idx="1"/>
          </p:nvPr>
        </p:nvSpPr>
        <p:spPr/>
        <p:txBody>
          <a:bodyPr/>
          <a:lstStyle/>
          <a:p>
            <a:r>
              <a:rPr lang="en-US" altLang="en-US" dirty="0" smtClean="0"/>
              <a:t>Visit the web sites of your state corrections system and those of local, county or regional jails and see how they characterize their mission.</a:t>
            </a:r>
          </a:p>
          <a:p>
            <a:r>
              <a:rPr lang="en-US" altLang="en-US" dirty="0" smtClean="0"/>
              <a:t>Which model of justice seems to predominate in your state? </a:t>
            </a:r>
          </a:p>
          <a:p>
            <a:r>
              <a:rPr lang="en-US" altLang="en-US" dirty="0" smtClean="0"/>
              <a:t>What changes would you make based on these two models?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Learning Objective 9</a:t>
            </a:r>
          </a:p>
        </p:txBody>
      </p:sp>
      <p:sp>
        <p:nvSpPr>
          <p:cNvPr id="86018" name="Rectangle 3"/>
          <p:cNvSpPr>
            <a:spLocks noGrp="1" noChangeArrowheads="1"/>
          </p:cNvSpPr>
          <p:nvPr>
            <p:ph sz="half" idx="1"/>
          </p:nvPr>
        </p:nvSpPr>
        <p:spPr/>
        <p:txBody>
          <a:bodyPr/>
          <a:lstStyle/>
          <a:p>
            <a:pPr marL="0" indent="0">
              <a:buNone/>
            </a:pPr>
            <a:r>
              <a:rPr lang="en-US" altLang="en-US" dirty="0" smtClean="0"/>
              <a:t>Explain the defining aspects of a terrorist act, and identify one common misperception concerning domestic terrorism.</a:t>
            </a:r>
          </a:p>
        </p:txBody>
      </p:sp>
      <p:pic>
        <p:nvPicPr>
          <p:cNvPr id="86019" name="Picture 1" descr="picture_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2978" y="2996973"/>
            <a:ext cx="4287837"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ChangeArrowheads="1"/>
          </p:cNvSpPr>
          <p:nvPr/>
        </p:nvSpPr>
        <p:spPr bwMode="auto">
          <a:xfrm>
            <a:off x="2232978" y="6328682"/>
            <a:ext cx="13195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Ethan Miller/Getty Images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dirty="0" smtClean="0"/>
              <a:t>Criminal Justice Today</a:t>
            </a:r>
          </a:p>
        </p:txBody>
      </p:sp>
      <p:sp>
        <p:nvSpPr>
          <p:cNvPr id="88066" name="Content Placeholder 2"/>
          <p:cNvSpPr>
            <a:spLocks noGrp="1"/>
          </p:cNvSpPr>
          <p:nvPr>
            <p:ph sz="half" idx="1"/>
          </p:nvPr>
        </p:nvSpPr>
        <p:spPr/>
        <p:txBody>
          <a:bodyPr>
            <a:normAutofit/>
          </a:bodyPr>
          <a:lstStyle/>
          <a:p>
            <a:r>
              <a:rPr lang="en-US" dirty="0" smtClean="0"/>
              <a:t>Homeland security:  a concerted national effort to prevent terrorist attacks within the United States and reduce the country’s vulnerability to terrorism</a:t>
            </a:r>
          </a:p>
          <a:p>
            <a:pPr lvl="1"/>
            <a:r>
              <a:rPr lang="en-US" altLang="en-US" dirty="0" smtClean="0"/>
              <a:t>Precipitated by the September 11, 2001 attacks</a:t>
            </a:r>
          </a:p>
          <a:p>
            <a:r>
              <a:rPr lang="en-US" altLang="en-US" dirty="0" smtClean="0"/>
              <a:t>Terrorism: random use of staged violence to achieve political goals</a:t>
            </a:r>
          </a:p>
          <a:p>
            <a:endParaRPr lang="en-US" altLang="en-US" dirty="0" smtClean="0"/>
          </a:p>
        </p:txBody>
      </p:sp>
    </p:spTree>
    <p:extLst>
      <p:ext uri="{BB962C8B-B14F-4D97-AF65-F5344CB8AC3E}">
        <p14:creationId xmlns:p14="http://schemas.microsoft.com/office/powerpoint/2010/main" val="393827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dirty="0" smtClean="0"/>
              <a:t>Criminal Justice Today</a:t>
            </a:r>
          </a:p>
        </p:txBody>
      </p:sp>
      <p:sp>
        <p:nvSpPr>
          <p:cNvPr id="88066" name="Content Placeholder 2"/>
          <p:cNvSpPr>
            <a:spLocks noGrp="1"/>
          </p:cNvSpPr>
          <p:nvPr>
            <p:ph sz="half" idx="1"/>
          </p:nvPr>
        </p:nvSpPr>
        <p:spPr/>
        <p:txBody>
          <a:bodyPr>
            <a:normAutofit/>
          </a:bodyPr>
          <a:lstStyle/>
          <a:p>
            <a:r>
              <a:rPr lang="en-US" altLang="en-US" dirty="0" smtClean="0"/>
              <a:t>Civil liberties: personal freedoms guaranteed to all Americans by the U.S. Constitution</a:t>
            </a:r>
          </a:p>
          <a:p>
            <a:pPr lvl="1"/>
            <a:r>
              <a:rPr lang="en-US" dirty="0"/>
              <a:t>Concerns about balancing personal freedoms and personal </a:t>
            </a:r>
            <a:r>
              <a:rPr lang="en-US" dirty="0" smtClean="0"/>
              <a:t>safety with regard to </a:t>
            </a:r>
            <a:r>
              <a:rPr lang="en-US" dirty="0"/>
              <a:t>federal antiterrorism </a:t>
            </a:r>
            <a:r>
              <a:rPr lang="en-US" dirty="0" smtClean="0"/>
              <a:t>agency surveillance techniques</a:t>
            </a:r>
            <a:endParaRPr lang="en-US" altLang="en-US" dirty="0" smtClean="0"/>
          </a:p>
          <a:p>
            <a:r>
              <a:rPr lang="en-US" altLang="en-US" dirty="0" smtClean="0"/>
              <a:t>Domestic terrorism: acts of terror that are carried out within one</a:t>
            </a:r>
            <a:r>
              <a:rPr lang="en-US" altLang="ja-JP" dirty="0" smtClean="0"/>
              <a:t>’s own country, against one</a:t>
            </a:r>
            <a:r>
              <a:rPr lang="en-US" altLang="en-US" dirty="0" smtClean="0"/>
              <a:t>’</a:t>
            </a:r>
            <a:r>
              <a:rPr lang="en-US" altLang="ja-JP" dirty="0" smtClean="0"/>
              <a:t>s own people, and with little or no direct foreign involvement</a:t>
            </a:r>
          </a:p>
          <a:p>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tLang="en-US" dirty="0" smtClean="0"/>
              <a:t>Discussion Question: Identifying Domestic Terrorism</a:t>
            </a:r>
          </a:p>
        </p:txBody>
      </p:sp>
      <p:sp>
        <p:nvSpPr>
          <p:cNvPr id="90114" name="Content Placeholder 2"/>
          <p:cNvSpPr>
            <a:spLocks noGrp="1"/>
          </p:cNvSpPr>
          <p:nvPr>
            <p:ph sz="half" idx="1"/>
          </p:nvPr>
        </p:nvSpPr>
        <p:spPr/>
        <p:txBody>
          <a:bodyPr/>
          <a:lstStyle/>
          <a:p>
            <a:r>
              <a:rPr lang="en-US" altLang="en-US" dirty="0" smtClean="0"/>
              <a:t>What are the defining characteristics of domestic terrorism?</a:t>
            </a:r>
          </a:p>
          <a:p>
            <a:pPr lvl="1"/>
            <a:r>
              <a:rPr lang="en-US" altLang="en-US" dirty="0" smtClean="0"/>
              <a:t>Consider the Boston Marathon bombing. Was this an act of domestic terrorism?</a:t>
            </a:r>
          </a:p>
          <a:p>
            <a:pPr lvl="1"/>
            <a:r>
              <a:rPr lang="en-US" altLang="en-US" dirty="0" smtClean="0"/>
              <a:t>Consider the mass shooting at the Emanuel African Methodist Episcopal Church in Charleston, S.C. Was this an act of domestic terrorism?</a:t>
            </a:r>
          </a:p>
          <a:p>
            <a:r>
              <a:rPr lang="en-US" altLang="en-US" dirty="0" smtClean="0"/>
              <a:t>How did law enforcement respond to these incidents? What can be learned?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Learning Objective 10</a:t>
            </a:r>
          </a:p>
        </p:txBody>
      </p:sp>
      <p:sp>
        <p:nvSpPr>
          <p:cNvPr id="92162" name="Rectangle 3"/>
          <p:cNvSpPr>
            <a:spLocks noGrp="1" noChangeArrowheads="1"/>
          </p:cNvSpPr>
          <p:nvPr>
            <p:ph sz="half" idx="1"/>
          </p:nvPr>
        </p:nvSpPr>
        <p:spPr/>
        <p:txBody>
          <a:bodyPr/>
          <a:lstStyle/>
          <a:p>
            <a:pPr marL="0" indent="0">
              <a:buNone/>
            </a:pPr>
            <a:r>
              <a:rPr lang="en-US" altLang="en-US" dirty="0" smtClean="0"/>
              <a:t>List the major issues in criminal justice today.</a:t>
            </a:r>
          </a:p>
          <a:p>
            <a:endParaRPr lang="en-US" altLang="en-US" dirty="0" smtClean="0"/>
          </a:p>
        </p:txBody>
      </p:sp>
      <p:pic>
        <p:nvPicPr>
          <p:cNvPr id="92163" name="Picture 1" descr="picture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620" y="2558973"/>
            <a:ext cx="50006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ChangeArrowheads="1"/>
          </p:cNvSpPr>
          <p:nvPr/>
        </p:nvSpPr>
        <p:spPr bwMode="auto">
          <a:xfrm>
            <a:off x="1932657" y="628804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Debbie Noda/Modesto Bee/ MCT via Getty Images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6"/>
          <p:cNvSpPr>
            <a:spLocks noGrp="1"/>
          </p:cNvSpPr>
          <p:nvPr>
            <p:ph type="title"/>
          </p:nvPr>
        </p:nvSpPr>
        <p:spPr/>
        <p:txBody>
          <a:bodyPr/>
          <a:lstStyle/>
          <a:p>
            <a:r>
              <a:rPr lang="en-US" altLang="en-US" dirty="0" smtClean="0"/>
              <a:t>Criminal Justice Today</a:t>
            </a:r>
          </a:p>
        </p:txBody>
      </p:sp>
      <p:sp>
        <p:nvSpPr>
          <p:cNvPr id="9" name="Content Placeholder 8"/>
          <p:cNvSpPr>
            <a:spLocks noGrp="1"/>
          </p:cNvSpPr>
          <p:nvPr>
            <p:ph sz="half" idx="1"/>
          </p:nvPr>
        </p:nvSpPr>
        <p:spPr/>
        <p:txBody>
          <a:bodyPr>
            <a:normAutofit/>
          </a:bodyPr>
          <a:lstStyle/>
          <a:p>
            <a:r>
              <a:rPr lang="en-US" altLang="en-US" dirty="0" smtClean="0"/>
              <a:t>Emergence of victims’ rights</a:t>
            </a:r>
          </a:p>
          <a:p>
            <a:pPr lvl="1"/>
            <a:r>
              <a:rPr lang="en-US" dirty="0" smtClean="0"/>
              <a:t>Victim: any </a:t>
            </a:r>
            <a:r>
              <a:rPr lang="en-US" dirty="0"/>
              <a:t>person who </a:t>
            </a:r>
            <a:r>
              <a:rPr lang="en-US" dirty="0" smtClean="0"/>
              <a:t>suffers physical</a:t>
            </a:r>
            <a:r>
              <a:rPr lang="en-US" dirty="0"/>
              <a:t>, </a:t>
            </a:r>
            <a:r>
              <a:rPr lang="en-US" dirty="0" smtClean="0"/>
              <a:t> emotional</a:t>
            </a:r>
            <a:r>
              <a:rPr lang="en-US" dirty="0"/>
              <a:t>, or financial </a:t>
            </a:r>
            <a:r>
              <a:rPr lang="en-US" dirty="0" smtClean="0"/>
              <a:t>harm as </a:t>
            </a:r>
            <a:r>
              <a:rPr lang="en-US" dirty="0"/>
              <a:t>the result of a criminal </a:t>
            </a:r>
            <a:r>
              <a:rPr lang="en-US" dirty="0" smtClean="0"/>
              <a:t>act</a:t>
            </a:r>
            <a:endParaRPr lang="en-US" altLang="en-US" dirty="0" smtClean="0"/>
          </a:p>
          <a:p>
            <a:pPr lvl="1"/>
            <a:r>
              <a:rPr lang="en-US" altLang="en-US" dirty="0" smtClean="0"/>
              <a:t>Legislative efforts</a:t>
            </a:r>
          </a:p>
          <a:p>
            <a:r>
              <a:rPr lang="en-US" altLang="en-US" dirty="0" smtClean="0"/>
              <a:t>Inmate population trends</a:t>
            </a:r>
          </a:p>
          <a:p>
            <a:pPr lvl="1"/>
            <a:r>
              <a:rPr lang="en-US" altLang="en-US" dirty="0" smtClean="0"/>
              <a:t>The economics of incarceration</a:t>
            </a:r>
          </a:p>
          <a:p>
            <a:pPr lvl="1"/>
            <a:r>
              <a:rPr lang="en-US" altLang="en-US" dirty="0" smtClean="0"/>
              <a:t>Recidivism: repeat offending on the increase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6"/>
          <p:cNvSpPr>
            <a:spLocks noGrp="1"/>
          </p:cNvSpPr>
          <p:nvPr>
            <p:ph type="title"/>
          </p:nvPr>
        </p:nvSpPr>
        <p:spPr/>
        <p:txBody>
          <a:bodyPr/>
          <a:lstStyle/>
          <a:p>
            <a:r>
              <a:rPr lang="en-US" altLang="en-US" dirty="0" smtClean="0"/>
              <a:t>Criminal Justice Today</a:t>
            </a:r>
          </a:p>
        </p:txBody>
      </p:sp>
      <p:sp>
        <p:nvSpPr>
          <p:cNvPr id="9" name="Content Placeholder 8"/>
          <p:cNvSpPr>
            <a:spLocks noGrp="1"/>
          </p:cNvSpPr>
          <p:nvPr>
            <p:ph sz="half" idx="1"/>
          </p:nvPr>
        </p:nvSpPr>
        <p:spPr/>
        <p:txBody>
          <a:bodyPr>
            <a:normAutofit/>
          </a:bodyPr>
          <a:lstStyle/>
          <a:p>
            <a:r>
              <a:rPr lang="en-US" altLang="en-US" dirty="0" smtClean="0"/>
              <a:t>Declining use of the death penalty for capital crimes</a:t>
            </a:r>
          </a:p>
          <a:p>
            <a:r>
              <a:rPr lang="en-US" altLang="en-US" dirty="0" smtClean="0"/>
              <a:t>Minority bias in incarceration rates</a:t>
            </a:r>
          </a:p>
          <a:p>
            <a:r>
              <a:rPr lang="en-US" altLang="en-US" dirty="0" smtClean="0"/>
              <a:t>Inmates who are mentally ill</a:t>
            </a:r>
          </a:p>
          <a:p>
            <a:pPr lvl="1"/>
            <a:r>
              <a:rPr lang="en-US" dirty="0" smtClean="0"/>
              <a:t>Those suffering from </a:t>
            </a:r>
            <a:r>
              <a:rPr lang="en-US" dirty="0"/>
              <a:t>poor mental health often wind up in the “care” of the criminal justice system</a:t>
            </a:r>
            <a:endParaRPr lang="en-US" altLang="en-US" dirty="0"/>
          </a:p>
        </p:txBody>
      </p:sp>
    </p:spTree>
    <p:extLst>
      <p:ext uri="{BB962C8B-B14F-4D97-AF65-F5344CB8AC3E}">
        <p14:creationId xmlns:p14="http://schemas.microsoft.com/office/powerpoint/2010/main" val="353313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ltLang="en-US" dirty="0" smtClean="0"/>
              <a:t>What is Crime?</a:t>
            </a:r>
          </a:p>
        </p:txBody>
      </p:sp>
      <p:sp>
        <p:nvSpPr>
          <p:cNvPr id="39938" name="Rectangle 3"/>
          <p:cNvSpPr>
            <a:spLocks noGrp="1" noChangeArrowheads="1"/>
          </p:cNvSpPr>
          <p:nvPr>
            <p:ph sz="half" idx="1"/>
          </p:nvPr>
        </p:nvSpPr>
        <p:spPr/>
        <p:txBody>
          <a:bodyPr/>
          <a:lstStyle/>
          <a:p>
            <a:r>
              <a:rPr lang="en-US" altLang="en-US" dirty="0" smtClean="0"/>
              <a:t>The conflict model</a:t>
            </a:r>
          </a:p>
          <a:p>
            <a:pPr lvl="1"/>
            <a:r>
              <a:rPr lang="en-US" altLang="en-US" dirty="0" smtClean="0"/>
              <a:t>In large, diverse societies, people </a:t>
            </a:r>
            <a:r>
              <a:rPr lang="en-US" altLang="en-US" b="1" dirty="0" smtClean="0"/>
              <a:t>may not share beliefs about controversial issues</a:t>
            </a:r>
            <a:r>
              <a:rPr lang="en-US" altLang="en-US" dirty="0" smtClean="0"/>
              <a:t>.</a:t>
            </a:r>
          </a:p>
          <a:p>
            <a:pPr lvl="1"/>
            <a:r>
              <a:rPr lang="en-US" altLang="en-US" dirty="0" smtClean="0"/>
              <a:t>The most politically </a:t>
            </a:r>
            <a:r>
              <a:rPr lang="en-US" altLang="en-US" b="1" dirty="0" smtClean="0"/>
              <a:t>powerful members of society have the most influence on criminal law </a:t>
            </a:r>
            <a:r>
              <a:rPr lang="en-US" altLang="en-US" dirty="0" smtClean="0"/>
              <a:t>and impose their value system on the community.</a:t>
            </a:r>
          </a:p>
          <a:p>
            <a:pPr lvl="1"/>
            <a:r>
              <a:rPr lang="en-US" altLang="en-US" dirty="0" smtClean="0"/>
              <a:t>What is deemed criminal activity is </a:t>
            </a:r>
            <a:r>
              <a:rPr lang="en-US" altLang="en-US" b="1" dirty="0" smtClean="0"/>
              <a:t>determined by whichever group happens to be holding power </a:t>
            </a:r>
            <a:r>
              <a:rPr lang="en-US" altLang="en-US" dirty="0" smtClean="0"/>
              <a:t>at any given time.</a:t>
            </a:r>
          </a:p>
          <a:p>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Discussion Question: Consensus or Conflict?</a:t>
            </a:r>
            <a:endParaRPr lang="en-US" dirty="0"/>
          </a:p>
        </p:txBody>
      </p:sp>
      <p:sp>
        <p:nvSpPr>
          <p:cNvPr id="3" name="Content Placeholder 2"/>
          <p:cNvSpPr>
            <a:spLocks noGrp="1"/>
          </p:cNvSpPr>
          <p:nvPr>
            <p:ph sz="half" idx="1"/>
          </p:nvPr>
        </p:nvSpPr>
        <p:spPr/>
        <p:txBody>
          <a:bodyPr/>
          <a:lstStyle/>
          <a:p>
            <a:r>
              <a:rPr lang="en-US" dirty="0" smtClean="0"/>
              <a:t>Laws regarding marijuana have undergone change in recent years. Some states have decriminalized marijuana possession, while others have legalized medical use, and still others have legalized adult use.</a:t>
            </a:r>
          </a:p>
          <a:p>
            <a:r>
              <a:rPr lang="en-US" dirty="0" smtClean="0"/>
              <a:t>How do the consensus and conflict models view changes in laws related to marijuana? Justify your answer.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Learning Objective 2</a:t>
            </a:r>
          </a:p>
        </p:txBody>
      </p:sp>
      <p:sp>
        <p:nvSpPr>
          <p:cNvPr id="46082" name="Rectangle 3"/>
          <p:cNvSpPr>
            <a:spLocks noGrp="1" noChangeArrowheads="1"/>
          </p:cNvSpPr>
          <p:nvPr>
            <p:ph sz="half" idx="1"/>
          </p:nvPr>
        </p:nvSpPr>
        <p:spPr/>
        <p:txBody>
          <a:bodyPr/>
          <a:lstStyle/>
          <a:p>
            <a:r>
              <a:rPr lang="en-US" dirty="0" smtClean="0"/>
              <a:t>Define crime.</a:t>
            </a:r>
          </a:p>
          <a:p>
            <a:endParaRPr lang="en-US" dirty="0" smtClean="0"/>
          </a:p>
          <a:p>
            <a:endParaRPr lang="en-US" dirty="0"/>
          </a:p>
        </p:txBody>
      </p:sp>
      <p:pic>
        <p:nvPicPr>
          <p:cNvPr id="44035" name="Picture 7" descr="pictur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092324"/>
            <a:ext cx="60515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
          <p:cNvSpPr>
            <a:spLocks noChangeArrowheads="1"/>
          </p:cNvSpPr>
          <p:nvPr/>
        </p:nvSpPr>
        <p:spPr bwMode="auto">
          <a:xfrm>
            <a:off x="1373188" y="6337299"/>
            <a:ext cx="1216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800" dirty="0"/>
              <a:t>Joe Raedle/Getty Images</a:t>
            </a:r>
            <a:endParaRPr lang="en-US" altLang="en-US" sz="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tLang="en-US" dirty="0" smtClean="0"/>
              <a:t>What is Crime?</a:t>
            </a:r>
          </a:p>
        </p:txBody>
      </p:sp>
      <p:sp>
        <p:nvSpPr>
          <p:cNvPr id="46082" name="Rectangle 3"/>
          <p:cNvSpPr>
            <a:spLocks noGrp="1" noChangeArrowheads="1"/>
          </p:cNvSpPr>
          <p:nvPr>
            <p:ph sz="half" idx="1"/>
          </p:nvPr>
        </p:nvSpPr>
        <p:spPr/>
        <p:txBody>
          <a:bodyPr/>
          <a:lstStyle/>
          <a:p>
            <a:r>
              <a:rPr lang="en-US" altLang="en-US" dirty="0" smtClean="0"/>
              <a:t>An integrated definition of crime</a:t>
            </a:r>
          </a:p>
          <a:p>
            <a:pPr lvl="1"/>
            <a:r>
              <a:rPr lang="en-US" altLang="en-US" dirty="0" smtClean="0"/>
              <a:t>An action that is punishable under criminal law, as established by the majority or a powerful minority</a:t>
            </a:r>
          </a:p>
          <a:p>
            <a:pPr lvl="1"/>
            <a:r>
              <a:rPr lang="en-US" altLang="en-US" dirty="0" smtClean="0"/>
              <a:t>Considered an offense against society as a whole and prosecuted by public officials</a:t>
            </a:r>
          </a:p>
          <a:p>
            <a:pPr lvl="1"/>
            <a:r>
              <a:rPr lang="en-US" altLang="en-US" dirty="0" smtClean="0"/>
              <a:t>Punishable by statutorily-determined sanctions that bring about a loss of personal freedom or life</a:t>
            </a:r>
          </a:p>
          <a:p>
            <a:pPr lvl="1"/>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tLang="en-US" dirty="0" smtClean="0"/>
              <a:t>The Six Categories </a:t>
            </a:r>
            <a:r>
              <a:rPr lang="en-US" altLang="en-US" dirty="0"/>
              <a:t>of </a:t>
            </a:r>
            <a:r>
              <a:rPr lang="en-US" altLang="en-US" dirty="0" smtClean="0"/>
              <a:t>Criminal Behavior</a:t>
            </a:r>
            <a:endParaRPr lang="en-US" altLang="en-US" dirty="0"/>
          </a:p>
        </p:txBody>
      </p:sp>
      <p:sp>
        <p:nvSpPr>
          <p:cNvPr id="48130" name="Rectangle 3"/>
          <p:cNvSpPr>
            <a:spLocks noGrp="1" noChangeArrowheads="1"/>
          </p:cNvSpPr>
          <p:nvPr>
            <p:ph sz="half" idx="1"/>
          </p:nvPr>
        </p:nvSpPr>
        <p:spPr>
          <a:xfrm>
            <a:off x="433138" y="1419726"/>
            <a:ext cx="8373978" cy="5438274"/>
          </a:xfrm>
        </p:spPr>
        <p:txBody>
          <a:bodyPr>
            <a:normAutofit fontScale="85000" lnSpcReduction="10000"/>
          </a:bodyPr>
          <a:lstStyle/>
          <a:p>
            <a:r>
              <a:rPr lang="en-US" altLang="en-US" dirty="0" smtClean="0"/>
              <a:t>Violent crime—against persons (murder, sexual assault, assault, battery, robbery)</a:t>
            </a:r>
          </a:p>
          <a:p>
            <a:r>
              <a:rPr lang="en-US" altLang="en-US" dirty="0" smtClean="0"/>
              <a:t>Property crime—for economic gain (larceny, burglary, arson)</a:t>
            </a:r>
          </a:p>
          <a:p>
            <a:r>
              <a:rPr lang="en-US" altLang="en-US" dirty="0" smtClean="0"/>
              <a:t>Public order crime—”victimless” crimes (public drunkenness, prostitution, gambling, illicit drug use)</a:t>
            </a:r>
          </a:p>
          <a:p>
            <a:r>
              <a:rPr lang="en-US" altLang="en-US" dirty="0" smtClean="0"/>
              <a:t>White collar crime—for business or personal advantage</a:t>
            </a:r>
          </a:p>
          <a:p>
            <a:r>
              <a:rPr lang="en-US" altLang="en-US" dirty="0" smtClean="0"/>
              <a:t>Organized crime—illegal acts by illegal organizations (narcotics, loan sharking)</a:t>
            </a:r>
          </a:p>
          <a:p>
            <a:r>
              <a:rPr lang="en-US" altLang="en-US" dirty="0" smtClean="0"/>
              <a:t>High-tech crime—computer crimes, cyber crimes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Learning Objective 3</a:t>
            </a:r>
          </a:p>
        </p:txBody>
      </p:sp>
      <p:sp>
        <p:nvSpPr>
          <p:cNvPr id="52226" name="Rectangle 3"/>
          <p:cNvSpPr>
            <a:spLocks noGrp="1" noChangeArrowheads="1"/>
          </p:cNvSpPr>
          <p:nvPr>
            <p:ph sz="half" idx="1"/>
          </p:nvPr>
        </p:nvSpPr>
        <p:spPr/>
        <p:txBody>
          <a:bodyPr/>
          <a:lstStyle/>
          <a:p>
            <a:r>
              <a:rPr lang="en-US" altLang="en-US" dirty="0" smtClean="0"/>
              <a:t>Explain two main purposes of the criminal justice system.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1296</TotalTime>
  <Words>1979</Words>
  <Application>Microsoft Office PowerPoint</Application>
  <PresentationFormat>On-screen Show (4:3)</PresentationFormat>
  <Paragraphs>228</Paragraphs>
  <Slides>37</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ＭＳ Ｐゴシック</vt:lpstr>
      <vt:lpstr>ＭＳ Ｐゴシック</vt:lpstr>
      <vt:lpstr>Arial</vt:lpstr>
      <vt:lpstr>Calibri</vt:lpstr>
      <vt:lpstr>Calibri Light</vt:lpstr>
      <vt:lpstr>Wingdings 3</vt:lpstr>
      <vt:lpstr>Office Theme</vt:lpstr>
      <vt:lpstr>Custom Design</vt:lpstr>
      <vt:lpstr>PowerPoint Presentation</vt:lpstr>
      <vt:lpstr>Learning Objective 1</vt:lpstr>
      <vt:lpstr>What is Crime?</vt:lpstr>
      <vt:lpstr>What is Crime?</vt:lpstr>
      <vt:lpstr>Discussion Question: Consensus or Conflict?</vt:lpstr>
      <vt:lpstr>Learning Objective 2</vt:lpstr>
      <vt:lpstr>What is Crime?</vt:lpstr>
      <vt:lpstr>The Six Categories of Criminal Behavior</vt:lpstr>
      <vt:lpstr>Learning Objective 3</vt:lpstr>
      <vt:lpstr>The Purpose of the Criminal Justice System</vt:lpstr>
      <vt:lpstr>Learning Objective 4</vt:lpstr>
      <vt:lpstr>Learning Objective 4</vt:lpstr>
      <vt:lpstr>The Structure of the Criminal Justice System</vt:lpstr>
      <vt:lpstr>The Structure of the Criminal Justice System</vt:lpstr>
      <vt:lpstr>The Structure of the Criminal Justice System</vt:lpstr>
      <vt:lpstr>The Structure of the Criminal Justice System</vt:lpstr>
      <vt:lpstr>The Structure of the Criminal Justice System</vt:lpstr>
      <vt:lpstr>Learning Objective 5</vt:lpstr>
      <vt:lpstr>The Structure of the Criminal Justice System</vt:lpstr>
      <vt:lpstr>Learning Objective 6</vt:lpstr>
      <vt:lpstr>Formal and Informal Processes</vt:lpstr>
      <vt:lpstr>Learning Objective 7</vt:lpstr>
      <vt:lpstr>Discretion and Ethics</vt:lpstr>
      <vt:lpstr>Discussion Question: Exercising Discretion</vt:lpstr>
      <vt:lpstr>Learning Objective 8</vt:lpstr>
      <vt:lpstr>Criminal Justice Today</vt:lpstr>
      <vt:lpstr>Criminal Justice Today</vt:lpstr>
      <vt:lpstr>Criminal Justice Today</vt:lpstr>
      <vt:lpstr>Criminal Justice Today</vt:lpstr>
      <vt:lpstr>Discussion Question: Your State System</vt:lpstr>
      <vt:lpstr>Learning Objective 9</vt:lpstr>
      <vt:lpstr>Criminal Justice Today</vt:lpstr>
      <vt:lpstr>Criminal Justice Today</vt:lpstr>
      <vt:lpstr>Discussion Question: Identifying Domestic Terrorism</vt:lpstr>
      <vt:lpstr>Learning Objective 10</vt:lpstr>
      <vt:lpstr>Criminal Justice Today</vt:lpstr>
      <vt:lpstr>Criminal Justice Today</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119</cp:revision>
  <dcterms:created xsi:type="dcterms:W3CDTF">2013-10-25T01:45:49Z</dcterms:created>
  <dcterms:modified xsi:type="dcterms:W3CDTF">2015-11-09T14:51:20Z</dcterms:modified>
</cp:coreProperties>
</file>