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45" r:id="rId1"/>
    <p:sldMasterId id="2147484450" r:id="rId2"/>
  </p:sldMasterIdLst>
  <p:notesMasterIdLst>
    <p:notesMasterId r:id="rId33"/>
  </p:notesMasterIdLst>
  <p:sldIdLst>
    <p:sldId id="292"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90" r:id="rId29"/>
    <p:sldId id="285" r:id="rId30"/>
    <p:sldId id="288" r:id="rId31"/>
    <p:sldId id="291"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07DBDDE-FAD1-47E5-8F62-41DC0D844475}"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BEC733-543C-4433-8C4F-4A894734C013}" type="slidenum">
              <a:rPr lang="en-US" altLang="en-US"/>
              <a:pPr/>
              <a:t>‹#›</a:t>
            </a:fld>
            <a:endParaRPr lang="en-US" altLang="en-US" dirty="0"/>
          </a:p>
        </p:txBody>
      </p:sp>
    </p:spTree>
    <p:extLst>
      <p:ext uri="{BB962C8B-B14F-4D97-AF65-F5344CB8AC3E}">
        <p14:creationId xmlns:p14="http://schemas.microsoft.com/office/powerpoint/2010/main" val="7523858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Washington, D.C., police officer models one of her department’s new body-worn cameras, designed to record officer interactions with the public.  Win McNamee/Getty Images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48BA8DA2-47D8-466F-90FE-04857086660F}"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185502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1EA8E43-E704-4159-B69D-5B85A877D7F2}"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215849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Vice President Joseph Biden presents Kitsap County (Washington) deputy sheriff Krista McDonald with the Public Safety Officer Medal of Valor. McDonald earned the honor for placing herself in the line of fire to rescue two fellow deputies who had been wounded in a shootout with a suspected sex offender. What</a:t>
            </a:r>
          </a:p>
          <a:p>
            <a:r>
              <a:rPr lang="en-US" altLang="en-US" dirty="0" smtClean="0">
                <a:cs typeface="Calibri" panose="020F0502020204030204" pitchFamily="34" charset="0"/>
              </a:rPr>
              <a:t>role does the concept of duty play in a law enforcement agent’s decision, regardless of her or his own safety, to protect the life of another person? Mandel Ngan/AFP/Getty Images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A800FAE-C1D0-4A71-87FD-9495BACB4FAA}"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320992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Given that most patrol shifts end without an officer making a single arrest, what activities take up most of a patrol officer’s time? Rod Lamkey Jr/AFP/Getty Images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78F1255-B8C4-45A4-858C-2F97161F1B58}"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236851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For more than a decade, the New York Police Department (NYPD) has been persuading Muslims in the city’s jails to act as informants concerning possible terrorist activity in their communities. What is your</a:t>
            </a:r>
          </a:p>
          <a:p>
            <a:r>
              <a:rPr lang="en-US" altLang="en-US" dirty="0" smtClean="0">
                <a:cs typeface="Calibri" panose="020F0502020204030204" pitchFamily="34" charset="0"/>
              </a:rPr>
              <a:t>opinion of this strategy? Why do you think the NYPD has come under criticism, such as in the demonstration shown here, for these kinds of tactics? Timothy Clary/</a:t>
            </a:r>
          </a:p>
          <a:p>
            <a:r>
              <a:rPr lang="en-US" altLang="en-US" dirty="0" smtClean="0">
                <a:cs typeface="Calibri" panose="020F0502020204030204" pitchFamily="34" charset="0"/>
              </a:rPr>
              <a:t>AFP/Getty Images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AF051C5-2537-46F4-A042-47FF4B952D90}"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216266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CFE6066-57A5-4046-B9BE-6211E40D6CD5}"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180073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Calibri" panose="020F0502020204030204" pitchFamily="34" charset="0"/>
              </a:rPr>
              <a:t>The Washington Post/Getty Images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346B2578-1ABC-4864-A97B-3F77E5ABC623}" type="slidenum">
              <a:rPr lang="en-US" altLang="en-US"/>
              <a:pPr eaLnBrk="1" hangingPunct="1">
                <a:spcBef>
                  <a:spcPct val="0"/>
                </a:spcBef>
              </a:pPr>
              <a:t>14</a:t>
            </a:fld>
            <a:endParaRPr lang="en-US" altLang="en-US" dirty="0"/>
          </a:p>
        </p:txBody>
      </p:sp>
    </p:spTree>
    <p:extLst>
      <p:ext uri="{BB962C8B-B14F-4D97-AF65-F5344CB8AC3E}">
        <p14:creationId xmlns:p14="http://schemas.microsoft.com/office/powerpoint/2010/main" val="190158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Two Washington, D.C., police officers offer suggestions to a six-year-old during the annual “Shop with a Cop” event in the nation’s capital. How can establishing friendly relations with citizens help law enforcement agencies reduce crime? Andrew Harnik/Washington Times/Landov</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9D027C6-BE95-4DEF-973D-1AF2FAAF3D68}"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295735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6.6 The SARA Model of Problem-Oriented Policing</a:t>
            </a:r>
          </a:p>
          <a:p>
            <a:r>
              <a:rPr lang="en-US" altLang="en-US" dirty="0" smtClean="0">
                <a:cs typeface="Calibri" panose="020F0502020204030204" pitchFamily="34" charset="0"/>
              </a:rPr>
              <a:t>The reaction of the Boston Police Department (BPD) to a surge in violent crime in the early 2000s gives an example of the four-step SARA (scanning, analysis, response, assessment) model of problem-oriented policing. </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Adapted from Bureau of Justice Assistance, Boston, Massachusetts Smart Policing Initiative (Washington, D.C.: U.S. Department of Justice, August 2012).</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7BD8EFF4-716A-44A9-9743-BE6DA84E0825}"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278141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Fellow officers escort the casket of Ogden City, Utah, police officer Jared Francom, who was shot and</a:t>
            </a:r>
          </a:p>
          <a:p>
            <a:r>
              <a:rPr lang="en-US" altLang="en-US" dirty="0" smtClean="0">
                <a:cs typeface="Calibri" panose="020F0502020204030204" pitchFamily="34" charset="0"/>
              </a:rPr>
              <a:t>killed while trying to apprehend a suspect. How might violence against police officers contribute to the “blue curtain” between law enforcement and the public? George Frey/Reuters/Landov</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AAB3A91-F3A7-4D37-9D41-BF5F7B7E674E}"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89006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6.7 The Orlando (Florida) Police Department’s Use</a:t>
            </a:r>
          </a:p>
          <a:p>
            <a:r>
              <a:rPr lang="en-US" altLang="en-US" dirty="0" smtClean="0">
                <a:cs typeface="Calibri" panose="020F0502020204030204" pitchFamily="34" charset="0"/>
              </a:rPr>
              <a:t>of Force Matrix</a:t>
            </a:r>
          </a:p>
          <a:p>
            <a:r>
              <a:rPr lang="en-US" altLang="en-US" dirty="0" smtClean="0">
                <a:cs typeface="Calibri" panose="020F0502020204030204" pitchFamily="34" charset="0"/>
              </a:rPr>
              <a:t>Like most local law enforcement agencies, the Orlando Police Department has a policy to guide its officers’ use of force. These policies instruct an officer on how to react to an escalating series of confrontations with a civilian and are often expressed visually, as shown here. Source: Michael E. Miller, “Taser Use and the Use-of-Force Continuum,” Police Chief (September 2010), 72. Photo credit: iStockPhoto.com/Mie Ahmt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6B5B878-9828-453E-BF6C-8189518DA1D5}"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98472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2779564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151984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124625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4230676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03889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859617"/>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1227147066"/>
      </p:ext>
    </p:extLst>
  </p:cSld>
  <p:clrMap bg1="lt1" tx1="dk1" bg2="lt2" tx2="dk2" accent1="accent1" accent2="accent2" accent3="accent3" accent4="accent4" accent5="accent5" accent6="accent6" hlink="hlink" folHlink="folHlink"/>
  <p:sldLayoutIdLst>
    <p:sldLayoutId id="214748445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6</a:t>
            </a:r>
            <a:endParaRPr lang="en-US" b="1" dirty="0"/>
          </a:p>
        </p:txBody>
      </p:sp>
      <p:sp>
        <p:nvSpPr>
          <p:cNvPr id="3" name="Text Placeholder 2"/>
          <p:cNvSpPr>
            <a:spLocks noGrp="1"/>
          </p:cNvSpPr>
          <p:nvPr>
            <p:ph type="body" sz="quarter" idx="11"/>
          </p:nvPr>
        </p:nvSpPr>
        <p:spPr/>
        <p:txBody>
          <a:bodyPr/>
          <a:lstStyle/>
          <a:p>
            <a:r>
              <a:rPr lang="en-US" dirty="0" smtClean="0"/>
              <a:t>Problems and Solutions in Modern Policing</a:t>
            </a:r>
            <a:endParaRPr lang="en-US" dirty="0"/>
          </a:p>
        </p:txBody>
      </p:sp>
    </p:spTree>
    <p:extLst>
      <p:ext uri="{BB962C8B-B14F-4D97-AF65-F5344CB8AC3E}">
        <p14:creationId xmlns:p14="http://schemas.microsoft.com/office/powerpoint/2010/main" val="2185085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Learning Objective 4</a:t>
            </a:r>
          </a:p>
        </p:txBody>
      </p:sp>
      <p:sp>
        <p:nvSpPr>
          <p:cNvPr id="38915" name="Rectangle 3"/>
          <p:cNvSpPr>
            <a:spLocks noGrp="1" noChangeArrowheads="1"/>
          </p:cNvSpPr>
          <p:nvPr>
            <p:ph sz="half" idx="1"/>
          </p:nvPr>
        </p:nvSpPr>
        <p:spPr/>
        <p:txBody>
          <a:bodyPr/>
          <a:lstStyle/>
          <a:p>
            <a:r>
              <a:rPr lang="en-US" altLang="en-US" dirty="0" smtClean="0"/>
              <a:t>Describe how forensic experts use DNA fingerprinting to solve crimes.</a:t>
            </a:r>
          </a:p>
        </p:txBody>
      </p:sp>
      <p:grpSp>
        <p:nvGrpSpPr>
          <p:cNvPr id="38916" name="Group 2"/>
          <p:cNvGrpSpPr>
            <a:grpSpLocks/>
          </p:cNvGrpSpPr>
          <p:nvPr/>
        </p:nvGrpSpPr>
        <p:grpSpPr bwMode="auto">
          <a:xfrm>
            <a:off x="3048000" y="2511424"/>
            <a:ext cx="3048000" cy="4041775"/>
            <a:chOff x="3429001" y="3429000"/>
            <a:chExt cx="2073274" cy="2749550"/>
          </a:xfrm>
        </p:grpSpPr>
        <p:pic>
          <p:nvPicPr>
            <p:cNvPr id="38917" name="Picture 3" descr="F06_04_Evidence bag.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3429000"/>
              <a:ext cx="18605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1"/>
            <p:cNvSpPr>
              <a:spLocks noChangeArrowheads="1"/>
            </p:cNvSpPr>
            <p:nvPr/>
          </p:nvSpPr>
          <p:spPr bwMode="auto">
            <a:xfrm rot="-5400000">
              <a:off x="2882587" y="5387940"/>
              <a:ext cx="130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Brandon Alms/iStockphoto</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altLang="en-US" dirty="0" smtClean="0"/>
              <a:t>Police Organization &amp; Field Operations</a:t>
            </a:r>
          </a:p>
        </p:txBody>
      </p:sp>
      <p:sp>
        <p:nvSpPr>
          <p:cNvPr id="6" name="Content Placeholder 5"/>
          <p:cNvSpPr>
            <a:spLocks noGrp="1"/>
          </p:cNvSpPr>
          <p:nvPr>
            <p:ph sz="half" idx="1"/>
          </p:nvPr>
        </p:nvSpPr>
        <p:spPr/>
        <p:txBody>
          <a:bodyPr/>
          <a:lstStyle/>
          <a:p>
            <a:r>
              <a:rPr lang="en-US" dirty="0" smtClean="0"/>
              <a:t>Forensic experts determine crucial facts of a case:</a:t>
            </a:r>
          </a:p>
          <a:p>
            <a:pPr lvl="1"/>
            <a:r>
              <a:rPr lang="en-US" dirty="0" smtClean="0"/>
              <a:t>Cause of injury/death</a:t>
            </a:r>
          </a:p>
          <a:p>
            <a:pPr lvl="1"/>
            <a:r>
              <a:rPr lang="en-US" dirty="0" smtClean="0"/>
              <a:t>Time of injury/death</a:t>
            </a:r>
          </a:p>
          <a:p>
            <a:pPr lvl="1"/>
            <a:r>
              <a:rPr lang="en-US" dirty="0" smtClean="0"/>
              <a:t>Type of weapon(s) used</a:t>
            </a:r>
          </a:p>
          <a:p>
            <a:pPr lvl="1"/>
            <a:r>
              <a:rPr lang="en-US" dirty="0" smtClean="0"/>
              <a:t>Identity of crime victim</a:t>
            </a:r>
          </a:p>
          <a:p>
            <a:pPr lvl="1"/>
            <a:r>
              <a:rPr lang="en-US" dirty="0" smtClean="0"/>
              <a:t>Identity of the offender</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lstStyle/>
          <a:p>
            <a:r>
              <a:rPr lang="en-US" altLang="en-US" dirty="0" smtClean="0"/>
              <a:t>Police Organization &amp; Field Operations</a:t>
            </a:r>
          </a:p>
        </p:txBody>
      </p:sp>
      <p:sp>
        <p:nvSpPr>
          <p:cNvPr id="40962" name="Rectangle 3"/>
          <p:cNvSpPr>
            <a:spLocks noGrp="1" noChangeArrowheads="1"/>
          </p:cNvSpPr>
          <p:nvPr>
            <p:ph sz="half" idx="1"/>
          </p:nvPr>
        </p:nvSpPr>
        <p:spPr/>
        <p:txBody>
          <a:bodyPr/>
          <a:lstStyle/>
          <a:p>
            <a:r>
              <a:rPr lang="en-US" altLang="en-US" dirty="0" smtClean="0"/>
              <a:t>The DNA </a:t>
            </a:r>
            <a:r>
              <a:rPr lang="en-US" altLang="en-US" dirty="0" smtClean="0"/>
              <a:t>revolution</a:t>
            </a:r>
            <a:r>
              <a:rPr lang="en-US" altLang="en-US" dirty="0" smtClean="0"/>
              <a:t>:</a:t>
            </a:r>
          </a:p>
          <a:p>
            <a:pPr lvl="1"/>
            <a:r>
              <a:rPr lang="en-US" altLang="en-US" dirty="0" smtClean="0"/>
              <a:t>DNA provides the genetic </a:t>
            </a:r>
            <a:r>
              <a:rPr lang="ja-JP" altLang="en-US" dirty="0" smtClean="0"/>
              <a:t>“</a:t>
            </a:r>
            <a:r>
              <a:rPr lang="en-US" altLang="ja-JP" dirty="0" smtClean="0"/>
              <a:t>blueprint</a:t>
            </a:r>
            <a:r>
              <a:rPr lang="ja-JP" altLang="en-US" dirty="0" smtClean="0"/>
              <a:t>”</a:t>
            </a:r>
            <a:r>
              <a:rPr lang="en-US" altLang="ja-JP" dirty="0" smtClean="0"/>
              <a:t> or </a:t>
            </a:r>
            <a:r>
              <a:rPr lang="ja-JP" altLang="en-US" dirty="0" smtClean="0"/>
              <a:t>“</a:t>
            </a:r>
            <a:r>
              <a:rPr lang="en-US" altLang="ja-JP" dirty="0" smtClean="0"/>
              <a:t>code</a:t>
            </a:r>
            <a:r>
              <a:rPr lang="ja-JP" altLang="en-US" dirty="0" smtClean="0"/>
              <a:t>”</a:t>
            </a:r>
            <a:r>
              <a:rPr lang="en-US" altLang="ja-JP" dirty="0" smtClean="0"/>
              <a:t> for every living organism.</a:t>
            </a:r>
          </a:p>
          <a:p>
            <a:pPr lvl="1"/>
            <a:r>
              <a:rPr lang="en-US" altLang="en-US" dirty="0" smtClean="0"/>
              <a:t>The Combined DNA Index System (CODIS) is a database that stores DNA samples from people connected to criminal activity.</a:t>
            </a:r>
          </a:p>
          <a:p>
            <a:pPr lvl="1"/>
            <a:r>
              <a:rPr lang="en-US" altLang="en-US" dirty="0" smtClean="0"/>
              <a:t>New developments</a:t>
            </a:r>
          </a:p>
          <a:p>
            <a:pPr lvl="2"/>
            <a:r>
              <a:rPr lang="en-US" altLang="en-US" dirty="0" smtClean="0"/>
              <a:t>Touch DNA</a:t>
            </a:r>
          </a:p>
          <a:p>
            <a:pPr lvl="2"/>
            <a:r>
              <a:rPr lang="en-US" altLang="en-US" dirty="0" smtClean="0"/>
              <a:t>Familial searches</a:t>
            </a:r>
          </a:p>
          <a:p>
            <a:pPr lvl="2"/>
            <a:r>
              <a:rPr lang="en-US" altLang="en-US" dirty="0" smtClean="0"/>
              <a:t>DNA fog</a:t>
            </a:r>
          </a:p>
          <a:p>
            <a:pPr lvl="2"/>
            <a:r>
              <a:rPr lang="en-US" altLang="en-US" dirty="0" smtClean="0"/>
              <a:t>Genetic witness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Police Organization &amp; Field Operations</a:t>
            </a:r>
          </a:p>
        </p:txBody>
      </p:sp>
      <p:pic>
        <p:nvPicPr>
          <p:cNvPr id="41987" name="Picture 1" descr="pic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1912938"/>
            <a:ext cx="89725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Learning Objective 5</a:t>
            </a:r>
          </a:p>
        </p:txBody>
      </p:sp>
      <p:sp>
        <p:nvSpPr>
          <p:cNvPr id="43011" name="Rectangle 3"/>
          <p:cNvSpPr>
            <a:spLocks noGrp="1" noChangeArrowheads="1"/>
          </p:cNvSpPr>
          <p:nvPr>
            <p:ph sz="half" idx="1"/>
          </p:nvPr>
        </p:nvSpPr>
        <p:spPr/>
        <p:txBody>
          <a:bodyPr/>
          <a:lstStyle/>
          <a:p>
            <a:r>
              <a:rPr lang="en-US" altLang="en-US" dirty="0" smtClean="0"/>
              <a:t>Explain why differential response strategies enable police departments to respond more efficiently to 911 calls.</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3084149"/>
            <a:ext cx="46704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p:cNvSpPr>
            <a:spLocks noChangeArrowheads="1"/>
          </p:cNvSpPr>
          <p:nvPr/>
        </p:nvSpPr>
        <p:spPr bwMode="auto">
          <a:xfrm>
            <a:off x="2142654" y="6313739"/>
            <a:ext cx="2208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The Washington Post/Getty Images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r>
              <a:rPr lang="en-US" altLang="en-US" dirty="0" smtClean="0"/>
              <a:t>Police Strategies</a:t>
            </a:r>
          </a:p>
        </p:txBody>
      </p:sp>
      <p:sp>
        <p:nvSpPr>
          <p:cNvPr id="44034" name="Rectangle 3"/>
          <p:cNvSpPr>
            <a:spLocks noGrp="1" noChangeArrowheads="1"/>
          </p:cNvSpPr>
          <p:nvPr>
            <p:ph sz="half" idx="1"/>
          </p:nvPr>
        </p:nvSpPr>
        <p:spPr/>
        <p:txBody>
          <a:bodyPr/>
          <a:lstStyle/>
          <a:p>
            <a:r>
              <a:rPr lang="en-US" altLang="en-US" dirty="0" smtClean="0"/>
              <a:t>Police </a:t>
            </a:r>
            <a:r>
              <a:rPr lang="en-US" altLang="en-US" dirty="0" smtClean="0"/>
              <a:t>strategies </a:t>
            </a:r>
            <a:r>
              <a:rPr lang="en-US" altLang="en-US" dirty="0" smtClean="0"/>
              <a:t>– </a:t>
            </a:r>
            <a:r>
              <a:rPr lang="en-US" altLang="en-US" dirty="0" smtClean="0"/>
              <a:t>what works</a:t>
            </a:r>
            <a:r>
              <a:rPr lang="en-US" altLang="en-US" dirty="0" smtClean="0"/>
              <a:t>?</a:t>
            </a:r>
          </a:p>
          <a:p>
            <a:pPr lvl="1"/>
            <a:r>
              <a:rPr lang="en-US" altLang="en-US" dirty="0" smtClean="0"/>
              <a:t>Response time to 911 calls</a:t>
            </a:r>
          </a:p>
          <a:p>
            <a:pPr lvl="2"/>
            <a:r>
              <a:rPr lang="en-US" altLang="en-US" dirty="0" smtClean="0"/>
              <a:t>Incident-driven policing</a:t>
            </a:r>
          </a:p>
          <a:p>
            <a:pPr lvl="2"/>
            <a:r>
              <a:rPr lang="en-US" altLang="en-US" dirty="0" smtClean="0"/>
              <a:t>Response time as a benchmark of efficiency</a:t>
            </a:r>
          </a:p>
          <a:p>
            <a:pPr lvl="1"/>
            <a:r>
              <a:rPr lang="en-US" altLang="en-US" dirty="0" smtClean="0"/>
              <a:t>Differential response</a:t>
            </a:r>
          </a:p>
          <a:p>
            <a:pPr lvl="2"/>
            <a:r>
              <a:rPr lang="ja-JP" altLang="en-US" dirty="0" smtClean="0"/>
              <a:t>“</a:t>
            </a:r>
            <a:r>
              <a:rPr lang="en-US" altLang="ja-JP" dirty="0" smtClean="0"/>
              <a:t>Cold</a:t>
            </a:r>
            <a:r>
              <a:rPr lang="ja-JP" altLang="en-US" dirty="0" smtClean="0"/>
              <a:t>”</a:t>
            </a:r>
            <a:r>
              <a:rPr lang="en-US" altLang="ja-JP" dirty="0" smtClean="0"/>
              <a:t> calls versus </a:t>
            </a:r>
            <a:r>
              <a:rPr lang="ja-JP" altLang="en-US" dirty="0" smtClean="0"/>
              <a:t>“</a:t>
            </a:r>
            <a:r>
              <a:rPr lang="en-US" altLang="ja-JP" dirty="0" smtClean="0"/>
              <a:t>hot</a:t>
            </a:r>
            <a:r>
              <a:rPr lang="ja-JP" altLang="en-US" dirty="0" smtClean="0"/>
              <a:t>”</a:t>
            </a:r>
            <a:r>
              <a:rPr lang="en-US" altLang="ja-JP" dirty="0" smtClean="0"/>
              <a:t> calls</a:t>
            </a:r>
          </a:p>
          <a:p>
            <a:pPr lvl="2"/>
            <a:r>
              <a:rPr lang="en-US" altLang="en-US" dirty="0" smtClean="0"/>
              <a:t>Location intelligence</a:t>
            </a:r>
          </a:p>
          <a:p>
            <a:pPr lvl="1"/>
            <a:r>
              <a:rPr lang="en-US" altLang="en-US" dirty="0" smtClean="0"/>
              <a:t>Next generation 911</a:t>
            </a:r>
          </a:p>
          <a:p>
            <a:pPr lvl="1"/>
            <a:r>
              <a:rPr lang="en-US" altLang="en-US" dirty="0" smtClean="0"/>
              <a:t>Reverse 911</a:t>
            </a:r>
          </a:p>
          <a:p>
            <a:pPr lvl="2"/>
            <a:endParaRPr lang="en-US" altLang="en-US" dirty="0" smtClean="0"/>
          </a:p>
          <a:p>
            <a:pPr lvl="2"/>
            <a:endParaRPr lang="en-US" altLang="en-US" dirty="0" smtClean="0"/>
          </a:p>
          <a:p>
            <a:pPr lvl="2"/>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itle 1"/>
          <p:cNvSpPr>
            <a:spLocks noGrp="1"/>
          </p:cNvSpPr>
          <p:nvPr>
            <p:ph type="title"/>
          </p:nvPr>
        </p:nvSpPr>
        <p:spPr/>
        <p:txBody>
          <a:bodyPr/>
          <a:lstStyle/>
          <a:p>
            <a:r>
              <a:rPr lang="en-US" altLang="en-US" dirty="0" smtClean="0"/>
              <a:t>Police Strategies</a:t>
            </a:r>
          </a:p>
        </p:txBody>
      </p:sp>
      <p:sp>
        <p:nvSpPr>
          <p:cNvPr id="45058" name="Rectangle 4"/>
          <p:cNvSpPr>
            <a:spLocks noGrp="1" noChangeArrowheads="1"/>
          </p:cNvSpPr>
          <p:nvPr>
            <p:ph sz="half" idx="1"/>
          </p:nvPr>
        </p:nvSpPr>
        <p:spPr>
          <a:xfrm>
            <a:off x="433138" y="1419726"/>
            <a:ext cx="4078572" cy="5133473"/>
          </a:xfrm>
        </p:spPr>
        <p:txBody>
          <a:bodyPr/>
          <a:lstStyle/>
          <a:p>
            <a:r>
              <a:rPr lang="en-US" altLang="en-US" sz="2800" dirty="0" smtClean="0"/>
              <a:t>Random patrol:</a:t>
            </a:r>
          </a:p>
          <a:p>
            <a:pPr lvl="1"/>
            <a:r>
              <a:rPr lang="en-US" altLang="en-US" sz="2400" dirty="0" smtClean="0"/>
              <a:t>Relies on officers to monitor a certain area  detecting crimes in progress or preventing crimes due to their presence</a:t>
            </a:r>
          </a:p>
          <a:p>
            <a:pPr lvl="1"/>
            <a:r>
              <a:rPr lang="en-US" altLang="en-US" sz="2400" dirty="0" smtClean="0"/>
              <a:t>Effectiveness has been questioned since 1970s</a:t>
            </a:r>
          </a:p>
          <a:p>
            <a:endParaRPr lang="en-US" altLang="en-US" dirty="0" smtClean="0"/>
          </a:p>
        </p:txBody>
      </p:sp>
      <p:sp>
        <p:nvSpPr>
          <p:cNvPr id="45059" name="Rectangle 5"/>
          <p:cNvSpPr>
            <a:spLocks noGrp="1" noChangeArrowheads="1"/>
          </p:cNvSpPr>
          <p:nvPr>
            <p:ph sz="half" idx="4294967295"/>
          </p:nvPr>
        </p:nvSpPr>
        <p:spPr>
          <a:xfrm>
            <a:off x="4349244" y="1421845"/>
            <a:ext cx="3840162" cy="4343400"/>
          </a:xfrm>
        </p:spPr>
        <p:txBody>
          <a:bodyPr/>
          <a:lstStyle/>
          <a:p>
            <a:pPr eaLnBrk="1" hangingPunct="1"/>
            <a:r>
              <a:rPr lang="en-US" altLang="en-US" sz="2800" dirty="0" smtClean="0">
                <a:solidFill>
                  <a:srgbClr val="000000"/>
                </a:solidFill>
                <a:cs typeface="Calibri" panose="020F0502020204030204" pitchFamily="34" charset="0"/>
              </a:rPr>
              <a:t>Directed patrol:</a:t>
            </a:r>
          </a:p>
          <a:p>
            <a:pPr lvl="1" eaLnBrk="1" hangingPunct="1"/>
            <a:r>
              <a:rPr lang="en-US" altLang="en-US" sz="2400" dirty="0" smtClean="0">
                <a:solidFill>
                  <a:srgbClr val="000000"/>
                </a:solidFill>
                <a:ea typeface="Calibri" panose="020F0502020204030204" pitchFamily="34" charset="0"/>
                <a:cs typeface="Calibri" panose="020F0502020204030204" pitchFamily="34" charset="0"/>
              </a:rPr>
              <a:t>Designed to respond to a specific criminal activity at a specific time</a:t>
            </a:r>
          </a:p>
          <a:p>
            <a:pPr lvl="1" eaLnBrk="1" hangingPunct="1"/>
            <a:r>
              <a:rPr lang="en-US" altLang="en-US" sz="2400" dirty="0" smtClean="0">
                <a:solidFill>
                  <a:srgbClr val="000000"/>
                </a:solidFill>
                <a:ea typeface="Calibri" panose="020F0502020204030204" pitchFamily="34" charset="0"/>
                <a:cs typeface="Calibri" panose="020F0502020204030204" pitchFamily="34" charset="0"/>
              </a:rPr>
              <a:t>Targeted areas are labeled hot spots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Police Strategies</a:t>
            </a:r>
          </a:p>
        </p:txBody>
      </p:sp>
      <p:sp>
        <p:nvSpPr>
          <p:cNvPr id="46083" name="Content Placeholder 1"/>
          <p:cNvSpPr>
            <a:spLocks noGrp="1"/>
          </p:cNvSpPr>
          <p:nvPr>
            <p:ph sz="half" idx="1"/>
          </p:nvPr>
        </p:nvSpPr>
        <p:spPr/>
        <p:txBody>
          <a:bodyPr/>
          <a:lstStyle/>
          <a:p>
            <a:r>
              <a:rPr lang="en-US" altLang="en-US" dirty="0" smtClean="0"/>
              <a:t>Predictive policing</a:t>
            </a:r>
          </a:p>
          <a:p>
            <a:pPr lvl="1"/>
            <a:r>
              <a:rPr lang="en-US" altLang="en-US" dirty="0" smtClean="0"/>
              <a:t>Anticipation of future crimes</a:t>
            </a:r>
          </a:p>
          <a:p>
            <a:pPr lvl="1"/>
            <a:r>
              <a:rPr lang="en-US" altLang="en-US" dirty="0" smtClean="0"/>
              <a:t>Finding hot spots	</a:t>
            </a:r>
          </a:p>
          <a:p>
            <a:pPr lvl="2"/>
            <a:r>
              <a:rPr lang="en-US" altLang="en-US" dirty="0" smtClean="0"/>
              <a:t>Crime mapping</a:t>
            </a:r>
          </a:p>
          <a:p>
            <a:pPr lvl="2"/>
            <a:r>
              <a:rPr lang="en-US" altLang="en-US" dirty="0" smtClean="0"/>
              <a:t>Geographic information systems  </a:t>
            </a:r>
          </a:p>
          <a:p>
            <a:pPr lvl="1"/>
            <a:r>
              <a:rPr lang="en-US" altLang="en-US" dirty="0" smtClean="0"/>
              <a:t>CompStat </a:t>
            </a:r>
          </a:p>
          <a:p>
            <a:pPr lvl="1"/>
            <a:r>
              <a:rPr lang="en-US" altLang="en-US" dirty="0" smtClean="0"/>
              <a:t>Broken </a:t>
            </a:r>
            <a:r>
              <a:rPr lang="en-US" altLang="en-US" dirty="0" smtClean="0"/>
              <a:t>windows theory</a:t>
            </a:r>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6</a:t>
            </a:r>
          </a:p>
        </p:txBody>
      </p:sp>
      <p:sp>
        <p:nvSpPr>
          <p:cNvPr id="47107" name="Rectangle 3"/>
          <p:cNvSpPr>
            <a:spLocks noGrp="1" noChangeArrowheads="1"/>
          </p:cNvSpPr>
          <p:nvPr>
            <p:ph sz="half" idx="1"/>
          </p:nvPr>
        </p:nvSpPr>
        <p:spPr/>
        <p:txBody>
          <a:bodyPr/>
          <a:lstStyle/>
          <a:p>
            <a:r>
              <a:rPr lang="en-US" altLang="en-US" dirty="0" smtClean="0"/>
              <a:t>Explain community policing and its contribution to the concept of problem-oriented policing.</a:t>
            </a:r>
          </a:p>
        </p:txBody>
      </p:sp>
      <p:grpSp>
        <p:nvGrpSpPr>
          <p:cNvPr id="47108" name="Group 2"/>
          <p:cNvGrpSpPr>
            <a:grpSpLocks/>
          </p:cNvGrpSpPr>
          <p:nvPr/>
        </p:nvGrpSpPr>
        <p:grpSpPr bwMode="auto">
          <a:xfrm>
            <a:off x="2287588" y="3276600"/>
            <a:ext cx="4568825" cy="3416300"/>
            <a:chOff x="1981200" y="3276600"/>
            <a:chExt cx="4567238" cy="3415815"/>
          </a:xfrm>
        </p:grpSpPr>
        <p:pic>
          <p:nvPicPr>
            <p:cNvPr id="24580" name="Picture 5"/>
            <p:cNvPicPr>
              <a:picLocks noChangeAspect="1" noChangeArrowheads="1"/>
            </p:cNvPicPr>
            <p:nvPr/>
          </p:nvPicPr>
          <p:blipFill>
            <a:blip r:embed="rId3"/>
            <a:srcRect/>
            <a:stretch>
              <a:fillRect/>
            </a:stretch>
          </p:blipFill>
          <p:spPr bwMode="auto">
            <a:xfrm>
              <a:off x="1981200" y="3276600"/>
              <a:ext cx="4567238" cy="316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10" name="Rectangle 1"/>
            <p:cNvSpPr>
              <a:spLocks noChangeArrowheads="1"/>
            </p:cNvSpPr>
            <p:nvPr/>
          </p:nvSpPr>
          <p:spPr bwMode="auto">
            <a:xfrm>
              <a:off x="1981200" y="6477000"/>
              <a:ext cx="1967205" cy="21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Andrew Harnik/</a:t>
              </a:r>
              <a:r>
                <a:rPr lang="en-US" altLang="en-US" sz="800" i="1" dirty="0"/>
                <a:t>Washington Times</a:t>
              </a:r>
              <a:r>
                <a:rPr lang="en-US" altLang="en-US" sz="800" dirty="0"/>
                <a:t>/Landov</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altLang="en-US" dirty="0" smtClean="0"/>
              <a:t>Police Strategies</a:t>
            </a:r>
          </a:p>
        </p:txBody>
      </p:sp>
      <p:sp>
        <p:nvSpPr>
          <p:cNvPr id="48130" name="Rectangle 3"/>
          <p:cNvSpPr>
            <a:spLocks noGrp="1" noChangeArrowheads="1"/>
          </p:cNvSpPr>
          <p:nvPr>
            <p:ph sz="half" idx="1"/>
          </p:nvPr>
        </p:nvSpPr>
        <p:spPr/>
        <p:txBody>
          <a:bodyPr/>
          <a:lstStyle/>
          <a:p>
            <a:r>
              <a:rPr lang="en-US" altLang="en-US" dirty="0" smtClean="0"/>
              <a:t>Community policing is a strategy that emphasizes community support for, and cooperation with, police in preventing crime.</a:t>
            </a:r>
          </a:p>
          <a:p>
            <a:r>
              <a:rPr lang="en-US" altLang="en-US" dirty="0" smtClean="0"/>
              <a:t>Problem-oriented policing:</a:t>
            </a:r>
          </a:p>
          <a:p>
            <a:pPr lvl="1"/>
            <a:r>
              <a:rPr lang="en-US" altLang="en-US" dirty="0" smtClean="0"/>
              <a:t>A key component of community policing</a:t>
            </a:r>
          </a:p>
          <a:p>
            <a:pPr lvl="1"/>
            <a:r>
              <a:rPr lang="en-US" altLang="en-US" dirty="0" smtClean="0"/>
              <a:t>Moves beyond simply responding to incidents and attempts instead to control or even solve the root causes of criminal behavior</a:t>
            </a:r>
          </a:p>
          <a:p>
            <a:pPr lvl="1"/>
            <a:r>
              <a:rPr lang="en-US" altLang="ja-JP" dirty="0" smtClean="0"/>
              <a:t>May be even more effective than directed patrols in reducing “hot spot” crime</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Learning Objective 1</a:t>
            </a:r>
          </a:p>
        </p:txBody>
      </p:sp>
      <p:sp>
        <p:nvSpPr>
          <p:cNvPr id="30723" name="Rectangle 3"/>
          <p:cNvSpPr>
            <a:spLocks noGrp="1" noChangeArrowheads="1"/>
          </p:cNvSpPr>
          <p:nvPr>
            <p:ph sz="half" idx="1"/>
          </p:nvPr>
        </p:nvSpPr>
        <p:spPr/>
        <p:txBody>
          <a:bodyPr/>
          <a:lstStyle/>
          <a:p>
            <a:r>
              <a:rPr lang="en-US" altLang="en-US" dirty="0" smtClean="0"/>
              <a:t>Explain why police are allowed discretionary powers.</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820988"/>
            <a:ext cx="5219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ChangeArrowheads="1"/>
          </p:cNvSpPr>
          <p:nvPr/>
        </p:nvSpPr>
        <p:spPr bwMode="auto">
          <a:xfrm>
            <a:off x="2070100" y="6445250"/>
            <a:ext cx="1847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Win McNamee/Getty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Police Strategies</a:t>
            </a:r>
          </a:p>
        </p:txBody>
      </p:sp>
      <p:pic>
        <p:nvPicPr>
          <p:cNvPr id="49155" name="Picture 1" descr="pic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4650"/>
            <a:ext cx="83693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Learning Objective 7</a:t>
            </a:r>
          </a:p>
        </p:txBody>
      </p:sp>
      <p:sp>
        <p:nvSpPr>
          <p:cNvPr id="50179" name="Rectangle 3"/>
          <p:cNvSpPr>
            <a:spLocks noGrp="1" noChangeArrowheads="1"/>
          </p:cNvSpPr>
          <p:nvPr>
            <p:ph sz="half" idx="1"/>
          </p:nvPr>
        </p:nvSpPr>
        <p:spPr/>
        <p:txBody>
          <a:bodyPr/>
          <a:lstStyle/>
          <a:p>
            <a:r>
              <a:rPr lang="en-US" altLang="en-US" dirty="0" smtClean="0"/>
              <a:t>Determine when police officers are justified in using deadly force.</a:t>
            </a: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2491116"/>
            <a:ext cx="324485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p:cNvSpPr>
            <a:spLocks noChangeArrowheads="1"/>
          </p:cNvSpPr>
          <p:nvPr/>
        </p:nvSpPr>
        <p:spPr bwMode="auto">
          <a:xfrm>
            <a:off x="2841625" y="6456520"/>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George Frey/Reuters/Landov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r>
              <a:rPr lang="en-US" altLang="en-US" dirty="0" smtClean="0"/>
              <a:t>“Us </a:t>
            </a:r>
            <a:r>
              <a:rPr lang="en-US" altLang="en-US" dirty="0" smtClean="0"/>
              <a:t>versus </a:t>
            </a:r>
            <a:r>
              <a:rPr lang="en-US" altLang="en-US" dirty="0" smtClean="0"/>
              <a:t>Them”: Issues in Modern Policing</a:t>
            </a:r>
            <a:endParaRPr lang="en-US" altLang="en-US" dirty="0" smtClean="0"/>
          </a:p>
        </p:txBody>
      </p:sp>
      <p:sp>
        <p:nvSpPr>
          <p:cNvPr id="51202" name="Rectangle 3"/>
          <p:cNvSpPr>
            <a:spLocks noGrp="1" noChangeArrowheads="1"/>
          </p:cNvSpPr>
          <p:nvPr>
            <p:ph sz="half" idx="1"/>
          </p:nvPr>
        </p:nvSpPr>
        <p:spPr/>
        <p:txBody>
          <a:bodyPr/>
          <a:lstStyle/>
          <a:p>
            <a:r>
              <a:rPr lang="en-US" altLang="en-US" dirty="0" smtClean="0"/>
              <a:t>Authority and the </a:t>
            </a:r>
            <a:r>
              <a:rPr lang="en-US" altLang="en-US" dirty="0" smtClean="0"/>
              <a:t>use </a:t>
            </a:r>
            <a:r>
              <a:rPr lang="en-US" altLang="en-US" dirty="0" smtClean="0"/>
              <a:t>of </a:t>
            </a:r>
            <a:r>
              <a:rPr lang="en-US" altLang="en-US" dirty="0" smtClean="0"/>
              <a:t>force</a:t>
            </a:r>
            <a:endParaRPr lang="en-US" altLang="en-US" dirty="0" smtClean="0"/>
          </a:p>
          <a:p>
            <a:pPr lvl="1"/>
            <a:r>
              <a:rPr lang="en-US" altLang="en-US" dirty="0" smtClean="0"/>
              <a:t>Reasonable </a:t>
            </a:r>
            <a:r>
              <a:rPr lang="en-US" altLang="en-US" dirty="0" smtClean="0"/>
              <a:t>force</a:t>
            </a:r>
            <a:r>
              <a:rPr lang="en-US" altLang="en-US" dirty="0" smtClean="0"/>
              <a:t>		</a:t>
            </a:r>
          </a:p>
          <a:p>
            <a:pPr lvl="2"/>
            <a:r>
              <a:rPr lang="en-US" altLang="en-US" dirty="0" smtClean="0"/>
              <a:t>The degree of force that is appropriate to protect the officer and other citizens</a:t>
            </a:r>
          </a:p>
          <a:p>
            <a:pPr lvl="1"/>
            <a:r>
              <a:rPr lang="en-US" altLang="en-US" dirty="0" smtClean="0"/>
              <a:t>Deadly </a:t>
            </a:r>
            <a:r>
              <a:rPr lang="en-US" altLang="en-US" dirty="0" smtClean="0"/>
              <a:t>force </a:t>
            </a:r>
            <a:endParaRPr lang="en-US" altLang="en-US" dirty="0" smtClean="0"/>
          </a:p>
          <a:p>
            <a:pPr lvl="2"/>
            <a:r>
              <a:rPr lang="en-US" altLang="en-US" dirty="0" smtClean="0"/>
              <a:t>Force likely or intended to cause death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“Us versus Them”: Issues in Modern Policing</a:t>
            </a:r>
            <a:endParaRPr lang="en-US" altLang="en-US" dirty="0" smtClean="0"/>
          </a:p>
        </p:txBody>
      </p:sp>
      <p:grpSp>
        <p:nvGrpSpPr>
          <p:cNvPr id="52227" name="Group 1"/>
          <p:cNvGrpSpPr>
            <a:grpSpLocks/>
          </p:cNvGrpSpPr>
          <p:nvPr/>
        </p:nvGrpSpPr>
        <p:grpSpPr bwMode="auto">
          <a:xfrm>
            <a:off x="1852613" y="1423988"/>
            <a:ext cx="5199062" cy="5208587"/>
            <a:chOff x="1852287" y="1423988"/>
            <a:chExt cx="5199388" cy="5208587"/>
          </a:xfrm>
        </p:grpSpPr>
        <p:pic>
          <p:nvPicPr>
            <p:cNvPr id="52228" name="Picture 1" descr="screenshot_33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1423988"/>
              <a:ext cx="495300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Footer Placeholder 4"/>
            <p:cNvSpPr txBox="1">
              <a:spLocks/>
            </p:cNvSpPr>
            <p:nvPr/>
          </p:nvSpPr>
          <p:spPr bwMode="auto">
            <a:xfrm rot="-5400000">
              <a:off x="839770" y="5173382"/>
              <a:ext cx="2274497" cy="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800" dirty="0"/>
            </a:p>
            <a:p>
              <a:pPr eaLnBrk="1" hangingPunct="1">
                <a:spcBef>
                  <a:spcPct val="0"/>
                </a:spcBef>
                <a:buFontTx/>
                <a:buNone/>
              </a:pPr>
              <a:r>
                <a:rPr lang="en-US" altLang="en-US" sz="800" dirty="0"/>
                <a:t>© Cengage Learning. All Rights Reserved.</a:t>
              </a:r>
            </a:p>
            <a:p>
              <a:pPr eaLnBrk="1" hangingPunct="1">
                <a:spcBef>
                  <a:spcPct val="0"/>
                </a:spcBef>
                <a:buFontTx/>
                <a:buNone/>
              </a:pPr>
              <a:endParaRPr lang="en-US" altLang="en-US" sz="8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“Us versus Them”: Issues in Modern Policing</a:t>
            </a:r>
            <a:endParaRPr lang="en-US" altLang="en-US" dirty="0" smtClean="0"/>
          </a:p>
        </p:txBody>
      </p:sp>
      <p:sp>
        <p:nvSpPr>
          <p:cNvPr id="53251" name="Content Placeholder 2"/>
          <p:cNvSpPr>
            <a:spLocks noGrp="1"/>
          </p:cNvSpPr>
          <p:nvPr>
            <p:ph sz="half" idx="1"/>
          </p:nvPr>
        </p:nvSpPr>
        <p:spPr/>
        <p:txBody>
          <a:bodyPr/>
          <a:lstStyle/>
          <a:p>
            <a:r>
              <a:rPr lang="en-US" altLang="en-US" i="1" dirty="0" smtClean="0"/>
              <a:t>Tennessee v. Garner </a:t>
            </a:r>
            <a:r>
              <a:rPr lang="en-US" altLang="en-US" dirty="0" smtClean="0"/>
              <a:t>(1985) </a:t>
            </a:r>
          </a:p>
          <a:p>
            <a:pPr lvl="1"/>
            <a:r>
              <a:rPr lang="en-US" altLang="en-US" dirty="0" smtClean="0"/>
              <a:t>Fleeing felons</a:t>
            </a:r>
          </a:p>
          <a:p>
            <a:r>
              <a:rPr lang="en-US" altLang="en-US" i="1" dirty="0" smtClean="0"/>
              <a:t>Graham v. Connor </a:t>
            </a:r>
            <a:r>
              <a:rPr lang="en-US" altLang="en-US" dirty="0" smtClean="0"/>
              <a:t>(1989)</a:t>
            </a:r>
          </a:p>
          <a:p>
            <a:pPr lvl="1"/>
            <a:r>
              <a:rPr lang="en-US" altLang="en-US" dirty="0" smtClean="0"/>
              <a:t>Reasonableness at scene</a:t>
            </a:r>
          </a:p>
          <a:p>
            <a:pPr lvl="2"/>
            <a:r>
              <a:rPr lang="en-US" altLang="en-US" dirty="0" smtClean="0"/>
              <a:t>In 2004, the Supreme Court held that an officer’s use of force could be “reasonable” even if, by objective measures, the force wasn’t needed to protect the officer or others in the area.</a:t>
            </a:r>
          </a:p>
          <a:p>
            <a:r>
              <a:rPr lang="en-US" altLang="en-US" dirty="0" smtClean="0"/>
              <a:t>Less lethal weapons</a:t>
            </a:r>
          </a:p>
          <a:p>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Learning Objective 8</a:t>
            </a:r>
          </a:p>
        </p:txBody>
      </p:sp>
      <p:sp>
        <p:nvSpPr>
          <p:cNvPr id="54275" name="Rectangle 3"/>
          <p:cNvSpPr>
            <a:spLocks noGrp="1" noChangeArrowheads="1"/>
          </p:cNvSpPr>
          <p:nvPr>
            <p:ph sz="half" idx="1"/>
          </p:nvPr>
        </p:nvSpPr>
        <p:spPr/>
        <p:txBody>
          <a:bodyPr/>
          <a:lstStyle/>
          <a:p>
            <a:r>
              <a:rPr lang="en-US" altLang="en-US" dirty="0" smtClean="0"/>
              <a:t>Identify the three consent decree requirements commonly made of local police departments that have exhibited patterns of civil rights violations.</a:t>
            </a:r>
          </a:p>
        </p:txBody>
      </p:sp>
      <p:grpSp>
        <p:nvGrpSpPr>
          <p:cNvPr id="54276" name="Group 2"/>
          <p:cNvGrpSpPr>
            <a:grpSpLocks/>
          </p:cNvGrpSpPr>
          <p:nvPr/>
        </p:nvGrpSpPr>
        <p:grpSpPr bwMode="auto">
          <a:xfrm>
            <a:off x="2144085" y="3407229"/>
            <a:ext cx="5197475" cy="3263900"/>
            <a:chOff x="1905000" y="3048000"/>
            <a:chExt cx="5195888" cy="3263414"/>
          </a:xfrm>
        </p:grpSpPr>
        <p:pic>
          <p:nvPicPr>
            <p:cNvPr id="32772" name="Picture 5"/>
            <p:cNvPicPr>
              <a:picLocks noChangeAspect="1" noChangeArrowheads="1"/>
            </p:cNvPicPr>
            <p:nvPr/>
          </p:nvPicPr>
          <p:blipFill>
            <a:blip r:embed="rId3"/>
            <a:srcRect/>
            <a:stretch>
              <a:fillRect/>
            </a:stretch>
          </p:blipFill>
          <p:spPr bwMode="auto">
            <a:xfrm>
              <a:off x="1905000" y="3048000"/>
              <a:ext cx="5195888" cy="306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4278" name="Rectangle 1"/>
            <p:cNvSpPr>
              <a:spLocks noChangeArrowheads="1"/>
            </p:cNvSpPr>
            <p:nvPr/>
          </p:nvSpPr>
          <p:spPr bwMode="auto">
            <a:xfrm>
              <a:off x="1905000" y="6096000"/>
              <a:ext cx="1504858" cy="21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Matt Roth/</a:t>
              </a:r>
              <a:r>
                <a:rPr lang="en-US" altLang="en-US" sz="800" i="1" dirty="0"/>
                <a:t>The New York Times</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r>
              <a:rPr lang="en-US" altLang="en-US" dirty="0" smtClean="0"/>
              <a:t>Police Misconduct &amp; Ethics</a:t>
            </a:r>
          </a:p>
        </p:txBody>
      </p:sp>
      <p:sp>
        <p:nvSpPr>
          <p:cNvPr id="69633" name="Rectangle 3"/>
          <p:cNvSpPr>
            <a:spLocks noGrp="1" noChangeArrowheads="1"/>
          </p:cNvSpPr>
          <p:nvPr>
            <p:ph sz="half" idx="1"/>
          </p:nvPr>
        </p:nvSpPr>
        <p:spPr/>
        <p:txBody>
          <a:bodyPr/>
          <a:lstStyle/>
          <a:p>
            <a:r>
              <a:rPr lang="en-US" dirty="0" smtClean="0"/>
              <a:t>Types of corruption</a:t>
            </a:r>
          </a:p>
          <a:p>
            <a:pPr lvl="1"/>
            <a:r>
              <a:rPr lang="en-US" dirty="0" smtClean="0"/>
              <a:t>Bribery</a:t>
            </a:r>
          </a:p>
          <a:p>
            <a:pPr lvl="1"/>
            <a:r>
              <a:rPr lang="en-US" dirty="0" smtClean="0"/>
              <a:t>Shakedowns</a:t>
            </a:r>
          </a:p>
          <a:p>
            <a:pPr lvl="1"/>
            <a:r>
              <a:rPr lang="en-US" dirty="0" smtClean="0"/>
              <a:t>Mooching</a:t>
            </a:r>
          </a:p>
          <a:p>
            <a:r>
              <a:rPr lang="en-US" dirty="0" smtClean="0"/>
              <a:t>Police accountability</a:t>
            </a:r>
          </a:p>
          <a:p>
            <a:pPr lvl="1"/>
            <a:r>
              <a:rPr lang="en-US" dirty="0" smtClean="0"/>
              <a:t>Inside the department</a:t>
            </a:r>
          </a:p>
          <a:p>
            <a:pPr lvl="1"/>
            <a:r>
              <a:rPr lang="en-US" dirty="0" smtClean="0"/>
              <a:t>Outside the department</a:t>
            </a:r>
          </a:p>
          <a:p>
            <a:pPr lvl="1"/>
            <a:r>
              <a:rPr lang="en-US" dirty="0" smtClean="0"/>
              <a:t>Liability</a:t>
            </a:r>
          </a:p>
          <a:p>
            <a:pPr lvl="1"/>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dirty="0" smtClean="0"/>
              <a:t>Police Misconduct &amp; Ethics</a:t>
            </a:r>
          </a:p>
        </p:txBody>
      </p:sp>
      <p:sp>
        <p:nvSpPr>
          <p:cNvPr id="69633" name="Rectangle 3"/>
          <p:cNvSpPr>
            <a:spLocks noGrp="1" noChangeArrowheads="1"/>
          </p:cNvSpPr>
          <p:nvPr>
            <p:ph sz="half" idx="1"/>
          </p:nvPr>
        </p:nvSpPr>
        <p:spPr/>
        <p:txBody>
          <a:bodyPr/>
          <a:lstStyle/>
          <a:p>
            <a:r>
              <a:rPr lang="en-US" dirty="0" smtClean="0"/>
              <a:t>Consent </a:t>
            </a:r>
            <a:r>
              <a:rPr lang="en-US" dirty="0" smtClean="0"/>
              <a:t>decrees</a:t>
            </a:r>
            <a:endParaRPr lang="en-US" dirty="0" smtClean="0"/>
          </a:p>
          <a:p>
            <a:pPr lvl="1"/>
            <a:r>
              <a:rPr lang="en-US" dirty="0" smtClean="0"/>
              <a:t>Implement policies and training to minimize use of </a:t>
            </a:r>
            <a:r>
              <a:rPr lang="en-US" dirty="0" smtClean="0"/>
              <a:t>force.</a:t>
            </a:r>
            <a:endParaRPr lang="en-US" dirty="0" smtClean="0"/>
          </a:p>
          <a:p>
            <a:pPr lvl="1"/>
            <a:r>
              <a:rPr lang="en-US" dirty="0" smtClean="0"/>
              <a:t>Set up tracking system to identify and discipline officers most involved in use-of-force </a:t>
            </a:r>
            <a:r>
              <a:rPr lang="en-US" dirty="0" smtClean="0"/>
              <a:t>incidents.</a:t>
            </a:r>
            <a:endParaRPr lang="en-US" dirty="0" smtClean="0"/>
          </a:p>
          <a:p>
            <a:pPr lvl="1"/>
            <a:r>
              <a:rPr lang="en-US" dirty="0" smtClean="0"/>
              <a:t>Improve community relations, especially by providing effective protocol to respond to citizen </a:t>
            </a:r>
            <a:r>
              <a:rPr lang="en-US" dirty="0" smtClean="0"/>
              <a:t>complaints. </a:t>
            </a:r>
            <a:endParaRPr lang="en-US" dirty="0" smtClean="0"/>
          </a:p>
          <a:p>
            <a:pPr lvl="1"/>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Learning Objective 9</a:t>
            </a:r>
          </a:p>
        </p:txBody>
      </p:sp>
      <p:sp>
        <p:nvSpPr>
          <p:cNvPr id="57347" name="Rectangle 3"/>
          <p:cNvSpPr>
            <a:spLocks noGrp="1" noChangeArrowheads="1"/>
          </p:cNvSpPr>
          <p:nvPr>
            <p:ph sz="half" idx="1"/>
          </p:nvPr>
        </p:nvSpPr>
        <p:spPr/>
        <p:txBody>
          <a:bodyPr/>
          <a:lstStyle/>
          <a:p>
            <a:r>
              <a:rPr lang="en-US" altLang="en-US" dirty="0" smtClean="0"/>
              <a:t>Explain what an ethical dilemma is, and name four categories of ethical dilemmas that a police officer typically may face.</a:t>
            </a:r>
          </a:p>
        </p:txBody>
      </p:sp>
      <p:grpSp>
        <p:nvGrpSpPr>
          <p:cNvPr id="57348" name="Group 2"/>
          <p:cNvGrpSpPr>
            <a:grpSpLocks/>
          </p:cNvGrpSpPr>
          <p:nvPr/>
        </p:nvGrpSpPr>
        <p:grpSpPr bwMode="auto">
          <a:xfrm>
            <a:off x="2324100" y="3010109"/>
            <a:ext cx="4495800" cy="3333750"/>
            <a:chOff x="2250551" y="3352800"/>
            <a:chExt cx="4496324" cy="3333750"/>
          </a:xfrm>
        </p:grpSpPr>
        <p:pic>
          <p:nvPicPr>
            <p:cNvPr id="34820" name="Picture 5"/>
            <p:cNvPicPr>
              <a:picLocks noChangeAspect="1" noChangeArrowheads="1"/>
            </p:cNvPicPr>
            <p:nvPr/>
          </p:nvPicPr>
          <p:blipFill>
            <a:blip r:embed="rId3"/>
            <a:srcRect/>
            <a:stretch>
              <a:fillRect/>
            </a:stretch>
          </p:blipFill>
          <p:spPr bwMode="auto">
            <a:xfrm>
              <a:off x="2464889" y="3352800"/>
              <a:ext cx="4281986"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50" name="Rectangle 1"/>
            <p:cNvSpPr>
              <a:spLocks noChangeArrowheads="1"/>
            </p:cNvSpPr>
            <p:nvPr/>
          </p:nvSpPr>
          <p:spPr bwMode="auto">
            <a:xfrm rot="-5400000">
              <a:off x="1592691" y="5752538"/>
              <a:ext cx="1531188" cy="21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Mandel Ngan/AFP/Getty Images</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p:txBody>
          <a:bodyPr/>
          <a:lstStyle/>
          <a:p>
            <a:r>
              <a:rPr lang="en-US" altLang="en-US" dirty="0" smtClean="0"/>
              <a:t>Police Misconduct &amp; Ethics</a:t>
            </a:r>
          </a:p>
        </p:txBody>
      </p:sp>
      <p:sp>
        <p:nvSpPr>
          <p:cNvPr id="58370" name="Rectangle 3"/>
          <p:cNvSpPr>
            <a:spLocks noGrp="1" noChangeArrowheads="1"/>
          </p:cNvSpPr>
          <p:nvPr>
            <p:ph sz="half" idx="1"/>
          </p:nvPr>
        </p:nvSpPr>
        <p:spPr/>
        <p:txBody>
          <a:bodyPr>
            <a:normAutofit lnSpcReduction="10000"/>
          </a:bodyPr>
          <a:lstStyle/>
          <a:p>
            <a:r>
              <a:rPr lang="en-US" altLang="en-US" dirty="0" smtClean="0"/>
              <a:t>Ethical dilemmas are defined as a situation in which law enforcement officers:</a:t>
            </a:r>
          </a:p>
          <a:p>
            <a:pPr lvl="1"/>
            <a:r>
              <a:rPr lang="en-US" altLang="en-US" dirty="0" smtClean="0"/>
              <a:t>Do not know the right course of action</a:t>
            </a:r>
          </a:p>
          <a:p>
            <a:pPr lvl="1"/>
            <a:r>
              <a:rPr lang="en-US" altLang="en-US" dirty="0" smtClean="0"/>
              <a:t>Have difficulty doing what they consider to be right; and/or</a:t>
            </a:r>
          </a:p>
          <a:p>
            <a:pPr lvl="1"/>
            <a:r>
              <a:rPr lang="en-US" altLang="en-US" dirty="0" smtClean="0"/>
              <a:t>Find the wrong choice very tempting</a:t>
            </a:r>
          </a:p>
          <a:p>
            <a:r>
              <a:rPr lang="en-US" altLang="en-US" dirty="0" smtClean="0"/>
              <a:t>Four categories of ethical </a:t>
            </a:r>
            <a:r>
              <a:rPr lang="en-US" altLang="en-US" dirty="0" smtClean="0"/>
              <a:t>dilemmas</a:t>
            </a:r>
            <a:endParaRPr lang="en-US" altLang="en-US" dirty="0" smtClean="0"/>
          </a:p>
          <a:p>
            <a:pPr lvl="1"/>
            <a:r>
              <a:rPr lang="en-US" altLang="en-US" dirty="0" smtClean="0"/>
              <a:t>Discretion</a:t>
            </a:r>
          </a:p>
          <a:p>
            <a:pPr lvl="1"/>
            <a:r>
              <a:rPr lang="en-US" altLang="en-US" dirty="0" smtClean="0"/>
              <a:t>Duty</a:t>
            </a:r>
          </a:p>
          <a:p>
            <a:pPr lvl="1"/>
            <a:r>
              <a:rPr lang="en-US" altLang="en-US" dirty="0" smtClean="0"/>
              <a:t>Honesty</a:t>
            </a:r>
          </a:p>
          <a:p>
            <a:pPr lvl="1"/>
            <a:r>
              <a:rPr lang="en-US" altLang="en-US" dirty="0" smtClean="0"/>
              <a:t>Loyalty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r>
              <a:rPr lang="en-US" altLang="en-US" dirty="0" smtClean="0"/>
              <a:t>The Role of Discretion in Policing</a:t>
            </a:r>
          </a:p>
        </p:txBody>
      </p:sp>
      <p:sp>
        <p:nvSpPr>
          <p:cNvPr id="31746" name="Rectangle 3"/>
          <p:cNvSpPr>
            <a:spLocks noGrp="1" noChangeArrowheads="1"/>
          </p:cNvSpPr>
          <p:nvPr>
            <p:ph sz="half" idx="1"/>
          </p:nvPr>
        </p:nvSpPr>
        <p:spPr/>
        <p:txBody>
          <a:bodyPr/>
          <a:lstStyle/>
          <a:p>
            <a:r>
              <a:rPr lang="en-US" altLang="en-US" dirty="0" smtClean="0"/>
              <a:t>Justification for </a:t>
            </a:r>
            <a:r>
              <a:rPr lang="en-US" altLang="en-US" dirty="0" smtClean="0"/>
              <a:t>police discretion </a:t>
            </a:r>
            <a:endParaRPr lang="en-US" altLang="en-US" dirty="0" smtClean="0"/>
          </a:p>
          <a:p>
            <a:pPr lvl="1"/>
            <a:r>
              <a:rPr lang="en-US" altLang="en-US" dirty="0" smtClean="0"/>
              <a:t>Officers are considered trustworthy and are therefore assumed to make honest decisions.</a:t>
            </a:r>
          </a:p>
          <a:p>
            <a:pPr lvl="1"/>
            <a:r>
              <a:rPr lang="en-US" altLang="en-US" dirty="0" smtClean="0"/>
              <a:t>Experience and training give officers the ability to determine whether certain activity poses a threat to society and take action to investigate or prevent that activity.</a:t>
            </a:r>
          </a:p>
          <a:p>
            <a:pPr lvl="1"/>
            <a:r>
              <a:rPr lang="en-US" altLang="en-US" dirty="0" smtClean="0"/>
              <a:t>Officers are extremely knowledgeable in human, and by extension, criminal behavior. </a:t>
            </a:r>
          </a:p>
          <a:p>
            <a:pPr lvl="1"/>
            <a:r>
              <a:rPr lang="en-US" altLang="en-US" dirty="0" smtClean="0"/>
              <a:t>Officers may find themselves in harm</a:t>
            </a:r>
            <a:r>
              <a:rPr lang="ja-JP" altLang="en-US" dirty="0" smtClean="0"/>
              <a:t>’</a:t>
            </a:r>
            <a:r>
              <a:rPr lang="en-US" altLang="ja-JP" dirty="0" smtClean="0"/>
              <a:t>s way and must be allowed to take action to protect themselves.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p:txBody>
          <a:bodyPr/>
          <a:lstStyle/>
          <a:p>
            <a:r>
              <a:rPr lang="en-US" altLang="en-US" dirty="0" smtClean="0"/>
              <a:t>Police Misconduct &amp; Ethics</a:t>
            </a:r>
          </a:p>
        </p:txBody>
      </p:sp>
      <p:sp>
        <p:nvSpPr>
          <p:cNvPr id="59394" name="Rectangle 3"/>
          <p:cNvSpPr>
            <a:spLocks noGrp="1" noChangeArrowheads="1"/>
          </p:cNvSpPr>
          <p:nvPr>
            <p:ph sz="half" idx="1"/>
          </p:nvPr>
        </p:nvSpPr>
        <p:spPr/>
        <p:txBody>
          <a:bodyPr/>
          <a:lstStyle/>
          <a:p>
            <a:r>
              <a:rPr lang="en-US" altLang="en-US" dirty="0" smtClean="0"/>
              <a:t>Administrators encourage ethical policing by:</a:t>
            </a:r>
          </a:p>
          <a:p>
            <a:pPr lvl="1"/>
            <a:r>
              <a:rPr lang="en-US" altLang="en-US" dirty="0" smtClean="0"/>
              <a:t>Incorporating ethics into the department’s mission statement</a:t>
            </a:r>
          </a:p>
          <a:p>
            <a:pPr lvl="1"/>
            <a:r>
              <a:rPr lang="en-US" altLang="en-US" dirty="0" smtClean="0"/>
              <a:t>Conducting internal training sessions in ethics</a:t>
            </a:r>
          </a:p>
          <a:p>
            <a:pPr lvl="1"/>
            <a:r>
              <a:rPr lang="en-US" altLang="en-US" dirty="0" smtClean="0"/>
              <a:t>Accepting “honest mistakes” </a:t>
            </a:r>
          </a:p>
          <a:p>
            <a:pPr lvl="1"/>
            <a:r>
              <a:rPr lang="en-US" altLang="en-US" dirty="0" smtClean="0"/>
              <a:t>Adopting a zero-tolerance policy towards unethical decisions when mistakes are not honest</a:t>
            </a:r>
          </a:p>
          <a:p>
            <a:pPr lvl="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The Role of Discretion in Policing</a:t>
            </a:r>
          </a:p>
        </p:txBody>
      </p:sp>
      <p:sp>
        <p:nvSpPr>
          <p:cNvPr id="32771" name="Content Placeholder 2"/>
          <p:cNvSpPr>
            <a:spLocks noGrp="1"/>
          </p:cNvSpPr>
          <p:nvPr>
            <p:ph sz="half" idx="1"/>
          </p:nvPr>
        </p:nvSpPr>
        <p:spPr/>
        <p:txBody>
          <a:bodyPr/>
          <a:lstStyle/>
          <a:p>
            <a:r>
              <a:rPr lang="en-US" altLang="en-US" dirty="0" smtClean="0"/>
              <a:t>Factors in police discretion</a:t>
            </a:r>
          </a:p>
          <a:p>
            <a:pPr lvl="1"/>
            <a:r>
              <a:rPr lang="en-US" altLang="en-US" dirty="0" smtClean="0"/>
              <a:t>Nature of the criminal act</a:t>
            </a:r>
          </a:p>
          <a:p>
            <a:pPr lvl="1"/>
            <a:r>
              <a:rPr lang="en-US" altLang="en-US" dirty="0" smtClean="0"/>
              <a:t>Attitude of the wrongdoer</a:t>
            </a:r>
          </a:p>
          <a:p>
            <a:pPr lvl="1"/>
            <a:r>
              <a:rPr lang="en-US" altLang="en-US" dirty="0" smtClean="0"/>
              <a:t>Relationship between the victim and the offender</a:t>
            </a:r>
          </a:p>
          <a:p>
            <a:pPr lvl="1"/>
            <a:r>
              <a:rPr lang="en-US" altLang="en-US" dirty="0" smtClean="0"/>
              <a:t>Policy</a:t>
            </a:r>
          </a:p>
          <a:p>
            <a:pPr lvl="1"/>
            <a:r>
              <a:rPr lang="en-US" altLang="en-US" dirty="0" smtClean="0"/>
              <a:t>Mandatory arrest policies</a:t>
            </a:r>
          </a:p>
          <a:p>
            <a:pPr lvl="1"/>
            <a:r>
              <a:rPr lang="en-US" altLang="en-US" dirty="0" smtClean="0"/>
              <a:t>Body-worn cameras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Learning Objective 2</a:t>
            </a:r>
          </a:p>
        </p:txBody>
      </p:sp>
      <p:sp>
        <p:nvSpPr>
          <p:cNvPr id="33795" name="Rectangle 3"/>
          <p:cNvSpPr>
            <a:spLocks noGrp="1" noChangeArrowheads="1"/>
          </p:cNvSpPr>
          <p:nvPr>
            <p:ph sz="half" idx="1"/>
          </p:nvPr>
        </p:nvSpPr>
        <p:spPr/>
        <p:txBody>
          <a:bodyPr/>
          <a:lstStyle/>
          <a:p>
            <a:r>
              <a:rPr lang="en-US" altLang="en-US" dirty="0" smtClean="0"/>
              <a:t>List the three primary purposes  of police patrol.</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2606675"/>
            <a:ext cx="496887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2273300" y="6488113"/>
            <a:ext cx="2085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Rod Lamkey Jr/AFP/Getty Images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altLang="en-US" dirty="0" smtClean="0"/>
              <a:t>Police Organization &amp; Field Operations</a:t>
            </a:r>
          </a:p>
        </p:txBody>
      </p:sp>
      <p:sp>
        <p:nvSpPr>
          <p:cNvPr id="34818" name="Rectangle 3"/>
          <p:cNvSpPr>
            <a:spLocks noGrp="1" noChangeArrowheads="1"/>
          </p:cNvSpPr>
          <p:nvPr>
            <p:ph sz="half" idx="1"/>
          </p:nvPr>
        </p:nvSpPr>
        <p:spPr/>
        <p:txBody>
          <a:bodyPr/>
          <a:lstStyle/>
          <a:p>
            <a:r>
              <a:rPr lang="en-US" altLang="en-US" dirty="0" smtClean="0"/>
              <a:t>The </a:t>
            </a:r>
            <a:r>
              <a:rPr lang="en-US" altLang="en-US" dirty="0" smtClean="0"/>
              <a:t>purpose </a:t>
            </a:r>
            <a:r>
              <a:rPr lang="en-US" altLang="en-US" dirty="0" smtClean="0"/>
              <a:t>of </a:t>
            </a:r>
            <a:r>
              <a:rPr lang="en-US" altLang="en-US" dirty="0" smtClean="0"/>
              <a:t>patrol</a:t>
            </a:r>
            <a:endParaRPr lang="en-US" altLang="en-US" dirty="0" smtClean="0"/>
          </a:p>
          <a:p>
            <a:pPr lvl="1"/>
            <a:r>
              <a:rPr lang="en-US" altLang="en-US" dirty="0" smtClean="0"/>
              <a:t>The deterrence of crime by maintaining a visible police presence</a:t>
            </a:r>
          </a:p>
          <a:p>
            <a:pPr lvl="1"/>
            <a:r>
              <a:rPr lang="en-US" altLang="en-US" dirty="0" smtClean="0"/>
              <a:t>The maintenance of public order and a sense of security in the community</a:t>
            </a:r>
          </a:p>
          <a:p>
            <a:pPr lvl="1"/>
            <a:r>
              <a:rPr lang="en-US" altLang="en-US" dirty="0" smtClean="0"/>
              <a:t>The twenty-four-hour provision of services that are not crime-related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Police Organization &amp; Field Operations</a:t>
            </a:r>
          </a:p>
        </p:txBody>
      </p:sp>
      <p:sp>
        <p:nvSpPr>
          <p:cNvPr id="35843" name="Content Placeholder 2"/>
          <p:cNvSpPr>
            <a:spLocks noGrp="1"/>
          </p:cNvSpPr>
          <p:nvPr>
            <p:ph sz="half" idx="1"/>
          </p:nvPr>
        </p:nvSpPr>
        <p:spPr/>
        <p:txBody>
          <a:bodyPr/>
          <a:lstStyle/>
          <a:p>
            <a:r>
              <a:rPr lang="en-US" altLang="en-US" dirty="0" smtClean="0"/>
              <a:t>Patrol activities</a:t>
            </a:r>
          </a:p>
          <a:p>
            <a:pPr lvl="1"/>
            <a:r>
              <a:rPr lang="en-US" altLang="en-US" dirty="0" smtClean="0"/>
              <a:t>Preventative patrol</a:t>
            </a:r>
          </a:p>
          <a:p>
            <a:pPr lvl="1"/>
            <a:r>
              <a:rPr lang="en-US" altLang="en-US" dirty="0" smtClean="0"/>
              <a:t>Calls for service</a:t>
            </a:r>
          </a:p>
          <a:p>
            <a:pPr lvl="1"/>
            <a:r>
              <a:rPr lang="en-US" altLang="en-US" dirty="0" smtClean="0"/>
              <a:t>Administrative duties</a:t>
            </a:r>
          </a:p>
          <a:p>
            <a:pPr lvl="1"/>
            <a:r>
              <a:rPr lang="en-US" altLang="en-US" dirty="0" smtClean="0"/>
              <a:t>Officer-initiated activities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Learning Objective 3</a:t>
            </a:r>
          </a:p>
        </p:txBody>
      </p:sp>
      <p:sp>
        <p:nvSpPr>
          <p:cNvPr id="36867" name="Rectangle 3"/>
          <p:cNvSpPr>
            <a:spLocks noGrp="1" noChangeArrowheads="1"/>
          </p:cNvSpPr>
          <p:nvPr>
            <p:ph sz="half" idx="1"/>
          </p:nvPr>
        </p:nvSpPr>
        <p:spPr/>
        <p:txBody>
          <a:bodyPr/>
          <a:lstStyle/>
          <a:p>
            <a:r>
              <a:rPr lang="en-US" altLang="en-US" dirty="0" smtClean="0"/>
              <a:t>Indicate some investigative strategies that are considered aggressive.</a:t>
            </a: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2689225"/>
            <a:ext cx="5159375"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
          <p:cNvSpPr>
            <a:spLocks noChangeArrowheads="1"/>
          </p:cNvSpPr>
          <p:nvPr/>
        </p:nvSpPr>
        <p:spPr bwMode="auto">
          <a:xfrm>
            <a:off x="1882775" y="6330950"/>
            <a:ext cx="457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Timothy Clary/AFP/Getty Images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altLang="en-US" dirty="0" smtClean="0"/>
              <a:t>Police Organization &amp; Field Operations</a:t>
            </a:r>
          </a:p>
        </p:txBody>
      </p:sp>
      <p:sp>
        <p:nvSpPr>
          <p:cNvPr id="37890" name="Rectangle 3"/>
          <p:cNvSpPr>
            <a:spLocks noGrp="1" noChangeArrowheads="1"/>
          </p:cNvSpPr>
          <p:nvPr>
            <p:ph sz="half" idx="1"/>
          </p:nvPr>
        </p:nvSpPr>
        <p:spPr/>
        <p:txBody>
          <a:bodyPr/>
          <a:lstStyle/>
          <a:p>
            <a:r>
              <a:rPr lang="en-US" altLang="en-US" dirty="0" smtClean="0"/>
              <a:t>Investigations:</a:t>
            </a:r>
          </a:p>
          <a:p>
            <a:pPr lvl="1"/>
            <a:r>
              <a:rPr lang="en-US" altLang="en-US" dirty="0" smtClean="0"/>
              <a:t>The responsibility of detectives</a:t>
            </a:r>
          </a:p>
          <a:p>
            <a:pPr lvl="1"/>
            <a:r>
              <a:rPr lang="en-US" altLang="en-US" dirty="0" smtClean="0"/>
              <a:t>Aggressive strategies include going undercover and working with confidential informants.</a:t>
            </a:r>
          </a:p>
          <a:p>
            <a:pPr lvl="2"/>
            <a:r>
              <a:rPr lang="en-US" altLang="en-US" dirty="0" smtClean="0"/>
              <a:t>Preventative policing to combat domestic terrorism</a:t>
            </a:r>
          </a:p>
          <a:p>
            <a:pPr lvl="2"/>
            <a:r>
              <a:rPr lang="en-US" altLang="en-US" dirty="0" smtClean="0"/>
              <a:t>Entrapment issues</a:t>
            </a:r>
          </a:p>
          <a:p>
            <a:pPr lvl="2"/>
            <a:r>
              <a:rPr lang="en-US" altLang="en-US" dirty="0" smtClean="0"/>
              <a:t>Success is measured with clearance rates, or the number of cases resulting in arrest and prosecution.</a:t>
            </a:r>
          </a:p>
          <a:p>
            <a:pPr lvl="1"/>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TotalTime>
  <Words>1425</Words>
  <Application>Microsoft Office PowerPoint</Application>
  <PresentationFormat>On-screen Show (4:3)</PresentationFormat>
  <Paragraphs>197</Paragraphs>
  <Slides>30</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MS PGothic</vt:lpstr>
      <vt:lpstr>MS PGothic</vt:lpstr>
      <vt:lpstr>Arial</vt:lpstr>
      <vt:lpstr>Calibri</vt:lpstr>
      <vt:lpstr>Calibri Light</vt:lpstr>
      <vt:lpstr>1_Office Theme</vt:lpstr>
      <vt:lpstr>Custom Design</vt:lpstr>
      <vt:lpstr>PowerPoint Presentation</vt:lpstr>
      <vt:lpstr>Learning Objective 1</vt:lpstr>
      <vt:lpstr>The Role of Discretion in Policing</vt:lpstr>
      <vt:lpstr>The Role of Discretion in Policing</vt:lpstr>
      <vt:lpstr>Learning Objective 2</vt:lpstr>
      <vt:lpstr>Police Organization &amp; Field Operations</vt:lpstr>
      <vt:lpstr>Police Organization &amp; Field Operations</vt:lpstr>
      <vt:lpstr>Learning Objective 3</vt:lpstr>
      <vt:lpstr>Police Organization &amp; Field Operations</vt:lpstr>
      <vt:lpstr>Learning Objective 4</vt:lpstr>
      <vt:lpstr>Police Organization &amp; Field Operations</vt:lpstr>
      <vt:lpstr>Police Organization &amp; Field Operations</vt:lpstr>
      <vt:lpstr>Police Organization &amp; Field Operations</vt:lpstr>
      <vt:lpstr>Learning Objective 5</vt:lpstr>
      <vt:lpstr>Police Strategies</vt:lpstr>
      <vt:lpstr>Police Strategies</vt:lpstr>
      <vt:lpstr>Police Strategies</vt:lpstr>
      <vt:lpstr>Learning Objective 6</vt:lpstr>
      <vt:lpstr>Police Strategies</vt:lpstr>
      <vt:lpstr>Police Strategies</vt:lpstr>
      <vt:lpstr>Learning Objective 7</vt:lpstr>
      <vt:lpstr>“Us versus Them”: Issues in Modern Policing</vt:lpstr>
      <vt:lpstr>“Us versus Them”: Issues in Modern Policing</vt:lpstr>
      <vt:lpstr>“Us versus Them”: Issues in Modern Policing</vt:lpstr>
      <vt:lpstr>Learning Objective 8</vt:lpstr>
      <vt:lpstr>Police Misconduct &amp; Ethics</vt:lpstr>
      <vt:lpstr>Police Misconduct &amp; Ethics</vt:lpstr>
      <vt:lpstr>Learning Objective 9</vt:lpstr>
      <vt:lpstr>Police Misconduct &amp; Ethics</vt:lpstr>
      <vt:lpstr>Police Misconduct &amp; Ethics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67</cp:revision>
  <dcterms:created xsi:type="dcterms:W3CDTF">2013-10-25T01:45:49Z</dcterms:created>
  <dcterms:modified xsi:type="dcterms:W3CDTF">2015-11-09T16:07:07Z</dcterms:modified>
</cp:coreProperties>
</file>