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5" r:id="rId3"/>
    <p:sldId id="276" r:id="rId4"/>
    <p:sldId id="282" r:id="rId5"/>
    <p:sldId id="281" r:id="rId6"/>
    <p:sldId id="274" r:id="rId7"/>
    <p:sldId id="283" r:id="rId8"/>
    <p:sldId id="261" r:id="rId9"/>
    <p:sldId id="257" r:id="rId10"/>
    <p:sldId id="265" r:id="rId11"/>
    <p:sldId id="264" r:id="rId12"/>
    <p:sldId id="262" r:id="rId13"/>
    <p:sldId id="258" r:id="rId14"/>
    <p:sldId id="285" r:id="rId15"/>
    <p:sldId id="286" r:id="rId16"/>
    <p:sldId id="287" r:id="rId17"/>
    <p:sldId id="259" r:id="rId18"/>
    <p:sldId id="260" r:id="rId19"/>
    <p:sldId id="288" r:id="rId20"/>
    <p:sldId id="270" r:id="rId21"/>
    <p:sldId id="289" r:id="rId22"/>
    <p:sldId id="290" r:id="rId23"/>
    <p:sldId id="291" r:id="rId24"/>
    <p:sldId id="277" r:id="rId25"/>
    <p:sldId id="278" r:id="rId26"/>
    <p:sldId id="266" r:id="rId27"/>
    <p:sldId id="267" r:id="rId28"/>
    <p:sldId id="268" r:id="rId29"/>
    <p:sldId id="269" r:id="rId30"/>
    <p:sldId id="271"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1" autoAdjust="0"/>
    <p:restoredTop sz="72810" autoAdjust="0"/>
  </p:normalViewPr>
  <p:slideViewPr>
    <p:cSldViewPr snapToGrid="0">
      <p:cViewPr varScale="1">
        <p:scale>
          <a:sx n="53" d="100"/>
          <a:sy n="53" d="100"/>
        </p:scale>
        <p:origin x="942" y="72"/>
      </p:cViewPr>
      <p:guideLst/>
    </p:cSldViewPr>
  </p:slideViewPr>
  <p:outlineViewPr>
    <p:cViewPr>
      <p:scale>
        <a:sx n="33" d="100"/>
        <a:sy n="33" d="100"/>
      </p:scale>
      <p:origin x="0" y="-6348"/>
    </p:cViewPr>
  </p:outlin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75BC2-B32A-4691-A015-F7D818F5065B}"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01E91-9DF8-4A65-A432-1D7CC82A418A}" type="slidenum">
              <a:rPr lang="en-US" smtClean="0"/>
              <a:t>‹#›</a:t>
            </a:fld>
            <a:endParaRPr lang="en-US"/>
          </a:p>
        </p:txBody>
      </p:sp>
    </p:spTree>
    <p:extLst>
      <p:ext uri="{BB962C8B-B14F-4D97-AF65-F5344CB8AC3E}">
        <p14:creationId xmlns:p14="http://schemas.microsoft.com/office/powerpoint/2010/main" val="346404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our students reading daily (increasing reading volume). In order to insure that their reading time is worth their while, we need to assess their oral reading and comprehension regularly. </a:t>
            </a:r>
          </a:p>
          <a:p>
            <a:endParaRPr lang="en-US" baseline="0" dirty="0" smtClean="0"/>
          </a:p>
          <a:p>
            <a:r>
              <a:rPr lang="en-US" baseline="0" dirty="0" smtClean="0"/>
              <a:t>Students should always know their level and how to determine if a book is too difficult. A student should read a text with 95% accuracy. </a:t>
            </a:r>
            <a:endParaRPr lang="en-US" dirty="0" smtClean="0"/>
          </a:p>
          <a:p>
            <a:endParaRPr lang="en-US" dirty="0"/>
          </a:p>
        </p:txBody>
      </p:sp>
      <p:sp>
        <p:nvSpPr>
          <p:cNvPr id="4" name="Slide Number Placeholder 3"/>
          <p:cNvSpPr>
            <a:spLocks noGrp="1"/>
          </p:cNvSpPr>
          <p:nvPr>
            <p:ph type="sldNum" sz="quarter" idx="10"/>
          </p:nvPr>
        </p:nvSpPr>
        <p:spPr/>
        <p:txBody>
          <a:bodyPr/>
          <a:lstStyle/>
          <a:p>
            <a:fld id="{D9901E91-9DF8-4A65-A432-1D7CC82A418A}" type="slidenum">
              <a:rPr lang="en-US" smtClean="0"/>
              <a:t>3</a:t>
            </a:fld>
            <a:endParaRPr lang="en-US"/>
          </a:p>
        </p:txBody>
      </p:sp>
    </p:spTree>
    <p:extLst>
      <p:ext uri="{BB962C8B-B14F-4D97-AF65-F5344CB8AC3E}">
        <p14:creationId xmlns:p14="http://schemas.microsoft.com/office/powerpoint/2010/main" val="387749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If the assessment is important enough for our students to complete, then it is important enough for us to use the information to drive our instruction. </a:t>
            </a:r>
            <a:endParaRPr lang="en-US" dirty="0"/>
          </a:p>
        </p:txBody>
      </p:sp>
      <p:sp>
        <p:nvSpPr>
          <p:cNvPr id="4" name="Slide Number Placeholder 3"/>
          <p:cNvSpPr>
            <a:spLocks noGrp="1"/>
          </p:cNvSpPr>
          <p:nvPr>
            <p:ph type="sldNum" sz="quarter" idx="10"/>
          </p:nvPr>
        </p:nvSpPr>
        <p:spPr/>
        <p:txBody>
          <a:bodyPr/>
          <a:lstStyle/>
          <a:p>
            <a:fld id="{D5552D26-BBF4-4475-AD44-2663D7B2EE06}" type="slidenum">
              <a:rPr lang="en-US" smtClean="0"/>
              <a:t>22</a:t>
            </a:fld>
            <a:endParaRPr lang="en-US"/>
          </a:p>
        </p:txBody>
      </p:sp>
    </p:spTree>
    <p:extLst>
      <p:ext uri="{BB962C8B-B14F-4D97-AF65-F5344CB8AC3E}">
        <p14:creationId xmlns:p14="http://schemas.microsoft.com/office/powerpoint/2010/main" val="389333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52D26-BBF4-4475-AD44-2663D7B2EE06}" type="slidenum">
              <a:rPr lang="en-US" smtClean="0"/>
              <a:t>23</a:t>
            </a:fld>
            <a:endParaRPr lang="en-US"/>
          </a:p>
        </p:txBody>
      </p:sp>
    </p:spTree>
    <p:extLst>
      <p:ext uri="{BB962C8B-B14F-4D97-AF65-F5344CB8AC3E}">
        <p14:creationId xmlns:p14="http://schemas.microsoft.com/office/powerpoint/2010/main" val="390937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discussing this, look at the DRA2 Continuum to show how the columns are labeled “emerging/ intervention, developing/ instructional, independent, and advanced”.  When scoring the assessment, these will give you an idea as to where the student is on the continuum.</a:t>
            </a:r>
          </a:p>
          <a:p>
            <a:endParaRPr lang="en-US" dirty="0"/>
          </a:p>
        </p:txBody>
      </p:sp>
      <p:sp>
        <p:nvSpPr>
          <p:cNvPr id="4" name="Slide Number Placeholder 3"/>
          <p:cNvSpPr>
            <a:spLocks noGrp="1"/>
          </p:cNvSpPr>
          <p:nvPr>
            <p:ph type="sldNum" sz="quarter" idx="10"/>
          </p:nvPr>
        </p:nvSpPr>
        <p:spPr/>
        <p:txBody>
          <a:bodyPr/>
          <a:lstStyle/>
          <a:p>
            <a:fld id="{D9901E91-9DF8-4A65-A432-1D7CC82A418A}" type="slidenum">
              <a:rPr lang="en-US" smtClean="0"/>
              <a:t>6</a:t>
            </a:fld>
            <a:endParaRPr lang="en-US"/>
          </a:p>
        </p:txBody>
      </p:sp>
    </p:spTree>
    <p:extLst>
      <p:ext uri="{BB962C8B-B14F-4D97-AF65-F5344CB8AC3E}">
        <p14:creationId xmlns:p14="http://schemas.microsoft.com/office/powerpoint/2010/main" val="251641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placed a star by the first purpose because it is most important in my opinion. </a:t>
            </a:r>
          </a:p>
          <a:p>
            <a:endParaRPr lang="en-US" dirty="0" smtClean="0"/>
          </a:p>
          <a:p>
            <a:r>
              <a:rPr lang="en-US" dirty="0" smtClean="0"/>
              <a:t>*This is the only assessment that we have that incorporates oral reading fluency and the teacher’s ability to observe student’s oral</a:t>
            </a:r>
            <a:r>
              <a:rPr lang="en-US" baseline="0" dirty="0" smtClean="0"/>
              <a:t> reading habits. *</a:t>
            </a:r>
            <a:endParaRPr lang="en-US" dirty="0" smtClean="0"/>
          </a:p>
          <a:p>
            <a:endParaRPr lang="en-US" dirty="0"/>
          </a:p>
        </p:txBody>
      </p:sp>
      <p:sp>
        <p:nvSpPr>
          <p:cNvPr id="4" name="Slide Number Placeholder 3"/>
          <p:cNvSpPr>
            <a:spLocks noGrp="1"/>
          </p:cNvSpPr>
          <p:nvPr>
            <p:ph type="sldNum" sz="quarter" idx="10"/>
          </p:nvPr>
        </p:nvSpPr>
        <p:spPr/>
        <p:txBody>
          <a:bodyPr/>
          <a:lstStyle/>
          <a:p>
            <a:fld id="{D9901E91-9DF8-4A65-A432-1D7CC82A418A}" type="slidenum">
              <a:rPr lang="en-US" smtClean="0"/>
              <a:t>9</a:t>
            </a:fld>
            <a:endParaRPr lang="en-US"/>
          </a:p>
        </p:txBody>
      </p:sp>
    </p:spTree>
    <p:extLst>
      <p:ext uri="{BB962C8B-B14F-4D97-AF65-F5344CB8AC3E}">
        <p14:creationId xmlns:p14="http://schemas.microsoft.com/office/powerpoint/2010/main" val="200586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the continuum again and discuss how you can use the rubric to score follow-up running records throughout the school year. </a:t>
            </a:r>
          </a:p>
          <a:p>
            <a:endParaRPr lang="en-US" dirty="0"/>
          </a:p>
        </p:txBody>
      </p:sp>
      <p:sp>
        <p:nvSpPr>
          <p:cNvPr id="4" name="Slide Number Placeholder 3"/>
          <p:cNvSpPr>
            <a:spLocks noGrp="1"/>
          </p:cNvSpPr>
          <p:nvPr>
            <p:ph type="sldNum" sz="quarter" idx="10"/>
          </p:nvPr>
        </p:nvSpPr>
        <p:spPr/>
        <p:txBody>
          <a:bodyPr/>
          <a:lstStyle/>
          <a:p>
            <a:fld id="{D9901E91-9DF8-4A65-A432-1D7CC82A418A}" type="slidenum">
              <a:rPr lang="en-US" smtClean="0"/>
              <a:t>11</a:t>
            </a:fld>
            <a:endParaRPr lang="en-US"/>
          </a:p>
        </p:txBody>
      </p:sp>
    </p:spTree>
    <p:extLst>
      <p:ext uri="{BB962C8B-B14F-4D97-AF65-F5344CB8AC3E}">
        <p14:creationId xmlns:p14="http://schemas.microsoft.com/office/powerpoint/2010/main" val="309745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52D26-BBF4-4475-AD44-2663D7B2EE06}" type="slidenum">
              <a:rPr lang="en-US" smtClean="0"/>
              <a:t>14</a:t>
            </a:fld>
            <a:endParaRPr lang="en-US"/>
          </a:p>
        </p:txBody>
      </p:sp>
    </p:spTree>
    <p:extLst>
      <p:ext uri="{BB962C8B-B14F-4D97-AF65-F5344CB8AC3E}">
        <p14:creationId xmlns:p14="http://schemas.microsoft.com/office/powerpoint/2010/main" val="72295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this portion of the test gives valuable information in helping a student move forward in reading.</a:t>
            </a:r>
          </a:p>
          <a:p>
            <a:endParaRPr lang="en-US" dirty="0"/>
          </a:p>
        </p:txBody>
      </p:sp>
      <p:sp>
        <p:nvSpPr>
          <p:cNvPr id="4" name="Slide Number Placeholder 3"/>
          <p:cNvSpPr>
            <a:spLocks noGrp="1"/>
          </p:cNvSpPr>
          <p:nvPr>
            <p:ph type="sldNum" sz="quarter" idx="10"/>
          </p:nvPr>
        </p:nvSpPr>
        <p:spPr/>
        <p:txBody>
          <a:bodyPr/>
          <a:lstStyle/>
          <a:p>
            <a:fld id="{D5552D26-BBF4-4475-AD44-2663D7B2EE06}" type="slidenum">
              <a:rPr lang="en-US" smtClean="0"/>
              <a:t>15</a:t>
            </a:fld>
            <a:endParaRPr lang="en-US"/>
          </a:p>
        </p:txBody>
      </p:sp>
    </p:spTree>
    <p:extLst>
      <p:ext uri="{BB962C8B-B14F-4D97-AF65-F5344CB8AC3E}">
        <p14:creationId xmlns:p14="http://schemas.microsoft.com/office/powerpoint/2010/main" val="76756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DRA continuum to illustrate</a:t>
            </a:r>
            <a:r>
              <a:rPr lang="en-US" baseline="0" dirty="0" smtClean="0"/>
              <a:t> this point.</a:t>
            </a:r>
            <a:endParaRPr lang="en-US" dirty="0"/>
          </a:p>
        </p:txBody>
      </p:sp>
      <p:sp>
        <p:nvSpPr>
          <p:cNvPr id="4" name="Slide Number Placeholder 3"/>
          <p:cNvSpPr>
            <a:spLocks noGrp="1"/>
          </p:cNvSpPr>
          <p:nvPr>
            <p:ph type="sldNum" sz="quarter" idx="10"/>
          </p:nvPr>
        </p:nvSpPr>
        <p:spPr/>
        <p:txBody>
          <a:bodyPr/>
          <a:lstStyle/>
          <a:p>
            <a:fld id="{D5552D26-BBF4-4475-AD44-2663D7B2EE06}" type="slidenum">
              <a:rPr lang="en-US" smtClean="0"/>
              <a:t>16</a:t>
            </a:fld>
            <a:endParaRPr lang="en-US"/>
          </a:p>
        </p:txBody>
      </p:sp>
    </p:spTree>
    <p:extLst>
      <p:ext uri="{BB962C8B-B14F-4D97-AF65-F5344CB8AC3E}">
        <p14:creationId xmlns:p14="http://schemas.microsoft.com/office/powerpoint/2010/main" val="256960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52D26-BBF4-4475-AD44-2663D7B2EE06}" type="slidenum">
              <a:rPr lang="en-US" smtClean="0"/>
              <a:t>19</a:t>
            </a:fld>
            <a:endParaRPr lang="en-US"/>
          </a:p>
        </p:txBody>
      </p:sp>
    </p:spTree>
    <p:extLst>
      <p:ext uri="{BB962C8B-B14F-4D97-AF65-F5344CB8AC3E}">
        <p14:creationId xmlns:p14="http://schemas.microsoft.com/office/powerpoint/2010/main" val="214376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52D26-BBF4-4475-AD44-2663D7B2EE06}" type="slidenum">
              <a:rPr lang="en-US" smtClean="0"/>
              <a:t>21</a:t>
            </a:fld>
            <a:endParaRPr lang="en-US"/>
          </a:p>
        </p:txBody>
      </p:sp>
    </p:spTree>
    <p:extLst>
      <p:ext uri="{BB962C8B-B14F-4D97-AF65-F5344CB8AC3E}">
        <p14:creationId xmlns:p14="http://schemas.microsoft.com/office/powerpoint/2010/main" val="101802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9DFE8E7-EFF4-4EE3-8B68-AB8FEFCB007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33151-8700-48F0-B3A4-94480431D0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94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FE8E7-EFF4-4EE3-8B68-AB8FEFCB007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201089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FE8E7-EFF4-4EE3-8B68-AB8FEFCB007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33151-8700-48F0-B3A4-94480431D0A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FE8E7-EFF4-4EE3-8B68-AB8FEFCB007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306116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FE8E7-EFF4-4EE3-8B68-AB8FEFCB007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33151-8700-48F0-B3A4-94480431D0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1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DFE8E7-EFF4-4EE3-8B68-AB8FEFCB007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143320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DFE8E7-EFF4-4EE3-8B68-AB8FEFCB007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168327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DFE8E7-EFF4-4EE3-8B68-AB8FEFCB0075}"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301393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FE8E7-EFF4-4EE3-8B68-AB8FEFCB007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17839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DFE8E7-EFF4-4EE3-8B68-AB8FEFCB007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33151-8700-48F0-B3A4-94480431D0A3}" type="slidenum">
              <a:rPr lang="en-US" smtClean="0"/>
              <a:t>‹#›</a:t>
            </a:fld>
            <a:endParaRPr lang="en-US"/>
          </a:p>
        </p:txBody>
      </p:sp>
    </p:spTree>
    <p:extLst>
      <p:ext uri="{BB962C8B-B14F-4D97-AF65-F5344CB8AC3E}">
        <p14:creationId xmlns:p14="http://schemas.microsoft.com/office/powerpoint/2010/main" val="288258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DFE8E7-EFF4-4EE3-8B68-AB8FEFCB007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33151-8700-48F0-B3A4-94480431D0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08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DFE8E7-EFF4-4EE3-8B68-AB8FEFCB0075}" type="datetimeFigureOut">
              <a:rPr lang="en-US" smtClean="0"/>
              <a:t>1/26/2018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8B33151-8700-48F0-B3A4-94480431D0A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06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Developmental Reading Assessment</a:t>
            </a:r>
          </a:p>
        </p:txBody>
      </p:sp>
      <p:sp>
        <p:nvSpPr>
          <p:cNvPr id="3" name="Subtitle 2"/>
          <p:cNvSpPr>
            <a:spLocks noGrp="1"/>
          </p:cNvSpPr>
          <p:nvPr>
            <p:ph type="subTitle" idx="1"/>
          </p:nvPr>
        </p:nvSpPr>
        <p:spPr/>
        <p:txBody>
          <a:bodyPr/>
          <a:lstStyle/>
          <a:p>
            <a:r>
              <a:rPr lang="en-US" dirty="0" smtClean="0"/>
              <a:t>Picolata Crossing Elementary</a:t>
            </a:r>
            <a:endParaRPr lang="en-US" dirty="0"/>
          </a:p>
          <a:p>
            <a:r>
              <a:rPr lang="en-US" dirty="0"/>
              <a:t>Grades 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04" y="4960137"/>
            <a:ext cx="1692791" cy="1140043"/>
          </a:xfrm>
          <a:prstGeom prst="rect">
            <a:avLst/>
          </a:prstGeom>
        </p:spPr>
      </p:pic>
    </p:spTree>
    <p:extLst>
      <p:ext uri="{BB962C8B-B14F-4D97-AF65-F5344CB8AC3E}">
        <p14:creationId xmlns:p14="http://schemas.microsoft.com/office/powerpoint/2010/main" val="1291865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Benefits of DRA </a:t>
            </a:r>
          </a:p>
        </p:txBody>
      </p:sp>
      <p:sp>
        <p:nvSpPr>
          <p:cNvPr id="22531" name="Rectangle 3"/>
          <p:cNvSpPr>
            <a:spLocks noGrp="1" noChangeArrowheads="1"/>
          </p:cNvSpPr>
          <p:nvPr>
            <p:ph idx="1"/>
          </p:nvPr>
        </p:nvSpPr>
        <p:spPr/>
        <p:txBody>
          <a:bodyPr>
            <a:normAutofit/>
          </a:bodyPr>
          <a:lstStyle/>
          <a:p>
            <a:pPr>
              <a:buFont typeface="Wingdings" panose="05000000000000000000" pitchFamily="2" charset="2"/>
              <a:buChar char="Ø"/>
            </a:pPr>
            <a:r>
              <a:rPr lang="en-US" altLang="en-US" sz="3500" dirty="0"/>
              <a:t>Determines each student’s independent reading level</a:t>
            </a:r>
          </a:p>
          <a:p>
            <a:pPr>
              <a:buFont typeface="Wingdings" panose="05000000000000000000" pitchFamily="2" charset="2"/>
              <a:buChar char="Ø"/>
            </a:pPr>
            <a:r>
              <a:rPr lang="en-US" altLang="en-US" sz="3500" dirty="0"/>
              <a:t>Confirms or redirects ongoing instruction</a:t>
            </a:r>
          </a:p>
          <a:p>
            <a:pPr>
              <a:buFont typeface="Wingdings" panose="05000000000000000000" pitchFamily="2" charset="2"/>
              <a:buChar char="Ø"/>
            </a:pPr>
            <a:r>
              <a:rPr lang="en-US" altLang="en-US" sz="3500" dirty="0"/>
              <a:t>Helps teachers group students effectively for reading instruction</a:t>
            </a:r>
          </a:p>
          <a:p>
            <a:pPr>
              <a:buFont typeface="Wingdings" panose="05000000000000000000" pitchFamily="2" charset="2"/>
              <a:buChar char="Ø"/>
            </a:pPr>
            <a:r>
              <a:rPr lang="en-US" altLang="en-US" sz="3500" dirty="0"/>
              <a:t>Documents changes in each student’s reading 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611" y="1103926"/>
            <a:ext cx="1938851" cy="2364147"/>
          </a:xfrm>
          <a:prstGeom prst="rect">
            <a:avLst/>
          </a:prstGeom>
        </p:spPr>
      </p:pic>
    </p:spTree>
    <p:extLst>
      <p:ext uri="{BB962C8B-B14F-4D97-AF65-F5344CB8AC3E}">
        <p14:creationId xmlns:p14="http://schemas.microsoft.com/office/powerpoint/2010/main" val="196315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DRA Assessment Tool</a:t>
            </a:r>
          </a:p>
        </p:txBody>
      </p:sp>
      <p:sp>
        <p:nvSpPr>
          <p:cNvPr id="16387" name="Rectangle 3"/>
          <p:cNvSpPr>
            <a:spLocks noGrp="1" noChangeArrowheads="1"/>
          </p:cNvSpPr>
          <p:nvPr>
            <p:ph idx="1"/>
          </p:nvPr>
        </p:nvSpPr>
        <p:spPr/>
        <p:txBody>
          <a:bodyPr>
            <a:normAutofit/>
          </a:bodyPr>
          <a:lstStyle/>
          <a:p>
            <a:pPr>
              <a:buFont typeface="Wingdings" panose="05000000000000000000" pitchFamily="2" charset="2"/>
              <a:buChar char="Ø"/>
            </a:pPr>
            <a:r>
              <a:rPr lang="en-US" altLang="en-US" sz="3500" dirty="0">
                <a:effectLst>
                  <a:outerShdw blurRad="38100" dist="38100" dir="2700000" algn="tl">
                    <a:srgbClr val="000000">
                      <a:alpha val="43137"/>
                    </a:srgbClr>
                  </a:outerShdw>
                </a:effectLst>
              </a:rPr>
              <a:t>Should be administered twice a year at the intermediate </a:t>
            </a:r>
            <a:r>
              <a:rPr lang="en-US" altLang="en-US" sz="3500" dirty="0" smtClean="0">
                <a:effectLst>
                  <a:outerShdw blurRad="38100" dist="38100" dir="2700000" algn="tl">
                    <a:srgbClr val="000000">
                      <a:alpha val="43137"/>
                    </a:srgbClr>
                  </a:outerShdw>
                </a:effectLst>
              </a:rPr>
              <a:t>level (3 for struggling readers).</a:t>
            </a:r>
            <a:endParaRPr lang="en-US" altLang="en-US" sz="3500" dirty="0">
              <a:effectLst>
                <a:outerShdw blurRad="38100" dist="38100" dir="2700000" algn="tl">
                  <a:srgbClr val="000000">
                    <a:alpha val="43137"/>
                  </a:srgbClr>
                </a:outerShdw>
              </a:effectLst>
            </a:endParaRPr>
          </a:p>
          <a:p>
            <a:pPr>
              <a:buFont typeface="Wingdings" panose="05000000000000000000" pitchFamily="2" charset="2"/>
              <a:buChar char="Ø"/>
            </a:pPr>
            <a:r>
              <a:rPr lang="en-US" altLang="en-US" sz="3500" dirty="0">
                <a:effectLst>
                  <a:outerShdw blurRad="38100" dist="38100" dir="2700000" algn="tl">
                    <a:srgbClr val="000000">
                      <a:alpha val="43137"/>
                    </a:srgbClr>
                  </a:outerShdw>
                </a:effectLst>
              </a:rPr>
              <a:t>Rubrics can be used with any text throughout the year</a:t>
            </a:r>
          </a:p>
          <a:p>
            <a:pPr>
              <a:buFont typeface="Wingdings" panose="05000000000000000000" pitchFamily="2" charset="2"/>
              <a:buChar char="Ø"/>
            </a:pPr>
            <a:r>
              <a:rPr lang="en-US" altLang="en-US" sz="3500" dirty="0">
                <a:effectLst>
                  <a:outerShdw blurRad="38100" dist="38100" dir="2700000" algn="tl">
                    <a:srgbClr val="000000">
                      <a:alpha val="43137"/>
                    </a:srgbClr>
                  </a:outerShdw>
                </a:effectLst>
              </a:rPr>
              <a:t>Continuum guides instruction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230" y="677952"/>
            <a:ext cx="2588990" cy="1743606"/>
          </a:xfrm>
          <a:prstGeom prst="rect">
            <a:avLst/>
          </a:prstGeom>
        </p:spPr>
      </p:pic>
    </p:spTree>
    <p:extLst>
      <p:ext uri="{BB962C8B-B14F-4D97-AF65-F5344CB8AC3E}">
        <p14:creationId xmlns:p14="http://schemas.microsoft.com/office/powerpoint/2010/main" val="2478156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Assesses student reading achievement in:</a:t>
            </a:r>
          </a:p>
        </p:txBody>
      </p:sp>
      <p:sp>
        <p:nvSpPr>
          <p:cNvPr id="9219" name="Rectangle 3"/>
          <p:cNvSpPr>
            <a:spLocks noGrp="1" noChangeArrowheads="1"/>
          </p:cNvSpPr>
          <p:nvPr>
            <p:ph idx="1"/>
          </p:nvPr>
        </p:nvSpPr>
        <p:spPr/>
        <p:txBody>
          <a:bodyPr>
            <a:normAutofit/>
          </a:bodyPr>
          <a:lstStyle/>
          <a:p>
            <a:pPr>
              <a:buFont typeface="Wingdings" panose="05000000000000000000" pitchFamily="2" charset="2"/>
              <a:buChar char="Ø"/>
            </a:pPr>
            <a:r>
              <a:rPr lang="en-US" altLang="en-US" sz="3600" dirty="0"/>
              <a:t>Wide Reading or Engagement (evidence in reading)</a:t>
            </a:r>
          </a:p>
          <a:p>
            <a:pPr>
              <a:buFont typeface="Wingdings" panose="05000000000000000000" pitchFamily="2" charset="2"/>
              <a:buChar char="Ø"/>
            </a:pPr>
            <a:r>
              <a:rPr lang="en-US" altLang="en-US" sz="3600" dirty="0"/>
              <a:t>Self-evaluation and goal setting</a:t>
            </a:r>
          </a:p>
          <a:p>
            <a:pPr>
              <a:buFont typeface="Wingdings" panose="05000000000000000000" pitchFamily="2" charset="2"/>
              <a:buChar char="Ø"/>
            </a:pPr>
            <a:r>
              <a:rPr lang="en-US" altLang="en-US" sz="3600" dirty="0"/>
              <a:t>Oral reading</a:t>
            </a:r>
          </a:p>
          <a:p>
            <a:pPr>
              <a:buFont typeface="Wingdings" panose="05000000000000000000" pitchFamily="2" charset="2"/>
              <a:buChar char="Ø"/>
            </a:pPr>
            <a:r>
              <a:rPr lang="en-US" altLang="en-US" sz="3600" dirty="0"/>
              <a:t>Fluency</a:t>
            </a:r>
          </a:p>
          <a:p>
            <a:pPr>
              <a:buFont typeface="Wingdings" panose="05000000000000000000" pitchFamily="2" charset="2"/>
              <a:buChar char="Ø"/>
            </a:pPr>
            <a:r>
              <a:rPr lang="en-US" altLang="en-US" sz="3600" dirty="0"/>
              <a:t>Comprehension skills and strategies </a:t>
            </a:r>
          </a:p>
        </p:txBody>
      </p:sp>
    </p:spTree>
    <p:extLst>
      <p:ext uri="{BB962C8B-B14F-4D97-AF65-F5344CB8AC3E}">
        <p14:creationId xmlns:p14="http://schemas.microsoft.com/office/powerpoint/2010/main" val="2146720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140362" y="267237"/>
            <a:ext cx="762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ln w="0"/>
                <a:effectLst>
                  <a:outerShdw blurRad="38100" dist="19050" dir="2700000" algn="tl" rotWithShape="0">
                    <a:schemeClr val="dk1">
                      <a:alpha val="40000"/>
                    </a:schemeClr>
                  </a:outerShdw>
                </a:effectLst>
              </a:rPr>
              <a:t>Conducting the Assessment: The Overview</a:t>
            </a:r>
          </a:p>
        </p:txBody>
      </p:sp>
      <p:sp>
        <p:nvSpPr>
          <p:cNvPr id="28676" name="Text Box 4"/>
          <p:cNvSpPr txBox="1">
            <a:spLocks noChangeArrowheads="1"/>
          </p:cNvSpPr>
          <p:nvPr/>
        </p:nvSpPr>
        <p:spPr bwMode="auto">
          <a:xfrm>
            <a:off x="2422524" y="1641475"/>
            <a:ext cx="818966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Step 1: Student Reading Survey  (Optional)</a:t>
            </a:r>
          </a:p>
          <a:p>
            <a:endParaRPr lang="en-US" altLang="en-US" dirty="0"/>
          </a:p>
          <a:p>
            <a:r>
              <a:rPr lang="en-US" altLang="en-US" dirty="0"/>
              <a:t>Step 2: One-on-One Student Reading Conference </a:t>
            </a:r>
          </a:p>
          <a:p>
            <a:endParaRPr lang="en-US" altLang="en-US" dirty="0"/>
          </a:p>
          <a:p>
            <a:r>
              <a:rPr lang="en-US" altLang="en-US" dirty="0"/>
              <a:t>Step 3: Independent Student Work </a:t>
            </a:r>
          </a:p>
          <a:p>
            <a:endParaRPr lang="en-US" altLang="en-US" dirty="0"/>
          </a:p>
          <a:p>
            <a:r>
              <a:rPr lang="en-US" altLang="en-US" dirty="0"/>
              <a:t>	*For students reading </a:t>
            </a:r>
            <a:r>
              <a:rPr lang="en-US" altLang="en-US" i="1" dirty="0"/>
              <a:t>DRA</a:t>
            </a:r>
            <a:r>
              <a:rPr lang="en-US" altLang="en-US" dirty="0"/>
              <a:t> text Levels 20, 24, and 28 (second-</a:t>
            </a:r>
          </a:p>
          <a:p>
            <a:r>
              <a:rPr lang="en-US" altLang="en-US" dirty="0"/>
              <a:t>	grade reading level), the teacher has two options:</a:t>
            </a:r>
          </a:p>
          <a:p>
            <a:r>
              <a:rPr lang="en-US" altLang="en-US" dirty="0"/>
              <a:t>	-Choose to have the student dictate some or all of the response</a:t>
            </a:r>
          </a:p>
          <a:p>
            <a:r>
              <a:rPr lang="en-US" altLang="en-US" dirty="0"/>
              <a:t>	  in the Student Booklet.</a:t>
            </a:r>
          </a:p>
          <a:p>
            <a:endParaRPr lang="en-US" altLang="en-US" dirty="0"/>
          </a:p>
          <a:p>
            <a:r>
              <a:rPr lang="en-US" altLang="en-US" dirty="0"/>
              <a:t>	*Students reading DRA text Levels 30, 34, and 38 (third-</a:t>
            </a:r>
          </a:p>
          <a:p>
            <a:r>
              <a:rPr lang="en-US" altLang="en-US" dirty="0"/>
              <a:t>	grade reading level), will complete the accompanying Student</a:t>
            </a:r>
          </a:p>
          <a:p>
            <a:r>
              <a:rPr lang="en-US" altLang="en-US" dirty="0"/>
              <a:t>	Booklet independently in writing (unless the student has an </a:t>
            </a:r>
          </a:p>
          <a:p>
            <a:r>
              <a:rPr lang="en-US" altLang="en-US" dirty="0"/>
              <a:t>	I.E.P. or if writing would adversely affect the student’s level</a:t>
            </a:r>
          </a:p>
          <a:p>
            <a:r>
              <a:rPr lang="en-US" altLang="en-US" dirty="0"/>
              <a:t>	of response, the teacher may have the student dictate his or</a:t>
            </a:r>
          </a:p>
          <a:p>
            <a:r>
              <a:rPr lang="en-US" altLang="en-US" dirty="0"/>
              <a:t>	her responses for the Prediction and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866" y="1158428"/>
            <a:ext cx="1838325" cy="1733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10" y="3523043"/>
            <a:ext cx="2376901" cy="2442022"/>
          </a:xfrm>
          <a:prstGeom prst="rect">
            <a:avLst/>
          </a:prstGeom>
        </p:spPr>
      </p:pic>
    </p:spTree>
    <p:extLst>
      <p:ext uri="{BB962C8B-B14F-4D97-AF65-F5344CB8AC3E}">
        <p14:creationId xmlns:p14="http://schemas.microsoft.com/office/powerpoint/2010/main" val="3302939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Engagement Survey</a:t>
            </a:r>
            <a:endParaRPr lang="en-US" dirty="0"/>
          </a:p>
        </p:txBody>
      </p:sp>
      <p:sp>
        <p:nvSpPr>
          <p:cNvPr id="3" name="Content Placeholder 2"/>
          <p:cNvSpPr>
            <a:spLocks noGrp="1"/>
          </p:cNvSpPr>
          <p:nvPr>
            <p:ph idx="1"/>
          </p:nvPr>
        </p:nvSpPr>
        <p:spPr/>
        <p:txBody>
          <a:bodyPr/>
          <a:lstStyle/>
          <a:p>
            <a:r>
              <a:rPr lang="en-US" sz="3500" dirty="0" smtClean="0"/>
              <a:t>While </a:t>
            </a:r>
            <a:r>
              <a:rPr lang="en-US" sz="3500" dirty="0"/>
              <a:t>t</a:t>
            </a:r>
            <a:r>
              <a:rPr lang="en-US" sz="3500" dirty="0" smtClean="0"/>
              <a:t>he score from this portion does NOT go into the final score to determine reading level, this survey provides valuable information to the teacher in learning more about the child as a reader. </a:t>
            </a:r>
          </a:p>
          <a:p>
            <a:pPr marL="0" indent="0" algn="ctr">
              <a:buNone/>
            </a:pPr>
            <a:endParaRPr lang="en-US" sz="3500" dirty="0" smtClean="0"/>
          </a:p>
          <a:p>
            <a:endParaRPr lang="en-US" dirty="0"/>
          </a:p>
          <a:p>
            <a:endParaRPr lang="en-US" dirty="0"/>
          </a:p>
        </p:txBody>
      </p:sp>
      <p:pic>
        <p:nvPicPr>
          <p:cNvPr id="4" name="Picture 3" descr="jim hancock: New Data | Generational Shifts in Americ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931" y="4206240"/>
            <a:ext cx="1664562" cy="2505456"/>
          </a:xfrm>
          <a:prstGeom prst="rect">
            <a:avLst/>
          </a:prstGeom>
        </p:spPr>
      </p:pic>
    </p:spTree>
    <p:extLst>
      <p:ext uri="{BB962C8B-B14F-4D97-AF65-F5344CB8AC3E}">
        <p14:creationId xmlns:p14="http://schemas.microsoft.com/office/powerpoint/2010/main" val="2162759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Reading Fluency</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500" dirty="0" smtClean="0"/>
              <a:t>While the student reads aloud the designated portion of the text, the teacher records all oral reading behaviors using the “Record of Oral Reading Guidelines”. </a:t>
            </a:r>
          </a:p>
          <a:p>
            <a:pPr>
              <a:buFont typeface="Wingdings" panose="05000000000000000000" pitchFamily="2" charset="2"/>
              <a:buChar char="q"/>
            </a:pPr>
            <a:r>
              <a:rPr lang="en-US" sz="2500" dirty="0" smtClean="0"/>
              <a:t>It’s important to record as much as possible as it will help in analyzing the student’s reading behaviors after the test is complete. </a:t>
            </a:r>
            <a:endParaRPr lang="en-US" sz="2500" dirty="0" smtClean="0"/>
          </a:p>
          <a:p>
            <a:pPr>
              <a:buFont typeface="Wingdings" panose="05000000000000000000" pitchFamily="2" charset="2"/>
              <a:buChar char="q"/>
            </a:pPr>
            <a:r>
              <a:rPr lang="en-US" sz="2500" dirty="0" smtClean="0"/>
              <a:t>You will time the reading to determine the student’s oral reading fluency rate. </a:t>
            </a:r>
          </a:p>
          <a:p>
            <a:pPr marL="0" indent="0">
              <a:buNone/>
            </a:pPr>
            <a:endParaRPr lang="en-US" sz="2500" dirty="0" smtClean="0"/>
          </a:p>
          <a:p>
            <a:endParaRPr lang="en-US" sz="2500" dirty="0" smtClean="0"/>
          </a:p>
        </p:txBody>
      </p:sp>
      <p:pic>
        <p:nvPicPr>
          <p:cNvPr id="4" name="Picture 3" descr="L'univers de ma classe: L'atelier de lecture : 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513" y="153390"/>
            <a:ext cx="2487937" cy="1949730"/>
          </a:xfrm>
          <a:prstGeom prst="rect">
            <a:avLst/>
          </a:prstGeom>
        </p:spPr>
      </p:pic>
    </p:spTree>
    <p:extLst>
      <p:ext uri="{BB962C8B-B14F-4D97-AF65-F5344CB8AC3E}">
        <p14:creationId xmlns:p14="http://schemas.microsoft.com/office/powerpoint/2010/main" val="126146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Reading Fluency</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000" dirty="0" smtClean="0"/>
              <a:t>After the student reads aloud, the teacher needs to quickly count the number of miscues (self-corrections are not considered miscues) to determine if the assessment should be continued with the student or if the text is too easy or too hard.</a:t>
            </a:r>
          </a:p>
          <a:p>
            <a:pPr>
              <a:buFont typeface="Wingdings" panose="05000000000000000000" pitchFamily="2" charset="2"/>
              <a:buChar char="q"/>
            </a:pPr>
            <a:r>
              <a:rPr lang="en-US" sz="3000" dirty="0" smtClean="0"/>
              <a:t>In order for a student to be considered independent on a level, they must score in the independent range in BOTH oral reading fluency AND comprehension.</a:t>
            </a:r>
          </a:p>
          <a:p>
            <a:pPr marL="0" indent="0">
              <a:buNone/>
            </a:pPr>
            <a:endParaRPr lang="en-US" sz="3000" dirty="0"/>
          </a:p>
        </p:txBody>
      </p:sp>
    </p:spTree>
    <p:extLst>
      <p:ext uri="{BB962C8B-B14F-4D97-AF65-F5344CB8AC3E}">
        <p14:creationId xmlns:p14="http://schemas.microsoft.com/office/powerpoint/2010/main" val="1137478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7989" y="228600"/>
            <a:ext cx="6032500" cy="914400"/>
          </a:xfrm>
        </p:spPr>
        <p:txBody>
          <a:bodyPr/>
          <a:lstStyle/>
          <a:p>
            <a:r>
              <a:rPr lang="en-US" altLang="en-US" dirty="0" smtClean="0"/>
              <a:t>Comprehension </a:t>
            </a:r>
            <a:endParaRPr lang="en-US" altLang="en-US" dirty="0"/>
          </a:p>
        </p:txBody>
      </p:sp>
      <p:sp>
        <p:nvSpPr>
          <p:cNvPr id="23555" name="Rectangle 3"/>
          <p:cNvSpPr>
            <a:spLocks noGrp="1" noChangeArrowheads="1"/>
          </p:cNvSpPr>
          <p:nvPr>
            <p:ph idx="1"/>
          </p:nvPr>
        </p:nvSpPr>
        <p:spPr>
          <a:xfrm>
            <a:off x="1981200" y="1143000"/>
            <a:ext cx="9357360" cy="4599432"/>
          </a:xfrm>
        </p:spPr>
        <p:txBody>
          <a:bodyPr>
            <a:normAutofit/>
          </a:bodyPr>
          <a:lstStyle/>
          <a:p>
            <a:pPr lvl="1">
              <a:lnSpc>
                <a:spcPct val="80000"/>
              </a:lnSpc>
            </a:pPr>
            <a:r>
              <a:rPr lang="en-US" altLang="en-US" sz="3000" dirty="0"/>
              <a:t>Students respond in writing for accurate analysis</a:t>
            </a:r>
          </a:p>
          <a:p>
            <a:pPr lvl="1">
              <a:lnSpc>
                <a:spcPct val="80000"/>
              </a:lnSpc>
            </a:pPr>
            <a:r>
              <a:rPr lang="en-US" altLang="en-US" sz="3000" dirty="0"/>
              <a:t>Separate comprehension checks include –</a:t>
            </a:r>
          </a:p>
          <a:p>
            <a:pPr lvl="1">
              <a:lnSpc>
                <a:spcPct val="80000"/>
              </a:lnSpc>
              <a:buFontTx/>
              <a:buNone/>
            </a:pPr>
            <a:r>
              <a:rPr lang="en-US" altLang="en-US" sz="3000" dirty="0"/>
              <a:t>  		* Prediction</a:t>
            </a:r>
          </a:p>
          <a:p>
            <a:pPr lvl="1">
              <a:lnSpc>
                <a:spcPct val="80000"/>
              </a:lnSpc>
              <a:buFontTx/>
              <a:buNone/>
            </a:pPr>
            <a:r>
              <a:rPr lang="en-US" altLang="en-US" sz="3000" dirty="0"/>
              <a:t>			* After reading response</a:t>
            </a:r>
          </a:p>
          <a:p>
            <a:pPr lvl="1">
              <a:lnSpc>
                <a:spcPct val="80000"/>
              </a:lnSpc>
              <a:buFontTx/>
              <a:buNone/>
            </a:pPr>
            <a:r>
              <a:rPr lang="en-US" altLang="en-US" sz="3000" dirty="0"/>
              <a:t>			* Summary of text</a:t>
            </a:r>
          </a:p>
          <a:p>
            <a:pPr lvl="1">
              <a:lnSpc>
                <a:spcPct val="80000"/>
              </a:lnSpc>
              <a:buFontTx/>
              <a:buNone/>
            </a:pPr>
            <a:r>
              <a:rPr lang="en-US" altLang="en-US" sz="3000" dirty="0"/>
              <a:t>			*  Literal Comprehension</a:t>
            </a:r>
          </a:p>
          <a:p>
            <a:pPr lvl="1">
              <a:lnSpc>
                <a:spcPct val="80000"/>
              </a:lnSpc>
              <a:buFontTx/>
              <a:buNone/>
            </a:pPr>
            <a:r>
              <a:rPr lang="en-US" altLang="en-US" sz="3000" dirty="0"/>
              <a:t>			*  Inferential comprehension</a:t>
            </a:r>
          </a:p>
          <a:p>
            <a:pPr lvl="1">
              <a:lnSpc>
                <a:spcPct val="80000"/>
              </a:lnSpc>
              <a:buFontTx/>
              <a:buNone/>
            </a:pPr>
            <a:r>
              <a:rPr lang="en-US" altLang="en-US" sz="3000" dirty="0"/>
              <a:t>			*  Reflection about text</a:t>
            </a:r>
          </a:p>
          <a:p>
            <a:pPr lvl="1">
              <a:lnSpc>
                <a:spcPct val="80000"/>
              </a:lnSpc>
              <a:buFontTx/>
              <a:buNone/>
            </a:pPr>
            <a:r>
              <a:rPr lang="en-US" altLang="en-US" sz="3000" dirty="0"/>
              <a:t>			*  Metacognition of comprehension strategies</a:t>
            </a:r>
          </a:p>
          <a:p>
            <a:pPr lvl="1">
              <a:lnSpc>
                <a:spcPct val="80000"/>
              </a:lnSpc>
              <a:buFontTx/>
              <a:buChar char="-"/>
            </a:pPr>
            <a:endParaRPr lang="en-US" alt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5980" y="1738648"/>
            <a:ext cx="2170090" cy="2170090"/>
          </a:xfrm>
          <a:prstGeom prst="rect">
            <a:avLst/>
          </a:prstGeom>
        </p:spPr>
      </p:pic>
    </p:spTree>
    <p:extLst>
      <p:ext uri="{BB962C8B-B14F-4D97-AF65-F5344CB8AC3E}">
        <p14:creationId xmlns:p14="http://schemas.microsoft.com/office/powerpoint/2010/main" val="127205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355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1" dur="500"/>
                                        <p:tgtEl>
                                          <p:spTgt spid="235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6" dur="500"/>
                                        <p:tgtEl>
                                          <p:spTgt spid="23555">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 calcmode="lin" valueType="num">
                                      <p:cBhvr additive="base">
                                        <p:cTn id="23"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calcmode="lin" valueType="num">
                                      <p:cBhvr additive="base">
                                        <p:cTn id="2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555">
                                            <p:txEl>
                                              <p:pRg st="6" end="6"/>
                                            </p:txEl>
                                          </p:spTgt>
                                        </p:tgtEl>
                                        <p:attrNameLst>
                                          <p:attrName>style.visibility</p:attrName>
                                        </p:attrNameLst>
                                      </p:cBhvr>
                                      <p:to>
                                        <p:strVal val="visible"/>
                                      </p:to>
                                    </p:set>
                                    <p:anim calcmode="lin" valueType="num">
                                      <p:cBhvr additive="base">
                                        <p:cTn id="35"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555">
                                            <p:txEl>
                                              <p:pRg st="7" end="7"/>
                                            </p:txEl>
                                          </p:spTgt>
                                        </p:tgtEl>
                                        <p:attrNameLst>
                                          <p:attrName>style.visibility</p:attrName>
                                        </p:attrNameLst>
                                      </p:cBhvr>
                                      <p:to>
                                        <p:strVal val="visible"/>
                                      </p:to>
                                    </p:set>
                                    <p:anim calcmode="lin" valueType="num">
                                      <p:cBhvr additive="base">
                                        <p:cTn id="3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555">
                                            <p:txEl>
                                              <p:pRg st="8" end="8"/>
                                            </p:txEl>
                                          </p:spTgt>
                                        </p:tgtEl>
                                        <p:attrNameLst>
                                          <p:attrName>style.visibility</p:attrName>
                                        </p:attrNameLst>
                                      </p:cBhvr>
                                      <p:to>
                                        <p:strVal val="visible"/>
                                      </p:to>
                                    </p:set>
                                    <p:anim calcmode="lin" valueType="num">
                                      <p:cBhvr additive="base">
                                        <p:cTn id="43"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Additional Features</a:t>
            </a:r>
          </a:p>
        </p:txBody>
      </p:sp>
      <p:sp>
        <p:nvSpPr>
          <p:cNvPr id="24579" name="Rectangle 3"/>
          <p:cNvSpPr>
            <a:spLocks noGrp="1" noChangeArrowheads="1"/>
          </p:cNvSpPr>
          <p:nvPr>
            <p:ph idx="1"/>
          </p:nvPr>
        </p:nvSpPr>
        <p:spPr/>
        <p:txBody>
          <a:bodyPr>
            <a:noAutofit/>
          </a:bodyPr>
          <a:lstStyle/>
          <a:p>
            <a:pPr>
              <a:lnSpc>
                <a:spcPct val="80000"/>
              </a:lnSpc>
            </a:pPr>
            <a:r>
              <a:rPr lang="en-US" altLang="en-US" sz="2500" dirty="0"/>
              <a:t>DRA reflects the best practices of intermediate grade reading instruction because students –</a:t>
            </a:r>
          </a:p>
          <a:p>
            <a:pPr>
              <a:lnSpc>
                <a:spcPct val="80000"/>
              </a:lnSpc>
            </a:pPr>
            <a:endParaRPr lang="en-US" altLang="en-US" sz="2500" dirty="0"/>
          </a:p>
          <a:p>
            <a:pPr lvl="1">
              <a:lnSpc>
                <a:spcPct val="80000"/>
              </a:lnSpc>
              <a:buFont typeface="Wingdings" panose="05000000000000000000" pitchFamily="2" charset="2"/>
              <a:buChar char="Ø"/>
            </a:pPr>
            <a:r>
              <a:rPr lang="en-US" altLang="en-US" sz="2500" dirty="0"/>
              <a:t>Select the text they want to read according to their interests.</a:t>
            </a:r>
          </a:p>
          <a:p>
            <a:pPr lvl="1">
              <a:lnSpc>
                <a:spcPct val="80000"/>
              </a:lnSpc>
              <a:buFont typeface="Wingdings" panose="05000000000000000000" pitchFamily="2" charset="2"/>
              <a:buChar char="Ø"/>
            </a:pPr>
            <a:r>
              <a:rPr lang="en-US" altLang="en-US" sz="2500" dirty="0"/>
              <a:t>Use self-assessment forms which promote reading, thinking, and writing comprehension.</a:t>
            </a:r>
          </a:p>
          <a:p>
            <a:pPr lvl="1">
              <a:lnSpc>
                <a:spcPct val="80000"/>
              </a:lnSpc>
              <a:buFont typeface="Wingdings" panose="05000000000000000000" pitchFamily="2" charset="2"/>
              <a:buChar char="Ø"/>
            </a:pPr>
            <a:r>
              <a:rPr lang="en-US" altLang="en-US" sz="2500" dirty="0"/>
              <a:t>Reflect on reading strategies to develop literal and inferential comprehension, summarizing skills, and metacognition.</a:t>
            </a:r>
          </a:p>
        </p:txBody>
      </p:sp>
    </p:spTree>
    <p:extLst>
      <p:ext uri="{BB962C8B-B14F-4D97-AF65-F5344CB8AC3E}">
        <p14:creationId xmlns:p14="http://schemas.microsoft.com/office/powerpoint/2010/main" val="3700487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457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1" dur="500"/>
                                        <p:tgtEl>
                                          <p:spTgt spid="24579">
                                            <p:txEl>
                                              <p:pRg st="0" end="0"/>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 calcmode="lin" valueType="num">
                                      <p:cBhvr additive="base">
                                        <p:cTn id="1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 calcmode="lin" valueType="num">
                                      <p:cBhvr additive="base">
                                        <p:cTn id="18"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 calcmode="lin" valueType="num">
                                      <p:cBhvr additive="base">
                                        <p:cTn id="22"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DRA2 Word Analysis</a:t>
            </a:r>
            <a:endParaRPr lang="en-US" dirty="0"/>
          </a:p>
        </p:txBody>
      </p:sp>
      <p:sp>
        <p:nvSpPr>
          <p:cNvPr id="3" name="Content Placeholder 2"/>
          <p:cNvSpPr>
            <a:spLocks noGrp="1"/>
          </p:cNvSpPr>
          <p:nvPr>
            <p:ph idx="1"/>
          </p:nvPr>
        </p:nvSpPr>
        <p:spPr>
          <a:xfrm>
            <a:off x="1024128" y="1664208"/>
            <a:ext cx="9720073" cy="4919472"/>
          </a:xfrm>
        </p:spPr>
        <p:txBody>
          <a:bodyPr/>
          <a:lstStyle/>
          <a:p>
            <a:r>
              <a:rPr lang="en-US" dirty="0" smtClean="0"/>
              <a:t>Diagnostic assessment used with struggling and emerging readers to determine strength and weakness with spoken and written words.</a:t>
            </a:r>
          </a:p>
          <a:p>
            <a:r>
              <a:rPr lang="en-US" dirty="0" smtClean="0"/>
              <a:t>Intended for:</a:t>
            </a:r>
          </a:p>
          <a:p>
            <a:pPr marL="0" indent="0">
              <a:buNone/>
            </a:pPr>
            <a:r>
              <a:rPr lang="en-US" dirty="0"/>
              <a:t>	</a:t>
            </a:r>
            <a:endParaRPr lang="en-US" dirty="0" smtClean="0"/>
          </a:p>
          <a:p>
            <a:endParaRPr lang="en-US" dirty="0"/>
          </a:p>
        </p:txBody>
      </p:sp>
      <p:pic>
        <p:nvPicPr>
          <p:cNvPr id="4" name="Picture 3"/>
          <p:cNvPicPr>
            <a:picLocks noChangeAspect="1"/>
          </p:cNvPicPr>
          <p:nvPr/>
        </p:nvPicPr>
        <p:blipFill>
          <a:blip r:embed="rId3"/>
          <a:stretch>
            <a:fillRect/>
          </a:stretch>
        </p:blipFill>
        <p:spPr>
          <a:xfrm>
            <a:off x="1766806" y="3085302"/>
            <a:ext cx="6679769" cy="3354997"/>
          </a:xfrm>
          <a:prstGeom prst="rect">
            <a:avLst/>
          </a:prstGeom>
        </p:spPr>
      </p:pic>
    </p:spTree>
    <p:extLst>
      <p:ext uri="{BB962C8B-B14F-4D97-AF65-F5344CB8AC3E}">
        <p14:creationId xmlns:p14="http://schemas.microsoft.com/office/powerpoint/2010/main" val="248975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Goals</a:t>
            </a:r>
            <a:endParaRPr lang="en-US" dirty="0"/>
          </a:p>
        </p:txBody>
      </p:sp>
      <p:sp>
        <p:nvSpPr>
          <p:cNvPr id="3" name="Content Placeholder 2"/>
          <p:cNvSpPr>
            <a:spLocks noGrp="1"/>
          </p:cNvSpPr>
          <p:nvPr>
            <p:ph idx="1"/>
          </p:nvPr>
        </p:nvSpPr>
        <p:spPr/>
        <p:txBody>
          <a:bodyPr>
            <a:normAutofit fontScale="92500" lnSpcReduction="20000"/>
          </a:bodyPr>
          <a:lstStyle/>
          <a:p>
            <a:pPr algn="ctr">
              <a:buFont typeface="Arial" panose="020B0604020202020204" pitchFamily="34" charset="0"/>
              <a:buChar char="•"/>
            </a:pPr>
            <a:r>
              <a:rPr lang="en-US" sz="5000" dirty="0"/>
              <a:t>Teachers will be able to administer the Developmental Reading Assessment (DRA) to determine student’s reading </a:t>
            </a:r>
            <a:r>
              <a:rPr lang="en-US" sz="5000" u="sng" dirty="0">
                <a:effectLst>
                  <a:outerShdw blurRad="38100" dist="38100" dir="2700000" algn="tl">
                    <a:srgbClr val="000000">
                      <a:alpha val="43137"/>
                    </a:srgbClr>
                  </a:outerShdw>
                </a:effectLst>
              </a:rPr>
              <a:t>accuracy</a:t>
            </a:r>
            <a:r>
              <a:rPr lang="en-US" sz="5000" dirty="0"/>
              <a:t>, </a:t>
            </a:r>
            <a:r>
              <a:rPr lang="en-US" sz="5000" u="sng" dirty="0">
                <a:effectLst>
                  <a:outerShdw blurRad="38100" dist="38100" dir="2700000" algn="tl">
                    <a:srgbClr val="000000">
                      <a:alpha val="43137"/>
                    </a:srgbClr>
                  </a:outerShdw>
                </a:effectLst>
              </a:rPr>
              <a:t>fluency</a:t>
            </a:r>
            <a:r>
              <a:rPr lang="en-US" sz="5000" dirty="0"/>
              <a:t>, and </a:t>
            </a:r>
            <a:r>
              <a:rPr lang="en-US" sz="5000" u="sng" dirty="0">
                <a:effectLst>
                  <a:outerShdw blurRad="38100" dist="38100" dir="2700000" algn="tl">
                    <a:srgbClr val="000000">
                      <a:alpha val="43137"/>
                    </a:srgbClr>
                  </a:outerShdw>
                </a:effectLst>
              </a:rPr>
              <a:t>comprehension</a:t>
            </a:r>
            <a:r>
              <a:rPr lang="en-US" sz="5000" dirty="0"/>
              <a:t>. </a:t>
            </a:r>
            <a:endParaRPr lang="en-US" sz="5000" dirty="0" smtClean="0"/>
          </a:p>
          <a:p>
            <a:pPr algn="ctr">
              <a:buFont typeface="Arial" panose="020B0604020202020204" pitchFamily="34" charset="0"/>
              <a:buChar char="•"/>
            </a:pPr>
            <a:r>
              <a:rPr lang="en-US" sz="5000" dirty="0" smtClean="0"/>
              <a:t>Teachers will utilize data received from the DRA assessment to </a:t>
            </a:r>
            <a:r>
              <a:rPr lang="en-US" sz="5000" u="sng" dirty="0" smtClean="0"/>
              <a:t>drive differentiated instruction</a:t>
            </a:r>
            <a:r>
              <a:rPr lang="en-US" sz="5000" dirty="0" smtClean="0"/>
              <a:t>.</a:t>
            </a:r>
            <a:endParaRPr lang="en-US" sz="5000" dirty="0"/>
          </a:p>
          <a:p>
            <a:endParaRPr lang="en-US" sz="5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877" y="448375"/>
            <a:ext cx="1972406" cy="1837625"/>
          </a:xfrm>
          <a:prstGeom prst="rect">
            <a:avLst/>
          </a:prstGeom>
        </p:spPr>
      </p:pic>
    </p:spTree>
    <p:extLst>
      <p:ext uri="{BB962C8B-B14F-4D97-AF65-F5344CB8AC3E}">
        <p14:creationId xmlns:p14="http://schemas.microsoft.com/office/powerpoint/2010/main" val="7867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DRA Assessment Results</a:t>
            </a:r>
          </a:p>
        </p:txBody>
      </p:sp>
      <p:sp>
        <p:nvSpPr>
          <p:cNvPr id="15363" name="Rectangle 3"/>
          <p:cNvSpPr>
            <a:spLocks noGrp="1" noChangeArrowheads="1"/>
          </p:cNvSpPr>
          <p:nvPr>
            <p:ph idx="1"/>
          </p:nvPr>
        </p:nvSpPr>
        <p:spPr/>
        <p:txBody>
          <a:bodyPr>
            <a:normAutofit/>
          </a:bodyPr>
          <a:lstStyle/>
          <a:p>
            <a:pPr>
              <a:lnSpc>
                <a:spcPct val="90000"/>
              </a:lnSpc>
              <a:buFontTx/>
              <a:buNone/>
            </a:pPr>
            <a:r>
              <a:rPr lang="en-US" altLang="en-US" sz="3000" dirty="0"/>
              <a:t>Provide teachers with:</a:t>
            </a:r>
          </a:p>
          <a:p>
            <a:pPr>
              <a:lnSpc>
                <a:spcPct val="90000"/>
              </a:lnSpc>
              <a:buFont typeface="Wingdings" panose="05000000000000000000" pitchFamily="2" charset="2"/>
              <a:buChar char="Ø"/>
            </a:pPr>
            <a:r>
              <a:rPr lang="en-US" altLang="en-US" sz="3000" dirty="0"/>
              <a:t>An understanding of the students’ engagement in the reading process</a:t>
            </a:r>
          </a:p>
          <a:p>
            <a:pPr>
              <a:lnSpc>
                <a:spcPct val="90000"/>
              </a:lnSpc>
              <a:buFont typeface="Wingdings" panose="05000000000000000000" pitchFamily="2" charset="2"/>
              <a:buChar char="Ø"/>
            </a:pPr>
            <a:r>
              <a:rPr lang="en-US" altLang="en-US" sz="3000" dirty="0"/>
              <a:t>A fluency rate based on the timed oral reading passage</a:t>
            </a:r>
          </a:p>
          <a:p>
            <a:pPr>
              <a:lnSpc>
                <a:spcPct val="90000"/>
              </a:lnSpc>
              <a:buFont typeface="Wingdings" panose="05000000000000000000" pitchFamily="2" charset="2"/>
              <a:buChar char="Ø"/>
            </a:pPr>
            <a:r>
              <a:rPr lang="en-US" altLang="en-US" sz="3000" dirty="0"/>
              <a:t>An oral reading score</a:t>
            </a:r>
          </a:p>
          <a:p>
            <a:pPr>
              <a:lnSpc>
                <a:spcPct val="90000"/>
              </a:lnSpc>
              <a:buFont typeface="Wingdings" panose="05000000000000000000" pitchFamily="2" charset="2"/>
              <a:buChar char="Ø"/>
            </a:pPr>
            <a:r>
              <a:rPr lang="en-US" altLang="en-US" sz="3000" dirty="0"/>
              <a:t>A comprehension score</a:t>
            </a:r>
          </a:p>
          <a:p>
            <a:pPr>
              <a:lnSpc>
                <a:spcPct val="90000"/>
              </a:lnSpc>
              <a:buFont typeface="Wingdings" panose="05000000000000000000" pitchFamily="2" charset="2"/>
              <a:buChar char="Ø"/>
            </a:pPr>
            <a:r>
              <a:rPr lang="en-US" altLang="en-US" sz="3000" dirty="0"/>
              <a:t>Insight into the meta-cognitive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003" y="68802"/>
            <a:ext cx="3466193" cy="2532443"/>
          </a:xfrm>
          <a:prstGeom prst="rect">
            <a:avLst/>
          </a:prstGeom>
        </p:spPr>
      </p:pic>
    </p:spTree>
    <p:extLst>
      <p:ext uri="{BB962C8B-B14F-4D97-AF65-F5344CB8AC3E}">
        <p14:creationId xmlns:p14="http://schemas.microsoft.com/office/powerpoint/2010/main" val="27742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 calcmode="lin" valueType="num">
                                      <p:cBhvr additive="base">
                                        <p:cTn id="2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Scoring of the DRA</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500" dirty="0" smtClean="0"/>
              <a:t>Teacher Guide is available in every kit to help in determining correct answers.</a:t>
            </a:r>
          </a:p>
          <a:p>
            <a:pPr>
              <a:buFont typeface="Wingdings" panose="05000000000000000000" pitchFamily="2" charset="2"/>
              <a:buChar char="§"/>
            </a:pPr>
            <a:r>
              <a:rPr lang="en-US" sz="2500" dirty="0" smtClean="0"/>
              <a:t>The Reading Engagement (survey) is not used in determining reading levels– it is purely for instructional purposes.</a:t>
            </a:r>
          </a:p>
          <a:p>
            <a:pPr>
              <a:buFont typeface="Wingdings" panose="05000000000000000000" pitchFamily="2" charset="2"/>
              <a:buChar char="§"/>
            </a:pPr>
            <a:r>
              <a:rPr lang="en-US" sz="2500" dirty="0" smtClean="0"/>
              <a:t>Students will be considered independent on the level assessed IF they score in the independent range for </a:t>
            </a:r>
            <a:r>
              <a:rPr lang="en-US" sz="2500" u="sng" dirty="0" smtClean="0"/>
              <a:t>BOTH fluency and comprehension</a:t>
            </a:r>
            <a:r>
              <a:rPr lang="en-US" sz="2500" dirty="0" smtClean="0"/>
              <a:t>.</a:t>
            </a:r>
          </a:p>
          <a:p>
            <a:endParaRPr lang="en-US" sz="2200" dirty="0"/>
          </a:p>
        </p:txBody>
      </p:sp>
      <p:pic>
        <p:nvPicPr>
          <p:cNvPr id="4" name="Picture 3" descr="File:Rubric.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388" y="4553214"/>
            <a:ext cx="2381358" cy="2063270"/>
          </a:xfrm>
          <a:prstGeom prst="rect">
            <a:avLst/>
          </a:prstGeom>
        </p:spPr>
      </p:pic>
    </p:spTree>
    <p:extLst>
      <p:ext uri="{BB962C8B-B14F-4D97-AF65-F5344CB8AC3E}">
        <p14:creationId xmlns:p14="http://schemas.microsoft.com/office/powerpoint/2010/main" val="220299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I’ve </a:t>
            </a:r>
            <a:r>
              <a:rPr lang="en-US" dirty="0" err="1" smtClean="0"/>
              <a:t>DRA’d</a:t>
            </a:r>
            <a:r>
              <a:rPr lang="en-US" dirty="0" smtClean="0"/>
              <a:t>, Now What?</a:t>
            </a:r>
            <a:endParaRPr lang="en-US" dirty="0"/>
          </a:p>
        </p:txBody>
      </p:sp>
      <p:sp>
        <p:nvSpPr>
          <p:cNvPr id="3" name="Content Placeholder 2"/>
          <p:cNvSpPr>
            <a:spLocks noGrp="1"/>
          </p:cNvSpPr>
          <p:nvPr>
            <p:ph idx="1"/>
          </p:nvPr>
        </p:nvSpPr>
        <p:spPr/>
        <p:txBody>
          <a:bodyPr>
            <a:normAutofit/>
          </a:bodyPr>
          <a:lstStyle/>
          <a:p>
            <a:pPr marL="0" indent="0" algn="ctr">
              <a:buNone/>
            </a:pPr>
            <a:r>
              <a:rPr lang="en-US" sz="2200" b="1" u="sng" dirty="0" smtClean="0">
                <a:effectLst>
                  <a:outerShdw blurRad="38100" dist="38100" dir="2700000" algn="tl">
                    <a:srgbClr val="000000">
                      <a:alpha val="43137"/>
                    </a:srgbClr>
                  </a:outerShdw>
                </a:effectLst>
              </a:rPr>
              <a:t>DRA2 Focus for Instruction </a:t>
            </a:r>
          </a:p>
          <a:p>
            <a:pPr>
              <a:buFont typeface="Wingdings" panose="05000000000000000000" pitchFamily="2" charset="2"/>
              <a:buChar char="ü"/>
            </a:pPr>
            <a:r>
              <a:rPr lang="en-US" sz="2600" dirty="0" smtClean="0"/>
              <a:t>Using the DRA2 Continuum, you will complete the Focus for Instruction as this will help you in forming your small groups or in conferences. </a:t>
            </a:r>
          </a:p>
          <a:p>
            <a:pPr>
              <a:buFont typeface="Wingdings" panose="05000000000000000000" pitchFamily="2" charset="2"/>
              <a:buChar char="ü"/>
            </a:pPr>
            <a:r>
              <a:rPr lang="en-US" sz="2600" dirty="0" smtClean="0"/>
              <a:t>Choosing 3-5 learning and teaching activities is useful for small group differentiation. </a:t>
            </a:r>
          </a:p>
          <a:p>
            <a:pPr>
              <a:buFont typeface="Wingdings" panose="05000000000000000000" pitchFamily="2" charset="2"/>
              <a:buChar char="ü"/>
            </a:pPr>
            <a:r>
              <a:rPr lang="en-US" sz="2600" dirty="0" smtClean="0"/>
              <a:t>The Class Profile Sheets are helpful with this as well because it gives you a “bird’s eye view” of where everyone scored in the different areas.</a:t>
            </a:r>
          </a:p>
          <a:p>
            <a:pPr>
              <a:buFont typeface="Wingdings" panose="05000000000000000000" pitchFamily="2" charset="2"/>
              <a:buChar char="ü"/>
            </a:pPr>
            <a:endParaRPr lang="en-US" sz="2600" dirty="0" smtClean="0"/>
          </a:p>
          <a:p>
            <a:endParaRPr lang="en-US" sz="2200" dirty="0" smtClean="0"/>
          </a:p>
          <a:p>
            <a:pPr marL="0" indent="0">
              <a:buNone/>
            </a:pPr>
            <a:endParaRPr lang="en-US" sz="2200" dirty="0"/>
          </a:p>
        </p:txBody>
      </p:sp>
    </p:spTree>
    <p:extLst>
      <p:ext uri="{BB962C8B-B14F-4D97-AF65-F5344CB8AC3E}">
        <p14:creationId xmlns:p14="http://schemas.microsoft.com/office/powerpoint/2010/main" val="147561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Packets?</a:t>
            </a:r>
          </a:p>
        </p:txBody>
      </p:sp>
      <p:sp>
        <p:nvSpPr>
          <p:cNvPr id="5" name="TextBox 4"/>
          <p:cNvSpPr txBox="1"/>
          <p:nvPr/>
        </p:nvSpPr>
        <p:spPr>
          <a:xfrm>
            <a:off x="1066800" y="2014194"/>
            <a:ext cx="4140300" cy="4324261"/>
          </a:xfrm>
          <a:prstGeom prst="rect">
            <a:avLst/>
          </a:prstGeom>
          <a:noFill/>
        </p:spPr>
        <p:txBody>
          <a:bodyPr wrap="square" rtlCol="0">
            <a:spAutoFit/>
          </a:bodyPr>
          <a:lstStyle/>
          <a:p>
            <a:pPr algn="ctr"/>
            <a:r>
              <a:rPr lang="en-US" sz="5500" dirty="0">
                <a:latin typeface="LD Teen Doodles" panose="00000400000000000000" pitchFamily="2" charset="0"/>
              </a:rPr>
              <a:t>Come </a:t>
            </a:r>
            <a:r>
              <a:rPr lang="en-US" sz="5500" dirty="0" smtClean="0">
                <a:latin typeface="LD Teen Doodles" panose="00000400000000000000" pitchFamily="2" charset="0"/>
              </a:rPr>
              <a:t>by Room 112</a:t>
            </a:r>
            <a:r>
              <a:rPr lang="en-US" sz="5500" dirty="0">
                <a:latin typeface="LD Teen Doodles" panose="00000400000000000000" pitchFamily="2" charset="0"/>
              </a:rPr>
              <a:t> </a:t>
            </a:r>
            <a:r>
              <a:rPr lang="en-US" sz="5500" dirty="0" smtClean="0">
                <a:latin typeface="LD Teen Doodles" panose="00000400000000000000" pitchFamily="2" charset="0"/>
              </a:rPr>
              <a:t>in the Front Office!</a:t>
            </a:r>
            <a:endParaRPr lang="en-US" sz="5500" dirty="0">
              <a:latin typeface="LD Teen Doodles" panose="000004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915" y="898902"/>
            <a:ext cx="3783524" cy="5044698"/>
          </a:xfrm>
          <a:prstGeom prst="rect">
            <a:avLst/>
          </a:prstGeom>
        </p:spPr>
      </p:pic>
    </p:spTree>
    <p:extLst>
      <p:ext uri="{BB962C8B-B14F-4D97-AF65-F5344CB8AC3E}">
        <p14:creationId xmlns:p14="http://schemas.microsoft.com/office/powerpoint/2010/main" val="87458242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and Next Steps</a:t>
            </a:r>
          </a:p>
        </p:txBody>
      </p:sp>
      <p:sp>
        <p:nvSpPr>
          <p:cNvPr id="3" name="Content Placeholder 2"/>
          <p:cNvSpPr>
            <a:spLocks noGrp="1"/>
          </p:cNvSpPr>
          <p:nvPr>
            <p:ph idx="1"/>
          </p:nvPr>
        </p:nvSpPr>
        <p:spPr>
          <a:xfrm>
            <a:off x="22238" y="1639824"/>
            <a:ext cx="9720073" cy="4023360"/>
          </a:xfrm>
        </p:spPr>
        <p:txBody>
          <a:bodyPr>
            <a:noAutofit/>
          </a:bodyPr>
          <a:lstStyle/>
          <a:p>
            <a:r>
              <a:rPr lang="en-US" sz="3000" dirty="0"/>
              <a:t>1. Before we meet again on November 18</a:t>
            </a:r>
            <a:r>
              <a:rPr lang="en-US" sz="3000" baseline="30000" dirty="0"/>
              <a:t>th</a:t>
            </a:r>
            <a:r>
              <a:rPr lang="en-US" sz="3000" dirty="0"/>
              <a:t>, please administer the DRA to your students. </a:t>
            </a:r>
          </a:p>
          <a:p>
            <a:r>
              <a:rPr lang="en-US" sz="3000" dirty="0"/>
              <a:t>2. When we meet on November 18</a:t>
            </a:r>
            <a:r>
              <a:rPr lang="en-US" sz="3000" baseline="30000" dirty="0"/>
              <a:t>th</a:t>
            </a:r>
            <a:r>
              <a:rPr lang="en-US" sz="3000" dirty="0"/>
              <a:t>, please bring the test packets to the meeting as we will be using these to look at next steps for instruction.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311" y="1092200"/>
            <a:ext cx="2449689" cy="406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1599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11369"/>
            <a:ext cx="9720073" cy="5497991"/>
          </a:xfrm>
        </p:spPr>
        <p:txBody>
          <a:bodyPr>
            <a:normAutofit/>
          </a:bodyPr>
          <a:lstStyle/>
          <a:p>
            <a:pPr algn="ctr"/>
            <a:r>
              <a:rPr lang="en-US" sz="8000" dirty="0"/>
              <a:t>Need a Refresher on administering the DRA?</a:t>
            </a:r>
          </a:p>
          <a:p>
            <a:pPr algn="ctr"/>
            <a:endParaRPr lang="en-US" sz="8000" dirty="0"/>
          </a:p>
          <a:p>
            <a:pPr algn="ctr"/>
            <a:r>
              <a:rPr lang="en-US" sz="8000" dirty="0"/>
              <a:t>Stick Around!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839" y="3067656"/>
            <a:ext cx="2660609" cy="2940337"/>
          </a:xfrm>
          <a:prstGeom prst="rect">
            <a:avLst/>
          </a:prstGeom>
        </p:spPr>
      </p:pic>
    </p:spTree>
    <p:extLst>
      <p:ext uri="{BB962C8B-B14F-4D97-AF65-F5344CB8AC3E}">
        <p14:creationId xmlns:p14="http://schemas.microsoft.com/office/powerpoint/2010/main" val="1606542358"/>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drumroll.wav"/>
          </p:stSnd>
        </p:sndAc>
      </p:transition>
    </mc:Choice>
    <mc:Fallback>
      <p:transition spd="slow">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Conducting the Assessment</a:t>
            </a:r>
          </a:p>
        </p:txBody>
      </p:sp>
      <p:sp>
        <p:nvSpPr>
          <p:cNvPr id="11267" name="Rectangle 3"/>
          <p:cNvSpPr>
            <a:spLocks noGrp="1" noChangeArrowheads="1"/>
          </p:cNvSpPr>
          <p:nvPr>
            <p:ph idx="1"/>
          </p:nvPr>
        </p:nvSpPr>
        <p:spPr/>
        <p:txBody>
          <a:bodyPr>
            <a:normAutofit/>
          </a:bodyPr>
          <a:lstStyle/>
          <a:p>
            <a:pPr marL="609600" indent="-609600">
              <a:buFontTx/>
              <a:buAutoNum type="arabicPeriod"/>
            </a:pPr>
            <a:r>
              <a:rPr lang="en-US" altLang="en-US" sz="3500" dirty="0"/>
              <a:t>Student Reading Survey (Optional)</a:t>
            </a:r>
          </a:p>
          <a:p>
            <a:pPr marL="609600" indent="-609600"/>
            <a:r>
              <a:rPr lang="en-US" altLang="en-US" sz="3500" dirty="0"/>
              <a:t>Wide Reading</a:t>
            </a:r>
          </a:p>
          <a:p>
            <a:pPr marL="609600" indent="-609600"/>
            <a:r>
              <a:rPr lang="en-US" altLang="en-US" sz="3500" dirty="0"/>
              <a:t>Self-assessment/goal setting</a:t>
            </a:r>
          </a:p>
          <a:p>
            <a:pPr marL="609600" indent="-609600"/>
            <a:endParaRPr lang="en-US" altLang="en-US" sz="3500" dirty="0"/>
          </a:p>
          <a:p>
            <a:pPr marL="609600" indent="-609600">
              <a:buNone/>
            </a:pPr>
            <a:r>
              <a:rPr lang="en-US" altLang="en-US" sz="3500" dirty="0"/>
              <a:t>     A written student self-assessment of reading behaviors.</a:t>
            </a:r>
          </a:p>
          <a:p>
            <a:pPr marL="609600" indent="-609600">
              <a:buNone/>
            </a:pPr>
            <a:endParaRPr lang="en-US" altLang="en-US" sz="3500" dirty="0"/>
          </a:p>
        </p:txBody>
      </p:sp>
      <p:sp>
        <p:nvSpPr>
          <p:cNvPr id="11268" name="AutoShape 4"/>
          <p:cNvSpPr>
            <a:spLocks noChangeArrowheads="1"/>
          </p:cNvSpPr>
          <p:nvPr/>
        </p:nvSpPr>
        <p:spPr bwMode="auto">
          <a:xfrm>
            <a:off x="1024128" y="4236935"/>
            <a:ext cx="381000" cy="762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2"/>
          <p:cNvSpPr/>
          <p:nvPr/>
        </p:nvSpPr>
        <p:spPr>
          <a:xfrm>
            <a:off x="7171124" y="850900"/>
            <a:ext cx="4550976" cy="923330"/>
          </a:xfrm>
          <a:prstGeom prst="rect">
            <a:avLst/>
          </a:prstGeom>
          <a:noFill/>
        </p:spPr>
        <p:txBody>
          <a:bodyPr wrap="square" lIns="91440" tIns="45720" rIns="91440" bIns="45720">
            <a:spAutoFit/>
            <a:scene3d>
              <a:camera prst="isometricLeftDown"/>
              <a:lightRig rig="threePt" dir="t"/>
            </a:scene3d>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3">
                      <a:satMod val="175000"/>
                      <a:alpha val="40000"/>
                    </a:schemeClr>
                  </a:glow>
                  <a:outerShdw dist="38100" dir="2640000" algn="bl" rotWithShape="0">
                    <a:schemeClr val="tx2">
                      <a:lumMod val="75000"/>
                    </a:schemeClr>
                  </a:outerShdw>
                </a:effectLst>
              </a:rPr>
              <a:t>Survey Says…</a:t>
            </a:r>
          </a:p>
        </p:txBody>
      </p:sp>
    </p:spTree>
    <p:extLst>
      <p:ext uri="{BB962C8B-B14F-4D97-AF65-F5344CB8AC3E}">
        <p14:creationId xmlns:p14="http://schemas.microsoft.com/office/powerpoint/2010/main" val="3869613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Conducting the Assessment</a:t>
            </a:r>
          </a:p>
        </p:txBody>
      </p:sp>
      <p:sp>
        <p:nvSpPr>
          <p:cNvPr id="12291" name="Rectangle 3"/>
          <p:cNvSpPr>
            <a:spLocks noGrp="1" noChangeArrowheads="1"/>
          </p:cNvSpPr>
          <p:nvPr>
            <p:ph idx="1"/>
          </p:nvPr>
        </p:nvSpPr>
        <p:spPr/>
        <p:txBody>
          <a:bodyPr>
            <a:normAutofit lnSpcReduction="10000"/>
          </a:bodyPr>
          <a:lstStyle/>
          <a:p>
            <a:pPr marL="609600" indent="-609600">
              <a:buFontTx/>
              <a:buAutoNum type="arabicPeriod" startAt="2"/>
            </a:pPr>
            <a:r>
              <a:rPr lang="en-US" altLang="en-US" sz="3500" dirty="0"/>
              <a:t>One-on-one student conference</a:t>
            </a:r>
          </a:p>
          <a:p>
            <a:pPr marL="609600" indent="-609600"/>
            <a:r>
              <a:rPr lang="en-US" altLang="en-US" sz="3500" dirty="0"/>
              <a:t>Text selection</a:t>
            </a:r>
          </a:p>
          <a:p>
            <a:pPr marL="609600" indent="-609600"/>
            <a:r>
              <a:rPr lang="en-US" altLang="en-US" sz="3500" dirty="0"/>
              <a:t>Oral reading and fluency </a:t>
            </a:r>
          </a:p>
          <a:p>
            <a:pPr marL="609600" indent="-609600"/>
            <a:endParaRPr lang="en-US" altLang="en-US" sz="3500" dirty="0"/>
          </a:p>
          <a:p>
            <a:pPr marL="609600" indent="-609600">
              <a:buNone/>
            </a:pPr>
            <a:r>
              <a:rPr lang="en-US" altLang="en-US" sz="3500" dirty="0"/>
              <a:t>	A timed oral reading passage of approximately 200-250 words that will be done in a conference with the teacher.</a:t>
            </a:r>
          </a:p>
          <a:p>
            <a:pPr marL="609600" indent="-609600">
              <a:buNone/>
            </a:pPr>
            <a:endParaRPr lang="en-US" altLang="en-US" dirty="0"/>
          </a:p>
        </p:txBody>
      </p:sp>
      <p:sp>
        <p:nvSpPr>
          <p:cNvPr id="12292" name="AutoShape 4"/>
          <p:cNvSpPr>
            <a:spLocks noChangeArrowheads="1"/>
          </p:cNvSpPr>
          <p:nvPr/>
        </p:nvSpPr>
        <p:spPr bwMode="auto">
          <a:xfrm>
            <a:off x="1024128" y="3937715"/>
            <a:ext cx="457200" cy="9906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2811" y="1166860"/>
            <a:ext cx="3089059" cy="2238280"/>
          </a:xfrm>
          <a:prstGeom prst="rect">
            <a:avLst/>
          </a:prstGeom>
        </p:spPr>
      </p:pic>
    </p:spTree>
    <p:extLst>
      <p:ext uri="{BB962C8B-B14F-4D97-AF65-F5344CB8AC3E}">
        <p14:creationId xmlns:p14="http://schemas.microsoft.com/office/powerpoint/2010/main" val="145208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Conducting the Assessment</a:t>
            </a:r>
          </a:p>
        </p:txBody>
      </p:sp>
      <p:sp>
        <p:nvSpPr>
          <p:cNvPr id="13315" name="Rectangle 3"/>
          <p:cNvSpPr>
            <a:spLocks noGrp="1" noChangeArrowheads="1"/>
          </p:cNvSpPr>
          <p:nvPr>
            <p:ph idx="1"/>
          </p:nvPr>
        </p:nvSpPr>
        <p:spPr/>
        <p:txBody>
          <a:bodyPr>
            <a:noAutofit/>
          </a:bodyPr>
          <a:lstStyle/>
          <a:p>
            <a:pPr marL="609600" indent="-609600">
              <a:lnSpc>
                <a:spcPct val="80000"/>
              </a:lnSpc>
              <a:buFontTx/>
              <a:buAutoNum type="arabicPeriod" startAt="3"/>
            </a:pPr>
            <a:r>
              <a:rPr lang="en-US" altLang="en-US" sz="3500" dirty="0"/>
              <a:t>Independent Student Work</a:t>
            </a:r>
          </a:p>
          <a:p>
            <a:pPr marL="609600" indent="-609600">
              <a:lnSpc>
                <a:spcPct val="80000"/>
              </a:lnSpc>
            </a:pPr>
            <a:r>
              <a:rPr lang="en-US" altLang="en-US" sz="3500" dirty="0"/>
              <a:t>Prediction</a:t>
            </a:r>
          </a:p>
          <a:p>
            <a:pPr marL="609600" indent="-609600">
              <a:lnSpc>
                <a:spcPct val="80000"/>
              </a:lnSpc>
            </a:pPr>
            <a:r>
              <a:rPr lang="en-US" altLang="en-US" sz="3500" dirty="0"/>
              <a:t>Read entire text silently</a:t>
            </a:r>
          </a:p>
          <a:p>
            <a:pPr marL="609600" indent="-609600">
              <a:lnSpc>
                <a:spcPct val="80000"/>
              </a:lnSpc>
            </a:pPr>
            <a:r>
              <a:rPr lang="en-US" altLang="en-US" sz="3500" dirty="0"/>
              <a:t>Complete accompanying student booklet</a:t>
            </a:r>
          </a:p>
          <a:p>
            <a:pPr marL="609600" indent="-609600">
              <a:lnSpc>
                <a:spcPct val="80000"/>
              </a:lnSpc>
              <a:buNone/>
            </a:pPr>
            <a:r>
              <a:rPr lang="en-US" altLang="en-US" sz="3500" dirty="0"/>
              <a:t>		</a:t>
            </a:r>
            <a:r>
              <a:rPr lang="en-US" altLang="en-US" sz="3000" dirty="0"/>
              <a:t>	-Summary</a:t>
            </a:r>
          </a:p>
          <a:p>
            <a:pPr marL="609600" indent="-609600">
              <a:lnSpc>
                <a:spcPct val="80000"/>
              </a:lnSpc>
              <a:buNone/>
            </a:pPr>
            <a:r>
              <a:rPr lang="en-US" altLang="en-US" sz="3000" dirty="0"/>
              <a:t>			-Literal Interpretative and Reflective questions</a:t>
            </a:r>
          </a:p>
          <a:p>
            <a:pPr marL="609600" indent="-609600">
              <a:lnSpc>
                <a:spcPct val="80000"/>
              </a:lnSpc>
              <a:buNone/>
            </a:pPr>
            <a:r>
              <a:rPr lang="en-US" altLang="en-US" sz="3000" dirty="0"/>
              <a:t>			-Metacognitive Awareness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651" y="1075182"/>
            <a:ext cx="2590800" cy="2019300"/>
          </a:xfrm>
          <a:prstGeom prst="rect">
            <a:avLst/>
          </a:prstGeom>
        </p:spPr>
      </p:pic>
    </p:spTree>
    <p:extLst>
      <p:ext uri="{BB962C8B-B14F-4D97-AF65-F5344CB8AC3E}">
        <p14:creationId xmlns:p14="http://schemas.microsoft.com/office/powerpoint/2010/main" val="3907727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Conducting the Assessment</a:t>
            </a:r>
          </a:p>
        </p:txBody>
      </p:sp>
      <p:sp>
        <p:nvSpPr>
          <p:cNvPr id="14339" name="Rectangle 3"/>
          <p:cNvSpPr>
            <a:spLocks noGrp="1" noChangeArrowheads="1"/>
          </p:cNvSpPr>
          <p:nvPr>
            <p:ph idx="1"/>
          </p:nvPr>
        </p:nvSpPr>
        <p:spPr/>
        <p:txBody>
          <a:bodyPr>
            <a:normAutofit/>
          </a:bodyPr>
          <a:lstStyle/>
          <a:p>
            <a:pPr>
              <a:buFontTx/>
              <a:buNone/>
            </a:pPr>
            <a:r>
              <a:rPr lang="en-US" altLang="en-US" sz="3500" dirty="0"/>
              <a:t>After reviewing the students’ written responses the teacher:</a:t>
            </a:r>
          </a:p>
          <a:p>
            <a:pPr>
              <a:buFont typeface="Wingdings" panose="05000000000000000000" pitchFamily="2" charset="2"/>
              <a:buChar char="Ø"/>
            </a:pPr>
            <a:r>
              <a:rPr lang="en-US" altLang="en-US" sz="3500" dirty="0"/>
              <a:t>Identifies statements of reading behaviors on the instructional continuum</a:t>
            </a:r>
          </a:p>
          <a:p>
            <a:pPr>
              <a:buFont typeface="Wingdings" panose="05000000000000000000" pitchFamily="2" charset="2"/>
              <a:buChar char="Ø"/>
            </a:pPr>
            <a:r>
              <a:rPr lang="en-US" altLang="en-US" sz="3500" dirty="0"/>
              <a:t>Teacher uses statement of reading behaviors to identify the focus for instruction</a:t>
            </a:r>
          </a:p>
        </p:txBody>
      </p:sp>
    </p:spTree>
    <p:extLst>
      <p:ext uri="{BB962C8B-B14F-4D97-AF65-F5344CB8AC3E}">
        <p14:creationId xmlns:p14="http://schemas.microsoft.com/office/powerpoint/2010/main" val="131150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5318" y="746976"/>
            <a:ext cx="6722771" cy="5561750"/>
          </a:xfrm>
        </p:spPr>
      </p:pic>
    </p:spTree>
    <p:extLst>
      <p:ext uri="{BB962C8B-B14F-4D97-AF65-F5344CB8AC3E}">
        <p14:creationId xmlns:p14="http://schemas.microsoft.com/office/powerpoint/2010/main" val="2429329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Analyzing the Assessment</a:t>
            </a:r>
          </a:p>
        </p:txBody>
      </p:sp>
      <p:sp>
        <p:nvSpPr>
          <p:cNvPr id="17411" name="Rectangle 3"/>
          <p:cNvSpPr>
            <a:spLocks noGrp="1" noChangeArrowheads="1"/>
          </p:cNvSpPr>
          <p:nvPr>
            <p:ph idx="1"/>
          </p:nvPr>
        </p:nvSpPr>
        <p:spPr/>
        <p:txBody>
          <a:bodyPr>
            <a:normAutofit/>
          </a:bodyPr>
          <a:lstStyle/>
          <a:p>
            <a:pPr>
              <a:buFont typeface="Wingdings" panose="05000000000000000000" pitchFamily="2" charset="2"/>
              <a:buChar char="Ø"/>
            </a:pPr>
            <a:r>
              <a:rPr lang="en-US" altLang="en-US" sz="4000" dirty="0"/>
              <a:t>Determining the level of student responses</a:t>
            </a:r>
          </a:p>
          <a:p>
            <a:pPr>
              <a:buFont typeface="Wingdings" panose="05000000000000000000" pitchFamily="2" charset="2"/>
              <a:buChar char="Ø"/>
            </a:pPr>
            <a:r>
              <a:rPr lang="en-US" altLang="en-US" sz="4000" dirty="0"/>
              <a:t>Selecting descriptors on the continuum</a:t>
            </a:r>
          </a:p>
          <a:p>
            <a:pPr>
              <a:buFont typeface="Wingdings" panose="05000000000000000000" pitchFamily="2" charset="2"/>
              <a:buChar char="Ø"/>
            </a:pPr>
            <a:r>
              <a:rPr lang="en-US" altLang="en-US" sz="4000" dirty="0"/>
              <a:t>Choosing a focus for instruction</a:t>
            </a:r>
          </a:p>
          <a:p>
            <a:pPr marL="0" indent="0">
              <a:buNone/>
            </a:pPr>
            <a:endParaRPr lang="en-US" alt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590" y="3888896"/>
            <a:ext cx="3901825" cy="2420464"/>
          </a:xfrm>
          <a:prstGeom prst="rect">
            <a:avLst/>
          </a:prstGeom>
        </p:spPr>
      </p:pic>
    </p:spTree>
    <p:extLst>
      <p:ext uri="{BB962C8B-B14F-4D97-AF65-F5344CB8AC3E}">
        <p14:creationId xmlns:p14="http://schemas.microsoft.com/office/powerpoint/2010/main" val="1570138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3"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04967"/>
            <a:ext cx="9720073" cy="5804393"/>
          </a:xfrm>
        </p:spPr>
        <p:txBody>
          <a:bodyPr>
            <a:normAutofit/>
          </a:bodyPr>
          <a:lstStyle/>
          <a:p>
            <a:pPr marL="0" indent="0" algn="ctr">
              <a:buNone/>
            </a:pPr>
            <a:r>
              <a:rPr lang="en-US" sz="4500" dirty="0"/>
              <a:t>If you need any further help, please contact me. I am happy to come in and model the assessment and/or assist you in scoring your tests.</a:t>
            </a:r>
          </a:p>
          <a:p>
            <a:pPr algn="ctr"/>
            <a:endParaRPr lang="en-US" sz="4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102" y="3098042"/>
            <a:ext cx="5066123" cy="3546286"/>
          </a:xfrm>
          <a:prstGeom prst="rect">
            <a:avLst/>
          </a:prstGeom>
        </p:spPr>
      </p:pic>
    </p:spTree>
    <p:extLst>
      <p:ext uri="{BB962C8B-B14F-4D97-AF65-F5344CB8AC3E}">
        <p14:creationId xmlns:p14="http://schemas.microsoft.com/office/powerpoint/2010/main" val="306784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2300" y="431801"/>
            <a:ext cx="10071100" cy="53376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8300" y="2023800"/>
            <a:ext cx="827700" cy="1556076"/>
          </a:xfrm>
          <a:prstGeom prst="rect">
            <a:avLst/>
          </a:prstGeom>
        </p:spPr>
      </p:pic>
      <p:sp>
        <p:nvSpPr>
          <p:cNvPr id="7" name="Rectangle 6"/>
          <p:cNvSpPr/>
          <p:nvPr/>
        </p:nvSpPr>
        <p:spPr>
          <a:xfrm>
            <a:off x="6278414" y="5171875"/>
            <a:ext cx="468628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Read and Retell</a:t>
            </a:r>
          </a:p>
        </p:txBody>
      </p:sp>
    </p:spTree>
    <p:extLst>
      <p:ext uri="{BB962C8B-B14F-4D97-AF65-F5344CB8AC3E}">
        <p14:creationId xmlns:p14="http://schemas.microsoft.com/office/powerpoint/2010/main" val="3497795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20700"/>
            <a:ext cx="9720073" cy="5788660"/>
          </a:xfrm>
        </p:spPr>
        <p:txBody>
          <a:bodyPr>
            <a:noAutofit/>
          </a:bodyPr>
          <a:lstStyle/>
          <a:p>
            <a:r>
              <a:rPr lang="en-US" sz="4000" dirty="0"/>
              <a:t>When Peter's father told him that they were moving to a new town on the other side of the country, Peter felt a mix of things inside him. He was happy for the new adventure but sad to leave his friends behind. He was excited for the new things he would see and learn but scared about what he might forget, or miss, about home. It was hard to say how he felt about it.</a:t>
            </a:r>
          </a:p>
        </p:txBody>
      </p:sp>
      <p:sp>
        <p:nvSpPr>
          <p:cNvPr id="4" name="Rectangle 3"/>
          <p:cNvSpPr/>
          <p:nvPr/>
        </p:nvSpPr>
        <p:spPr>
          <a:xfrm>
            <a:off x="5356040" y="5126335"/>
            <a:ext cx="427392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effectLst>
                  <a:outerShdw blurRad="60007" dist="310007" dir="7680000" sy="30000" kx="1300200" algn="ctr" rotWithShape="0">
                    <a:prstClr val="black">
                      <a:alpha val="32000"/>
                    </a:prstClr>
                  </a:outerShdw>
                </a:effectLst>
              </a:rPr>
              <a:t>Try it Again…</a:t>
            </a:r>
          </a:p>
        </p:txBody>
      </p:sp>
    </p:spTree>
    <p:extLst>
      <p:ext uri="{BB962C8B-B14F-4D97-AF65-F5344CB8AC3E}">
        <p14:creationId xmlns:p14="http://schemas.microsoft.com/office/powerpoint/2010/main" val="2866813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81200" y="1219200"/>
            <a:ext cx="7848600" cy="4800600"/>
          </a:xfrm>
        </p:spPr>
        <p:txBody>
          <a:bodyPr>
            <a:normAutofit/>
          </a:bodyPr>
          <a:lstStyle/>
          <a:p>
            <a:pPr>
              <a:lnSpc>
                <a:spcPct val="90000"/>
              </a:lnSpc>
              <a:buFontTx/>
              <a:buNone/>
            </a:pPr>
            <a:r>
              <a:rPr lang="en-US" altLang="en-US" sz="3500" dirty="0"/>
              <a:t>Students need instruction and materials at their </a:t>
            </a:r>
            <a:r>
              <a:rPr lang="en-US" altLang="en-US" sz="3500" u="sng" dirty="0"/>
              <a:t>independent</a:t>
            </a:r>
            <a:r>
              <a:rPr lang="en-US" altLang="en-US" sz="3500" dirty="0"/>
              <a:t> and </a:t>
            </a:r>
            <a:r>
              <a:rPr lang="en-US" altLang="en-US" sz="3500" u="sng" dirty="0"/>
              <a:t>instructional levels</a:t>
            </a:r>
            <a:r>
              <a:rPr lang="en-US" altLang="en-US" sz="3500" dirty="0"/>
              <a:t>.</a:t>
            </a:r>
          </a:p>
          <a:p>
            <a:pPr>
              <a:lnSpc>
                <a:spcPct val="90000"/>
              </a:lnSpc>
            </a:pPr>
            <a:r>
              <a:rPr lang="en-US" altLang="en-US" sz="3500" dirty="0"/>
              <a:t>85% of everything children read should be easy for them</a:t>
            </a:r>
          </a:p>
          <a:p>
            <a:pPr>
              <a:lnSpc>
                <a:spcPct val="90000"/>
              </a:lnSpc>
            </a:pPr>
            <a:r>
              <a:rPr lang="en-US" altLang="en-US" sz="3500" dirty="0"/>
              <a:t>15% should be a bit of a challenge</a:t>
            </a:r>
          </a:p>
          <a:p>
            <a:pPr>
              <a:lnSpc>
                <a:spcPct val="90000"/>
              </a:lnSpc>
            </a:pPr>
            <a:r>
              <a:rPr lang="en-US" altLang="en-US" sz="3500" dirty="0"/>
              <a:t>0% at the difficult level because it provides no purpose for learning</a:t>
            </a:r>
          </a:p>
          <a:p>
            <a:pPr>
              <a:lnSpc>
                <a:spcPct val="90000"/>
              </a:lnSpc>
              <a:buFontTx/>
              <a:buNone/>
            </a:pPr>
            <a:r>
              <a:rPr lang="en-US" altLang="en-US" sz="3500" dirty="0"/>
              <a:t>                         </a:t>
            </a:r>
            <a:r>
              <a:rPr lang="en-US" altLang="en-US" sz="3500" i="1" dirty="0"/>
              <a:t>Richard </a:t>
            </a:r>
            <a:r>
              <a:rPr lang="en-US" altLang="en-US" sz="3500" i="1" dirty="0" err="1"/>
              <a:t>Allington</a:t>
            </a:r>
            <a:r>
              <a:rPr lang="en-US" altLang="en-US" sz="3500" i="1" dirty="0"/>
              <a:t> 1996</a:t>
            </a:r>
            <a:endParaRPr lang="en-US" altLang="en-US" sz="35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1810" y="2801474"/>
            <a:ext cx="2181898" cy="1963708"/>
          </a:xfrm>
          <a:prstGeom prst="rect">
            <a:avLst/>
          </a:prstGeom>
        </p:spPr>
      </p:pic>
      <p:sp>
        <p:nvSpPr>
          <p:cNvPr id="3" name="Cloud Callout 2"/>
          <p:cNvSpPr/>
          <p:nvPr/>
        </p:nvSpPr>
        <p:spPr>
          <a:xfrm>
            <a:off x="9537700" y="304800"/>
            <a:ext cx="2286000" cy="2235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9829800" y="605069"/>
            <a:ext cx="1555750" cy="1569660"/>
          </a:xfrm>
          <a:prstGeom prst="rect">
            <a:avLst/>
          </a:prstGeom>
          <a:noFill/>
        </p:spPr>
        <p:txBody>
          <a:bodyPr wrap="square" rtlCol="0">
            <a:spAutoFit/>
          </a:bodyPr>
          <a:lstStyle/>
          <a:p>
            <a:pPr algn="ctr"/>
            <a:r>
              <a:rPr lang="en-US" sz="1600" dirty="0"/>
              <a:t>So, how do we determine the independent and instructional levels of our students?</a:t>
            </a:r>
          </a:p>
        </p:txBody>
      </p:sp>
    </p:spTree>
    <p:extLst>
      <p:ext uri="{BB962C8B-B14F-4D97-AF65-F5344CB8AC3E}">
        <p14:creationId xmlns:p14="http://schemas.microsoft.com/office/powerpoint/2010/main" val="90881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 calcmode="lin" valueType="num">
                                      <p:cBhvr additive="base">
                                        <p:cTn id="2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Placeholder 10" descr="flbreading - &lt;strong&gt;DRA2&lt;/strong&gt; Assessment Resources"/>
          <p:cNvPicPr>
            <a:picLocks noGrp="1" noChangeAspect="1"/>
          </p:cNvPicPr>
          <p:nvPr>
            <p:ph idx="1"/>
          </p:nvPr>
        </p:nvPicPr>
        <p:blipFill>
          <a:blip r:embed="rId2">
            <a:extLst>
              <a:ext uri="{28A0092B-C50C-407E-A947-70E740481C1C}">
                <a14:useLocalDpi xmlns:a14="http://schemas.microsoft.com/office/drawing/2010/main" val="0"/>
              </a:ext>
            </a:extLst>
          </a:blip>
          <a:srcRect l="4985" r="4985"/>
          <a:stretch>
            <a:fillRect/>
          </a:stretch>
        </p:blipFill>
        <p:spPr>
          <a:xfrm>
            <a:off x="1536192" y="987552"/>
            <a:ext cx="8741664" cy="5748375"/>
          </a:xfrm>
        </p:spPr>
      </p:pic>
    </p:spTree>
    <p:extLst>
      <p:ext uri="{BB962C8B-B14F-4D97-AF65-F5344CB8AC3E}">
        <p14:creationId xmlns:p14="http://schemas.microsoft.com/office/powerpoint/2010/main" val="142236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381000"/>
            <a:ext cx="6413500" cy="990600"/>
          </a:xfrm>
        </p:spPr>
        <p:txBody>
          <a:bodyPr/>
          <a:lstStyle/>
          <a:p>
            <a:r>
              <a:rPr lang="en-US" altLang="en-US"/>
              <a:t>DRA Assessment Cycle</a:t>
            </a:r>
          </a:p>
        </p:txBody>
      </p:sp>
      <p:sp>
        <p:nvSpPr>
          <p:cNvPr id="20485" name="AutoShape 5"/>
          <p:cNvSpPr>
            <a:spLocks noChangeArrowheads="1"/>
          </p:cNvSpPr>
          <p:nvPr/>
        </p:nvSpPr>
        <p:spPr bwMode="auto">
          <a:xfrm>
            <a:off x="5087155" y="1371600"/>
            <a:ext cx="2456645" cy="1600200"/>
          </a:xfrm>
          <a:prstGeom prst="rightArrowCallout">
            <a:avLst>
              <a:gd name="adj1" fmla="val 25000"/>
              <a:gd name="adj2" fmla="val 25000"/>
              <a:gd name="adj3" fmla="val 29630"/>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Assessing</a:t>
            </a:r>
          </a:p>
          <a:p>
            <a:pPr algn="ctr"/>
            <a:r>
              <a:rPr lang="en-US" altLang="en-US" dirty="0"/>
              <a:t>Performance</a:t>
            </a:r>
          </a:p>
        </p:txBody>
      </p:sp>
      <p:sp>
        <p:nvSpPr>
          <p:cNvPr id="20489" name="AutoShape 9"/>
          <p:cNvSpPr>
            <a:spLocks noChangeArrowheads="1"/>
          </p:cNvSpPr>
          <p:nvPr/>
        </p:nvSpPr>
        <p:spPr bwMode="auto">
          <a:xfrm>
            <a:off x="7495503" y="2885941"/>
            <a:ext cx="1734355" cy="2152918"/>
          </a:xfrm>
          <a:prstGeom prst="downArrowCallout">
            <a:avLst>
              <a:gd name="adj1" fmla="val 25000"/>
              <a:gd name="adj2" fmla="val 25000"/>
              <a:gd name="adj3" fmla="val 25000"/>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Analyzing/</a:t>
            </a:r>
          </a:p>
          <a:p>
            <a:pPr algn="ctr"/>
            <a:r>
              <a:rPr lang="en-US" altLang="en-US" dirty="0"/>
              <a:t>Reflecting</a:t>
            </a:r>
          </a:p>
        </p:txBody>
      </p:sp>
      <p:sp>
        <p:nvSpPr>
          <p:cNvPr id="20490" name="AutoShape 10"/>
          <p:cNvSpPr>
            <a:spLocks noChangeArrowheads="1"/>
          </p:cNvSpPr>
          <p:nvPr/>
        </p:nvSpPr>
        <p:spPr bwMode="auto">
          <a:xfrm>
            <a:off x="4388475" y="4597758"/>
            <a:ext cx="2591873" cy="1574442"/>
          </a:xfrm>
          <a:prstGeom prst="leftArrowCallout">
            <a:avLst>
              <a:gd name="adj1" fmla="val 25000"/>
              <a:gd name="adj2" fmla="val 25000"/>
              <a:gd name="adj3" fmla="val 333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Planning</a:t>
            </a:r>
          </a:p>
          <a:p>
            <a:pPr algn="ctr"/>
            <a:r>
              <a:rPr lang="en-US" altLang="en-US" dirty="0"/>
              <a:t>Instruction</a:t>
            </a:r>
          </a:p>
        </p:txBody>
      </p:sp>
      <p:sp>
        <p:nvSpPr>
          <p:cNvPr id="20491" name="AutoShape 11"/>
          <p:cNvSpPr>
            <a:spLocks noChangeArrowheads="1"/>
          </p:cNvSpPr>
          <p:nvPr/>
        </p:nvSpPr>
        <p:spPr bwMode="auto">
          <a:xfrm>
            <a:off x="2794715" y="2514600"/>
            <a:ext cx="1777285" cy="2083158"/>
          </a:xfrm>
          <a:prstGeom prst="upArrowCallout">
            <a:avLst>
              <a:gd name="adj1" fmla="val 25000"/>
              <a:gd name="adj2" fmla="val 25000"/>
              <a:gd name="adj3" fmla="val 2456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Teaching/</a:t>
            </a:r>
          </a:p>
          <a:p>
            <a:pPr algn="ctr"/>
            <a:r>
              <a:rPr lang="en-US" altLang="en-US" dirty="0"/>
              <a:t>Learning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904" y="425808"/>
            <a:ext cx="3599766" cy="1739887"/>
          </a:xfrm>
          <a:prstGeom prst="rect">
            <a:avLst/>
          </a:prstGeom>
        </p:spPr>
      </p:pic>
    </p:spTree>
    <p:extLst>
      <p:ext uri="{BB962C8B-B14F-4D97-AF65-F5344CB8AC3E}">
        <p14:creationId xmlns:p14="http://schemas.microsoft.com/office/powerpoint/2010/main" val="462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485"/>
                                        </p:tgtEl>
                                      </p:cBhvr>
                                    </p:animEffect>
                                    <p:animScale>
                                      <p:cBhvr>
                                        <p:cTn id="7" dur="250" autoRev="1" fill="hold"/>
                                        <p:tgtEl>
                                          <p:spTgt spid="2048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0489"/>
                                        </p:tgtEl>
                                      </p:cBhvr>
                                    </p:animEffect>
                                    <p:animScale>
                                      <p:cBhvr>
                                        <p:cTn id="12" dur="250" autoRev="1" fill="hold"/>
                                        <p:tgtEl>
                                          <p:spTgt spid="20489"/>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0490"/>
                                        </p:tgtEl>
                                      </p:cBhvr>
                                    </p:animEffect>
                                    <p:animScale>
                                      <p:cBhvr>
                                        <p:cTn id="17" dur="250" autoRev="1" fill="hold"/>
                                        <p:tgtEl>
                                          <p:spTgt spid="2049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0491"/>
                                        </p:tgtEl>
                                      </p:cBhvr>
                                    </p:animEffect>
                                    <p:animScale>
                                      <p:cBhvr>
                                        <p:cTn id="22" dur="250" autoRev="1" fill="hold"/>
                                        <p:tgtEl>
                                          <p:spTgt spid="204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9" grpId="0" animBg="1"/>
      <p:bldP spid="20490" grpId="0" animBg="1"/>
      <p:bldP spid="204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dirty="0"/>
              <a:t>Purpose of the DRA</a:t>
            </a:r>
          </a:p>
        </p:txBody>
      </p:sp>
      <p:sp>
        <p:nvSpPr>
          <p:cNvPr id="2053" name="Rectangle 5"/>
          <p:cNvSpPr>
            <a:spLocks noGrp="1" noChangeArrowheads="1"/>
          </p:cNvSpPr>
          <p:nvPr>
            <p:ph idx="1"/>
          </p:nvPr>
        </p:nvSpPr>
        <p:spPr/>
        <p:txBody>
          <a:bodyPr/>
          <a:lstStyle/>
          <a:p>
            <a:r>
              <a:rPr lang="en-US" altLang="en-US" sz="2500" dirty="0"/>
              <a:t>Works in conjunction with DRA K-3</a:t>
            </a:r>
          </a:p>
          <a:p>
            <a:r>
              <a:rPr lang="en-US" altLang="en-US" sz="2500" u="sng" dirty="0"/>
              <a:t>Provides classroom teachers of intermediate students</a:t>
            </a:r>
          </a:p>
          <a:p>
            <a:pPr>
              <a:buFontTx/>
              <a:buNone/>
            </a:pPr>
            <a:r>
              <a:rPr lang="en-US" altLang="en-US" sz="2500" dirty="0"/>
              <a:t>	-to access levels of performance on a variety of crucial skills and strategies</a:t>
            </a:r>
          </a:p>
          <a:p>
            <a:pPr>
              <a:buFontTx/>
              <a:buNone/>
            </a:pPr>
            <a:r>
              <a:rPr lang="en-US" altLang="en-US" sz="2500" dirty="0"/>
              <a:t>	-diagnose student needs and plan for instruction</a:t>
            </a:r>
          </a:p>
          <a:p>
            <a:pPr>
              <a:buFontTx/>
              <a:buNone/>
            </a:pPr>
            <a:r>
              <a:rPr lang="en-US" altLang="en-US" sz="2500" dirty="0"/>
              <a:t>	-prepare students to be successful in the classroom and on state test (FSA)</a:t>
            </a:r>
          </a:p>
          <a:p>
            <a:pPr>
              <a:buFontTx/>
              <a:buNone/>
            </a:pPr>
            <a:r>
              <a:rPr lang="en-US" altLang="en-US" sz="2500" dirty="0"/>
              <a:t>	-document progress across the intermediate years</a:t>
            </a:r>
          </a:p>
          <a:p>
            <a:pPr>
              <a:buFontTx/>
              <a:buNone/>
            </a:pPr>
            <a:r>
              <a:rPr lang="en-US" altLang="en-US" sz="2500" dirty="0"/>
              <a:t>	-keep parents informed about the levels of student achievement</a:t>
            </a:r>
          </a:p>
          <a:p>
            <a:pPr>
              <a:buFontTx/>
              <a:buNone/>
            </a:pPr>
            <a:endParaRPr lang="en-US" altLang="en-US" sz="1400" dirty="0"/>
          </a:p>
        </p:txBody>
      </p:sp>
      <p:sp>
        <p:nvSpPr>
          <p:cNvPr id="2" name="5-Point Star 1"/>
          <p:cNvSpPr/>
          <p:nvPr/>
        </p:nvSpPr>
        <p:spPr>
          <a:xfrm>
            <a:off x="270456" y="3769646"/>
            <a:ext cx="875763" cy="52803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400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 calcmode="lin" valueType="num">
                                      <p:cBhvr additive="base">
                                        <p:cTn id="11"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 calcmode="lin" valueType="num">
                                      <p:cBhvr additive="base">
                                        <p:cTn id="15"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 calcmode="lin" valueType="num">
                                      <p:cBhvr additive="base">
                                        <p:cTn id="19"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 calcmode="lin" valueType="num">
                                      <p:cBhvr additive="base">
                                        <p:cTn id="23"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 calcmode="lin" valueType="num">
                                      <p:cBhvr additive="base">
                                        <p:cTn id="27" dur="500" fill="hold"/>
                                        <p:tgtEl>
                                          <p:spTgt spid="205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5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3">
                                            <p:txEl>
                                              <p:pRg st="6" end="6"/>
                                            </p:txEl>
                                          </p:spTgt>
                                        </p:tgtEl>
                                        <p:attrNameLst>
                                          <p:attrName>style.visibility</p:attrName>
                                        </p:attrNameLst>
                                      </p:cBhvr>
                                      <p:to>
                                        <p:strVal val="visible"/>
                                      </p:to>
                                    </p:set>
                                    <p:anim calcmode="lin" valueType="num">
                                      <p:cBhvr additive="base">
                                        <p:cTn id="31" dur="500" fill="hold"/>
                                        <p:tgtEl>
                                          <p:spTgt spid="205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606</TotalTime>
  <Words>1270</Words>
  <Application>Microsoft Office PowerPoint</Application>
  <PresentationFormat>Widescreen</PresentationFormat>
  <Paragraphs>172</Paragraphs>
  <Slides>31</Slides>
  <Notes>11</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LD Teen Doodles</vt:lpstr>
      <vt:lpstr>Tw Cen MT</vt:lpstr>
      <vt:lpstr>Tw Cen MT Condensed</vt:lpstr>
      <vt:lpstr>Wingdings</vt:lpstr>
      <vt:lpstr>Wingdings 3</vt:lpstr>
      <vt:lpstr>Integral</vt:lpstr>
      <vt:lpstr>Developmental Reading Assessment</vt:lpstr>
      <vt:lpstr>Learning Goals</vt:lpstr>
      <vt:lpstr>PowerPoint Presentation</vt:lpstr>
      <vt:lpstr>PowerPoint Presentation</vt:lpstr>
      <vt:lpstr>PowerPoint Presentation</vt:lpstr>
      <vt:lpstr>PowerPoint Presentation</vt:lpstr>
      <vt:lpstr>PowerPoint Presentation</vt:lpstr>
      <vt:lpstr>DRA Assessment Cycle</vt:lpstr>
      <vt:lpstr>Purpose of the DRA</vt:lpstr>
      <vt:lpstr>Benefits of DRA </vt:lpstr>
      <vt:lpstr>DRA Assessment Tool</vt:lpstr>
      <vt:lpstr>Assesses student reading achievement in:</vt:lpstr>
      <vt:lpstr>PowerPoint Presentation</vt:lpstr>
      <vt:lpstr>Reading Engagement Survey</vt:lpstr>
      <vt:lpstr>Oral Reading Fluency</vt:lpstr>
      <vt:lpstr>Oral Reading Fluency</vt:lpstr>
      <vt:lpstr>Comprehension </vt:lpstr>
      <vt:lpstr>Additional Features</vt:lpstr>
      <vt:lpstr>DRA2 Word Analysis</vt:lpstr>
      <vt:lpstr>DRA Assessment Results</vt:lpstr>
      <vt:lpstr>Notes on Scoring of the DRA</vt:lpstr>
      <vt:lpstr>I’ve DRA’d, Now What?</vt:lpstr>
      <vt:lpstr>Need Packets?</vt:lpstr>
      <vt:lpstr>Homework and Next Steps</vt:lpstr>
      <vt:lpstr>PowerPoint Presentation</vt:lpstr>
      <vt:lpstr>Conducting the Assessment</vt:lpstr>
      <vt:lpstr>Conducting the Assessment</vt:lpstr>
      <vt:lpstr>Conducting the Assessment</vt:lpstr>
      <vt:lpstr>Conducting the Assessment</vt:lpstr>
      <vt:lpstr>Analyzing the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Reading Assessment</dc:title>
  <dc:creator>Cristin Rudi</dc:creator>
  <cp:lastModifiedBy>Cristin Rudi</cp:lastModifiedBy>
  <cp:revision>27</cp:revision>
  <dcterms:created xsi:type="dcterms:W3CDTF">2015-10-26T16:29:49Z</dcterms:created>
  <dcterms:modified xsi:type="dcterms:W3CDTF">2018-01-26T20:55:09Z</dcterms:modified>
</cp:coreProperties>
</file>