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2" r:id="rId4"/>
    <p:sldId id="260" r:id="rId5"/>
    <p:sldId id="263" r:id="rId6"/>
    <p:sldId id="264" r:id="rId7"/>
    <p:sldId id="266" r:id="rId8"/>
    <p:sldId id="268" r:id="rId9"/>
    <p:sldId id="267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C0B66-18F6-4A8C-8D06-560247E1745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30218-6DD6-4C9C-B4BD-F141BA8DF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9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035962-B8F6-499B-9F1D-CF03D29A13F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70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/>
            <a:fld id="{A9CFC574-0415-45E5-B2F1-BBC3DC376D20}" type="slidenum">
              <a:rPr lang="en-US" sz="1200">
                <a:cs typeface="Arial" charset="0"/>
              </a:rPr>
              <a:pPr algn="r"/>
              <a:t>6</a:t>
            </a:fld>
            <a:endParaRPr lang="en-US" sz="1200">
              <a:cs typeface="Arial" charset="0"/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534988"/>
            <a:ext cx="6096000" cy="3429000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 lIns="91432" tIns="45716" rIns="91432" bIns="45716"/>
          <a:lstStyle/>
          <a:p>
            <a:pPr eaLnBrk="1" hangingPunct="1"/>
            <a:r>
              <a:rPr lang="en-US" smtClean="0"/>
              <a:t>Many students have heard the terms “cost per unit” or “unit cost” in other business courses.  ATC means the same thing.  </a:t>
            </a:r>
          </a:p>
        </p:txBody>
      </p:sp>
    </p:spTree>
    <p:extLst>
      <p:ext uri="{BB962C8B-B14F-4D97-AF65-F5344CB8AC3E}">
        <p14:creationId xmlns:p14="http://schemas.microsoft.com/office/powerpoint/2010/main" val="296751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C4B3-D033-489B-8EF0-14C4ADEB31B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0908-BF26-424F-B279-6C6B858A4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6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C4B3-D033-489B-8EF0-14C4ADEB31B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0908-BF26-424F-B279-6C6B858A4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6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C4B3-D033-489B-8EF0-14C4ADEB31B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0908-BF26-424F-B279-6C6B858A4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6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2E3975-B969-49E4-8B38-32E811264FF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34132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C4B3-D033-489B-8EF0-14C4ADEB31B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0908-BF26-424F-B279-6C6B858A4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0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C4B3-D033-489B-8EF0-14C4ADEB31B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0908-BF26-424F-B279-6C6B858A4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7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C4B3-D033-489B-8EF0-14C4ADEB31B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0908-BF26-424F-B279-6C6B858A4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9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C4B3-D033-489B-8EF0-14C4ADEB31B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0908-BF26-424F-B279-6C6B858A4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6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C4B3-D033-489B-8EF0-14C4ADEB31B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0908-BF26-424F-B279-6C6B858A4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4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C4B3-D033-489B-8EF0-14C4ADEB31B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0908-BF26-424F-B279-6C6B858A4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7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C4B3-D033-489B-8EF0-14C4ADEB31B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0908-BF26-424F-B279-6C6B858A4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4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C4B3-D033-489B-8EF0-14C4ADEB31B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0908-BF26-424F-B279-6C6B858A4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5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DC4B3-D033-489B-8EF0-14C4ADEB31B5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50908-BF26-424F-B279-6C6B858A4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3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Program%20Files/TurningPoint/2003/Question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Here’s a Gosh </a:t>
            </a:r>
            <a:r>
              <a:rPr lang="en-US" dirty="0" err="1" smtClean="0"/>
              <a:t>Dern</a:t>
            </a:r>
            <a:r>
              <a:rPr lang="en-US" dirty="0" smtClean="0"/>
              <a:t> PPT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03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BTW… Thanks for Coming.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smtClean="0"/>
              <a:t>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8542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…to help you understand that explicit and implicit costs can be broken down into these categories: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Total Cost = TC</a:t>
            </a:r>
          </a:p>
          <a:p>
            <a:pPr marL="0" indent="0">
              <a:buNone/>
            </a:pPr>
            <a:r>
              <a:rPr lang="en-US" dirty="0" smtClean="0"/>
              <a:t>Fixed Cost = FC</a:t>
            </a:r>
          </a:p>
          <a:p>
            <a:pPr marL="0" indent="0">
              <a:buNone/>
            </a:pPr>
            <a:r>
              <a:rPr lang="en-US" dirty="0" smtClean="0"/>
              <a:t>Variable Cost = VC</a:t>
            </a:r>
          </a:p>
          <a:p>
            <a:pPr marL="0" indent="0">
              <a:buNone/>
            </a:pPr>
            <a:r>
              <a:rPr lang="en-US" dirty="0" smtClean="0"/>
              <a:t>Marginal Cost = MC</a:t>
            </a:r>
          </a:p>
          <a:p>
            <a:pPr marL="0" indent="0">
              <a:buNone/>
            </a:pPr>
            <a:r>
              <a:rPr lang="en-US" dirty="0" smtClean="0"/>
              <a:t>Average Fixed Cost = AFC</a:t>
            </a:r>
          </a:p>
          <a:p>
            <a:pPr marL="0" indent="0">
              <a:buNone/>
            </a:pPr>
            <a:r>
              <a:rPr lang="en-US" dirty="0" smtClean="0"/>
              <a:t>Average Variable Cost = AVC</a:t>
            </a:r>
          </a:p>
          <a:p>
            <a:pPr marL="0" indent="0">
              <a:buNone/>
            </a:pPr>
            <a:r>
              <a:rPr lang="en-US" dirty="0" smtClean="0"/>
              <a:t>Average Total Cost = ATC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238250"/>
            <a:ext cx="5029200" cy="5960606"/>
          </a:xfrm>
        </p:spPr>
      </p:pic>
    </p:spTree>
    <p:extLst>
      <p:ext uri="{BB962C8B-B14F-4D97-AF65-F5344CB8AC3E}">
        <p14:creationId xmlns:p14="http://schemas.microsoft.com/office/powerpoint/2010/main" val="148387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38200" y="746125"/>
            <a:ext cx="10515600" cy="1343027"/>
          </a:xfrm>
        </p:spPr>
        <p:txBody>
          <a:bodyPr/>
          <a:lstStyle/>
          <a:p>
            <a:r>
              <a:rPr lang="en-US" altLang="en-US" dirty="0" smtClean="0"/>
              <a:t>                TC     FC    VC    </a:t>
            </a:r>
            <a:r>
              <a:rPr lang="en-US" altLang="en-US" sz="4000" dirty="0" smtClean="0"/>
              <a:t>AFC   AVC    ATC    MC</a:t>
            </a:r>
            <a:endParaRPr lang="en-US" altLang="en-US" sz="4000" dirty="0" smtClean="0"/>
          </a:p>
        </p:txBody>
      </p:sp>
      <p:sp>
        <p:nvSpPr>
          <p:cNvPr id="2457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 w="9525"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C099C79-97D2-4200-8E70-212883A089E4}" type="slidenum">
              <a:rPr lang="en-US" altLang="en-US" sz="1200">
                <a:solidFill>
                  <a:srgbClr val="002060"/>
                </a:solidFill>
              </a:rPr>
              <a:pPr eaLnBrk="1" hangingPunct="1"/>
              <a:t>3</a:t>
            </a:fld>
            <a:endParaRPr lang="en-US" altLang="en-US" sz="1200">
              <a:solidFill>
                <a:srgbClr val="002060"/>
              </a:solidFill>
            </a:endParaRPr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1662114" y="382589"/>
            <a:ext cx="8148449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None/>
            </a:pPr>
            <a:r>
              <a:rPr lang="en-US" altLang="en-US" sz="2600" dirty="0" smtClean="0">
                <a:solidFill>
                  <a:srgbClr val="002060"/>
                </a:solidFill>
              </a:rPr>
              <a:t>The </a:t>
            </a:r>
            <a:r>
              <a:rPr lang="en-US" altLang="en-US" sz="2600" dirty="0">
                <a:solidFill>
                  <a:srgbClr val="002060"/>
                </a:solidFill>
              </a:rPr>
              <a:t>Various Measures of Cost: </a:t>
            </a:r>
            <a:r>
              <a:rPr lang="en-US" altLang="en-US" sz="2600" dirty="0" smtClean="0">
                <a:solidFill>
                  <a:srgbClr val="002060"/>
                </a:solidFill>
              </a:rPr>
              <a:t>      D.B’s </a:t>
            </a:r>
            <a:r>
              <a:rPr lang="en-US" altLang="en-US" sz="2600" dirty="0">
                <a:solidFill>
                  <a:srgbClr val="002060"/>
                </a:solidFill>
              </a:rPr>
              <a:t>Coffee </a:t>
            </a:r>
            <a:r>
              <a:rPr lang="en-US" altLang="en-US" sz="2600" dirty="0" smtClean="0">
                <a:solidFill>
                  <a:srgbClr val="002060"/>
                </a:solidFill>
              </a:rPr>
              <a:t>Shop</a:t>
            </a:r>
          </a:p>
          <a:p>
            <a:pPr algn="l" eaLnBrk="1" hangingPunct="1">
              <a:buFontTx/>
              <a:buNone/>
            </a:pPr>
            <a:endParaRPr lang="en-US" altLang="en-US" sz="2600" dirty="0" smtClean="0">
              <a:solidFill>
                <a:srgbClr val="002060"/>
              </a:solidFill>
            </a:endParaRPr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252" y="1759668"/>
            <a:ext cx="9333495" cy="8001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677888"/>
              </p:ext>
            </p:extLst>
          </p:nvPr>
        </p:nvGraphicFramePr>
        <p:xfrm>
          <a:off x="6245816" y="2089153"/>
          <a:ext cx="883403" cy="824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403"/>
              </a:tblGrid>
              <a:tr h="824528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 </a:t>
                      </a:r>
                      <a:r>
                        <a:rPr lang="en-US" sz="2000" u="sng" dirty="0" smtClean="0"/>
                        <a:t>FC</a:t>
                      </a:r>
                    </a:p>
                    <a:p>
                      <a:pPr algn="ctr"/>
                      <a:r>
                        <a:rPr lang="en-US" sz="2000" dirty="0" smtClean="0"/>
                        <a:t>Q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187518"/>
              </p:ext>
            </p:extLst>
          </p:nvPr>
        </p:nvGraphicFramePr>
        <p:xfrm>
          <a:off x="7467599" y="2089153"/>
          <a:ext cx="883403" cy="824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403"/>
              </a:tblGrid>
              <a:tr h="824528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 </a:t>
                      </a:r>
                      <a:r>
                        <a:rPr lang="en-US" sz="2000" u="sng" dirty="0" smtClean="0"/>
                        <a:t>VC</a:t>
                      </a:r>
                    </a:p>
                    <a:p>
                      <a:pPr algn="ctr"/>
                      <a:r>
                        <a:rPr lang="en-US" sz="2000" dirty="0" smtClean="0"/>
                        <a:t>Q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01438"/>
              </p:ext>
            </p:extLst>
          </p:nvPr>
        </p:nvGraphicFramePr>
        <p:xfrm>
          <a:off x="8610600" y="2060739"/>
          <a:ext cx="883403" cy="834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403"/>
              </a:tblGrid>
              <a:tr h="834325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 </a:t>
                      </a:r>
                      <a:r>
                        <a:rPr lang="en-US" sz="2000" u="sng" dirty="0" smtClean="0"/>
                        <a:t>TC</a:t>
                      </a:r>
                    </a:p>
                    <a:p>
                      <a:pPr algn="ctr"/>
                      <a:r>
                        <a:rPr lang="en-US" sz="2000" dirty="0" smtClean="0"/>
                        <a:t>Q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80071"/>
              </p:ext>
            </p:extLst>
          </p:nvPr>
        </p:nvGraphicFramePr>
        <p:xfrm>
          <a:off x="9740915" y="2070536"/>
          <a:ext cx="1612884" cy="824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884"/>
              </a:tblGrid>
              <a:tr h="824528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Change in </a:t>
                      </a:r>
                      <a:r>
                        <a:rPr lang="en-US" sz="2000" u="sng" dirty="0" smtClean="0"/>
                        <a:t>TC</a:t>
                      </a:r>
                    </a:p>
                    <a:p>
                      <a:pPr algn="ctr"/>
                      <a:r>
                        <a:rPr lang="en-US" sz="2000" dirty="0" smtClean="0"/>
                        <a:t>Change</a:t>
                      </a:r>
                      <a:r>
                        <a:rPr lang="en-US" sz="2000" baseline="0" dirty="0" smtClean="0"/>
                        <a:t> in </a:t>
                      </a:r>
                      <a:r>
                        <a:rPr lang="en-US" sz="2000" dirty="0" smtClean="0"/>
                        <a:t>Q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315282"/>
              </p:ext>
            </p:extLst>
          </p:nvPr>
        </p:nvGraphicFramePr>
        <p:xfrm>
          <a:off x="1589553" y="2089153"/>
          <a:ext cx="1065589" cy="747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589"/>
              </a:tblGrid>
              <a:tr h="7472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Quantity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26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you put on a graph: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Big Four Cost Curves</a:t>
            </a:r>
          </a:p>
          <a:p>
            <a:endParaRPr lang="en-US" dirty="0"/>
          </a:p>
          <a:p>
            <a:r>
              <a:rPr lang="en-US" dirty="0" smtClean="0"/>
              <a:t>AFC,       AVC,       ATC,       MC.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863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you put on a graph: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Big Four Cost Curves</a:t>
            </a:r>
          </a:p>
          <a:p>
            <a:endParaRPr lang="en-US" dirty="0"/>
          </a:p>
          <a:p>
            <a:r>
              <a:rPr lang="en-US" dirty="0" smtClean="0"/>
              <a:t>AFC              AVC              ATC               MC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urved Up Arrow 3"/>
          <p:cNvSpPr/>
          <p:nvPr/>
        </p:nvSpPr>
        <p:spPr>
          <a:xfrm>
            <a:off x="2526941" y="4001294"/>
            <a:ext cx="1262129" cy="51569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>
            <a:off x="4258613" y="4005328"/>
            <a:ext cx="1313645" cy="51569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Striped Right Arrow 10"/>
          <p:cNvSpPr/>
          <p:nvPr/>
        </p:nvSpPr>
        <p:spPr>
          <a:xfrm rot="1291060">
            <a:off x="683938" y="3723140"/>
            <a:ext cx="1345127" cy="410412"/>
          </a:xfrm>
          <a:prstGeom prst="stripedRightArrow">
            <a:avLst>
              <a:gd name="adj1" fmla="val 24876"/>
              <a:gd name="adj2" fmla="val 466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triped Right Arrow 12"/>
          <p:cNvSpPr/>
          <p:nvPr/>
        </p:nvSpPr>
        <p:spPr>
          <a:xfrm rot="19797990">
            <a:off x="6175085" y="3846040"/>
            <a:ext cx="1413541" cy="31050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7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1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174625"/>
            <a:ext cx="6459538" cy="649288"/>
          </a:xfrm>
        </p:spPr>
        <p:txBody>
          <a:bodyPr/>
          <a:lstStyle/>
          <a:p>
            <a:pPr algn="l" eaLnBrk="1" hangingPunct="1"/>
            <a:r>
              <a:rPr lang="en-US" sz="3000" dirty="0" smtClean="0"/>
              <a:t>Here’s another example: </a:t>
            </a:r>
            <a:endParaRPr lang="en-US" sz="30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41688" y="1651000"/>
            <a:ext cx="977900" cy="4476750"/>
            <a:chOff x="1145" y="1040"/>
            <a:chExt cx="616" cy="2820"/>
          </a:xfrm>
        </p:grpSpPr>
        <p:sp>
          <p:nvSpPr>
            <p:cNvPr id="34879" name="Rectangle 4"/>
            <p:cNvSpPr>
              <a:spLocks noChangeArrowheads="1"/>
            </p:cNvSpPr>
            <p:nvPr/>
          </p:nvSpPr>
          <p:spPr bwMode="auto">
            <a:xfrm>
              <a:off x="1145" y="3507"/>
              <a:ext cx="61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cs typeface="Arial" charset="0"/>
                </a:rPr>
                <a:t>88.57</a:t>
              </a:r>
            </a:p>
          </p:txBody>
        </p:sp>
        <p:sp>
          <p:nvSpPr>
            <p:cNvPr id="34880" name="Rectangle 5"/>
            <p:cNvSpPr>
              <a:spLocks noChangeArrowheads="1"/>
            </p:cNvSpPr>
            <p:nvPr/>
          </p:nvSpPr>
          <p:spPr bwMode="auto">
            <a:xfrm>
              <a:off x="1145" y="3155"/>
              <a:ext cx="61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cs typeface="Arial" charset="0"/>
                </a:rPr>
                <a:t>80</a:t>
              </a:r>
            </a:p>
          </p:txBody>
        </p:sp>
        <p:sp>
          <p:nvSpPr>
            <p:cNvPr id="34881" name="Rectangle 6"/>
            <p:cNvSpPr>
              <a:spLocks noChangeArrowheads="1"/>
            </p:cNvSpPr>
            <p:nvPr/>
          </p:nvSpPr>
          <p:spPr bwMode="auto">
            <a:xfrm>
              <a:off x="1145" y="2803"/>
              <a:ext cx="61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cs typeface="Arial" charset="0"/>
                </a:rPr>
                <a:t>76</a:t>
              </a:r>
            </a:p>
          </p:txBody>
        </p:sp>
        <p:sp>
          <p:nvSpPr>
            <p:cNvPr id="34882" name="Rectangle 7"/>
            <p:cNvSpPr>
              <a:spLocks noChangeArrowheads="1"/>
            </p:cNvSpPr>
            <p:nvPr/>
          </p:nvSpPr>
          <p:spPr bwMode="auto">
            <a:xfrm>
              <a:off x="1145" y="2450"/>
              <a:ext cx="61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cs typeface="Arial" charset="0"/>
                </a:rPr>
                <a:t>77.50</a:t>
              </a:r>
            </a:p>
          </p:txBody>
        </p:sp>
        <p:sp>
          <p:nvSpPr>
            <p:cNvPr id="34883" name="Rectangle 8"/>
            <p:cNvSpPr>
              <a:spLocks noChangeArrowheads="1"/>
            </p:cNvSpPr>
            <p:nvPr/>
          </p:nvSpPr>
          <p:spPr bwMode="auto">
            <a:xfrm>
              <a:off x="1145" y="2097"/>
              <a:ext cx="61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 dirty="0">
                  <a:cs typeface="Arial" charset="0"/>
                </a:rPr>
                <a:t>86.67</a:t>
              </a:r>
            </a:p>
          </p:txBody>
        </p:sp>
        <p:sp>
          <p:nvSpPr>
            <p:cNvPr id="34884" name="Rectangle 9"/>
            <p:cNvSpPr>
              <a:spLocks noChangeArrowheads="1"/>
            </p:cNvSpPr>
            <p:nvPr/>
          </p:nvSpPr>
          <p:spPr bwMode="auto">
            <a:xfrm>
              <a:off x="1145" y="1744"/>
              <a:ext cx="61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cs typeface="Arial" charset="0"/>
                </a:rPr>
                <a:t>110</a:t>
              </a:r>
            </a:p>
          </p:txBody>
        </p:sp>
        <p:sp>
          <p:nvSpPr>
            <p:cNvPr id="34885" name="Rectangle 10"/>
            <p:cNvSpPr>
              <a:spLocks noChangeArrowheads="1"/>
            </p:cNvSpPr>
            <p:nvPr/>
          </p:nvSpPr>
          <p:spPr bwMode="auto">
            <a:xfrm>
              <a:off x="1145" y="1393"/>
              <a:ext cx="616" cy="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cs typeface="Arial" charset="0"/>
                </a:rPr>
                <a:t>$170</a:t>
              </a:r>
            </a:p>
          </p:txBody>
        </p:sp>
        <p:sp>
          <p:nvSpPr>
            <p:cNvPr id="34886" name="Rectangle 11"/>
            <p:cNvSpPr>
              <a:spLocks noChangeArrowheads="1"/>
            </p:cNvSpPr>
            <p:nvPr/>
          </p:nvSpPr>
          <p:spPr bwMode="auto">
            <a:xfrm>
              <a:off x="1145" y="1040"/>
              <a:ext cx="61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 dirty="0" smtClean="0">
                  <a:cs typeface="Arial" charset="0"/>
                </a:rPr>
                <a:t>-</a:t>
              </a:r>
              <a:endParaRPr lang="en-US" sz="2300" dirty="0">
                <a:cs typeface="Arial" charset="0"/>
              </a:endParaRPr>
            </a:p>
          </p:txBody>
        </p:sp>
      </p:grpSp>
      <p:sp>
        <p:nvSpPr>
          <p:cNvPr id="34822" name="Rectangle 12"/>
          <p:cNvSpPr>
            <a:spLocks noChangeArrowheads="1"/>
          </p:cNvSpPr>
          <p:nvPr/>
        </p:nvSpPr>
        <p:spPr bwMode="auto">
          <a:xfrm>
            <a:off x="3341688" y="1090614"/>
            <a:ext cx="9779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b="1" i="1" dirty="0">
                <a:solidFill>
                  <a:schemeClr val="accent1"/>
                </a:solidFill>
                <a:cs typeface="Arial" charset="0"/>
              </a:rPr>
              <a:t>ATC</a:t>
            </a:r>
          </a:p>
        </p:txBody>
      </p:sp>
      <p:sp>
        <p:nvSpPr>
          <p:cNvPr id="34823" name="Rectangle 13"/>
          <p:cNvSpPr>
            <a:spLocks noChangeArrowheads="1"/>
          </p:cNvSpPr>
          <p:nvPr/>
        </p:nvSpPr>
        <p:spPr bwMode="auto">
          <a:xfrm>
            <a:off x="2470150" y="5567364"/>
            <a:ext cx="871538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cs typeface="Arial" charset="0"/>
              </a:rPr>
              <a:t>620</a:t>
            </a:r>
          </a:p>
        </p:txBody>
      </p:sp>
      <p:sp>
        <p:nvSpPr>
          <p:cNvPr id="34824" name="Rectangle 14"/>
          <p:cNvSpPr>
            <a:spLocks noChangeArrowheads="1"/>
          </p:cNvSpPr>
          <p:nvPr/>
        </p:nvSpPr>
        <p:spPr bwMode="auto">
          <a:xfrm>
            <a:off x="1925638" y="5567364"/>
            <a:ext cx="544512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cs typeface="Arial" charset="0"/>
              </a:rPr>
              <a:t>7</a:t>
            </a:r>
          </a:p>
        </p:txBody>
      </p:sp>
      <p:sp>
        <p:nvSpPr>
          <p:cNvPr id="34825" name="Rectangle 15"/>
          <p:cNvSpPr>
            <a:spLocks noChangeArrowheads="1"/>
          </p:cNvSpPr>
          <p:nvPr/>
        </p:nvSpPr>
        <p:spPr bwMode="auto">
          <a:xfrm>
            <a:off x="2470150" y="5008563"/>
            <a:ext cx="871538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cs typeface="Arial" charset="0"/>
              </a:rPr>
              <a:t>480</a:t>
            </a:r>
          </a:p>
        </p:txBody>
      </p:sp>
      <p:sp>
        <p:nvSpPr>
          <p:cNvPr id="34826" name="Rectangle 16"/>
          <p:cNvSpPr>
            <a:spLocks noChangeArrowheads="1"/>
          </p:cNvSpPr>
          <p:nvPr/>
        </p:nvSpPr>
        <p:spPr bwMode="auto">
          <a:xfrm>
            <a:off x="1925638" y="5008563"/>
            <a:ext cx="544512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cs typeface="Arial" charset="0"/>
              </a:rPr>
              <a:t>6</a:t>
            </a:r>
          </a:p>
        </p:txBody>
      </p:sp>
      <p:sp>
        <p:nvSpPr>
          <p:cNvPr id="34827" name="Rectangle 17"/>
          <p:cNvSpPr>
            <a:spLocks noChangeArrowheads="1"/>
          </p:cNvSpPr>
          <p:nvPr/>
        </p:nvSpPr>
        <p:spPr bwMode="auto">
          <a:xfrm>
            <a:off x="2470150" y="4449763"/>
            <a:ext cx="871538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cs typeface="Arial" charset="0"/>
              </a:rPr>
              <a:t>380</a:t>
            </a:r>
          </a:p>
        </p:txBody>
      </p:sp>
      <p:sp>
        <p:nvSpPr>
          <p:cNvPr id="34828" name="Rectangle 18"/>
          <p:cNvSpPr>
            <a:spLocks noChangeArrowheads="1"/>
          </p:cNvSpPr>
          <p:nvPr/>
        </p:nvSpPr>
        <p:spPr bwMode="auto">
          <a:xfrm>
            <a:off x="1925638" y="4449763"/>
            <a:ext cx="544512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cs typeface="Arial" charset="0"/>
              </a:rPr>
              <a:t>5</a:t>
            </a:r>
          </a:p>
        </p:txBody>
      </p:sp>
      <p:sp>
        <p:nvSpPr>
          <p:cNvPr id="34829" name="Rectangle 19"/>
          <p:cNvSpPr>
            <a:spLocks noChangeArrowheads="1"/>
          </p:cNvSpPr>
          <p:nvPr/>
        </p:nvSpPr>
        <p:spPr bwMode="auto">
          <a:xfrm>
            <a:off x="2470150" y="3889375"/>
            <a:ext cx="871538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cs typeface="Arial" charset="0"/>
              </a:rPr>
              <a:t>310</a:t>
            </a:r>
          </a:p>
        </p:txBody>
      </p:sp>
      <p:sp>
        <p:nvSpPr>
          <p:cNvPr id="34830" name="Rectangle 20"/>
          <p:cNvSpPr>
            <a:spLocks noChangeArrowheads="1"/>
          </p:cNvSpPr>
          <p:nvPr/>
        </p:nvSpPr>
        <p:spPr bwMode="auto">
          <a:xfrm>
            <a:off x="1925638" y="3889375"/>
            <a:ext cx="544512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cs typeface="Arial" charset="0"/>
              </a:rPr>
              <a:t>4</a:t>
            </a:r>
          </a:p>
        </p:txBody>
      </p:sp>
      <p:sp>
        <p:nvSpPr>
          <p:cNvPr id="34831" name="Rectangle 21"/>
          <p:cNvSpPr>
            <a:spLocks noChangeArrowheads="1"/>
          </p:cNvSpPr>
          <p:nvPr/>
        </p:nvSpPr>
        <p:spPr bwMode="auto">
          <a:xfrm>
            <a:off x="2470150" y="3328989"/>
            <a:ext cx="871538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cs typeface="Arial" charset="0"/>
              </a:rPr>
              <a:t>260</a:t>
            </a:r>
          </a:p>
        </p:txBody>
      </p:sp>
      <p:sp>
        <p:nvSpPr>
          <p:cNvPr id="34832" name="Rectangle 22"/>
          <p:cNvSpPr>
            <a:spLocks noChangeArrowheads="1"/>
          </p:cNvSpPr>
          <p:nvPr/>
        </p:nvSpPr>
        <p:spPr bwMode="auto">
          <a:xfrm>
            <a:off x="1925638" y="3328989"/>
            <a:ext cx="544512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cs typeface="Arial" charset="0"/>
              </a:rPr>
              <a:t>3</a:t>
            </a:r>
          </a:p>
        </p:txBody>
      </p:sp>
      <p:sp>
        <p:nvSpPr>
          <p:cNvPr id="34833" name="Rectangle 23"/>
          <p:cNvSpPr>
            <a:spLocks noChangeArrowheads="1"/>
          </p:cNvSpPr>
          <p:nvPr/>
        </p:nvSpPr>
        <p:spPr bwMode="auto">
          <a:xfrm>
            <a:off x="2470150" y="2768600"/>
            <a:ext cx="871538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 dirty="0">
                <a:cs typeface="Arial" charset="0"/>
              </a:rPr>
              <a:t>220</a:t>
            </a:r>
          </a:p>
        </p:txBody>
      </p:sp>
      <p:sp>
        <p:nvSpPr>
          <p:cNvPr id="34834" name="Rectangle 24"/>
          <p:cNvSpPr>
            <a:spLocks noChangeArrowheads="1"/>
          </p:cNvSpPr>
          <p:nvPr/>
        </p:nvSpPr>
        <p:spPr bwMode="auto">
          <a:xfrm>
            <a:off x="1925638" y="2768600"/>
            <a:ext cx="544512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cs typeface="Arial" charset="0"/>
              </a:rPr>
              <a:t>2</a:t>
            </a:r>
          </a:p>
        </p:txBody>
      </p:sp>
      <p:sp>
        <p:nvSpPr>
          <p:cNvPr id="34835" name="Rectangle 25"/>
          <p:cNvSpPr>
            <a:spLocks noChangeArrowheads="1"/>
          </p:cNvSpPr>
          <p:nvPr/>
        </p:nvSpPr>
        <p:spPr bwMode="auto">
          <a:xfrm>
            <a:off x="2470150" y="2211388"/>
            <a:ext cx="871538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cs typeface="Arial" charset="0"/>
              </a:rPr>
              <a:t>170</a:t>
            </a:r>
          </a:p>
        </p:txBody>
      </p:sp>
      <p:sp>
        <p:nvSpPr>
          <p:cNvPr id="34836" name="Rectangle 26"/>
          <p:cNvSpPr>
            <a:spLocks noChangeArrowheads="1"/>
          </p:cNvSpPr>
          <p:nvPr/>
        </p:nvSpPr>
        <p:spPr bwMode="auto">
          <a:xfrm>
            <a:off x="1925638" y="2211388"/>
            <a:ext cx="544512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cs typeface="Arial" charset="0"/>
              </a:rPr>
              <a:t>1</a:t>
            </a:r>
          </a:p>
        </p:txBody>
      </p:sp>
      <p:sp>
        <p:nvSpPr>
          <p:cNvPr id="34837" name="Rectangle 27"/>
          <p:cNvSpPr>
            <a:spLocks noChangeArrowheads="1"/>
          </p:cNvSpPr>
          <p:nvPr/>
        </p:nvSpPr>
        <p:spPr bwMode="auto">
          <a:xfrm>
            <a:off x="2470150" y="1651000"/>
            <a:ext cx="871538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cs typeface="Arial" charset="0"/>
              </a:rPr>
              <a:t>$100</a:t>
            </a:r>
          </a:p>
        </p:txBody>
      </p:sp>
      <p:sp>
        <p:nvSpPr>
          <p:cNvPr id="34838" name="Rectangle 28"/>
          <p:cNvSpPr>
            <a:spLocks noChangeArrowheads="1"/>
          </p:cNvSpPr>
          <p:nvPr/>
        </p:nvSpPr>
        <p:spPr bwMode="auto">
          <a:xfrm>
            <a:off x="1925638" y="1651000"/>
            <a:ext cx="544512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300">
                <a:cs typeface="Arial" charset="0"/>
              </a:rPr>
              <a:t>0</a:t>
            </a: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4319589" y="1090614"/>
            <a:ext cx="2052637" cy="5037137"/>
            <a:chOff x="1761" y="687"/>
            <a:chExt cx="1293" cy="3173"/>
          </a:xfrm>
        </p:grpSpPr>
        <p:sp>
          <p:nvSpPr>
            <p:cNvPr id="34861" name="Rectangle 30"/>
            <p:cNvSpPr>
              <a:spLocks noChangeArrowheads="1"/>
            </p:cNvSpPr>
            <p:nvPr/>
          </p:nvSpPr>
          <p:spPr bwMode="auto">
            <a:xfrm>
              <a:off x="2398" y="3507"/>
              <a:ext cx="65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cs typeface="Arial" charset="0"/>
                </a:rPr>
                <a:t>74.29</a:t>
              </a:r>
            </a:p>
          </p:txBody>
        </p:sp>
        <p:sp>
          <p:nvSpPr>
            <p:cNvPr id="34862" name="Rectangle 31"/>
            <p:cNvSpPr>
              <a:spLocks noChangeArrowheads="1"/>
            </p:cNvSpPr>
            <p:nvPr/>
          </p:nvSpPr>
          <p:spPr bwMode="auto">
            <a:xfrm>
              <a:off x="1761" y="3507"/>
              <a:ext cx="637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cs typeface="Arial" charset="0"/>
                </a:rPr>
                <a:t>14.29</a:t>
              </a:r>
            </a:p>
          </p:txBody>
        </p:sp>
        <p:sp>
          <p:nvSpPr>
            <p:cNvPr id="34863" name="Rectangle 32"/>
            <p:cNvSpPr>
              <a:spLocks noChangeArrowheads="1"/>
            </p:cNvSpPr>
            <p:nvPr/>
          </p:nvSpPr>
          <p:spPr bwMode="auto">
            <a:xfrm>
              <a:off x="2398" y="3155"/>
              <a:ext cx="65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cs typeface="Arial" charset="0"/>
                </a:rPr>
                <a:t>63.33</a:t>
              </a:r>
            </a:p>
          </p:txBody>
        </p:sp>
        <p:sp>
          <p:nvSpPr>
            <p:cNvPr id="34864" name="Rectangle 33"/>
            <p:cNvSpPr>
              <a:spLocks noChangeArrowheads="1"/>
            </p:cNvSpPr>
            <p:nvPr/>
          </p:nvSpPr>
          <p:spPr bwMode="auto">
            <a:xfrm>
              <a:off x="1761" y="3155"/>
              <a:ext cx="637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cs typeface="Arial" charset="0"/>
                </a:rPr>
                <a:t>16.67</a:t>
              </a:r>
            </a:p>
          </p:txBody>
        </p:sp>
        <p:sp>
          <p:nvSpPr>
            <p:cNvPr id="34865" name="Rectangle 34"/>
            <p:cNvSpPr>
              <a:spLocks noChangeArrowheads="1"/>
            </p:cNvSpPr>
            <p:nvPr/>
          </p:nvSpPr>
          <p:spPr bwMode="auto">
            <a:xfrm>
              <a:off x="2398" y="2803"/>
              <a:ext cx="65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cs typeface="Arial" charset="0"/>
                </a:rPr>
                <a:t>56.00</a:t>
              </a:r>
            </a:p>
          </p:txBody>
        </p:sp>
        <p:sp>
          <p:nvSpPr>
            <p:cNvPr id="34866" name="Rectangle 35"/>
            <p:cNvSpPr>
              <a:spLocks noChangeArrowheads="1"/>
            </p:cNvSpPr>
            <p:nvPr/>
          </p:nvSpPr>
          <p:spPr bwMode="auto">
            <a:xfrm>
              <a:off x="1761" y="2803"/>
              <a:ext cx="637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cs typeface="Arial" charset="0"/>
                </a:rPr>
                <a:t>20</a:t>
              </a:r>
            </a:p>
          </p:txBody>
        </p:sp>
        <p:sp>
          <p:nvSpPr>
            <p:cNvPr id="34867" name="Rectangle 36"/>
            <p:cNvSpPr>
              <a:spLocks noChangeArrowheads="1"/>
            </p:cNvSpPr>
            <p:nvPr/>
          </p:nvSpPr>
          <p:spPr bwMode="auto">
            <a:xfrm>
              <a:off x="2398" y="2450"/>
              <a:ext cx="65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cs typeface="Arial" charset="0"/>
                </a:rPr>
                <a:t>52.50</a:t>
              </a:r>
            </a:p>
          </p:txBody>
        </p:sp>
        <p:sp>
          <p:nvSpPr>
            <p:cNvPr id="34868" name="Rectangle 37"/>
            <p:cNvSpPr>
              <a:spLocks noChangeArrowheads="1"/>
            </p:cNvSpPr>
            <p:nvPr/>
          </p:nvSpPr>
          <p:spPr bwMode="auto">
            <a:xfrm>
              <a:off x="1761" y="2450"/>
              <a:ext cx="637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cs typeface="Arial" charset="0"/>
                </a:rPr>
                <a:t>25</a:t>
              </a:r>
            </a:p>
          </p:txBody>
        </p:sp>
        <p:sp>
          <p:nvSpPr>
            <p:cNvPr id="34869" name="Rectangle 38"/>
            <p:cNvSpPr>
              <a:spLocks noChangeArrowheads="1"/>
            </p:cNvSpPr>
            <p:nvPr/>
          </p:nvSpPr>
          <p:spPr bwMode="auto">
            <a:xfrm>
              <a:off x="2398" y="2097"/>
              <a:ext cx="65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cs typeface="Arial" charset="0"/>
                </a:rPr>
                <a:t>53.33</a:t>
              </a:r>
            </a:p>
          </p:txBody>
        </p:sp>
        <p:sp>
          <p:nvSpPr>
            <p:cNvPr id="34870" name="Rectangle 39"/>
            <p:cNvSpPr>
              <a:spLocks noChangeArrowheads="1"/>
            </p:cNvSpPr>
            <p:nvPr/>
          </p:nvSpPr>
          <p:spPr bwMode="auto">
            <a:xfrm>
              <a:off x="1761" y="2097"/>
              <a:ext cx="637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cs typeface="Arial" charset="0"/>
                </a:rPr>
                <a:t>33.33</a:t>
              </a:r>
            </a:p>
          </p:txBody>
        </p:sp>
        <p:sp>
          <p:nvSpPr>
            <p:cNvPr id="34871" name="Rectangle 40"/>
            <p:cNvSpPr>
              <a:spLocks noChangeArrowheads="1"/>
            </p:cNvSpPr>
            <p:nvPr/>
          </p:nvSpPr>
          <p:spPr bwMode="auto">
            <a:xfrm>
              <a:off x="2398" y="1744"/>
              <a:ext cx="65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cs typeface="Arial" charset="0"/>
                </a:rPr>
                <a:t>60</a:t>
              </a:r>
            </a:p>
          </p:txBody>
        </p:sp>
        <p:sp>
          <p:nvSpPr>
            <p:cNvPr id="34872" name="Rectangle 41"/>
            <p:cNvSpPr>
              <a:spLocks noChangeArrowheads="1"/>
            </p:cNvSpPr>
            <p:nvPr/>
          </p:nvSpPr>
          <p:spPr bwMode="auto">
            <a:xfrm>
              <a:off x="1761" y="1744"/>
              <a:ext cx="637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cs typeface="Arial" charset="0"/>
                </a:rPr>
                <a:t>50</a:t>
              </a:r>
            </a:p>
          </p:txBody>
        </p:sp>
        <p:sp>
          <p:nvSpPr>
            <p:cNvPr id="34873" name="Rectangle 42"/>
            <p:cNvSpPr>
              <a:spLocks noChangeArrowheads="1"/>
            </p:cNvSpPr>
            <p:nvPr/>
          </p:nvSpPr>
          <p:spPr bwMode="auto">
            <a:xfrm>
              <a:off x="2398" y="1393"/>
              <a:ext cx="656" cy="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cs typeface="Arial" charset="0"/>
                </a:rPr>
                <a:t>$70</a:t>
              </a:r>
            </a:p>
          </p:txBody>
        </p:sp>
        <p:sp>
          <p:nvSpPr>
            <p:cNvPr id="34874" name="Rectangle 43"/>
            <p:cNvSpPr>
              <a:spLocks noChangeArrowheads="1"/>
            </p:cNvSpPr>
            <p:nvPr/>
          </p:nvSpPr>
          <p:spPr bwMode="auto">
            <a:xfrm>
              <a:off x="1761" y="1393"/>
              <a:ext cx="637" cy="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>
                  <a:cs typeface="Arial" charset="0"/>
                </a:rPr>
                <a:t>$100</a:t>
              </a:r>
            </a:p>
          </p:txBody>
        </p:sp>
        <p:sp>
          <p:nvSpPr>
            <p:cNvPr id="34875" name="Rectangle 44"/>
            <p:cNvSpPr>
              <a:spLocks noChangeArrowheads="1"/>
            </p:cNvSpPr>
            <p:nvPr/>
          </p:nvSpPr>
          <p:spPr bwMode="auto">
            <a:xfrm>
              <a:off x="2398" y="1040"/>
              <a:ext cx="65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 dirty="0" smtClean="0">
                  <a:cs typeface="Arial" charset="0"/>
                </a:rPr>
                <a:t>-</a:t>
              </a:r>
              <a:endParaRPr lang="en-US" sz="2300" dirty="0">
                <a:cs typeface="Arial" charset="0"/>
              </a:endParaRPr>
            </a:p>
          </p:txBody>
        </p:sp>
        <p:sp>
          <p:nvSpPr>
            <p:cNvPr id="34876" name="Rectangle 45"/>
            <p:cNvSpPr>
              <a:spLocks noChangeArrowheads="1"/>
            </p:cNvSpPr>
            <p:nvPr/>
          </p:nvSpPr>
          <p:spPr bwMode="auto">
            <a:xfrm>
              <a:off x="1761" y="1040"/>
              <a:ext cx="637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300" dirty="0" smtClean="0">
                  <a:cs typeface="Arial" charset="0"/>
                </a:rPr>
                <a:t>-</a:t>
              </a:r>
              <a:endParaRPr lang="en-US" sz="2300" dirty="0">
                <a:cs typeface="Arial" charset="0"/>
              </a:endParaRPr>
            </a:p>
          </p:txBody>
        </p:sp>
        <p:sp>
          <p:nvSpPr>
            <p:cNvPr id="34877" name="Rectangle 46"/>
            <p:cNvSpPr>
              <a:spLocks noChangeArrowheads="1"/>
            </p:cNvSpPr>
            <p:nvPr/>
          </p:nvSpPr>
          <p:spPr bwMode="auto">
            <a:xfrm>
              <a:off x="2398" y="687"/>
              <a:ext cx="656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 b="1" i="1" dirty="0">
                  <a:solidFill>
                    <a:srgbClr val="00B050"/>
                  </a:solidFill>
                  <a:cs typeface="Arial" charset="0"/>
                </a:rPr>
                <a:t>AVC</a:t>
              </a:r>
            </a:p>
          </p:txBody>
        </p:sp>
        <p:sp>
          <p:nvSpPr>
            <p:cNvPr id="34878" name="Rectangle 47"/>
            <p:cNvSpPr>
              <a:spLocks noChangeArrowheads="1"/>
            </p:cNvSpPr>
            <p:nvPr/>
          </p:nvSpPr>
          <p:spPr bwMode="auto">
            <a:xfrm>
              <a:off x="1761" y="687"/>
              <a:ext cx="637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 b="1" i="1" dirty="0">
                  <a:solidFill>
                    <a:srgbClr val="FF0000"/>
                  </a:solidFill>
                  <a:cs typeface="Arial" charset="0"/>
                </a:rPr>
                <a:t>AFC</a:t>
              </a:r>
            </a:p>
          </p:txBody>
        </p:sp>
      </p:grpSp>
      <p:sp>
        <p:nvSpPr>
          <p:cNvPr id="34840" name="Rectangle 48"/>
          <p:cNvSpPr>
            <a:spLocks noChangeArrowheads="1"/>
          </p:cNvSpPr>
          <p:nvPr/>
        </p:nvSpPr>
        <p:spPr bwMode="auto">
          <a:xfrm>
            <a:off x="2470150" y="1090614"/>
            <a:ext cx="871538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i="1">
                <a:cs typeface="Arial" charset="0"/>
              </a:rPr>
              <a:t>TC</a:t>
            </a:r>
          </a:p>
        </p:txBody>
      </p:sp>
      <p:sp>
        <p:nvSpPr>
          <p:cNvPr id="34841" name="Rectangle 49"/>
          <p:cNvSpPr>
            <a:spLocks noChangeArrowheads="1"/>
          </p:cNvSpPr>
          <p:nvPr/>
        </p:nvSpPr>
        <p:spPr bwMode="auto">
          <a:xfrm>
            <a:off x="1925638" y="1090614"/>
            <a:ext cx="544512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b="1" i="1">
                <a:cs typeface="Arial" charset="0"/>
              </a:rPr>
              <a:t>Q</a:t>
            </a:r>
          </a:p>
        </p:txBody>
      </p:sp>
      <p:sp>
        <p:nvSpPr>
          <p:cNvPr id="34842" name="Line 50"/>
          <p:cNvSpPr>
            <a:spLocks noChangeShapeType="1"/>
          </p:cNvSpPr>
          <p:nvPr/>
        </p:nvSpPr>
        <p:spPr bwMode="auto">
          <a:xfrm>
            <a:off x="1925636" y="1090614"/>
            <a:ext cx="444658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3" name="Line 51"/>
          <p:cNvSpPr>
            <a:spLocks noChangeShapeType="1"/>
          </p:cNvSpPr>
          <p:nvPr/>
        </p:nvSpPr>
        <p:spPr bwMode="auto">
          <a:xfrm>
            <a:off x="1925639" y="1651000"/>
            <a:ext cx="4446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4" name="Line 52"/>
          <p:cNvSpPr>
            <a:spLocks noChangeShapeType="1"/>
          </p:cNvSpPr>
          <p:nvPr/>
        </p:nvSpPr>
        <p:spPr bwMode="auto">
          <a:xfrm>
            <a:off x="1925639" y="2211388"/>
            <a:ext cx="4446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5" name="Line 53"/>
          <p:cNvSpPr>
            <a:spLocks noChangeShapeType="1"/>
          </p:cNvSpPr>
          <p:nvPr/>
        </p:nvSpPr>
        <p:spPr bwMode="auto">
          <a:xfrm>
            <a:off x="1925639" y="2768600"/>
            <a:ext cx="4446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6" name="Line 54"/>
          <p:cNvSpPr>
            <a:spLocks noChangeShapeType="1"/>
          </p:cNvSpPr>
          <p:nvPr/>
        </p:nvSpPr>
        <p:spPr bwMode="auto">
          <a:xfrm>
            <a:off x="1925639" y="3328988"/>
            <a:ext cx="4446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7" name="Line 55"/>
          <p:cNvSpPr>
            <a:spLocks noChangeShapeType="1"/>
          </p:cNvSpPr>
          <p:nvPr/>
        </p:nvSpPr>
        <p:spPr bwMode="auto">
          <a:xfrm>
            <a:off x="1925637" y="3889375"/>
            <a:ext cx="4446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8" name="Line 56"/>
          <p:cNvSpPr>
            <a:spLocks noChangeShapeType="1"/>
          </p:cNvSpPr>
          <p:nvPr/>
        </p:nvSpPr>
        <p:spPr bwMode="auto">
          <a:xfrm>
            <a:off x="1925639" y="4449763"/>
            <a:ext cx="4446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9" name="Line 57"/>
          <p:cNvSpPr>
            <a:spLocks noChangeShapeType="1"/>
          </p:cNvSpPr>
          <p:nvPr/>
        </p:nvSpPr>
        <p:spPr bwMode="auto">
          <a:xfrm>
            <a:off x="1925639" y="5008563"/>
            <a:ext cx="4446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0" name="Line 58"/>
          <p:cNvSpPr>
            <a:spLocks noChangeShapeType="1"/>
          </p:cNvSpPr>
          <p:nvPr/>
        </p:nvSpPr>
        <p:spPr bwMode="auto">
          <a:xfrm>
            <a:off x="1925639" y="5567363"/>
            <a:ext cx="4446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1" name="Line 59"/>
          <p:cNvSpPr>
            <a:spLocks noChangeShapeType="1"/>
          </p:cNvSpPr>
          <p:nvPr/>
        </p:nvSpPr>
        <p:spPr bwMode="auto">
          <a:xfrm>
            <a:off x="1925639" y="6127750"/>
            <a:ext cx="444658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2" name="Line 60"/>
          <p:cNvSpPr>
            <a:spLocks noChangeShapeType="1"/>
          </p:cNvSpPr>
          <p:nvPr/>
        </p:nvSpPr>
        <p:spPr bwMode="auto">
          <a:xfrm>
            <a:off x="1925636" y="1090614"/>
            <a:ext cx="0" cy="50371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3" name="Line 61"/>
          <p:cNvSpPr>
            <a:spLocks noChangeShapeType="1"/>
          </p:cNvSpPr>
          <p:nvPr/>
        </p:nvSpPr>
        <p:spPr bwMode="auto">
          <a:xfrm>
            <a:off x="2470150" y="1090614"/>
            <a:ext cx="0" cy="5037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4" name="Line 62"/>
          <p:cNvSpPr>
            <a:spLocks noChangeShapeType="1"/>
          </p:cNvSpPr>
          <p:nvPr/>
        </p:nvSpPr>
        <p:spPr bwMode="auto">
          <a:xfrm>
            <a:off x="3341688" y="1090614"/>
            <a:ext cx="0" cy="5037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5" name="Line 63"/>
          <p:cNvSpPr>
            <a:spLocks noChangeShapeType="1"/>
          </p:cNvSpPr>
          <p:nvPr/>
        </p:nvSpPr>
        <p:spPr bwMode="auto">
          <a:xfrm>
            <a:off x="5330825" y="1090614"/>
            <a:ext cx="0" cy="5037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6" name="Line 64"/>
          <p:cNvSpPr>
            <a:spLocks noChangeShapeType="1"/>
          </p:cNvSpPr>
          <p:nvPr/>
        </p:nvSpPr>
        <p:spPr bwMode="auto">
          <a:xfrm>
            <a:off x="6372225" y="1090614"/>
            <a:ext cx="0" cy="50371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7" name="Line 65"/>
          <p:cNvSpPr>
            <a:spLocks noChangeShapeType="1"/>
          </p:cNvSpPr>
          <p:nvPr/>
        </p:nvSpPr>
        <p:spPr bwMode="auto">
          <a:xfrm>
            <a:off x="4319588" y="1090614"/>
            <a:ext cx="0" cy="5037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921" y="1531560"/>
            <a:ext cx="4868344" cy="4115044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182786"/>
              </p:ext>
            </p:extLst>
          </p:nvPr>
        </p:nvGraphicFramePr>
        <p:xfrm>
          <a:off x="6516952" y="1931191"/>
          <a:ext cx="751938" cy="4034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938"/>
              </a:tblGrid>
              <a:tr h="576413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64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</a:t>
                      </a:r>
                      <a:endParaRPr lang="en-US" sz="2400" dirty="0"/>
                    </a:p>
                  </a:txBody>
                  <a:tcPr/>
                </a:tc>
              </a:tr>
              <a:tr h="5764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</a:t>
                      </a:r>
                      <a:endParaRPr lang="en-US" sz="2400" dirty="0"/>
                    </a:p>
                  </a:txBody>
                  <a:tcPr/>
                </a:tc>
              </a:tr>
              <a:tr h="5764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</a:t>
                      </a:r>
                      <a:endParaRPr lang="en-US" sz="2400" dirty="0"/>
                    </a:p>
                  </a:txBody>
                  <a:tcPr/>
                </a:tc>
              </a:tr>
              <a:tr h="5764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</a:t>
                      </a:r>
                      <a:endParaRPr lang="en-US" sz="2400" dirty="0"/>
                    </a:p>
                  </a:txBody>
                  <a:tcPr/>
                </a:tc>
              </a:tr>
              <a:tr h="5764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</a:t>
                      </a:r>
                      <a:endParaRPr lang="en-US" sz="2400" dirty="0"/>
                    </a:p>
                  </a:txBody>
                  <a:tcPr/>
                </a:tc>
              </a:tr>
              <a:tr h="5764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25491" y="1132754"/>
            <a:ext cx="798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MC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7919633" y="4449764"/>
            <a:ext cx="4029559" cy="695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value of the AFC is shown as the area between AVC and ATC above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8288338" y="3576638"/>
            <a:ext cx="824665" cy="86965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24122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Comparing Types of Profit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905" y="1456841"/>
            <a:ext cx="10485895" cy="5005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Accounting Profit includes:</a:t>
            </a:r>
          </a:p>
          <a:p>
            <a:pPr marL="0" indent="0">
              <a:buNone/>
            </a:pPr>
            <a:r>
              <a:rPr lang="en-US" b="1" dirty="0" smtClean="0"/>
              <a:t>Explicit Cost </a:t>
            </a:r>
            <a:r>
              <a:rPr lang="en-US" dirty="0" smtClean="0"/>
              <a:t>= Actually paid out. This is called “accounting cost”  </a:t>
            </a:r>
          </a:p>
          <a:p>
            <a:pPr marL="0" indent="0">
              <a:buNone/>
            </a:pPr>
            <a:r>
              <a:rPr lang="en-US" dirty="0" smtClean="0"/>
              <a:t>Accountants tabulate the following: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TR   –  TC (explicit only) =  Accounting Profit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Economic Profit includes: 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Implicit Cost </a:t>
            </a:r>
            <a:r>
              <a:rPr lang="en-US" dirty="0" smtClean="0"/>
              <a:t>= Opportunity Cost </a:t>
            </a:r>
          </a:p>
          <a:p>
            <a:pPr marL="0" indent="0">
              <a:buNone/>
            </a:pPr>
            <a:r>
              <a:rPr lang="en-US" dirty="0" smtClean="0"/>
              <a:t>Economists tabulate the following: </a:t>
            </a:r>
          </a:p>
          <a:p>
            <a:pPr marL="0" indent="0">
              <a:buNone/>
            </a:pPr>
            <a:r>
              <a:rPr lang="en-US" dirty="0" smtClean="0"/>
              <a:t>	TR   –  TC (including explicit and implicit)= Economic Profit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5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Economic profit can be calculated as accounting profit minus which of the following?</a:t>
            </a:r>
          </a:p>
          <a:p>
            <a:pPr lvl="0" fontAlgn="base"/>
            <a:r>
              <a:rPr lang="en-US" dirty="0"/>
              <a:t>Fixed costs</a:t>
            </a:r>
          </a:p>
          <a:p>
            <a:pPr lvl="0" fontAlgn="base"/>
            <a:r>
              <a:rPr lang="en-US" dirty="0"/>
              <a:t>Implicit costs</a:t>
            </a:r>
          </a:p>
          <a:p>
            <a:pPr lvl="0" fontAlgn="base"/>
            <a:r>
              <a:rPr lang="en-US" dirty="0"/>
              <a:t>Marginal costs</a:t>
            </a:r>
          </a:p>
          <a:p>
            <a:pPr lvl="0" fontAlgn="base"/>
            <a:r>
              <a:rPr lang="en-US" dirty="0"/>
              <a:t>Explicit costs</a:t>
            </a:r>
          </a:p>
          <a:p>
            <a:pPr lvl="0" fontAlgn="base"/>
            <a:r>
              <a:rPr lang="en-US" dirty="0"/>
              <a:t>Total costs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6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being employed at a printing company at a salary of $25,000 per year, Sally starts her own printing firm. Rather than renting a building that she owns to someone else for $10,000 per year, she uses it as the location for her company. Her costs for workers, materials, advertising, and energy during her first year are $125,000. If the total revenue from her printing company is $155,000, her total economic profit </a:t>
            </a:r>
            <a:r>
              <a:rPr lang="en-US" dirty="0" smtClean="0"/>
              <a:t>is…?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53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427</Words>
  <Application>Microsoft Office PowerPoint</Application>
  <PresentationFormat>Widescreen</PresentationFormat>
  <Paragraphs>108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Wingdings</vt:lpstr>
      <vt:lpstr>Office Theme</vt:lpstr>
      <vt:lpstr>Here’s a Gosh Dern PPT</vt:lpstr>
      <vt:lpstr>…to help you understand that explicit and implicit costs can be broken down into these categories: </vt:lpstr>
      <vt:lpstr>                TC     FC    VC    AFC   AVC    ATC    MC</vt:lpstr>
      <vt:lpstr>Costs you put on a graph: </vt:lpstr>
      <vt:lpstr>Costs you put on a graph: </vt:lpstr>
      <vt:lpstr>Here’s another example: </vt:lpstr>
      <vt:lpstr>Comparing Types of Profit</vt:lpstr>
      <vt:lpstr>PowerPoint Presentation</vt:lpstr>
      <vt:lpstr>PowerPoint Presentation</vt:lpstr>
      <vt:lpstr> BTW… Thanks for Coming. </vt:lpstr>
    </vt:vector>
  </TitlesOfParts>
  <Company>St. Johns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a Gosh Darn PPT</dc:title>
  <dc:creator>Troy Keefe</dc:creator>
  <cp:lastModifiedBy>Troy Keefe</cp:lastModifiedBy>
  <cp:revision>70</cp:revision>
  <dcterms:created xsi:type="dcterms:W3CDTF">2014-10-04T13:37:10Z</dcterms:created>
  <dcterms:modified xsi:type="dcterms:W3CDTF">2016-10-16T23:30:07Z</dcterms:modified>
</cp:coreProperties>
</file>