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39" autoAdjust="0"/>
    <p:restoredTop sz="94660"/>
  </p:normalViewPr>
  <p:slideViewPr>
    <p:cSldViewPr snapToGrid="0">
      <p:cViewPr varScale="1">
        <p:scale>
          <a:sx n="59" d="100"/>
          <a:sy n="59" d="100"/>
        </p:scale>
        <p:origin x="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8F620C-2BF8-485C-A15C-7C73508B27B9}"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6DFFA-A865-4FEA-802B-86C2F3805010}" type="slidenum">
              <a:rPr lang="en-US" smtClean="0"/>
              <a:t>‹#›</a:t>
            </a:fld>
            <a:endParaRPr lang="en-US"/>
          </a:p>
        </p:txBody>
      </p:sp>
    </p:spTree>
    <p:extLst>
      <p:ext uri="{BB962C8B-B14F-4D97-AF65-F5344CB8AC3E}">
        <p14:creationId xmlns:p14="http://schemas.microsoft.com/office/powerpoint/2010/main" val="32019833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8F620C-2BF8-485C-A15C-7C73508B27B9}"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6DFFA-A865-4FEA-802B-86C2F3805010}" type="slidenum">
              <a:rPr lang="en-US" smtClean="0"/>
              <a:t>‹#›</a:t>
            </a:fld>
            <a:endParaRPr lang="en-US"/>
          </a:p>
        </p:txBody>
      </p:sp>
    </p:spTree>
    <p:extLst>
      <p:ext uri="{BB962C8B-B14F-4D97-AF65-F5344CB8AC3E}">
        <p14:creationId xmlns:p14="http://schemas.microsoft.com/office/powerpoint/2010/main" val="23525850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8F620C-2BF8-485C-A15C-7C73508B27B9}"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6DFFA-A865-4FEA-802B-86C2F3805010}" type="slidenum">
              <a:rPr lang="en-US" smtClean="0"/>
              <a:t>‹#›</a:t>
            </a:fld>
            <a:endParaRPr lang="en-US"/>
          </a:p>
        </p:txBody>
      </p:sp>
    </p:spTree>
    <p:extLst>
      <p:ext uri="{BB962C8B-B14F-4D97-AF65-F5344CB8AC3E}">
        <p14:creationId xmlns:p14="http://schemas.microsoft.com/office/powerpoint/2010/main" val="24577389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8F620C-2BF8-485C-A15C-7C73508B27B9}"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6DFFA-A865-4FEA-802B-86C2F3805010}" type="slidenum">
              <a:rPr lang="en-US" smtClean="0"/>
              <a:t>‹#›</a:t>
            </a:fld>
            <a:endParaRPr lang="en-US"/>
          </a:p>
        </p:txBody>
      </p:sp>
    </p:spTree>
    <p:extLst>
      <p:ext uri="{BB962C8B-B14F-4D97-AF65-F5344CB8AC3E}">
        <p14:creationId xmlns:p14="http://schemas.microsoft.com/office/powerpoint/2010/main" val="9369841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8F620C-2BF8-485C-A15C-7C73508B27B9}"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6DFFA-A865-4FEA-802B-86C2F3805010}" type="slidenum">
              <a:rPr lang="en-US" smtClean="0"/>
              <a:t>‹#›</a:t>
            </a:fld>
            <a:endParaRPr lang="en-US"/>
          </a:p>
        </p:txBody>
      </p:sp>
    </p:spTree>
    <p:extLst>
      <p:ext uri="{BB962C8B-B14F-4D97-AF65-F5344CB8AC3E}">
        <p14:creationId xmlns:p14="http://schemas.microsoft.com/office/powerpoint/2010/main" val="14316908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8F620C-2BF8-485C-A15C-7C73508B27B9}" type="datetimeFigureOut">
              <a:rPr lang="en-US" smtClean="0"/>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6DFFA-A865-4FEA-802B-86C2F3805010}" type="slidenum">
              <a:rPr lang="en-US" smtClean="0"/>
              <a:t>‹#›</a:t>
            </a:fld>
            <a:endParaRPr lang="en-US"/>
          </a:p>
        </p:txBody>
      </p:sp>
    </p:spTree>
    <p:extLst>
      <p:ext uri="{BB962C8B-B14F-4D97-AF65-F5344CB8AC3E}">
        <p14:creationId xmlns:p14="http://schemas.microsoft.com/office/powerpoint/2010/main" val="28915722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8F620C-2BF8-485C-A15C-7C73508B27B9}" type="datetimeFigureOut">
              <a:rPr lang="en-US" smtClean="0"/>
              <a:t>1/25/2015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36DFFA-A865-4FEA-802B-86C2F3805010}" type="slidenum">
              <a:rPr lang="en-US" smtClean="0"/>
              <a:t>‹#›</a:t>
            </a:fld>
            <a:endParaRPr lang="en-US"/>
          </a:p>
        </p:txBody>
      </p:sp>
    </p:spTree>
    <p:extLst>
      <p:ext uri="{BB962C8B-B14F-4D97-AF65-F5344CB8AC3E}">
        <p14:creationId xmlns:p14="http://schemas.microsoft.com/office/powerpoint/2010/main" val="7676157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8F620C-2BF8-485C-A15C-7C73508B27B9}" type="datetimeFigureOut">
              <a:rPr lang="en-US" smtClean="0"/>
              <a:t>1/25/2015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36DFFA-A865-4FEA-802B-86C2F3805010}" type="slidenum">
              <a:rPr lang="en-US" smtClean="0"/>
              <a:t>‹#›</a:t>
            </a:fld>
            <a:endParaRPr lang="en-US"/>
          </a:p>
        </p:txBody>
      </p:sp>
    </p:spTree>
    <p:extLst>
      <p:ext uri="{BB962C8B-B14F-4D97-AF65-F5344CB8AC3E}">
        <p14:creationId xmlns:p14="http://schemas.microsoft.com/office/powerpoint/2010/main" val="3054130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8F620C-2BF8-485C-A15C-7C73508B27B9}" type="datetimeFigureOut">
              <a:rPr lang="en-US" smtClean="0"/>
              <a:t>1/25/2015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36DFFA-A865-4FEA-802B-86C2F3805010}" type="slidenum">
              <a:rPr lang="en-US" smtClean="0"/>
              <a:t>‹#›</a:t>
            </a:fld>
            <a:endParaRPr lang="en-US"/>
          </a:p>
        </p:txBody>
      </p:sp>
    </p:spTree>
    <p:extLst>
      <p:ext uri="{BB962C8B-B14F-4D97-AF65-F5344CB8AC3E}">
        <p14:creationId xmlns:p14="http://schemas.microsoft.com/office/powerpoint/2010/main" val="2465718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8F620C-2BF8-485C-A15C-7C73508B27B9}" type="datetimeFigureOut">
              <a:rPr lang="en-US" smtClean="0"/>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6DFFA-A865-4FEA-802B-86C2F3805010}" type="slidenum">
              <a:rPr lang="en-US" smtClean="0"/>
              <a:t>‹#›</a:t>
            </a:fld>
            <a:endParaRPr lang="en-US"/>
          </a:p>
        </p:txBody>
      </p:sp>
    </p:spTree>
    <p:extLst>
      <p:ext uri="{BB962C8B-B14F-4D97-AF65-F5344CB8AC3E}">
        <p14:creationId xmlns:p14="http://schemas.microsoft.com/office/powerpoint/2010/main" val="12680612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8F620C-2BF8-485C-A15C-7C73508B27B9}" type="datetimeFigureOut">
              <a:rPr lang="en-US" smtClean="0"/>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6DFFA-A865-4FEA-802B-86C2F3805010}" type="slidenum">
              <a:rPr lang="en-US" smtClean="0"/>
              <a:t>‹#›</a:t>
            </a:fld>
            <a:endParaRPr lang="en-US"/>
          </a:p>
        </p:txBody>
      </p:sp>
    </p:spTree>
    <p:extLst>
      <p:ext uri="{BB962C8B-B14F-4D97-AF65-F5344CB8AC3E}">
        <p14:creationId xmlns:p14="http://schemas.microsoft.com/office/powerpoint/2010/main" val="6697679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8F620C-2BF8-485C-A15C-7C73508B27B9}" type="datetimeFigureOut">
              <a:rPr lang="en-US" smtClean="0"/>
              <a:t>1/25/2015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36DFFA-A865-4FEA-802B-86C2F3805010}" type="slidenum">
              <a:rPr lang="en-US" smtClean="0"/>
              <a:t>‹#›</a:t>
            </a:fld>
            <a:endParaRPr lang="en-US"/>
          </a:p>
        </p:txBody>
      </p:sp>
    </p:spTree>
    <p:extLst>
      <p:ext uri="{BB962C8B-B14F-4D97-AF65-F5344CB8AC3E}">
        <p14:creationId xmlns:p14="http://schemas.microsoft.com/office/powerpoint/2010/main" val="616938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AD/AS</a:t>
            </a:r>
            <a:endParaRPr lang="en-US" dirty="0"/>
          </a:p>
        </p:txBody>
      </p:sp>
      <p:sp>
        <p:nvSpPr>
          <p:cNvPr id="3" name="Subtitle 2"/>
          <p:cNvSpPr>
            <a:spLocks noGrp="1"/>
          </p:cNvSpPr>
          <p:nvPr>
            <p:ph type="subTitle" idx="1"/>
          </p:nvPr>
        </p:nvSpPr>
        <p:spPr/>
        <p:txBody>
          <a:bodyPr/>
          <a:lstStyle/>
          <a:p>
            <a:r>
              <a:rPr lang="en-US" dirty="0" smtClean="0"/>
              <a:t>Understanding the shifts</a:t>
            </a:r>
          </a:p>
        </p:txBody>
      </p:sp>
    </p:spTree>
    <p:extLst>
      <p:ext uri="{BB962C8B-B14F-4D97-AF65-F5344CB8AC3E}">
        <p14:creationId xmlns:p14="http://schemas.microsoft.com/office/powerpoint/2010/main" val="32131571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22120" y="-183146"/>
            <a:ext cx="8214360" cy="7632076"/>
          </a:xfrm>
        </p:spPr>
      </p:pic>
      <p:graphicFrame>
        <p:nvGraphicFramePr>
          <p:cNvPr id="5" name="Table 4"/>
          <p:cNvGraphicFramePr>
            <a:graphicFrameLocks noGrp="1"/>
          </p:cNvGraphicFramePr>
          <p:nvPr>
            <p:extLst>
              <p:ext uri="{D42A27DB-BD31-4B8C-83A1-F6EECF244321}">
                <p14:modId xmlns:p14="http://schemas.microsoft.com/office/powerpoint/2010/main" val="616836521"/>
              </p:ext>
            </p:extLst>
          </p:nvPr>
        </p:nvGraphicFramePr>
        <p:xfrm>
          <a:off x="563880" y="182880"/>
          <a:ext cx="10789920" cy="640080"/>
        </p:xfrm>
        <a:graphic>
          <a:graphicData uri="http://schemas.openxmlformats.org/drawingml/2006/table">
            <a:tbl>
              <a:tblPr firstRow="1" bandRow="1">
                <a:tableStyleId>{5C22544A-7EE6-4342-B048-85BDC9FD1C3A}</a:tableStyleId>
              </a:tblPr>
              <a:tblGrid>
                <a:gridCol w="10789920"/>
              </a:tblGrid>
              <a:tr h="411480">
                <a:tc>
                  <a:txBody>
                    <a:bodyPr/>
                    <a:lstStyle/>
                    <a:p>
                      <a:pPr algn="l"/>
                      <a:r>
                        <a:rPr lang="en-US" dirty="0" smtClean="0"/>
                        <a:t>In this example,</a:t>
                      </a:r>
                      <a:r>
                        <a:rPr lang="en-US" baseline="0" dirty="0" smtClean="0"/>
                        <a:t> first AD shifts right (for a reason other than investment spending). Then </a:t>
                      </a:r>
                      <a:r>
                        <a:rPr lang="en-US" dirty="0" smtClean="0"/>
                        <a:t>AS</a:t>
                      </a:r>
                      <a:r>
                        <a:rPr lang="en-US" baseline="0" dirty="0" smtClean="0"/>
                        <a:t> shifts left because of a rising price level, but this is not necessarily stagflation since prices just move back to the long run trend</a:t>
                      </a:r>
                      <a:endParaRPr lang="en-US" dirty="0"/>
                    </a:p>
                  </a:txBody>
                  <a:tcPr/>
                </a:tc>
              </a:tr>
            </a:tbl>
          </a:graphicData>
        </a:graphic>
      </p:graphicFrame>
    </p:spTree>
    <p:extLst>
      <p:ext uri="{BB962C8B-B14F-4D97-AF65-F5344CB8AC3E}">
        <p14:creationId xmlns:p14="http://schemas.microsoft.com/office/powerpoint/2010/main" val="30626766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250" fill="hold"/>
                                        <p:tgtEl>
                                          <p:spTgt spid="5"/>
                                        </p:tgtEl>
                                        <p:attrNameLst>
                                          <p:attrName>ppt_x</p:attrName>
                                        </p:attrNameLst>
                                      </p:cBhvr>
                                      <p:tavLst>
                                        <p:tav tm="0">
                                          <p:val>
                                            <p:strVal val="#ppt_x"/>
                                          </p:val>
                                        </p:tav>
                                        <p:tav tm="100000">
                                          <p:val>
                                            <p:strVal val="#ppt_x"/>
                                          </p:val>
                                        </p:tav>
                                      </p:tavLst>
                                    </p:anim>
                                    <p:anim calcmode="lin" valueType="num">
                                      <p:cBhvr additive="base">
                                        <p:cTn id="8" dur="1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0" y="0"/>
            <a:ext cx="8061960" cy="7490479"/>
          </a:xfrm>
        </p:spPr>
      </p:pic>
      <p:graphicFrame>
        <p:nvGraphicFramePr>
          <p:cNvPr id="5" name="Table 4"/>
          <p:cNvGraphicFramePr>
            <a:graphicFrameLocks noGrp="1"/>
          </p:cNvGraphicFramePr>
          <p:nvPr>
            <p:extLst>
              <p:ext uri="{D42A27DB-BD31-4B8C-83A1-F6EECF244321}">
                <p14:modId xmlns:p14="http://schemas.microsoft.com/office/powerpoint/2010/main" val="1129581169"/>
              </p:ext>
            </p:extLst>
          </p:nvPr>
        </p:nvGraphicFramePr>
        <p:xfrm>
          <a:off x="1266009" y="486712"/>
          <a:ext cx="9326880" cy="370840"/>
        </p:xfrm>
        <a:graphic>
          <a:graphicData uri="http://schemas.openxmlformats.org/drawingml/2006/table">
            <a:tbl>
              <a:tblPr firstRow="1" bandRow="1">
                <a:tableStyleId>{5C22544A-7EE6-4342-B048-85BDC9FD1C3A}</a:tableStyleId>
              </a:tblPr>
              <a:tblGrid>
                <a:gridCol w="9326880"/>
              </a:tblGrid>
              <a:tr h="370840">
                <a:tc>
                  <a:txBody>
                    <a:bodyPr/>
                    <a:lstStyle/>
                    <a:p>
                      <a:pPr algn="ctr"/>
                      <a:r>
                        <a:rPr lang="en-US" dirty="0" smtClean="0"/>
                        <a:t>This is an example</a:t>
                      </a:r>
                      <a:r>
                        <a:rPr lang="en-US" baseline="0" dirty="0" smtClean="0"/>
                        <a:t> of Stagflation since prices move further away or past the long run trend.</a:t>
                      </a:r>
                      <a:endParaRPr lang="en-US" dirty="0"/>
                    </a:p>
                  </a:txBody>
                  <a:tcPr/>
                </a:tc>
              </a:tr>
            </a:tbl>
          </a:graphicData>
        </a:graphic>
      </p:graphicFrame>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05725" y="2703173"/>
            <a:ext cx="3648075" cy="2714625"/>
          </a:xfrm>
          <a:prstGeom prst="rect">
            <a:avLst/>
          </a:prstGeom>
        </p:spPr>
      </p:pic>
      <p:cxnSp>
        <p:nvCxnSpPr>
          <p:cNvPr id="8" name="Straight Connector 7"/>
          <p:cNvCxnSpPr/>
          <p:nvPr/>
        </p:nvCxnSpPr>
        <p:spPr>
          <a:xfrm>
            <a:off x="9290957" y="2703173"/>
            <a:ext cx="0" cy="2162741"/>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27806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250" fill="hold"/>
                                        <p:tgtEl>
                                          <p:spTgt spid="5"/>
                                        </p:tgtEl>
                                        <p:attrNameLst>
                                          <p:attrName>ppt_x</p:attrName>
                                        </p:attrNameLst>
                                      </p:cBhvr>
                                      <p:tavLst>
                                        <p:tav tm="0">
                                          <p:val>
                                            <p:strVal val="#ppt_x"/>
                                          </p:val>
                                        </p:tav>
                                        <p:tav tm="100000">
                                          <p:val>
                                            <p:strVal val="#ppt_x"/>
                                          </p:val>
                                        </p:tav>
                                      </p:tavLst>
                                    </p:anim>
                                    <p:anim calcmode="lin" valueType="num">
                                      <p:cBhvr additive="base">
                                        <p:cTn id="8" dur="125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75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201705"/>
            <a:ext cx="8275320" cy="7688715"/>
          </a:xfrm>
        </p:spPr>
      </p:pic>
      <p:graphicFrame>
        <p:nvGraphicFramePr>
          <p:cNvPr id="5" name="Table 4"/>
          <p:cNvGraphicFramePr>
            <a:graphicFrameLocks noGrp="1"/>
          </p:cNvGraphicFramePr>
          <p:nvPr>
            <p:extLst>
              <p:ext uri="{D42A27DB-BD31-4B8C-83A1-F6EECF244321}">
                <p14:modId xmlns:p14="http://schemas.microsoft.com/office/powerpoint/2010/main" val="3864303876"/>
              </p:ext>
            </p:extLst>
          </p:nvPr>
        </p:nvGraphicFramePr>
        <p:xfrm>
          <a:off x="838200" y="567266"/>
          <a:ext cx="10378440" cy="914400"/>
        </p:xfrm>
        <a:graphic>
          <a:graphicData uri="http://schemas.openxmlformats.org/drawingml/2006/table">
            <a:tbl>
              <a:tblPr firstRow="1" bandRow="1">
                <a:tableStyleId>{5C22544A-7EE6-4342-B048-85BDC9FD1C3A}</a:tableStyleId>
              </a:tblPr>
              <a:tblGrid>
                <a:gridCol w="10378440"/>
              </a:tblGrid>
              <a:tr h="370840">
                <a:tc>
                  <a:txBody>
                    <a:bodyPr/>
                    <a:lstStyle/>
                    <a:p>
                      <a:r>
                        <a:rPr lang="en-US" dirty="0" smtClean="0"/>
                        <a:t>If</a:t>
                      </a:r>
                      <a:r>
                        <a:rPr lang="en-US" baseline="0" dirty="0" smtClean="0"/>
                        <a:t> AD shifts because of more INVESTMENT SPENDING, then AS shifts right as economic growth occurs because businesses are investing in new land, labor, capital or technology.  LRAS shifts because of more or improved resources, or because of technology changes. </a:t>
                      </a:r>
                      <a:endParaRPr lang="en-US" dirty="0"/>
                    </a:p>
                  </a:txBody>
                  <a:tcPr/>
                </a:tc>
              </a:tr>
            </a:tbl>
          </a:graphicData>
        </a:graphic>
      </p:graphicFrame>
    </p:spTree>
    <p:extLst>
      <p:ext uri="{BB962C8B-B14F-4D97-AF65-F5344CB8AC3E}">
        <p14:creationId xmlns:p14="http://schemas.microsoft.com/office/powerpoint/2010/main" val="5840576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250" fill="hold"/>
                                        <p:tgtEl>
                                          <p:spTgt spid="5"/>
                                        </p:tgtEl>
                                        <p:attrNameLst>
                                          <p:attrName>ppt_x</p:attrName>
                                        </p:attrNameLst>
                                      </p:cBhvr>
                                      <p:tavLst>
                                        <p:tav tm="0">
                                          <p:val>
                                            <p:strVal val="#ppt_x"/>
                                          </p:val>
                                        </p:tav>
                                        <p:tav tm="100000">
                                          <p:val>
                                            <p:strVal val="#ppt_x"/>
                                          </p:val>
                                        </p:tav>
                                      </p:tavLst>
                                    </p:anim>
                                    <p:anim calcmode="lin" valueType="num">
                                      <p:cBhvr additive="base">
                                        <p:cTn id="8" dur="1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9521" y="-89962"/>
            <a:ext cx="7998143" cy="7525605"/>
          </a:xfrm>
        </p:spPr>
      </p:pic>
      <p:cxnSp>
        <p:nvCxnSpPr>
          <p:cNvPr id="6" name="Straight Connector 5"/>
          <p:cNvCxnSpPr/>
          <p:nvPr/>
        </p:nvCxnSpPr>
        <p:spPr>
          <a:xfrm>
            <a:off x="3459480" y="2529840"/>
            <a:ext cx="2987040" cy="263652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4419600" y="3199924"/>
            <a:ext cx="7010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4702969" y="2529840"/>
            <a:ext cx="2825591" cy="263652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541520" y="4419600"/>
            <a:ext cx="7315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557957" y="3232190"/>
            <a:ext cx="335280" cy="369332"/>
          </a:xfrm>
          <a:prstGeom prst="rect">
            <a:avLst/>
          </a:prstGeom>
          <a:noFill/>
        </p:spPr>
        <p:txBody>
          <a:bodyPr wrap="square" rtlCol="0">
            <a:spAutoFit/>
          </a:bodyPr>
          <a:lstStyle/>
          <a:p>
            <a:r>
              <a:rPr lang="en-US" dirty="0" smtClean="0"/>
              <a:t>A</a:t>
            </a:r>
            <a:endParaRPr lang="en-US" dirty="0"/>
          </a:p>
        </p:txBody>
      </p:sp>
      <p:sp>
        <p:nvSpPr>
          <p:cNvPr id="18" name="TextBox 17"/>
          <p:cNvSpPr txBox="1"/>
          <p:nvPr/>
        </p:nvSpPr>
        <p:spPr>
          <a:xfrm>
            <a:off x="4693920" y="3688080"/>
            <a:ext cx="283369" cy="369332"/>
          </a:xfrm>
          <a:prstGeom prst="rect">
            <a:avLst/>
          </a:prstGeom>
          <a:noFill/>
        </p:spPr>
        <p:txBody>
          <a:bodyPr wrap="square" rtlCol="0">
            <a:spAutoFit/>
          </a:bodyPr>
          <a:lstStyle/>
          <a:p>
            <a:r>
              <a:rPr lang="en-US" dirty="0" smtClean="0"/>
              <a:t>B</a:t>
            </a:r>
            <a:endParaRPr lang="en-US" dirty="0"/>
          </a:p>
        </p:txBody>
      </p:sp>
      <p:sp>
        <p:nvSpPr>
          <p:cNvPr id="19" name="TextBox 18"/>
          <p:cNvSpPr txBox="1"/>
          <p:nvPr/>
        </p:nvSpPr>
        <p:spPr>
          <a:xfrm>
            <a:off x="5556409" y="4205764"/>
            <a:ext cx="332184" cy="369332"/>
          </a:xfrm>
          <a:prstGeom prst="rect">
            <a:avLst/>
          </a:prstGeom>
          <a:noFill/>
        </p:spPr>
        <p:txBody>
          <a:bodyPr wrap="square" rtlCol="0">
            <a:spAutoFit/>
          </a:bodyPr>
          <a:lstStyle/>
          <a:p>
            <a:r>
              <a:rPr lang="en-US" dirty="0" smtClean="0"/>
              <a:t>C</a:t>
            </a:r>
            <a:endParaRPr lang="en-US" dirty="0"/>
          </a:p>
        </p:txBody>
      </p:sp>
    </p:spTree>
    <p:extLst>
      <p:ext uri="{BB962C8B-B14F-4D97-AF65-F5344CB8AC3E}">
        <p14:creationId xmlns:p14="http://schemas.microsoft.com/office/powerpoint/2010/main" val="9669913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92616" y="-161281"/>
            <a:ext cx="7998143" cy="7525605"/>
          </a:xfrm>
        </p:spPr>
      </p:pic>
      <p:cxnSp>
        <p:nvCxnSpPr>
          <p:cNvPr id="6" name="Straight Connector 5"/>
          <p:cNvCxnSpPr/>
          <p:nvPr/>
        </p:nvCxnSpPr>
        <p:spPr>
          <a:xfrm>
            <a:off x="4977289" y="1569244"/>
            <a:ext cx="3054191" cy="2545556"/>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3763446" y="1073715"/>
            <a:ext cx="2893933" cy="252966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594389" y="3184951"/>
            <a:ext cx="335280" cy="369332"/>
          </a:xfrm>
          <a:prstGeom prst="rect">
            <a:avLst/>
          </a:prstGeom>
          <a:noFill/>
        </p:spPr>
        <p:txBody>
          <a:bodyPr wrap="square" rtlCol="0">
            <a:spAutoFit/>
          </a:bodyPr>
          <a:lstStyle/>
          <a:p>
            <a:r>
              <a:rPr lang="en-US" dirty="0" smtClean="0"/>
              <a:t>A</a:t>
            </a:r>
            <a:endParaRPr lang="en-US" dirty="0"/>
          </a:p>
        </p:txBody>
      </p:sp>
      <p:sp>
        <p:nvSpPr>
          <p:cNvPr id="18" name="TextBox 17"/>
          <p:cNvSpPr txBox="1"/>
          <p:nvPr/>
        </p:nvSpPr>
        <p:spPr>
          <a:xfrm>
            <a:off x="6374010" y="2510326"/>
            <a:ext cx="283369" cy="369332"/>
          </a:xfrm>
          <a:prstGeom prst="rect">
            <a:avLst/>
          </a:prstGeom>
          <a:noFill/>
        </p:spPr>
        <p:txBody>
          <a:bodyPr wrap="square" rtlCol="0">
            <a:spAutoFit/>
          </a:bodyPr>
          <a:lstStyle/>
          <a:p>
            <a:r>
              <a:rPr lang="en-US" dirty="0" smtClean="0"/>
              <a:t>B</a:t>
            </a:r>
            <a:endParaRPr lang="en-US" dirty="0"/>
          </a:p>
        </p:txBody>
      </p:sp>
      <p:sp>
        <p:nvSpPr>
          <p:cNvPr id="19" name="TextBox 18"/>
          <p:cNvSpPr txBox="1"/>
          <p:nvPr/>
        </p:nvSpPr>
        <p:spPr>
          <a:xfrm>
            <a:off x="5597485" y="1854993"/>
            <a:ext cx="332184" cy="369332"/>
          </a:xfrm>
          <a:prstGeom prst="rect">
            <a:avLst/>
          </a:prstGeom>
          <a:noFill/>
        </p:spPr>
        <p:txBody>
          <a:bodyPr wrap="square" rtlCol="0">
            <a:spAutoFit/>
          </a:bodyPr>
          <a:lstStyle/>
          <a:p>
            <a:r>
              <a:rPr lang="en-US" dirty="0" smtClean="0"/>
              <a:t>C</a:t>
            </a:r>
            <a:endParaRPr lang="en-US" dirty="0"/>
          </a:p>
        </p:txBody>
      </p:sp>
      <p:cxnSp>
        <p:nvCxnSpPr>
          <p:cNvPr id="7" name="Straight Arrow Connector 6"/>
          <p:cNvCxnSpPr/>
          <p:nvPr/>
        </p:nvCxnSpPr>
        <p:spPr>
          <a:xfrm>
            <a:off x="5891687" y="3217008"/>
            <a:ext cx="79617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5891688" y="2092107"/>
            <a:ext cx="10058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5755836" y="2586929"/>
            <a:ext cx="2741891" cy="2457914"/>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487720" y="3416855"/>
            <a:ext cx="304800" cy="369332"/>
          </a:xfrm>
          <a:prstGeom prst="rect">
            <a:avLst/>
          </a:prstGeom>
          <a:noFill/>
        </p:spPr>
        <p:txBody>
          <a:bodyPr wrap="square" rtlCol="0">
            <a:spAutoFit/>
          </a:bodyPr>
          <a:lstStyle/>
          <a:p>
            <a:r>
              <a:rPr lang="en-US" dirty="0" smtClean="0"/>
              <a:t>C</a:t>
            </a:r>
            <a:endParaRPr lang="en-US" dirty="0"/>
          </a:p>
        </p:txBody>
      </p:sp>
      <p:cxnSp>
        <p:nvCxnSpPr>
          <p:cNvPr id="23" name="Straight Arrow Connector 22"/>
          <p:cNvCxnSpPr/>
          <p:nvPr/>
        </p:nvCxnSpPr>
        <p:spPr>
          <a:xfrm>
            <a:off x="6810968" y="2694992"/>
            <a:ext cx="13576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5836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nodeType="clickEffect">
                                  <p:stCondLst>
                                    <p:cond delay="0"/>
                                  </p:stCondLst>
                                  <p:childTnLst>
                                    <p:anim calcmode="lin" valueType="num">
                                      <p:cBhvr>
                                        <p:cTn id="6" dur="1000"/>
                                        <p:tgtEl>
                                          <p:spTgt spid="10"/>
                                        </p:tgtEl>
                                        <p:attrNameLst>
                                          <p:attrName>ppt_w</p:attrName>
                                        </p:attrNameLst>
                                      </p:cBhvr>
                                      <p:tavLst>
                                        <p:tav tm="0">
                                          <p:val>
                                            <p:strVal val="ppt_w"/>
                                          </p:val>
                                        </p:tav>
                                        <p:tav tm="100000">
                                          <p:val>
                                            <p:strVal val="ppt_w*0.70"/>
                                          </p:val>
                                        </p:tav>
                                      </p:tavLst>
                                    </p:anim>
                                    <p:anim calcmode="lin" valueType="num">
                                      <p:cBhvr>
                                        <p:cTn id="7" dur="1000"/>
                                        <p:tgtEl>
                                          <p:spTgt spid="10"/>
                                        </p:tgtEl>
                                        <p:attrNameLst>
                                          <p:attrName>ppt_h</p:attrName>
                                        </p:attrNameLst>
                                      </p:cBhvr>
                                      <p:tavLst>
                                        <p:tav tm="0">
                                          <p:val>
                                            <p:strVal val="ppt_h"/>
                                          </p:val>
                                        </p:tav>
                                        <p:tav tm="100000">
                                          <p:val>
                                            <p:strVal val="ppt_h"/>
                                          </p:val>
                                        </p:tav>
                                      </p:tavLst>
                                    </p:anim>
                                    <p:animEffect transition="out" filter="fade">
                                      <p:cBhvr>
                                        <p:cTn id="8" dur="1000"/>
                                        <p:tgtEl>
                                          <p:spTgt spid="10"/>
                                        </p:tgtEl>
                                      </p:cBhvr>
                                    </p:animEffect>
                                    <p:set>
                                      <p:cBhvr>
                                        <p:cTn id="9" dur="1" fill="hold">
                                          <p:stCondLst>
                                            <p:cond delay="999"/>
                                          </p:stCondLst>
                                        </p:cTn>
                                        <p:tgtEl>
                                          <p:spTgt spid="10"/>
                                        </p:tgtEl>
                                        <p:attrNameLst>
                                          <p:attrName>style.visibility</p:attrName>
                                        </p:attrNameLst>
                                      </p:cBhvr>
                                      <p:to>
                                        <p:strVal val="hidden"/>
                                      </p:to>
                                    </p:set>
                                  </p:childTnLst>
                                </p:cTn>
                              </p:par>
                              <p:par>
                                <p:cTn id="10" presetID="55" presetClass="exit" presetSubtype="0" fill="hold" grpId="0" nodeType="withEffect">
                                  <p:stCondLst>
                                    <p:cond delay="0"/>
                                  </p:stCondLst>
                                  <p:childTnLst>
                                    <p:anim calcmode="lin" valueType="num">
                                      <p:cBhvr>
                                        <p:cTn id="11" dur="1000"/>
                                        <p:tgtEl>
                                          <p:spTgt spid="19"/>
                                        </p:tgtEl>
                                        <p:attrNameLst>
                                          <p:attrName>ppt_w</p:attrName>
                                        </p:attrNameLst>
                                      </p:cBhvr>
                                      <p:tavLst>
                                        <p:tav tm="0">
                                          <p:val>
                                            <p:strVal val="ppt_w"/>
                                          </p:val>
                                        </p:tav>
                                        <p:tav tm="100000">
                                          <p:val>
                                            <p:strVal val="ppt_w*0.70"/>
                                          </p:val>
                                        </p:tav>
                                      </p:tavLst>
                                    </p:anim>
                                    <p:anim calcmode="lin" valueType="num">
                                      <p:cBhvr>
                                        <p:cTn id="12" dur="1000"/>
                                        <p:tgtEl>
                                          <p:spTgt spid="19"/>
                                        </p:tgtEl>
                                        <p:attrNameLst>
                                          <p:attrName>ppt_h</p:attrName>
                                        </p:attrNameLst>
                                      </p:cBhvr>
                                      <p:tavLst>
                                        <p:tav tm="0">
                                          <p:val>
                                            <p:strVal val="ppt_h"/>
                                          </p:val>
                                        </p:tav>
                                        <p:tav tm="100000">
                                          <p:val>
                                            <p:strVal val="ppt_h"/>
                                          </p:val>
                                        </p:tav>
                                      </p:tavLst>
                                    </p:anim>
                                    <p:animEffect transition="out" filter="fade">
                                      <p:cBhvr>
                                        <p:cTn id="13" dur="1000"/>
                                        <p:tgtEl>
                                          <p:spTgt spid="19"/>
                                        </p:tgtEl>
                                      </p:cBhvr>
                                    </p:animEffect>
                                    <p:set>
                                      <p:cBhvr>
                                        <p:cTn id="14" dur="1" fill="hold">
                                          <p:stCondLst>
                                            <p:cond delay="999"/>
                                          </p:stCondLst>
                                        </p:cTn>
                                        <p:tgtEl>
                                          <p:spTgt spid="19"/>
                                        </p:tgtEl>
                                        <p:attrNameLst>
                                          <p:attrName>style.visibility</p:attrName>
                                        </p:attrNameLst>
                                      </p:cBhvr>
                                      <p:to>
                                        <p:strVal val="hidden"/>
                                      </p:to>
                                    </p:set>
                                  </p:childTnLst>
                                </p:cTn>
                              </p:par>
                              <p:par>
                                <p:cTn id="15" presetID="55" presetClass="exit" presetSubtype="0" fill="hold" nodeType="withEffect">
                                  <p:stCondLst>
                                    <p:cond delay="0"/>
                                  </p:stCondLst>
                                  <p:childTnLst>
                                    <p:anim calcmode="lin" valueType="num">
                                      <p:cBhvr>
                                        <p:cTn id="16" dur="1000"/>
                                        <p:tgtEl>
                                          <p:spTgt spid="11"/>
                                        </p:tgtEl>
                                        <p:attrNameLst>
                                          <p:attrName>ppt_w</p:attrName>
                                        </p:attrNameLst>
                                      </p:cBhvr>
                                      <p:tavLst>
                                        <p:tav tm="0">
                                          <p:val>
                                            <p:strVal val="ppt_w"/>
                                          </p:val>
                                        </p:tav>
                                        <p:tav tm="100000">
                                          <p:val>
                                            <p:strVal val="ppt_w*0.70"/>
                                          </p:val>
                                        </p:tav>
                                      </p:tavLst>
                                    </p:anim>
                                    <p:anim calcmode="lin" valueType="num">
                                      <p:cBhvr>
                                        <p:cTn id="17" dur="1000"/>
                                        <p:tgtEl>
                                          <p:spTgt spid="11"/>
                                        </p:tgtEl>
                                        <p:attrNameLst>
                                          <p:attrName>ppt_h</p:attrName>
                                        </p:attrNameLst>
                                      </p:cBhvr>
                                      <p:tavLst>
                                        <p:tav tm="0">
                                          <p:val>
                                            <p:strVal val="ppt_h"/>
                                          </p:val>
                                        </p:tav>
                                        <p:tav tm="100000">
                                          <p:val>
                                            <p:strVal val="ppt_h"/>
                                          </p:val>
                                        </p:tav>
                                      </p:tavLst>
                                    </p:anim>
                                    <p:animEffect transition="out" filter="fade">
                                      <p:cBhvr>
                                        <p:cTn id="18" dur="1000"/>
                                        <p:tgtEl>
                                          <p:spTgt spid="11"/>
                                        </p:tgtEl>
                                      </p:cBhvr>
                                    </p:animEffect>
                                    <p:set>
                                      <p:cBhvr>
                                        <p:cTn id="19" dur="1" fill="hold">
                                          <p:stCondLst>
                                            <p:cond delay="999"/>
                                          </p:stCondLst>
                                        </p:cTn>
                                        <p:tgtEl>
                                          <p:spTgt spid="11"/>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1500"/>
                                        <p:tgtEl>
                                          <p:spTgt spid="16"/>
                                        </p:tgtEl>
                                      </p:cBhvr>
                                    </p:animEffect>
                                  </p:childTnLst>
                                </p:cTn>
                              </p:par>
                              <p:par>
                                <p:cTn id="25" presetID="10"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125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childTnLst>
                                </p:cTn>
                              </p:par>
                              <p:par>
                                <p:cTn id="32" presetID="10" presetClass="exit" presetSubtype="0" fill="hold" nodeType="withEffect">
                                  <p:stCondLst>
                                    <p:cond delay="0"/>
                                  </p:stCondLst>
                                  <p:childTnLst>
                                    <p:animEffect transition="out" filter="fade">
                                      <p:cBhvr>
                                        <p:cTn id="33" dur="500"/>
                                        <p:tgtEl>
                                          <p:spTgt spid="7"/>
                                        </p:tgtEl>
                                      </p:cBhvr>
                                    </p:animEffect>
                                    <p:set>
                                      <p:cBhvr>
                                        <p:cTn id="34"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Bottom lines about shifts:</a:t>
            </a:r>
            <a:br>
              <a:rPr lang="en-US" b="1" dirty="0" smtClean="0"/>
            </a:br>
            <a:endParaRPr lang="en-US" b="1" dirty="0"/>
          </a:p>
        </p:txBody>
      </p:sp>
      <p:sp>
        <p:nvSpPr>
          <p:cNvPr id="3" name="Content Placeholder 2"/>
          <p:cNvSpPr>
            <a:spLocks noGrp="1"/>
          </p:cNvSpPr>
          <p:nvPr>
            <p:ph idx="1"/>
          </p:nvPr>
        </p:nvSpPr>
        <p:spPr/>
        <p:txBody>
          <a:bodyPr/>
          <a:lstStyle/>
          <a:p>
            <a:r>
              <a:rPr lang="en-US" dirty="0" smtClean="0"/>
              <a:t>When AD shifts because of consumer spending or government spending or change in net exports, the AS can respond with a shift left or right depending on how price level changes. In these circumstances, LRAS will </a:t>
            </a:r>
            <a:r>
              <a:rPr lang="en-US" u="sng" dirty="0" smtClean="0"/>
              <a:t>not</a:t>
            </a:r>
            <a:r>
              <a:rPr lang="en-US" dirty="0" smtClean="0"/>
              <a:t> shift. </a:t>
            </a:r>
          </a:p>
          <a:p>
            <a:endParaRPr lang="en-US" dirty="0"/>
          </a:p>
          <a:p>
            <a:r>
              <a:rPr lang="en-US" dirty="0" smtClean="0"/>
              <a:t>When AD shifts because of INVESTMENT spending, AS will shift the same direction as AD, and LRAS will shift as well. If government incentivizes spending (lower interest rates, subsidies or tax credits), AD and AS both shift right. If government </a:t>
            </a:r>
            <a:r>
              <a:rPr lang="en-US" dirty="0" err="1" smtClean="0"/>
              <a:t>disincentivizes</a:t>
            </a:r>
            <a:r>
              <a:rPr lang="en-US" dirty="0" smtClean="0"/>
              <a:t> spending (higher interest rates or taxes), AD and AS both shift left. </a:t>
            </a:r>
            <a:endParaRPr lang="en-US" dirty="0"/>
          </a:p>
        </p:txBody>
      </p:sp>
    </p:spTree>
    <p:extLst>
      <p:ext uri="{BB962C8B-B14F-4D97-AF65-F5344CB8AC3E}">
        <p14:creationId xmlns:p14="http://schemas.microsoft.com/office/powerpoint/2010/main" val="5480720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Y     =     C   +   </a:t>
            </a:r>
            <a:r>
              <a:rPr lang="en-US" sz="4000" dirty="0" smtClean="0">
                <a:latin typeface="Adobe Garamond Pro" panose="02020502060506020403" pitchFamily="18" charset="0"/>
              </a:rPr>
              <a:t>I</a:t>
            </a:r>
            <a:r>
              <a:rPr lang="en-US" dirty="0" smtClean="0"/>
              <a:t>   +   G   +   NX</a:t>
            </a:r>
            <a:endParaRPr lang="en-US" dirty="0"/>
          </a:p>
        </p:txBody>
      </p:sp>
      <p:sp>
        <p:nvSpPr>
          <p:cNvPr id="3" name="Content Placeholder 2"/>
          <p:cNvSpPr>
            <a:spLocks noGrp="1"/>
          </p:cNvSpPr>
          <p:nvPr>
            <p:ph idx="1"/>
          </p:nvPr>
        </p:nvSpPr>
        <p:spPr/>
        <p:txBody>
          <a:bodyPr/>
          <a:lstStyle/>
          <a:p>
            <a:r>
              <a:rPr lang="en-US" dirty="0" smtClean="0"/>
              <a:t>The Government has a lot of influence on how and when curves shift. Let’s look at two ways the government can influence spending          by </a:t>
            </a:r>
            <a:r>
              <a:rPr lang="en-US" smtClean="0"/>
              <a:t>C  and </a:t>
            </a:r>
            <a:r>
              <a:rPr lang="en-US" sz="2500" b="1" dirty="0" smtClean="0">
                <a:latin typeface="Adobe Garamond Pro Bold" panose="02020702060506020403" pitchFamily="18" charset="0"/>
              </a:rPr>
              <a:t>I</a:t>
            </a:r>
            <a:endParaRPr lang="en-US" dirty="0">
              <a:latin typeface="Adobe Garamond Pro Bold" panose="02020702060506020403" pitchFamily="18" charset="0"/>
            </a:endParaRPr>
          </a:p>
        </p:txBody>
      </p:sp>
    </p:spTree>
    <p:extLst>
      <p:ext uri="{BB962C8B-B14F-4D97-AF65-F5344CB8AC3E}">
        <p14:creationId xmlns:p14="http://schemas.microsoft.com/office/powerpoint/2010/main" val="8959219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266</Words>
  <Application>Microsoft Office PowerPoint</Application>
  <PresentationFormat>Widescreen</PresentationFormat>
  <Paragraphs>18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Adobe Garamond Pro</vt:lpstr>
      <vt:lpstr>Adobe Garamond Pro Bold</vt:lpstr>
      <vt:lpstr>Arial</vt:lpstr>
      <vt:lpstr>Calibri</vt:lpstr>
      <vt:lpstr>Calibri Light</vt:lpstr>
      <vt:lpstr>Office Theme</vt:lpstr>
      <vt:lpstr>AD/AS</vt:lpstr>
      <vt:lpstr>PowerPoint Presentation</vt:lpstr>
      <vt:lpstr>PowerPoint Presentation</vt:lpstr>
      <vt:lpstr>PowerPoint Presentation</vt:lpstr>
      <vt:lpstr>PowerPoint Presentation</vt:lpstr>
      <vt:lpstr>PowerPoint Presentation</vt:lpstr>
      <vt:lpstr>Bottom lines about shifts: </vt:lpstr>
      <vt:lpstr>Y     =     C   +   I   +   G   +   NX</vt:lpstr>
    </vt:vector>
  </TitlesOfParts>
  <Company>St. Johns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Troy Keefe</dc:creator>
  <cp:lastModifiedBy>Troy Keefe</cp:lastModifiedBy>
  <cp:revision>50</cp:revision>
  <dcterms:created xsi:type="dcterms:W3CDTF">2015-01-26T01:21:23Z</dcterms:created>
  <dcterms:modified xsi:type="dcterms:W3CDTF">2015-01-26T03:08:18Z</dcterms:modified>
</cp:coreProperties>
</file>