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24C96-3C37-41EE-A9A8-A6783EF67E4D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30E1B-24BC-4992-AF8E-8F5B7531644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24C96-3C37-41EE-A9A8-A6783EF67E4D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30E1B-24BC-4992-AF8E-8F5B753164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24C96-3C37-41EE-A9A8-A6783EF67E4D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30E1B-24BC-4992-AF8E-8F5B753164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24C96-3C37-41EE-A9A8-A6783EF67E4D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30E1B-24BC-4992-AF8E-8F5B753164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24C96-3C37-41EE-A9A8-A6783EF67E4D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30E1B-24BC-4992-AF8E-8F5B7531644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24C96-3C37-41EE-A9A8-A6783EF67E4D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30E1B-24BC-4992-AF8E-8F5B753164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24C96-3C37-41EE-A9A8-A6783EF67E4D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30E1B-24BC-4992-AF8E-8F5B7531644E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24C96-3C37-41EE-A9A8-A6783EF67E4D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30E1B-24BC-4992-AF8E-8F5B753164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24C96-3C37-41EE-A9A8-A6783EF67E4D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30E1B-24BC-4992-AF8E-8F5B753164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24C96-3C37-41EE-A9A8-A6783EF67E4D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30E1B-24BC-4992-AF8E-8F5B7531644E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24C96-3C37-41EE-A9A8-A6783EF67E4D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30E1B-24BC-4992-AF8E-8F5B753164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8FF24C96-3C37-41EE-A9A8-A6783EF67E4D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17930E1B-24BC-4992-AF8E-8F5B7531644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Foreign Policy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93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Non-Governmental </a:t>
            </a:r>
            <a:r>
              <a:rPr lang="en-US" dirty="0" err="1" smtClean="0"/>
              <a:t>Coroportations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Groups not connected with governments</a:t>
            </a:r>
          </a:p>
          <a:p>
            <a:pPr lvl="1"/>
            <a:r>
              <a:rPr lang="en-US" dirty="0" smtClean="0"/>
              <a:t>Churches</a:t>
            </a:r>
          </a:p>
          <a:p>
            <a:pPr lvl="1"/>
            <a:r>
              <a:rPr lang="en-US" dirty="0" smtClean="0"/>
              <a:t>Labor Unions</a:t>
            </a:r>
          </a:p>
          <a:p>
            <a:pPr lvl="1"/>
            <a:r>
              <a:rPr lang="en-US" dirty="0" smtClean="0"/>
              <a:t>Wildlife Groups</a:t>
            </a:r>
          </a:p>
        </p:txBody>
      </p:sp>
    </p:spTree>
    <p:extLst>
      <p:ext uri="{BB962C8B-B14F-4D97-AF65-F5344CB8AC3E}">
        <p14:creationId xmlns:p14="http://schemas.microsoft.com/office/powerpoint/2010/main" val="81785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Terrorists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are committed to overthrow particular governments</a:t>
            </a:r>
          </a:p>
          <a:p>
            <a:r>
              <a:rPr lang="en-US" dirty="0" smtClean="0"/>
              <a:t>Conflicts within regions and nations can spill over into world politics</a:t>
            </a:r>
          </a:p>
        </p:txBody>
      </p:sp>
    </p:spTree>
    <p:extLst>
      <p:ext uri="{BB962C8B-B14F-4D97-AF65-F5344CB8AC3E}">
        <p14:creationId xmlns:p14="http://schemas.microsoft.com/office/powerpoint/2010/main" val="38762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Tourism sends Americans all over the world</a:t>
            </a:r>
          </a:p>
          <a:p>
            <a:r>
              <a:rPr lang="en-US" dirty="0" smtClean="0"/>
              <a:t>Tourism creates its own costs and benefits and thus can affect international relations and the international economic system. </a:t>
            </a:r>
          </a:p>
          <a:p>
            <a:r>
              <a:rPr lang="en-US" dirty="0" smtClean="0"/>
              <a:t>Growing numbers of students are going to and coming from other nations; they are carriers of ideas and ideologies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89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Policymakers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President</a:t>
            </a:r>
          </a:p>
          <a:p>
            <a:r>
              <a:rPr lang="en-US" dirty="0" smtClean="0"/>
              <a:t>The Diplomats</a:t>
            </a:r>
          </a:p>
          <a:p>
            <a:r>
              <a:rPr lang="en-US" dirty="0" smtClean="0"/>
              <a:t>The National Security Establishment</a:t>
            </a:r>
          </a:p>
          <a:p>
            <a:r>
              <a:rPr lang="en-US" dirty="0" smtClean="0"/>
              <a:t>Congress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63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President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Any decision on foreign policymaking begins with the president.</a:t>
            </a:r>
          </a:p>
          <a:p>
            <a:r>
              <a:rPr lang="en-US" dirty="0" smtClean="0"/>
              <a:t>The president is the main force behind foreign policy</a:t>
            </a:r>
          </a:p>
          <a:p>
            <a:pPr lvl="1"/>
            <a:r>
              <a:rPr lang="en-US" dirty="0" smtClean="0"/>
              <a:t>Negotiates treaties</a:t>
            </a:r>
          </a:p>
          <a:p>
            <a:pPr lvl="1"/>
            <a:r>
              <a:rPr lang="en-US" dirty="0" smtClean="0"/>
              <a:t>Deploys Troops</a:t>
            </a:r>
          </a:p>
          <a:p>
            <a:pPr lvl="1"/>
            <a:r>
              <a:rPr lang="en-US" dirty="0" smtClean="0"/>
              <a:t>Appoints U.S. ambassadors</a:t>
            </a:r>
          </a:p>
          <a:p>
            <a:r>
              <a:rPr lang="en-US" dirty="0" smtClean="0"/>
              <a:t>Presidents make some foreign policy through treaties or executive agreements</a:t>
            </a:r>
          </a:p>
          <a:p>
            <a:pPr lvl="1"/>
            <a:r>
              <a:rPr lang="en-US" dirty="0" smtClean="0"/>
              <a:t>Only treaties require Senate ratification</a:t>
            </a:r>
          </a:p>
          <a:p>
            <a:r>
              <a:rPr lang="en-US" dirty="0" smtClean="0"/>
              <a:t>Presidents are both aided and thwarted by a huge national security bureaucracy.</a:t>
            </a:r>
          </a:p>
          <a:p>
            <a:pPr lvl="1"/>
            <a:r>
              <a:rPr lang="en-US" dirty="0" smtClean="0"/>
              <a:t>Must content with the views and desires of Congress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38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Diplomats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Secretary of State-</a:t>
            </a:r>
            <a:r>
              <a:rPr lang="en-US" dirty="0" smtClean="0"/>
              <a:t> head of the department of state and traditionally the key advisor to the president on foreign policy</a:t>
            </a:r>
          </a:p>
          <a:p>
            <a:pPr lvl="1"/>
            <a:r>
              <a:rPr lang="en-US" dirty="0" smtClean="0"/>
              <a:t>the state department is the foreign policy arm of the U.S. government</a:t>
            </a:r>
          </a:p>
          <a:p>
            <a:pPr lvl="1"/>
            <a:r>
              <a:rPr lang="en-US" dirty="0" smtClean="0"/>
              <a:t>Some presidents have found the state department too bureaucratic and intransigent</a:t>
            </a:r>
          </a:p>
          <a:p>
            <a:pPr lvl="1"/>
            <a:r>
              <a:rPr lang="en-US" dirty="0" smtClean="0"/>
              <a:t>In most recent presidencies, the secretary of state has played a lead role in foreign policy making.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472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National Security Establishment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Department of Defense is a key foreign policy actor.</a:t>
            </a:r>
          </a:p>
          <a:p>
            <a:pPr lvl="1"/>
            <a:r>
              <a:rPr lang="en-US" dirty="0" smtClean="0"/>
              <a:t>Often called the Pentagon</a:t>
            </a:r>
          </a:p>
          <a:p>
            <a:r>
              <a:rPr lang="en-US" b="1" dirty="0" smtClean="0"/>
              <a:t>Secretary of Defense-</a:t>
            </a:r>
            <a:r>
              <a:rPr lang="en-US" dirty="0" smtClean="0"/>
              <a:t>head of the department of defense and the president’s key advisor on military policy</a:t>
            </a:r>
          </a:p>
          <a:p>
            <a:r>
              <a:rPr lang="en-US" b="1" dirty="0" smtClean="0"/>
              <a:t>Joint Chiefs of Staff-</a:t>
            </a:r>
            <a:r>
              <a:rPr lang="en-US" dirty="0" smtClean="0"/>
              <a:t>a group that consists of the commanding officers of each of the armed services, a chairperson, and a vice chairperson, and advises the president on military policy</a:t>
            </a:r>
          </a:p>
          <a:p>
            <a:r>
              <a:rPr lang="en-US" dirty="0" smtClean="0"/>
              <a:t>National Security Counsel- composed of the president, vice president, secretary of defense, and secretary of state.</a:t>
            </a:r>
          </a:p>
          <a:p>
            <a:r>
              <a:rPr lang="en-US" b="1" dirty="0" smtClean="0"/>
              <a:t>Central Intelligence Agency-</a:t>
            </a:r>
            <a:r>
              <a:rPr lang="en-US" dirty="0" smtClean="0"/>
              <a:t> agency created after WWII to coordinate American intelligence activities abroad and to collect, analyze, and evaluate intelligence. </a:t>
            </a:r>
          </a:p>
          <a:p>
            <a:r>
              <a:rPr lang="en-US" dirty="0" smtClean="0"/>
              <a:t>National Security Agency (NSA)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119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Shares with the president the constitutional authority over foreign and defense policy</a:t>
            </a:r>
          </a:p>
          <a:p>
            <a:r>
              <a:rPr lang="en-US" dirty="0" smtClean="0"/>
              <a:t>Has sole authority to:</a:t>
            </a:r>
          </a:p>
          <a:p>
            <a:pPr lvl="1"/>
            <a:r>
              <a:rPr lang="en-US" dirty="0" smtClean="0"/>
              <a:t>Declare war</a:t>
            </a:r>
          </a:p>
          <a:p>
            <a:pPr lvl="1"/>
            <a:r>
              <a:rPr lang="en-US" dirty="0" smtClean="0"/>
              <a:t>Raise and organize armed forces</a:t>
            </a:r>
          </a:p>
          <a:p>
            <a:pPr lvl="1"/>
            <a:r>
              <a:rPr lang="en-US" dirty="0" smtClean="0"/>
              <a:t>Appropriate funds for national security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34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Foreign Policy</a:t>
            </a:r>
            <a:r>
              <a:rPr lang="en-US" dirty="0" smtClean="0"/>
              <a:t>- involves choice making about relations with the rest of the world</a:t>
            </a:r>
            <a:endParaRPr lang="en-US" b="1" dirty="0" smtClean="0"/>
          </a:p>
          <a:p>
            <a:r>
              <a:rPr lang="en-US" dirty="0" smtClean="0"/>
              <a:t>Depends on three types of tools</a:t>
            </a:r>
          </a:p>
          <a:p>
            <a:pPr lvl="1"/>
            <a:r>
              <a:rPr lang="en-US" dirty="0" smtClean="0"/>
              <a:t>Military</a:t>
            </a:r>
          </a:p>
          <a:p>
            <a:pPr lvl="1"/>
            <a:r>
              <a:rPr lang="en-US" dirty="0" smtClean="0"/>
              <a:t>Economic</a:t>
            </a:r>
          </a:p>
          <a:p>
            <a:pPr lvl="1"/>
            <a:r>
              <a:rPr lang="en-US" dirty="0" smtClean="0"/>
              <a:t>Diplomatic</a:t>
            </a:r>
          </a:p>
        </p:txBody>
      </p:sp>
    </p:spTree>
    <p:extLst>
      <p:ext uri="{BB962C8B-B14F-4D97-AF65-F5344CB8AC3E}">
        <p14:creationId xmlns:p14="http://schemas.microsoft.com/office/powerpoint/2010/main" val="61434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Military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U.S. has used military force to influence actions of other nations.</a:t>
            </a:r>
          </a:p>
          <a:p>
            <a:pPr lvl="1"/>
            <a:r>
              <a:rPr lang="en-US" dirty="0" smtClean="0"/>
              <a:t>Historically, such force has been used close to home in Central America and the Caribbean</a:t>
            </a:r>
          </a:p>
          <a:p>
            <a:r>
              <a:rPr lang="en-US" dirty="0" smtClean="0"/>
              <a:t>In recent years the U.S. has used military force to influence actions in a range of trouble spots around the world.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80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Today, economic instruments are becoming almost as potent as those of war</a:t>
            </a:r>
          </a:p>
          <a:p>
            <a:r>
              <a:rPr lang="en-US" dirty="0" smtClean="0"/>
              <a:t>Trade regulations, traffic policies, and monetary policies are other economic instruments of foreign policy</a:t>
            </a:r>
          </a:p>
          <a:p>
            <a:r>
              <a:rPr lang="en-US" dirty="0" smtClean="0"/>
              <a:t>Studies have shown that a country’s economic vitality is important to its long-term national security.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78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Diplomacy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Quietest instrument of influence</a:t>
            </a:r>
          </a:p>
          <a:p>
            <a:r>
              <a:rPr lang="en-US" dirty="0" smtClean="0"/>
              <a:t>Process by which nations carry on relationships with each other.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63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Actors on the World Stage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International organizations</a:t>
            </a:r>
          </a:p>
          <a:p>
            <a:r>
              <a:rPr lang="en-US" dirty="0" smtClean="0"/>
              <a:t>Regional organizations</a:t>
            </a:r>
          </a:p>
          <a:p>
            <a:r>
              <a:rPr lang="en-US" dirty="0" smtClean="0"/>
              <a:t>Multinational corporations</a:t>
            </a:r>
          </a:p>
          <a:p>
            <a:r>
              <a:rPr lang="en-US" dirty="0" smtClean="0"/>
              <a:t>Nongovernmental organizations</a:t>
            </a:r>
          </a:p>
          <a:p>
            <a:r>
              <a:rPr lang="en-US" dirty="0" smtClean="0"/>
              <a:t>Terrorists</a:t>
            </a:r>
          </a:p>
          <a:p>
            <a:r>
              <a:rPr lang="en-US" dirty="0" smtClean="0"/>
              <a:t>Individuals</a:t>
            </a:r>
          </a:p>
          <a:p>
            <a:r>
              <a:rPr lang="en-US" dirty="0" smtClean="0"/>
              <a:t>Policymakers</a:t>
            </a:r>
          </a:p>
        </p:txBody>
      </p:sp>
    </p:spTree>
    <p:extLst>
      <p:ext uri="{BB962C8B-B14F-4D97-AF65-F5344CB8AC3E}">
        <p14:creationId xmlns:p14="http://schemas.microsoft.com/office/powerpoint/2010/main" val="109577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International Organizations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United Nations</a:t>
            </a:r>
            <a:r>
              <a:rPr lang="en-US" dirty="0" smtClean="0"/>
              <a:t>- created in 1945 and currently including 192 member nations, with central peacekeeping mission and programs in areas including economic development and health, education, and welfare.</a:t>
            </a:r>
          </a:p>
          <a:p>
            <a:pPr lvl="1"/>
            <a:r>
              <a:rPr lang="en-US" dirty="0" smtClean="0"/>
              <a:t>General Assembly- composed of 192 nations that each get 1 vote.</a:t>
            </a:r>
          </a:p>
          <a:p>
            <a:pPr lvl="1"/>
            <a:r>
              <a:rPr lang="en-US" dirty="0" smtClean="0"/>
              <a:t>Security Council- 15 members; the real seat of power within the U.N.</a:t>
            </a:r>
          </a:p>
          <a:p>
            <a:pPr lvl="2"/>
            <a:r>
              <a:rPr lang="en-US" dirty="0" smtClean="0"/>
              <a:t>5 of the 15 members are permanent members (U.S., France, Russia, Great Britain, China, </a:t>
            </a:r>
          </a:p>
          <a:p>
            <a:pPr lvl="2"/>
            <a:r>
              <a:rPr lang="en-US" dirty="0" smtClean="0"/>
              <a:t>Each permanent member has veto power over Security Counsel decisions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57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Regional Organizations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Organizations of several nations bound by a treaty, often for military reasons. </a:t>
            </a:r>
            <a:endParaRPr lang="en-US" b="1" dirty="0" smtClean="0"/>
          </a:p>
          <a:p>
            <a:r>
              <a:rPr lang="en-US" b="1" dirty="0" smtClean="0"/>
              <a:t>North Atlantic Treaty Organization (NATO)-</a:t>
            </a:r>
            <a:r>
              <a:rPr lang="en-US" dirty="0" smtClean="0"/>
              <a:t> agreement between U.S. ,Canada, most Western European nations, and Turkey; agreed to combine military forces and to treat war against one as a war against all.</a:t>
            </a:r>
          </a:p>
          <a:p>
            <a:pPr lvl="1"/>
            <a:r>
              <a:rPr lang="en-US" dirty="0" smtClean="0"/>
              <a:t>Has expanded its members</a:t>
            </a:r>
          </a:p>
          <a:p>
            <a:r>
              <a:rPr lang="en-US" b="1" dirty="0" smtClean="0"/>
              <a:t>European Union-</a:t>
            </a:r>
            <a:r>
              <a:rPr lang="en-US" dirty="0" smtClean="0"/>
              <a:t> a transitional government composed of most European nations. </a:t>
            </a:r>
          </a:p>
          <a:p>
            <a:pPr lvl="1"/>
            <a:r>
              <a:rPr lang="en-US" dirty="0" smtClean="0"/>
              <a:t>Coordinates monetary, trade, immigration, and labor policies</a:t>
            </a:r>
          </a:p>
        </p:txBody>
      </p:sp>
    </p:spTree>
    <p:extLst>
      <p:ext uri="{BB962C8B-B14F-4D97-AF65-F5344CB8AC3E}">
        <p14:creationId xmlns:p14="http://schemas.microsoft.com/office/powerpoint/2010/main" val="83967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Multinational Corporations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 more powerful than the governments under which they operate</a:t>
            </a:r>
          </a:p>
          <a:p>
            <a:r>
              <a:rPr lang="en-US" dirty="0" smtClean="0"/>
              <a:t>MNCs have voiced strong opinions about governments, taxes, and business regulations</a:t>
            </a:r>
          </a:p>
          <a:p>
            <a:r>
              <a:rPr lang="en-US" dirty="0" smtClean="0"/>
              <a:t>They have even linked forces with agencies such as the CIA to overturn governments they disliked.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20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104</TotalTime>
  <Words>732</Words>
  <Application>Microsoft Office PowerPoint</Application>
  <PresentationFormat>On-screen Show (4:3)</PresentationFormat>
  <Paragraphs>87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NewsPrint</vt:lpstr>
      <vt:lpstr>Foreign Policy</vt:lpstr>
      <vt:lpstr>PowerPoint Presentation</vt:lpstr>
      <vt:lpstr>Military</vt:lpstr>
      <vt:lpstr>Economic</vt:lpstr>
      <vt:lpstr>Diplomacy</vt:lpstr>
      <vt:lpstr>Actors on the World Stage</vt:lpstr>
      <vt:lpstr>International Organizations</vt:lpstr>
      <vt:lpstr>Regional Organizations</vt:lpstr>
      <vt:lpstr>Multinational Corporations</vt:lpstr>
      <vt:lpstr>Non-Governmental Coroportations</vt:lpstr>
      <vt:lpstr>Terrorists</vt:lpstr>
      <vt:lpstr>Individuals</vt:lpstr>
      <vt:lpstr>Policymakers</vt:lpstr>
      <vt:lpstr>The President</vt:lpstr>
      <vt:lpstr>The Diplomats</vt:lpstr>
      <vt:lpstr>National Security Establishment</vt:lpstr>
      <vt:lpstr>Congress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Foreign Policy</dc:title>
  <dc:creator>Lauren</dc:creator>
  <cp:lastModifiedBy>Lauren</cp:lastModifiedBy>
  <cp:revision>6</cp:revision>
  <dcterms:created xsi:type="dcterms:W3CDTF">2014-02-21T13:45:56Z</dcterms:created>
  <dcterms:modified xsi:type="dcterms:W3CDTF">2014-02-21T15:54:59Z</dcterms:modified>
</cp:coreProperties>
</file>