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3"/>
  </p:notesMasterIdLst>
  <p:handoutMasterIdLst>
    <p:handoutMasterId r:id="rId34"/>
  </p:handoutMasterIdLst>
  <p:sldIdLst>
    <p:sldId id="266" r:id="rId2"/>
    <p:sldId id="280"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289" r:id="rId28"/>
    <p:sldId id="288" r:id="rId29"/>
    <p:sldId id="321" r:id="rId30"/>
    <p:sldId id="322" r:id="rId31"/>
    <p:sldId id="32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99FF99"/>
    <a:srgbClr val="777777"/>
    <a:srgbClr val="FFF2CD"/>
    <a:srgbClr val="5F5F5F"/>
    <a:srgbClr val="006699"/>
    <a:srgbClr val="AE1237"/>
    <a:srgbClr val="6C45BB"/>
    <a:srgbClr val="8E47B9"/>
    <a:srgbClr val="9600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6071" autoAdjust="0"/>
  </p:normalViewPr>
  <p:slideViewPr>
    <p:cSldViewPr>
      <p:cViewPr>
        <p:scale>
          <a:sx n="64" d="100"/>
          <a:sy n="64" d="100"/>
        </p:scale>
        <p:origin x="-156" y="-72"/>
      </p:cViewPr>
      <p:guideLst>
        <p:guide orient="horz" pos="768"/>
        <p:guide pos="28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18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on\Documents\My%20Dropbox\!%20Mankiw%20Principles\5e%20slides\masters-2011\ch9%20u%20and%20import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9.1592166363820393E-2"/>
          <c:y val="3.0941841904819981E-2"/>
          <c:w val="0.84653599449801464"/>
          <c:h val="0.9233427468665415"/>
        </c:manualLayout>
      </c:layout>
      <c:lineChart>
        <c:grouping val="standard"/>
        <c:ser>
          <c:idx val="0"/>
          <c:order val="0"/>
          <c:tx>
            <c:strRef>
              <c:f>data!$C$2</c:f>
              <c:strCache>
                <c:ptCount val="1"/>
                <c:pt idx="0">
                  <c:v>Imports (% of GDP)</c:v>
                </c:pt>
              </c:strCache>
            </c:strRef>
          </c:tx>
          <c:spPr>
            <a:ln w="38100">
              <a:solidFill>
                <a:srgbClr val="800000"/>
              </a:solidFill>
            </a:ln>
            <a:effectLst>
              <a:outerShdw blurRad="50800" dist="50800" dir="2700000" algn="tl" rotWithShape="0">
                <a:prstClr val="black">
                  <a:alpha val="40000"/>
                </a:prstClr>
              </a:outerShdw>
            </a:effectLst>
          </c:spPr>
          <c:marker>
            <c:symbol val="square"/>
            <c:size val="9"/>
            <c:spPr>
              <a:solidFill>
                <a:srgbClr val="CC6600"/>
              </a:solidFill>
              <a:ln>
                <a:noFill/>
              </a:ln>
              <a:effectLst>
                <a:outerShdw blurRad="50800" dist="50800" dir="2700000" algn="tl" rotWithShape="0">
                  <a:prstClr val="black">
                    <a:alpha val="40000"/>
                  </a:prstClr>
                </a:outerShdw>
              </a:effectLst>
            </c:spPr>
          </c:marker>
          <c:cat>
            <c:strRef>
              <c:f>data!$B$3:$B$7</c:f>
              <c:strCache>
                <c:ptCount val="5"/>
                <c:pt idx="0">
                  <c:v>1961- 1970</c:v>
                </c:pt>
                <c:pt idx="1">
                  <c:v>1971- 1980</c:v>
                </c:pt>
                <c:pt idx="2">
                  <c:v>1981- 1990</c:v>
                </c:pt>
                <c:pt idx="3">
                  <c:v>1991- 2000</c:v>
                </c:pt>
                <c:pt idx="4">
                  <c:v>2001- 2010</c:v>
                </c:pt>
              </c:strCache>
            </c:strRef>
          </c:cat>
          <c:val>
            <c:numRef>
              <c:f>data!$C$3:$C$7</c:f>
              <c:numCache>
                <c:formatCode>General</c:formatCode>
                <c:ptCount val="5"/>
                <c:pt idx="0">
                  <c:v>4.5147785179512956E-2</c:v>
                </c:pt>
                <c:pt idx="1">
                  <c:v>7.9659134879335305E-2</c:v>
                </c:pt>
                <c:pt idx="2">
                  <c:v>0.1007511181303211</c:v>
                </c:pt>
                <c:pt idx="3">
                  <c:v>0.11946562471668448</c:v>
                </c:pt>
                <c:pt idx="4">
                  <c:v>0.15120486549285034</c:v>
                </c:pt>
              </c:numCache>
            </c:numRef>
          </c:val>
        </c:ser>
        <c:ser>
          <c:idx val="1"/>
          <c:order val="1"/>
          <c:tx>
            <c:strRef>
              <c:f>data!$D$2</c:f>
              <c:strCache>
                <c:ptCount val="1"/>
                <c:pt idx="0">
                  <c:v>Unemployment (% of labor force)</c:v>
                </c:pt>
              </c:strCache>
            </c:strRef>
          </c:tx>
          <c:spPr>
            <a:ln w="38100">
              <a:solidFill>
                <a:srgbClr val="008000"/>
              </a:solidFill>
            </a:ln>
            <a:effectLst>
              <a:outerShdw blurRad="38100" dist="50800" dir="2700000" algn="tl" rotWithShape="0">
                <a:prstClr val="black">
                  <a:alpha val="40000"/>
                </a:prstClr>
              </a:outerShdw>
            </a:effectLst>
          </c:spPr>
          <c:marker>
            <c:symbol val="square"/>
            <c:size val="9"/>
            <c:spPr>
              <a:solidFill>
                <a:srgbClr val="0000CC"/>
              </a:solidFill>
              <a:ln>
                <a:noFill/>
              </a:ln>
              <a:effectLst>
                <a:outerShdw blurRad="38100" dist="50800" dir="2700000" algn="tl" rotWithShape="0">
                  <a:prstClr val="black">
                    <a:alpha val="40000"/>
                  </a:prstClr>
                </a:outerShdw>
              </a:effectLst>
            </c:spPr>
          </c:marker>
          <c:cat>
            <c:strRef>
              <c:f>data!$B$3:$B$7</c:f>
              <c:strCache>
                <c:ptCount val="5"/>
                <c:pt idx="0">
                  <c:v>1961- 1970</c:v>
                </c:pt>
                <c:pt idx="1">
                  <c:v>1971- 1980</c:v>
                </c:pt>
                <c:pt idx="2">
                  <c:v>1981- 1990</c:v>
                </c:pt>
                <c:pt idx="3">
                  <c:v>1991- 2000</c:v>
                </c:pt>
                <c:pt idx="4">
                  <c:v>2001- 2010</c:v>
                </c:pt>
              </c:strCache>
            </c:strRef>
          </c:cat>
          <c:val>
            <c:numRef>
              <c:f>data!$D$3:$D$7</c:f>
              <c:numCache>
                <c:formatCode>General</c:formatCode>
                <c:ptCount val="5"/>
                <c:pt idx="0">
                  <c:v>4.730000000000012E-2</c:v>
                </c:pt>
                <c:pt idx="1">
                  <c:v>6.4600000000000032E-2</c:v>
                </c:pt>
                <c:pt idx="2">
                  <c:v>7.1199999999999999E-2</c:v>
                </c:pt>
                <c:pt idx="3">
                  <c:v>5.6000000000000022E-2</c:v>
                </c:pt>
                <c:pt idx="4">
                  <c:v>6.106400000000009E-2</c:v>
                </c:pt>
              </c:numCache>
            </c:numRef>
          </c:val>
        </c:ser>
        <c:marker val="1"/>
        <c:axId val="37308288"/>
        <c:axId val="37309824"/>
      </c:lineChart>
      <c:catAx>
        <c:axId val="37308288"/>
        <c:scaling>
          <c:orientation val="minMax"/>
        </c:scaling>
        <c:delete val="1"/>
        <c:axPos val="b"/>
        <c:tickLblPos val="none"/>
        <c:crossAx val="37309824"/>
        <c:crosses val="autoZero"/>
        <c:auto val="1"/>
        <c:lblAlgn val="ctr"/>
        <c:lblOffset val="100"/>
      </c:catAx>
      <c:valAx>
        <c:axId val="37309824"/>
        <c:scaling>
          <c:orientation val="minMax"/>
        </c:scaling>
        <c:axPos val="l"/>
        <c:majorGridlines/>
        <c:numFmt formatCode="0%" sourceLinked="0"/>
        <c:tickLblPos val="nextTo"/>
        <c:txPr>
          <a:bodyPr/>
          <a:lstStyle/>
          <a:p>
            <a:pPr>
              <a:defRPr sz="2200">
                <a:latin typeface="Arial" pitchFamily="34" charset="0"/>
                <a:cs typeface="Arial" pitchFamily="34" charset="0"/>
              </a:defRPr>
            </a:pPr>
            <a:endParaRPr lang="en-US"/>
          </a:p>
        </c:txPr>
        <c:crossAx val="37308288"/>
        <c:crosses val="autoZero"/>
        <c:crossBetween val="between"/>
      </c:valAx>
      <c:spPr>
        <a:solidFill>
          <a:schemeClr val="bg1"/>
        </a:solidFill>
        <a:ln>
          <a:solidFill>
            <a:schemeClr val="tx1"/>
          </a:solidFill>
        </a:ln>
      </c:spPr>
    </c:plotArea>
    <c:plotVisOnly val="1"/>
  </c:chart>
  <c:spPr>
    <a:noFill/>
    <a:ln>
      <a:noFill/>
    </a:ln>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D51190-8045-4EEB-83D0-5BA61C62B0B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A24F5-E131-4EBA-BC25-A81BE41A185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1pPr>
    <a:lvl2pPr marL="2349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2pPr>
    <a:lvl3pPr marL="4572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3pPr>
    <a:lvl4pPr marL="6921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4pPr>
    <a:lvl5pPr marL="9144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This relatively short chapter has a few main objectives:  </a:t>
            </a:r>
          </a:p>
          <a:p>
            <a:pPr marL="233363" lvl="1" indent="-119063" eaLnBrk="1" hangingPunct="1">
              <a:buFontTx/>
              <a:buChar char="•"/>
            </a:pPr>
            <a:r>
              <a:rPr lang="en-US" dirty="0" smtClean="0"/>
              <a:t>Welfare analysis of free trade in a good that a country exports, relative to no trade.  </a:t>
            </a:r>
          </a:p>
          <a:p>
            <a:pPr marL="233363" lvl="1" indent="-119063" eaLnBrk="1" hangingPunct="1">
              <a:buFontTx/>
              <a:buChar char="•"/>
            </a:pPr>
            <a:r>
              <a:rPr lang="en-US" dirty="0" smtClean="0"/>
              <a:t>Welfare analysis of free trade in a good that the country imports, relative to no trade. </a:t>
            </a:r>
          </a:p>
          <a:p>
            <a:pPr marL="233363" lvl="1" indent="-119063" eaLnBrk="1" hangingPunct="1">
              <a:buFontTx/>
              <a:buChar char="•"/>
            </a:pPr>
            <a:r>
              <a:rPr lang="en-US" dirty="0" smtClean="0"/>
              <a:t>Welfare analysis of a tariff, relative to free trade in a good the country imports.  </a:t>
            </a:r>
          </a:p>
          <a:p>
            <a:pPr marL="233363" lvl="1" indent="-119063" eaLnBrk="1" hangingPunct="1">
              <a:buFontTx/>
              <a:buChar char="•"/>
            </a:pPr>
            <a:r>
              <a:rPr lang="en-US" dirty="0" smtClean="0"/>
              <a:t>The most common arguments for restricting imports, and the economist’s response to each.  </a:t>
            </a:r>
          </a:p>
          <a:p>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C678F2B-3905-4BE1-BE59-75AFD4A09763}" type="slidenum">
              <a:rPr lang="en-US" smtClean="0"/>
              <a:pPr/>
              <a:t>9</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Trade benefits consumers in this case because it allows them to buy plasma TVs at lower prices, so more consumers can afford plasma TVs if imports are allowed.  The gains to consumers appear on the graph as the area (B+D), which represents the increase in consumer surplus when the country allows trade.  </a:t>
            </a:r>
          </a:p>
          <a:p>
            <a:pPr eaLnBrk="1" hangingPunct="1"/>
            <a:endParaRPr lang="en-US" smtClean="0"/>
          </a:p>
          <a:p>
            <a:pPr eaLnBrk="1" hangingPunct="1"/>
            <a:r>
              <a:rPr lang="en-US" smtClean="0"/>
              <a:t>In this example, trade harms domestic producers because they now must sell their plasma TVs at a lower price.  As a result, they produce a smaller quantity, earn less revenue, and likely let go of some of their workers.  These losses are represented on the graph by the area B , which represents the fall in producer surplus resulting from trade.  </a:t>
            </a:r>
          </a:p>
          <a:p>
            <a:pPr eaLnBrk="1" hangingPunct="1"/>
            <a:endParaRPr lang="en-US" smtClean="0"/>
          </a:p>
          <a:p>
            <a:pPr eaLnBrk="1" hangingPunct="1"/>
            <a:r>
              <a:rPr lang="en-US" smtClean="0"/>
              <a:t>As the graph shows, the gains to consumers outweigh the losses to producers:  total surplus increases by the amount D, which represents the gains from trade in plasma TV sets.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4816A63-9EBF-459C-A4D1-F3695C0663AE}" type="slidenum">
              <a:rPr lang="en-US" smtClean="0"/>
              <a:pPr/>
              <a:t>10</a:t>
            </a:fld>
            <a:endParaRPr lang="en-US" smtClean="0"/>
          </a:p>
        </p:txBody>
      </p:sp>
      <p:sp>
        <p:nvSpPr>
          <p:cNvPr id="522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0D67AE-0E5E-490B-A09A-6C079525EDAB}" type="slidenum">
              <a:rPr lang="en-US" sz="1200">
                <a:cs typeface="Arial" charset="0"/>
              </a:rPr>
              <a:pPr algn="r"/>
              <a:t>10</a:t>
            </a:fld>
            <a:endParaRPr lang="en-US" sz="1200">
              <a:cs typeface="Arial" charset="0"/>
            </a:endParaRPr>
          </a:p>
        </p:txBody>
      </p:sp>
      <p:sp>
        <p:nvSpPr>
          <p:cNvPr id="52228" name="Rectangle 2"/>
          <p:cNvSpPr>
            <a:spLocks noGrp="1" noRot="1" noChangeAspect="1" noChangeArrowheads="1" noTextEdit="1"/>
          </p:cNvSpPr>
          <p:nvPr>
            <p:ph type="sldImg"/>
          </p:nvPr>
        </p:nvSpPr>
        <p:spPr>
          <a:xfrm>
            <a:off x="1143000" y="534988"/>
            <a:ext cx="4572000" cy="3429000"/>
          </a:xfrm>
          <a:ln/>
        </p:spPr>
      </p:sp>
      <p:sp>
        <p:nvSpPr>
          <p:cNvPr id="5222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4F0A2EE-B657-4872-B54A-FC1F503515F3}" type="slidenum">
              <a:rPr lang="en-US" smtClean="0"/>
              <a:pPr/>
              <a:t>11</a:t>
            </a:fld>
            <a:endParaRPr lang="en-US" smtClean="0"/>
          </a:p>
        </p:txBody>
      </p:sp>
      <p:sp>
        <p:nvSpPr>
          <p:cNvPr id="532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F7722F0-6CED-4726-AF6B-73D44549B235}" type="slidenum">
              <a:rPr lang="en-US" sz="1200">
                <a:cs typeface="Arial" charset="0"/>
              </a:rPr>
              <a:pPr algn="r"/>
              <a:t>11</a:t>
            </a:fld>
            <a:endParaRPr lang="en-US" sz="1200">
              <a:cs typeface="Arial" charset="0"/>
            </a:endParaRPr>
          </a:p>
        </p:txBody>
      </p:sp>
      <p:sp>
        <p:nvSpPr>
          <p:cNvPr id="53252" name="Rectangle 2"/>
          <p:cNvSpPr>
            <a:spLocks noGrp="1" noRot="1" noChangeAspect="1" noChangeArrowheads="1" noTextEdit="1"/>
          </p:cNvSpPr>
          <p:nvPr>
            <p:ph type="sldImg"/>
          </p:nvPr>
        </p:nvSpPr>
        <p:spPr>
          <a:xfrm>
            <a:off x="1143000" y="534988"/>
            <a:ext cx="4572000" cy="3429000"/>
          </a:xfrm>
          <a:ln/>
        </p:spPr>
      </p:sp>
      <p:sp>
        <p:nvSpPr>
          <p:cNvPr id="5325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F67F595-B175-476F-BEAC-D73791DAC916}" type="slidenum">
              <a:rPr lang="en-US" smtClean="0"/>
              <a:pPr/>
              <a:t>12</a:t>
            </a:fld>
            <a:endParaRPr lang="en-US" smtClean="0"/>
          </a:p>
        </p:txBody>
      </p:sp>
      <p:sp>
        <p:nvSpPr>
          <p:cNvPr id="542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6305049-E716-4C86-9E82-91540E7E1267}" type="slidenum">
              <a:rPr lang="en-US" sz="1200">
                <a:cs typeface="Arial" charset="0"/>
              </a:rPr>
              <a:pPr algn="r"/>
              <a:t>12</a:t>
            </a:fld>
            <a:endParaRPr lang="en-US" sz="1200">
              <a:cs typeface="Arial" charset="0"/>
            </a:endParaRPr>
          </a:p>
        </p:txBody>
      </p:sp>
      <p:sp>
        <p:nvSpPr>
          <p:cNvPr id="54276" name="Rectangle 2"/>
          <p:cNvSpPr>
            <a:spLocks noGrp="1" noRot="1" noChangeAspect="1" noChangeArrowheads="1" noTextEdit="1"/>
          </p:cNvSpPr>
          <p:nvPr>
            <p:ph type="sldImg"/>
          </p:nvPr>
        </p:nvSpPr>
        <p:spPr>
          <a:xfrm>
            <a:off x="1143000" y="534988"/>
            <a:ext cx="4572000" cy="3429000"/>
          </a:xfrm>
          <a:ln/>
        </p:spPr>
      </p:sp>
      <p:sp>
        <p:nvSpPr>
          <p:cNvPr id="54277" name="Rectangle 3"/>
          <p:cNvSpPr>
            <a:spLocks noGrp="1" noChangeArrowheads="1"/>
          </p:cNvSpPr>
          <p:nvPr>
            <p:ph type="body" idx="1"/>
          </p:nvPr>
        </p:nvSpPr>
        <p:spPr>
          <a:xfrm>
            <a:off x="685800" y="4248150"/>
            <a:ext cx="5486400" cy="4210050"/>
          </a:xfrm>
          <a:noFill/>
          <a:ln/>
        </p:spPr>
        <p:txBody>
          <a:bodyPr/>
          <a:lstStyle/>
          <a:p>
            <a:pPr eaLnBrk="1" hangingPunct="1"/>
            <a:r>
              <a:rPr lang="en-US" smtClean="0"/>
              <a:t>In December 2005, thousands of protestors gathered outside the meeting place of the World Trade Organization talks in Hong Kong.  Some protests turned violent, and police made 900 arrests.  </a:t>
            </a:r>
          </a:p>
          <a:p>
            <a:pPr eaLnBrk="1" hangingPunct="1"/>
            <a:endParaRPr lang="en-US" smtClean="0"/>
          </a:p>
          <a:p>
            <a:pPr eaLnBrk="1" hangingPunct="1"/>
            <a:r>
              <a:rPr lang="en-US" smtClean="0"/>
              <a:t>Mankiw addresses the issue of opposition to trade very nicely in the “Ask the Author” video for Chapter 3. </a:t>
            </a:r>
          </a:p>
          <a:p>
            <a:pPr eaLnBrk="1" hangingPunct="1"/>
            <a:endParaRPr lang="en-US" smtClean="0"/>
          </a:p>
          <a:p>
            <a:pPr eaLnBrk="1" hangingPunct="1"/>
            <a:r>
              <a:rPr lang="en-US" smtClean="0"/>
              <a:t>The “Ask the Author” videos are available at the textbook website.  You may need a username and password; you can get them from your Cengage/South-Western sales rep.  </a:t>
            </a:r>
          </a:p>
          <a:p>
            <a:pPr eaLnBrk="1" hangingPunct="1"/>
            <a:endParaRPr lang="en-US" smtClean="0"/>
          </a:p>
          <a:p>
            <a:pPr eaLnBrk="1" hangingPunct="1"/>
            <a:r>
              <a:rPr lang="en-US" smtClean="0"/>
              <a:t>There is one “Ask the Author” video clip per chapter.  Each video is about 2 minutes.  In each, Mankiw addresses a question submitted by a student.  I encourage you to check out these videos and consider showing some of them in your class.  </a:t>
            </a:r>
          </a:p>
          <a:p>
            <a:pPr eaLnBrk="1" hangingPunct="1"/>
            <a:endParaRPr lang="en-US" smtClean="0"/>
          </a:p>
          <a:p>
            <a:pPr eaLnBrk="1" hangingPunct="1"/>
            <a:r>
              <a:rPr lang="en-US" smtClean="0"/>
              <a:t>The videos for Chapter 3 and Chapter 9 both go very nicely with the material in this PowerPoint.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F04A3AD-0402-4EE3-860A-B29607D0CC0A}" type="slidenum">
              <a:rPr lang="en-US" smtClean="0"/>
              <a:pPr/>
              <a:t>13</a:t>
            </a:fld>
            <a:endParaRPr lang="en-US" smtClean="0"/>
          </a:p>
        </p:txBody>
      </p:sp>
      <p:sp>
        <p:nvSpPr>
          <p:cNvPr id="55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AC90454-A7FD-46EA-B62C-28EBC8E41CAB}" type="slidenum">
              <a:rPr lang="en-US" sz="1200">
                <a:cs typeface="Arial" charset="0"/>
              </a:rPr>
              <a:pPr algn="r"/>
              <a:t>13</a:t>
            </a:fld>
            <a:endParaRPr lang="en-US" sz="1200">
              <a:cs typeface="Arial" charset="0"/>
            </a:endParaRPr>
          </a:p>
        </p:txBody>
      </p:sp>
      <p:sp>
        <p:nvSpPr>
          <p:cNvPr id="55300" name="Rectangle 2"/>
          <p:cNvSpPr>
            <a:spLocks noGrp="1" noRot="1" noChangeAspect="1" noChangeArrowheads="1" noTextEdit="1"/>
          </p:cNvSpPr>
          <p:nvPr>
            <p:ph type="sldImg"/>
          </p:nvPr>
        </p:nvSpPr>
        <p:spPr>
          <a:xfrm>
            <a:off x="1143000" y="534988"/>
            <a:ext cx="4572000" cy="3429000"/>
          </a:xfrm>
          <a:ln/>
        </p:spPr>
      </p:sp>
      <p:sp>
        <p:nvSpPr>
          <p:cNvPr id="5530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6E2A397-1AA5-403A-82AD-20403397FEB7}" type="slidenum">
              <a:rPr lang="en-US" smtClean="0"/>
              <a:pPr/>
              <a:t>14</a:t>
            </a:fld>
            <a:endParaRPr lang="en-US" smtClean="0"/>
          </a:p>
        </p:txBody>
      </p:sp>
      <p:sp>
        <p:nvSpPr>
          <p:cNvPr id="563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18886A-0C50-4BDE-8D39-AF5499984ACC}" type="slidenum">
              <a:rPr lang="en-US" sz="1200">
                <a:cs typeface="Arial" charset="0"/>
              </a:rPr>
              <a:pPr algn="r"/>
              <a:t>14</a:t>
            </a:fld>
            <a:endParaRPr lang="en-US" sz="1200">
              <a:cs typeface="Arial" charset="0"/>
            </a:endParaRPr>
          </a:p>
        </p:txBody>
      </p:sp>
      <p:sp>
        <p:nvSpPr>
          <p:cNvPr id="56324" name="Rectangle 2"/>
          <p:cNvSpPr>
            <a:spLocks noGrp="1" noRot="1" noChangeAspect="1" noChangeArrowheads="1" noTextEdit="1"/>
          </p:cNvSpPr>
          <p:nvPr>
            <p:ph type="sldImg"/>
          </p:nvPr>
        </p:nvSpPr>
        <p:spPr>
          <a:xfrm>
            <a:off x="1143000" y="534988"/>
            <a:ext cx="4572000" cy="3429000"/>
          </a:xfrm>
          <a:ln/>
        </p:spPr>
      </p:sp>
      <p:sp>
        <p:nvSpPr>
          <p:cNvPr id="5632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538D752-8FD3-4563-BD6F-BC8B69503FFB}" type="slidenum">
              <a:rPr lang="en-US" smtClean="0"/>
              <a:pPr/>
              <a:t>15</a:t>
            </a:fld>
            <a:endParaRPr lang="en-US" smtClean="0"/>
          </a:p>
        </p:txBody>
      </p:sp>
      <p:sp>
        <p:nvSpPr>
          <p:cNvPr id="57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592A03-E3BB-4628-90C3-5C4E7C4A4880}" type="slidenum">
              <a:rPr lang="en-US" sz="1200">
                <a:cs typeface="Arial" charset="0"/>
              </a:rPr>
              <a:pPr algn="r"/>
              <a:t>15</a:t>
            </a:fld>
            <a:endParaRPr lang="en-US" sz="1200">
              <a:cs typeface="Arial" charset="0"/>
            </a:endParaRPr>
          </a:p>
        </p:txBody>
      </p:sp>
      <p:sp>
        <p:nvSpPr>
          <p:cNvPr id="57348" name="Rectangle 2"/>
          <p:cNvSpPr>
            <a:spLocks noGrp="1" noRot="1" noChangeAspect="1" noChangeArrowheads="1" noTextEdit="1"/>
          </p:cNvSpPr>
          <p:nvPr>
            <p:ph type="sldImg"/>
          </p:nvPr>
        </p:nvSpPr>
        <p:spPr>
          <a:xfrm>
            <a:off x="1143000" y="534988"/>
            <a:ext cx="4572000" cy="3429000"/>
          </a:xfrm>
          <a:ln/>
        </p:spPr>
      </p:sp>
      <p:sp>
        <p:nvSpPr>
          <p:cNvPr id="57349"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The tariff benefits domestic producers by allowing them to sell for a higher price.  Producer surplus increases by C.  </a:t>
            </a:r>
          </a:p>
          <a:p>
            <a:pPr eaLnBrk="1" hangingPunct="1"/>
            <a:endParaRPr lang="en-US" smtClean="0"/>
          </a:p>
          <a:p>
            <a:pPr eaLnBrk="1" hangingPunct="1"/>
            <a:r>
              <a:rPr lang="en-US" smtClean="0"/>
              <a:t>The tariff makes consumers worse off because they have to pay a higher price.  Consumer surplus falls by C + D + E + F.  </a:t>
            </a:r>
          </a:p>
          <a:p>
            <a:pPr eaLnBrk="1" hangingPunct="1"/>
            <a:endParaRPr lang="en-US" smtClean="0"/>
          </a:p>
          <a:p>
            <a:pPr eaLnBrk="1" hangingPunct="1"/>
            <a:r>
              <a:rPr lang="en-US" smtClean="0"/>
              <a:t>The tariff generates revenue for the government equal to E.  </a:t>
            </a:r>
          </a:p>
          <a:p>
            <a:pPr eaLnBrk="1" hangingPunct="1"/>
            <a:endParaRPr lang="en-US" smtClean="0"/>
          </a:p>
          <a:p>
            <a:pPr eaLnBrk="1" hangingPunct="1"/>
            <a:r>
              <a:rPr lang="en-US" smtClean="0"/>
              <a:t>The losses from the tariff exceed the gains, so total welfare falls.  The tariff reduces total surplus by (D + F).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07E6211-B1C5-4466-B8C9-78ABB886AF5E}" type="slidenum">
              <a:rPr lang="en-US" smtClean="0"/>
              <a:pPr/>
              <a:t>16</a:t>
            </a:fld>
            <a:endParaRPr lang="en-US" smtClean="0"/>
          </a:p>
        </p:txBody>
      </p:sp>
      <p:sp>
        <p:nvSpPr>
          <p:cNvPr id="58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B5A39AC-EB70-4A32-B30C-F919F28AE193}" type="slidenum">
              <a:rPr lang="en-US" sz="1200">
                <a:cs typeface="Arial" charset="0"/>
              </a:rPr>
              <a:pPr algn="r"/>
              <a:t>16</a:t>
            </a:fld>
            <a:endParaRPr lang="en-US" sz="1200">
              <a:cs typeface="Arial" charset="0"/>
            </a:endParaRPr>
          </a:p>
        </p:txBody>
      </p:sp>
      <p:sp>
        <p:nvSpPr>
          <p:cNvPr id="58372" name="Rectangle 2"/>
          <p:cNvSpPr>
            <a:spLocks noGrp="1" noRot="1" noChangeAspect="1" noChangeArrowheads="1" noTextEdit="1"/>
          </p:cNvSpPr>
          <p:nvPr>
            <p:ph type="sldImg"/>
          </p:nvPr>
        </p:nvSpPr>
        <p:spPr>
          <a:xfrm>
            <a:off x="1143000" y="534988"/>
            <a:ext cx="4572000" cy="3429000"/>
          </a:xfrm>
          <a:ln/>
        </p:spPr>
      </p:sp>
      <p:sp>
        <p:nvSpPr>
          <p:cNvPr id="58373" name="Rectangle 3"/>
          <p:cNvSpPr>
            <a:spLocks noGrp="1" noChangeArrowheads="1"/>
          </p:cNvSpPr>
          <p:nvPr>
            <p:ph type="body" idx="1"/>
          </p:nvPr>
        </p:nvSpPr>
        <p:spPr>
          <a:xfrm>
            <a:off x="685800" y="4248150"/>
            <a:ext cx="5486400" cy="4210050"/>
          </a:xfrm>
          <a:noFill/>
          <a:ln/>
        </p:spPr>
        <p:txBody>
          <a:bodyPr/>
          <a:lstStyle/>
          <a:p>
            <a:pPr eaLnBrk="1" hangingPunct="1"/>
            <a:r>
              <a:rPr lang="en-US" smtClean="0"/>
              <a:t>A tariff is a tax.  Like the taxes we studied in the preceding chapter, the tariff causes a deadweight loss because it distorts incentives.  </a:t>
            </a:r>
          </a:p>
          <a:p>
            <a:pPr eaLnBrk="1" hangingPunct="1"/>
            <a:endParaRPr lang="en-US" smtClean="0"/>
          </a:p>
          <a:p>
            <a:pPr eaLnBrk="1" hangingPunct="1"/>
            <a:r>
              <a:rPr lang="en-US" smtClean="0"/>
              <a:t>Here, the tariff causes the economy to devote more resources to a good that could be produced at lower opportunity cost in other countries.  This causes a deadweight loss, represented on the graph by the area D.  </a:t>
            </a:r>
          </a:p>
          <a:p>
            <a:pPr eaLnBrk="1" hangingPunct="1"/>
            <a:endParaRPr lang="en-US" smtClean="0"/>
          </a:p>
          <a:p>
            <a:pPr eaLnBrk="1" hangingPunct="1"/>
            <a:r>
              <a:rPr lang="en-US" smtClean="0"/>
              <a:t>Also, the tariff gives consumers an incentive to purchase a smaller quantity.  The result is a deadweight loss (area F on graph).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E5F9140-05DA-4431-9B3C-11A2F696DD40}" type="slidenum">
              <a:rPr lang="en-US" smtClean="0"/>
              <a:pPr/>
              <a:t>17</a:t>
            </a:fld>
            <a:endParaRPr lang="en-US" smtClean="0"/>
          </a:p>
        </p:txBody>
      </p:sp>
      <p:sp>
        <p:nvSpPr>
          <p:cNvPr id="593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99A8F5F-312D-4F56-833E-C55007F8B56C}" type="slidenum">
              <a:rPr lang="en-US" sz="1200">
                <a:cs typeface="Arial" charset="0"/>
              </a:rPr>
              <a:pPr algn="r"/>
              <a:t>17</a:t>
            </a:fld>
            <a:endParaRPr lang="en-US" sz="1200">
              <a:cs typeface="Arial" charset="0"/>
            </a:endParaRPr>
          </a:p>
        </p:txBody>
      </p:sp>
      <p:sp>
        <p:nvSpPr>
          <p:cNvPr id="59396" name="Rectangle 2"/>
          <p:cNvSpPr>
            <a:spLocks noGrp="1" noRot="1" noChangeAspect="1" noChangeArrowheads="1" noTextEdit="1"/>
          </p:cNvSpPr>
          <p:nvPr>
            <p:ph type="sldImg"/>
          </p:nvPr>
        </p:nvSpPr>
        <p:spPr>
          <a:xfrm>
            <a:off x="1143000" y="534988"/>
            <a:ext cx="4572000" cy="3429000"/>
          </a:xfrm>
          <a:ln/>
        </p:spPr>
      </p:sp>
      <p:sp>
        <p:nvSpPr>
          <p:cNvPr id="5939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B41DD8F-D2C4-4BBB-806C-9BD2AE70886A}" type="slidenum">
              <a:rPr lang="en-US" smtClean="0"/>
              <a:pPr/>
              <a:t>18</a:t>
            </a:fld>
            <a:endParaRPr lang="en-US"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B9F04D0-123D-4AE6-A3D8-1AE996569159}" type="slidenum">
              <a:rPr lang="en-US" sz="1200">
                <a:cs typeface="Arial" charset="0"/>
              </a:rPr>
              <a:pPr algn="r"/>
              <a:t>18</a:t>
            </a:fld>
            <a:endParaRPr lang="en-US" sz="1200">
              <a:cs typeface="Arial" charset="0"/>
            </a:endParaRPr>
          </a:p>
        </p:txBody>
      </p:sp>
      <p:sp>
        <p:nvSpPr>
          <p:cNvPr id="60420" name="Rectangle 2"/>
          <p:cNvSpPr>
            <a:spLocks noGrp="1" noRot="1" noChangeAspect="1" noChangeArrowheads="1" noTextEdit="1"/>
          </p:cNvSpPr>
          <p:nvPr>
            <p:ph type="sldImg"/>
          </p:nvPr>
        </p:nvSpPr>
        <p:spPr>
          <a:xfrm>
            <a:off x="1143000" y="534988"/>
            <a:ext cx="4572000" cy="3429000"/>
          </a:xfrm>
          <a:ln/>
        </p:spPr>
      </p:sp>
      <p:sp>
        <p:nvSpPr>
          <p:cNvPr id="6042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AA24F5-E131-4EBA-BC25-A81BE41A1852}" type="slidenum">
              <a:rPr lang="en-US" smtClean="0"/>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99C6B2E-DCBF-414A-80D0-E46350FD5426}" type="slidenum">
              <a:rPr lang="en-US" smtClean="0"/>
              <a:pPr/>
              <a:t>19</a:t>
            </a:fld>
            <a:endParaRPr lang="en-US" smtClean="0"/>
          </a:p>
        </p:txBody>
      </p:sp>
      <p:sp>
        <p:nvSpPr>
          <p:cNvPr id="614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E988FB4-14AD-44EF-BF64-11C69A29DB8A}" type="slidenum">
              <a:rPr lang="en-US" sz="1200">
                <a:cs typeface="Arial" charset="0"/>
              </a:rPr>
              <a:pPr algn="r"/>
              <a:t>19</a:t>
            </a:fld>
            <a:endParaRPr lang="en-US" sz="1200">
              <a:cs typeface="Arial" charset="0"/>
            </a:endParaRPr>
          </a:p>
        </p:txBody>
      </p:sp>
      <p:sp>
        <p:nvSpPr>
          <p:cNvPr id="61444" name="Rectangle 2"/>
          <p:cNvSpPr>
            <a:spLocks noGrp="1" noRot="1" noChangeAspect="1" noChangeArrowheads="1" noTextEdit="1"/>
          </p:cNvSpPr>
          <p:nvPr>
            <p:ph type="sldImg"/>
          </p:nvPr>
        </p:nvSpPr>
        <p:spPr>
          <a:xfrm>
            <a:off x="1143000" y="534988"/>
            <a:ext cx="4572000" cy="3429000"/>
          </a:xfrm>
          <a:ln/>
        </p:spPr>
      </p:sp>
      <p:sp>
        <p:nvSpPr>
          <p:cNvPr id="61445" name="Rectangle 3"/>
          <p:cNvSpPr>
            <a:spLocks noGrp="1" noChangeArrowheads="1"/>
          </p:cNvSpPr>
          <p:nvPr>
            <p:ph type="body" idx="1"/>
          </p:nvPr>
        </p:nvSpPr>
        <p:spPr>
          <a:xfrm>
            <a:off x="685800" y="4248150"/>
            <a:ext cx="5486400" cy="4210050"/>
          </a:xfrm>
          <a:noFill/>
          <a:ln/>
        </p:spPr>
        <p:txBody>
          <a:bodyPr/>
          <a:lstStyle/>
          <a:p>
            <a:pPr eaLnBrk="1" hangingPunct="1"/>
            <a:r>
              <a:rPr lang="en-US" smtClean="0"/>
              <a:t>By using decade averages, the short-term noise and fluctuations average out, which makes the long-term trends easier to see.  </a:t>
            </a:r>
          </a:p>
          <a:p>
            <a:pPr eaLnBrk="1" hangingPunct="1"/>
            <a:endParaRPr lang="en-US" smtClean="0"/>
          </a:p>
          <a:p>
            <a:pPr eaLnBrk="1" hangingPunct="1"/>
            <a:r>
              <a:rPr lang="en-US" smtClean="0"/>
              <a:t>Unemployment hovers around 6%, while imports keep trending up. Indeed, the period from 1981-2000 sees unemployment fall while imports rise. </a:t>
            </a:r>
          </a:p>
          <a:p>
            <a:pPr eaLnBrk="1" hangingPunct="1"/>
            <a:endParaRPr lang="en-US" smtClean="0"/>
          </a:p>
          <a:p>
            <a:pPr eaLnBrk="1" hangingPunct="1"/>
            <a:r>
              <a:rPr lang="en-US" smtClean="0"/>
              <a:t>Note:  This data does not appear in the textbook.  I include it here because I think it is effective. But it is not supported in the Test Bank or Study Guide, so please feel free to omit this and the preceding slide if you wish. </a:t>
            </a:r>
          </a:p>
          <a:p>
            <a:pPr eaLnBrk="1" hangingPunct="1"/>
            <a:endParaRPr lang="en-US" smtClean="0"/>
          </a:p>
          <a:p>
            <a:pPr eaLnBrk="1" hangingPunct="1"/>
            <a:r>
              <a:rPr lang="en-US" smtClean="0"/>
              <a:t>Data source:  FRED database, St Louis Federal Reserve,  http://research.stlouisfed.org/fred2/  and my calculations.  (I constructed imports as a percentage of GDP, then computed simple averages of the two series over each of the decades shown in the graph.) </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3868185-EA66-4C2B-89A1-45F6A595388B}" type="slidenum">
              <a:rPr lang="en-US" smtClean="0"/>
              <a:pPr/>
              <a:t>20</a:t>
            </a:fld>
            <a:endParaRPr lang="en-US" smtClean="0"/>
          </a:p>
        </p:txBody>
      </p:sp>
      <p:sp>
        <p:nvSpPr>
          <p:cNvPr id="624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BE3395F-F4E7-4E37-B64A-2D068191CE45}" type="slidenum">
              <a:rPr lang="en-US" sz="1200">
                <a:cs typeface="Arial" charset="0"/>
              </a:rPr>
              <a:pPr algn="r"/>
              <a:t>20</a:t>
            </a:fld>
            <a:endParaRPr lang="en-US" sz="1200">
              <a:cs typeface="Arial" charset="0"/>
            </a:endParaRPr>
          </a:p>
        </p:txBody>
      </p:sp>
      <p:sp>
        <p:nvSpPr>
          <p:cNvPr id="62468" name="Rectangle 2"/>
          <p:cNvSpPr>
            <a:spLocks noGrp="1" noRot="1" noChangeAspect="1" noChangeArrowheads="1" noTextEdit="1"/>
          </p:cNvSpPr>
          <p:nvPr>
            <p:ph type="sldImg"/>
          </p:nvPr>
        </p:nvSpPr>
        <p:spPr>
          <a:xfrm>
            <a:off x="1143000" y="534988"/>
            <a:ext cx="4572000" cy="3429000"/>
          </a:xfrm>
          <a:ln/>
        </p:spPr>
      </p:sp>
      <p:sp>
        <p:nvSpPr>
          <p:cNvPr id="6246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7E71CA9-8325-448A-8139-27E7CFD9E9BC}" type="slidenum">
              <a:rPr lang="en-US" smtClean="0"/>
              <a:pPr/>
              <a:t>21</a:t>
            </a:fld>
            <a:endParaRPr lang="en-US" smtClean="0"/>
          </a:p>
        </p:txBody>
      </p:sp>
      <p:sp>
        <p:nvSpPr>
          <p:cNvPr id="634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648925-DBC6-4659-882A-863924DFC30C}" type="slidenum">
              <a:rPr lang="en-US" sz="1200">
                <a:cs typeface="Arial" charset="0"/>
              </a:rPr>
              <a:pPr algn="r"/>
              <a:t>21</a:t>
            </a:fld>
            <a:endParaRPr lang="en-US" sz="1200">
              <a:cs typeface="Arial" charset="0"/>
            </a:endParaRPr>
          </a:p>
        </p:txBody>
      </p:sp>
      <p:sp>
        <p:nvSpPr>
          <p:cNvPr id="63492" name="Rectangle 2"/>
          <p:cNvSpPr>
            <a:spLocks noGrp="1" noRot="1" noChangeAspect="1" noChangeArrowheads="1" noTextEdit="1"/>
          </p:cNvSpPr>
          <p:nvPr>
            <p:ph type="sldImg"/>
          </p:nvPr>
        </p:nvSpPr>
        <p:spPr>
          <a:xfrm>
            <a:off x="1143000" y="534988"/>
            <a:ext cx="4572000" cy="3429000"/>
          </a:xfrm>
          <a:ln/>
        </p:spPr>
      </p:sp>
      <p:sp>
        <p:nvSpPr>
          <p:cNvPr id="6349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DB5EFEB-619D-42D5-9D33-FB80F3884890}" type="slidenum">
              <a:rPr lang="en-US" smtClean="0"/>
              <a:pPr/>
              <a:t>22</a:t>
            </a:fld>
            <a:endParaRPr lang="en-US" smtClean="0"/>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1B2B0E7-A2B0-460E-A0B3-D20B4FB76B47}" type="slidenum">
              <a:rPr lang="en-US" sz="1200">
                <a:cs typeface="Arial" charset="0"/>
              </a:rPr>
              <a:pPr algn="r"/>
              <a:t>22</a:t>
            </a:fld>
            <a:endParaRPr lang="en-US" sz="1200">
              <a:cs typeface="Arial" charset="0"/>
            </a:endParaRPr>
          </a:p>
        </p:txBody>
      </p:sp>
      <p:sp>
        <p:nvSpPr>
          <p:cNvPr id="64516" name="Rectangle 2"/>
          <p:cNvSpPr>
            <a:spLocks noGrp="1" noRot="1" noChangeAspect="1" noChangeArrowheads="1" noTextEdit="1"/>
          </p:cNvSpPr>
          <p:nvPr>
            <p:ph type="sldImg"/>
          </p:nvPr>
        </p:nvSpPr>
        <p:spPr>
          <a:xfrm>
            <a:off x="1143000" y="534988"/>
            <a:ext cx="4572000" cy="3429000"/>
          </a:xfrm>
          <a:ln/>
        </p:spPr>
      </p:sp>
      <p:sp>
        <p:nvSpPr>
          <p:cNvPr id="6451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EE839F1-2ECD-4128-A28B-F06B1F335179}" type="slidenum">
              <a:rPr lang="en-US" smtClean="0"/>
              <a:pPr/>
              <a:t>23</a:t>
            </a:fld>
            <a:endParaRPr lang="en-US" smtClean="0"/>
          </a:p>
        </p:txBody>
      </p:sp>
      <p:sp>
        <p:nvSpPr>
          <p:cNvPr id="655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06E470E-C3DF-4F90-B63C-C922868723EA}" type="slidenum">
              <a:rPr lang="en-US" sz="1200">
                <a:cs typeface="Arial" charset="0"/>
              </a:rPr>
              <a:pPr algn="r"/>
              <a:t>23</a:t>
            </a:fld>
            <a:endParaRPr lang="en-US" sz="1200">
              <a:cs typeface="Arial" charset="0"/>
            </a:endParaRPr>
          </a:p>
        </p:txBody>
      </p:sp>
      <p:sp>
        <p:nvSpPr>
          <p:cNvPr id="65540" name="Rectangle 2"/>
          <p:cNvSpPr>
            <a:spLocks noGrp="1" noRot="1" noChangeAspect="1" noChangeArrowheads="1" noTextEdit="1"/>
          </p:cNvSpPr>
          <p:nvPr>
            <p:ph type="sldImg"/>
          </p:nvPr>
        </p:nvSpPr>
        <p:spPr>
          <a:xfrm>
            <a:off x="1143000" y="534988"/>
            <a:ext cx="4572000" cy="3429000"/>
          </a:xfrm>
          <a:ln/>
        </p:spPr>
      </p:sp>
      <p:sp>
        <p:nvSpPr>
          <p:cNvPr id="6554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17CFAB9-E515-408E-BC5C-F2B83BCBC44B}" type="slidenum">
              <a:rPr lang="en-US" smtClean="0"/>
              <a:pPr/>
              <a:t>24</a:t>
            </a:fld>
            <a:endParaRPr lang="en-US" smtClean="0"/>
          </a:p>
        </p:txBody>
      </p:sp>
      <p:sp>
        <p:nvSpPr>
          <p:cNvPr id="665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C80E21F-E30C-4112-8BEB-3B3F057E7C28}" type="slidenum">
              <a:rPr lang="en-US" sz="1200">
                <a:cs typeface="Arial" charset="0"/>
              </a:rPr>
              <a:pPr algn="r"/>
              <a:t>24</a:t>
            </a:fld>
            <a:endParaRPr lang="en-US" sz="1200">
              <a:cs typeface="Arial" charset="0"/>
            </a:endParaRPr>
          </a:p>
        </p:txBody>
      </p:sp>
      <p:sp>
        <p:nvSpPr>
          <p:cNvPr id="66564" name="Rectangle 2"/>
          <p:cNvSpPr>
            <a:spLocks noGrp="1" noRot="1" noChangeAspect="1" noChangeArrowheads="1" noTextEdit="1"/>
          </p:cNvSpPr>
          <p:nvPr>
            <p:ph type="sldImg"/>
          </p:nvPr>
        </p:nvSpPr>
        <p:spPr>
          <a:xfrm>
            <a:off x="1143000" y="534988"/>
            <a:ext cx="4572000" cy="3429000"/>
          </a:xfrm>
          <a:ln/>
        </p:spPr>
      </p:sp>
      <p:sp>
        <p:nvSpPr>
          <p:cNvPr id="66565" name="Rectangle 3"/>
          <p:cNvSpPr>
            <a:spLocks noGrp="1" noChangeArrowheads="1"/>
          </p:cNvSpPr>
          <p:nvPr>
            <p:ph type="body" idx="1"/>
          </p:nvPr>
        </p:nvSpPr>
        <p:spPr>
          <a:xfrm>
            <a:off x="685800" y="4248150"/>
            <a:ext cx="5486400" cy="4210050"/>
          </a:xfrm>
          <a:noFill/>
          <a:ln/>
        </p:spPr>
        <p:txBody>
          <a:bodyPr/>
          <a:lstStyle/>
          <a:p>
            <a:pPr eaLnBrk="1" hangingPunct="1"/>
            <a:r>
              <a:rPr lang="en-US" smtClean="0"/>
              <a:t>Of course, this argument and response are meant to apply more generally than in the specific example described.  But most non-economics majors more easily learn a general concept if they start with a specific, graspable example than with the general concept itself.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2B33DF7-C4CE-493E-9FF1-6AF421480318}" type="slidenum">
              <a:rPr lang="en-US" smtClean="0"/>
              <a:pPr/>
              <a:t>25</a:t>
            </a:fld>
            <a:endParaRPr lang="en-US" smtClean="0"/>
          </a:p>
        </p:txBody>
      </p:sp>
      <p:sp>
        <p:nvSpPr>
          <p:cNvPr id="675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9C031A2-B560-4C85-B88A-BE38B214B637}" type="slidenum">
              <a:rPr lang="en-US" sz="1200">
                <a:cs typeface="Arial" charset="0"/>
              </a:rPr>
              <a:pPr algn="r"/>
              <a:t>25</a:t>
            </a:fld>
            <a:endParaRPr lang="en-US" sz="1200">
              <a:cs typeface="Arial" charset="0"/>
            </a:endParaRPr>
          </a:p>
        </p:txBody>
      </p:sp>
      <p:sp>
        <p:nvSpPr>
          <p:cNvPr id="67588" name="Rectangle 2"/>
          <p:cNvSpPr>
            <a:spLocks noGrp="1" noRot="1" noChangeAspect="1" noChangeArrowheads="1" noTextEdit="1"/>
          </p:cNvSpPr>
          <p:nvPr>
            <p:ph type="sldImg"/>
          </p:nvPr>
        </p:nvSpPr>
        <p:spPr>
          <a:xfrm>
            <a:off x="1143000" y="534988"/>
            <a:ext cx="4572000" cy="3429000"/>
          </a:xfrm>
          <a:ln/>
        </p:spPr>
      </p:sp>
      <p:sp>
        <p:nvSpPr>
          <p:cNvPr id="67589"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The WTO website (http://www.wto.org) has useful information.  </a:t>
            </a:r>
          </a:p>
          <a:p>
            <a:pPr eaLnBrk="1" hangingPunct="1"/>
            <a:endParaRPr lang="en-US" dirty="0" smtClean="0"/>
          </a:p>
          <a:p>
            <a:pPr eaLnBrk="1" hangingPunct="1"/>
            <a:r>
              <a:rPr lang="en-US" dirty="0" smtClean="0"/>
              <a:t>Especially worthwhile for students is the section “10 common misunderstandings about the WTO.”</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26</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27</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11CDFB6-230A-44A0-BF99-39EC1FD00EBA}" type="slidenum">
              <a:rPr lang="en-US" smtClean="0"/>
              <a:pPr/>
              <a:t>28</a:t>
            </a:fld>
            <a:endParaRPr lang="en-US" smtClean="0"/>
          </a:p>
        </p:txBody>
      </p:sp>
      <p:sp>
        <p:nvSpPr>
          <p:cNvPr id="706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999E3CF-19EC-4393-AC5D-A9703D08278A}" type="slidenum">
              <a:rPr lang="en-US" sz="1200">
                <a:cs typeface="Arial" charset="0"/>
              </a:rPr>
              <a:pPr algn="r"/>
              <a:t>28</a:t>
            </a:fld>
            <a:endParaRPr lang="en-US" sz="1200">
              <a:cs typeface="Arial" charset="0"/>
            </a:endParaRPr>
          </a:p>
        </p:txBody>
      </p:sp>
      <p:sp>
        <p:nvSpPr>
          <p:cNvPr id="70660" name="Rectangle 2"/>
          <p:cNvSpPr>
            <a:spLocks noGrp="1" noRot="1" noChangeAspect="1" noChangeArrowheads="1" noTextEdit="1"/>
          </p:cNvSpPr>
          <p:nvPr>
            <p:ph type="sldImg"/>
          </p:nvPr>
        </p:nvSpPr>
        <p:spPr>
          <a:xfrm>
            <a:off x="1143000" y="534988"/>
            <a:ext cx="4572000" cy="3429000"/>
          </a:xfrm>
          <a:ln/>
        </p:spPr>
      </p:sp>
      <p:sp>
        <p:nvSpPr>
          <p:cNvPr id="70661"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This and the following slide cover the same material in Active Learning Exercise 1.  I provide these slides in case you wish to lecture on this material instead of having students work the exercise.  To do this, simply delete the three orange and yellow slides titled “Active Learning 1” and replace them with this and the following slide.  Then, “unhide” these slides by unselecting “Hide Slide” from the “Slide Show” drop-down menu.  </a:t>
            </a:r>
          </a:p>
          <a:p>
            <a:pPr eaLnBrk="1" hangingPunct="1"/>
            <a:endParaRPr lang="en-US" smtClean="0"/>
          </a:p>
          <a:p>
            <a:pPr eaLnBrk="1" hangingPunct="1"/>
            <a:r>
              <a:rPr lang="en-US" smtClean="0"/>
              <a:t>In this case, P</a:t>
            </a:r>
            <a:r>
              <a:rPr lang="en-US" baseline="-25000" smtClean="0"/>
              <a:t>D</a:t>
            </a:r>
            <a:r>
              <a:rPr lang="en-US" smtClean="0"/>
              <a:t> &gt; P</a:t>
            </a:r>
            <a:r>
              <a:rPr lang="en-US" baseline="-25000" smtClean="0"/>
              <a:t>W</a:t>
            </a:r>
            <a:r>
              <a:rPr lang="en-US" smtClean="0"/>
              <a:t>, so this country will import plasma TV sets from abroad.  </a:t>
            </a:r>
          </a:p>
          <a:p>
            <a:pPr eaLnBrk="1" hangingPunct="1"/>
            <a:endParaRPr lang="en-US" smtClean="0"/>
          </a:p>
          <a:p>
            <a:pPr eaLnBrk="1" hangingPunct="1"/>
            <a:r>
              <a:rPr lang="en-US" smtClean="0"/>
              <a:t>The quantity of imports is simply the difference between the quantity demanded by domestic consumers and the quantity supplied by domestic firms at the world price.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48DCC69-9756-4673-8E3E-69A5CA10BF55}" type="slidenum">
              <a:rPr lang="en-US" smtClean="0"/>
              <a:pPr/>
              <a:t>2</a:t>
            </a:fld>
            <a:endParaRPr lang="en-US" smtClean="0"/>
          </a:p>
        </p:txBody>
      </p:sp>
      <p:sp>
        <p:nvSpPr>
          <p:cNvPr id="440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C3A2CD0-30FC-4542-B852-B4E532095CDA}" type="slidenum">
              <a:rPr lang="en-US" sz="1200">
                <a:cs typeface="Arial" charset="0"/>
              </a:rPr>
              <a:pPr algn="r"/>
              <a:t>2</a:t>
            </a:fld>
            <a:endParaRPr lang="en-US" sz="1200">
              <a:cs typeface="Arial" charset="0"/>
            </a:endParaRPr>
          </a:p>
        </p:txBody>
      </p:sp>
      <p:sp>
        <p:nvSpPr>
          <p:cNvPr id="44036" name="Rectangle 2"/>
          <p:cNvSpPr>
            <a:spLocks noGrp="1" noRot="1" noChangeAspect="1" noChangeArrowheads="1" noTextEdit="1"/>
          </p:cNvSpPr>
          <p:nvPr>
            <p:ph type="sldImg"/>
          </p:nvPr>
        </p:nvSpPr>
        <p:spPr>
          <a:xfrm>
            <a:off x="1143000" y="534988"/>
            <a:ext cx="4572000" cy="3429000"/>
          </a:xfrm>
          <a:ln/>
        </p:spPr>
      </p:sp>
      <p:sp>
        <p:nvSpPr>
          <p:cNvPr id="4403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6A9B513-AC74-4937-A710-5CA1FEDD4B87}" type="slidenum">
              <a:rPr lang="en-US" smtClean="0"/>
              <a:pPr/>
              <a:t>29</a:t>
            </a:fld>
            <a:endParaRPr lang="en-US" smtClean="0"/>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42B5EB3-7E02-4F82-9409-C4323BA21D00}" type="slidenum">
              <a:rPr lang="en-US" sz="1200">
                <a:cs typeface="Arial" charset="0"/>
              </a:rPr>
              <a:pPr algn="r"/>
              <a:t>29</a:t>
            </a:fld>
            <a:endParaRPr lang="en-US" sz="1200">
              <a:cs typeface="Arial" charset="0"/>
            </a:endParaRPr>
          </a:p>
        </p:txBody>
      </p:sp>
      <p:sp>
        <p:nvSpPr>
          <p:cNvPr id="71684" name="Rectangle 2"/>
          <p:cNvSpPr>
            <a:spLocks noGrp="1" noRot="1" noChangeAspect="1" noChangeArrowheads="1" noTextEdit="1"/>
          </p:cNvSpPr>
          <p:nvPr>
            <p:ph type="sldImg"/>
          </p:nvPr>
        </p:nvSpPr>
        <p:spPr>
          <a:xfrm>
            <a:off x="1143000" y="534988"/>
            <a:ext cx="4572000" cy="3429000"/>
          </a:xfrm>
          <a:ln/>
        </p:spPr>
      </p:sp>
      <p:sp>
        <p:nvSpPr>
          <p:cNvPr id="71685" name="Rectangle 3"/>
          <p:cNvSpPr>
            <a:spLocks noGrp="1" noChangeArrowheads="1"/>
          </p:cNvSpPr>
          <p:nvPr>
            <p:ph type="body" idx="1"/>
          </p:nvPr>
        </p:nvSpPr>
        <p:spPr>
          <a:xfrm>
            <a:off x="685800" y="4248150"/>
            <a:ext cx="5486400" cy="4210050"/>
          </a:xfrm>
          <a:noFill/>
          <a:ln/>
        </p:spPr>
        <p:txBody>
          <a:bodyPr/>
          <a:lstStyle/>
          <a:p>
            <a:pPr eaLnBrk="1" hangingPunct="1"/>
            <a:r>
              <a:rPr lang="en-US" smtClean="0"/>
              <a:t>Trade benefits consumers in this case, because it allows them to buy plasma TVs at lower prices, so more consumers can afford plasma TVs if imports are allowed.  The gains to consumers appear on the graph as the area (B+D), which represents the increase in consumer surplus when the country allows trade.  </a:t>
            </a:r>
          </a:p>
          <a:p>
            <a:pPr eaLnBrk="1" hangingPunct="1"/>
            <a:endParaRPr lang="en-US" smtClean="0"/>
          </a:p>
          <a:p>
            <a:pPr eaLnBrk="1" hangingPunct="1"/>
            <a:r>
              <a:rPr lang="en-US" smtClean="0"/>
              <a:t>In this example, trade harms domestic producers, because they now must sell their plasma TVs at a lower price.  As a result, they produce a smaller quantity, earn less revenue, and likely let go of some of their workers.  These losses are represented on the graph by the area B , which represents the fall in producer surplus resulting from trade.  </a:t>
            </a:r>
          </a:p>
          <a:p>
            <a:pPr eaLnBrk="1" hangingPunct="1"/>
            <a:endParaRPr lang="en-US" smtClean="0"/>
          </a:p>
          <a:p>
            <a:pPr eaLnBrk="1" hangingPunct="1"/>
            <a:r>
              <a:rPr lang="en-US" smtClean="0"/>
              <a:t>As the graph shows, the gains to consumers outweigh the losses to producers, as total surplus increases by the amount D, which represents the gains from trade in plasma TV sets.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4C8F911-E3AE-4EF1-ABF4-BAF71B992198}" type="slidenum">
              <a:rPr lang="en-US" smtClean="0"/>
              <a:pPr/>
              <a:t>30</a:t>
            </a:fld>
            <a:endParaRPr lang="en-US" smtClean="0"/>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B607A39-8E9D-47D1-987D-6B6AC50AD8F7}" type="slidenum">
              <a:rPr lang="en-US" sz="1200">
                <a:cs typeface="Arial" charset="0"/>
              </a:rPr>
              <a:pPr algn="r"/>
              <a:t>30</a:t>
            </a:fld>
            <a:endParaRPr lang="en-US" sz="1200">
              <a:cs typeface="Arial" charset="0"/>
            </a:endParaRPr>
          </a:p>
        </p:txBody>
      </p:sp>
      <p:sp>
        <p:nvSpPr>
          <p:cNvPr id="72708" name="Rectangle 2"/>
          <p:cNvSpPr>
            <a:spLocks noGrp="1" noRot="1" noChangeAspect="1" noChangeArrowheads="1" noTextEdit="1"/>
          </p:cNvSpPr>
          <p:nvPr>
            <p:ph type="sldImg"/>
          </p:nvPr>
        </p:nvSpPr>
        <p:spPr>
          <a:xfrm>
            <a:off x="1206500" y="534988"/>
            <a:ext cx="3933825" cy="2951162"/>
          </a:xfrm>
          <a:ln/>
        </p:spPr>
      </p:sp>
      <p:sp>
        <p:nvSpPr>
          <p:cNvPr id="72709" name="Rectangle 3"/>
          <p:cNvSpPr>
            <a:spLocks noGrp="1" noChangeArrowheads="1"/>
          </p:cNvSpPr>
          <p:nvPr>
            <p:ph type="body" idx="1"/>
          </p:nvPr>
        </p:nvSpPr>
        <p:spPr>
          <a:xfrm>
            <a:off x="584200" y="3802063"/>
            <a:ext cx="5751513" cy="4884737"/>
          </a:xfrm>
          <a:noFill/>
          <a:ln/>
        </p:spPr>
        <p:txBody>
          <a:bodyPr/>
          <a:lstStyle/>
          <a:p>
            <a:pPr eaLnBrk="1" hangingPunct="1">
              <a:spcBef>
                <a:spcPct val="0"/>
              </a:spcBef>
            </a:pPr>
            <a:r>
              <a:rPr lang="en-US" sz="1100" dirty="0" smtClean="0"/>
              <a:t>This slide was in the previous edition of these </a:t>
            </a:r>
            <a:r>
              <a:rPr lang="en-US" sz="1100" dirty="0" err="1" smtClean="0"/>
              <a:t>PowerPoints</a:t>
            </a:r>
            <a:r>
              <a:rPr lang="en-US" sz="1100" dirty="0" smtClean="0"/>
              <a:t>, and a corresponding In The News box was in the previous edition of the textbook.  It was removed from the current edition. </a:t>
            </a:r>
          </a:p>
          <a:p>
            <a:pPr eaLnBrk="1" hangingPunct="1">
              <a:spcBef>
                <a:spcPct val="0"/>
              </a:spcBef>
            </a:pPr>
            <a:endParaRPr lang="en-US" sz="1100" dirty="0" smtClean="0"/>
          </a:p>
          <a:p>
            <a:pPr eaLnBrk="1" hangingPunct="1">
              <a:spcBef>
                <a:spcPct val="0"/>
              </a:spcBef>
            </a:pPr>
            <a:r>
              <a:rPr lang="en-US" sz="1100" dirty="0" smtClean="0"/>
              <a:t>Yet, it remains a good real-world application of the material in this chapter, so I have not completely deleted it, I just moved it to the end of the file and “hid” the slide (so it will not display in Slideshow mode). If you wish to include it, “unhide” this slide (from the Slide Show menu) and move this slide so it appears just after the slide titled “Import Quotas:  Another Way to </a:t>
            </a:r>
            <a:r>
              <a:rPr lang="en-US" sz="1100" smtClean="0"/>
              <a:t>Restrict Trade</a:t>
            </a:r>
            <a:r>
              <a:rPr lang="en-US" sz="1100" dirty="0" smtClean="0"/>
              <a:t>.”  </a:t>
            </a:r>
          </a:p>
          <a:p>
            <a:pPr eaLnBrk="1" hangingPunct="1">
              <a:spcBef>
                <a:spcPct val="0"/>
              </a:spcBef>
            </a:pPr>
            <a:endParaRPr lang="en-US" sz="1100" dirty="0" smtClean="0"/>
          </a:p>
          <a:p>
            <a:pPr eaLnBrk="1" hangingPunct="1">
              <a:spcBef>
                <a:spcPct val="0"/>
              </a:spcBef>
            </a:pPr>
            <a:r>
              <a:rPr lang="en-US" sz="1100" dirty="0" smtClean="0"/>
              <a:t>If you do so, consider the following approach:  Show the first bit of text, which states the expiration of the quotas.  Then ask students to take a few moments and write down all of the different groups that would be affected by the expiration of the quotas.  Ask which of these groups would be most likely to fight for reinstatement of the quotas.  Better yet, have them work in pairs.  After a couple minutes, ask for volunteers to share their answers.  </a:t>
            </a:r>
          </a:p>
          <a:p>
            <a:pPr eaLnBrk="1" hangingPunct="1">
              <a:spcBef>
                <a:spcPct val="0"/>
              </a:spcBef>
            </a:pPr>
            <a:endParaRPr lang="en-US" sz="1100" dirty="0" smtClean="0"/>
          </a:p>
          <a:p>
            <a:pPr eaLnBrk="1" hangingPunct="1">
              <a:spcBef>
                <a:spcPct val="0"/>
              </a:spcBef>
            </a:pPr>
            <a:r>
              <a:rPr lang="en-US" sz="1100" dirty="0" smtClean="0"/>
              <a:t>The typical responses would be:  U.S. textile producers and workers would be hurt, and would fight for new restrictions.  U.S. consumers would benefit.  </a:t>
            </a:r>
          </a:p>
          <a:p>
            <a:pPr eaLnBrk="1" hangingPunct="1">
              <a:spcBef>
                <a:spcPct val="0"/>
              </a:spcBef>
            </a:pPr>
            <a:endParaRPr lang="en-US" sz="1100" dirty="0" smtClean="0"/>
          </a:p>
          <a:p>
            <a:pPr eaLnBrk="1" hangingPunct="1">
              <a:spcBef>
                <a:spcPct val="0"/>
              </a:spcBef>
            </a:pPr>
            <a:r>
              <a:rPr lang="en-US" sz="1100" dirty="0" smtClean="0"/>
              <a:t>Other possible responses:  The U.S. retail sector (e.g. Gap stores) would benefit, and would oppose new restrictions.  Senators and </a:t>
            </a:r>
            <a:r>
              <a:rPr lang="en-US" sz="1100" dirty="0" err="1" smtClean="0"/>
              <a:t>Congressmembers</a:t>
            </a:r>
            <a:r>
              <a:rPr lang="en-US" sz="1100" dirty="0" smtClean="0"/>
              <a:t> from states with significant textile production would likely argue for new restrictions on imports from China.  </a:t>
            </a:r>
          </a:p>
          <a:p>
            <a:pPr eaLnBrk="1" hangingPunct="1">
              <a:spcBef>
                <a:spcPct val="0"/>
              </a:spcBef>
            </a:pPr>
            <a:endParaRPr lang="en-US" sz="1100" dirty="0" smtClean="0"/>
          </a:p>
          <a:p>
            <a:pPr eaLnBrk="1" hangingPunct="1">
              <a:spcBef>
                <a:spcPct val="0"/>
              </a:spcBef>
            </a:pPr>
            <a:r>
              <a:rPr lang="en-US" sz="1100" dirty="0" smtClean="0"/>
              <a:t>The statistics on this slide came from: “Free of Quota, China Textiles Flood the U.S.” </a:t>
            </a:r>
            <a:r>
              <a:rPr lang="en-US" sz="1100" i="1" dirty="0" smtClean="0"/>
              <a:t>New York Times</a:t>
            </a:r>
            <a:r>
              <a:rPr lang="en-US" sz="1100" dirty="0" smtClean="0"/>
              <a:t>, 3/10/2005, pp.A1 and C6.  A condensed version of this excellent article appeared in an “In the News” box of the previous edition of the textbook.  You should still be able to get the entire article from the archives at nytimes.com.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1179065-3999-4B9E-A6BC-8FC151BDCA2D}" type="slidenum">
              <a:rPr lang="en-US" smtClean="0"/>
              <a:pPr/>
              <a:t>3</a:t>
            </a:fld>
            <a:endParaRPr lang="en-US" smtClean="0"/>
          </a:p>
        </p:txBody>
      </p:sp>
      <p:sp>
        <p:nvSpPr>
          <p:cNvPr id="450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EDC6317-6B2A-4925-86F4-8376043DD58D}" type="slidenum">
              <a:rPr lang="en-US" sz="1200">
                <a:cs typeface="Arial" charset="0"/>
              </a:rPr>
              <a:pPr algn="r"/>
              <a:t>3</a:t>
            </a:fld>
            <a:endParaRPr lang="en-US" sz="1200">
              <a:cs typeface="Arial" charset="0"/>
            </a:endParaRPr>
          </a:p>
        </p:txBody>
      </p:sp>
      <p:sp>
        <p:nvSpPr>
          <p:cNvPr id="45060" name="Rectangle 2"/>
          <p:cNvSpPr>
            <a:spLocks noGrp="1" noRot="1" noChangeAspect="1" noChangeArrowheads="1" noTextEdit="1"/>
          </p:cNvSpPr>
          <p:nvPr>
            <p:ph type="sldImg"/>
          </p:nvPr>
        </p:nvSpPr>
        <p:spPr>
          <a:xfrm>
            <a:off x="1143000" y="534988"/>
            <a:ext cx="4572000" cy="3429000"/>
          </a:xfrm>
          <a:ln/>
        </p:spPr>
      </p:sp>
      <p:sp>
        <p:nvSpPr>
          <p:cNvPr id="45061"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The notations P</a:t>
            </a:r>
            <a:r>
              <a:rPr lang="en-US" baseline="-25000" dirty="0" smtClean="0"/>
              <a:t>W</a:t>
            </a:r>
            <a:r>
              <a:rPr lang="en-US" dirty="0" smtClean="0"/>
              <a:t> and P</a:t>
            </a:r>
            <a:r>
              <a:rPr lang="en-US" baseline="-25000" dirty="0" smtClean="0"/>
              <a:t>D</a:t>
            </a:r>
            <a:r>
              <a:rPr lang="en-US" dirty="0" smtClean="0"/>
              <a:t> introduced here are not in the textbook.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F3A68E4-52B6-404D-9D56-E3965F44F10C}" type="slidenum">
              <a:rPr lang="en-US" smtClean="0"/>
              <a:pPr/>
              <a:t>4</a:t>
            </a:fld>
            <a:endParaRPr lang="en-US" smtClean="0"/>
          </a:p>
        </p:txBody>
      </p:sp>
      <p:sp>
        <p:nvSpPr>
          <p:cNvPr id="460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2D915F5-D7F7-474C-BD88-88D7C29E0E6A}" type="slidenum">
              <a:rPr lang="en-US" sz="1200">
                <a:cs typeface="Arial" charset="0"/>
              </a:rPr>
              <a:pPr algn="r"/>
              <a:t>4</a:t>
            </a:fld>
            <a:endParaRPr lang="en-US" sz="1200">
              <a:cs typeface="Arial" charset="0"/>
            </a:endParaRPr>
          </a:p>
        </p:txBody>
      </p:sp>
      <p:sp>
        <p:nvSpPr>
          <p:cNvPr id="46084" name="Rectangle 2"/>
          <p:cNvSpPr>
            <a:spLocks noGrp="1" noRot="1" noChangeAspect="1" noChangeArrowheads="1" noTextEdit="1"/>
          </p:cNvSpPr>
          <p:nvPr>
            <p:ph type="sldImg"/>
          </p:nvPr>
        </p:nvSpPr>
        <p:spPr>
          <a:xfrm>
            <a:off x="1143000" y="534988"/>
            <a:ext cx="4572000" cy="3429000"/>
          </a:xfrm>
          <a:ln/>
        </p:spPr>
      </p:sp>
      <p:sp>
        <p:nvSpPr>
          <p:cNvPr id="4608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3CBBB8C-1C13-4AB9-B72E-E2C32A4E98E3}" type="slidenum">
              <a:rPr lang="en-US" smtClean="0"/>
              <a:pPr/>
              <a:t>5</a:t>
            </a:fld>
            <a:endParaRPr lang="en-US" smtClean="0"/>
          </a:p>
        </p:txBody>
      </p:sp>
      <p:sp>
        <p:nvSpPr>
          <p:cNvPr id="471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A824096-9F06-4782-9066-FFB2574C70CE}" type="slidenum">
              <a:rPr lang="en-US" sz="1200">
                <a:cs typeface="Arial" charset="0"/>
              </a:rPr>
              <a:pPr algn="r"/>
              <a:t>5</a:t>
            </a:fld>
            <a:endParaRPr lang="en-US" sz="1200">
              <a:cs typeface="Arial" charset="0"/>
            </a:endParaRPr>
          </a:p>
        </p:txBody>
      </p:sp>
      <p:sp>
        <p:nvSpPr>
          <p:cNvPr id="47108" name="Rectangle 2"/>
          <p:cNvSpPr>
            <a:spLocks noGrp="1" noRot="1" noChangeAspect="1" noChangeArrowheads="1" noTextEdit="1"/>
          </p:cNvSpPr>
          <p:nvPr>
            <p:ph type="sldImg"/>
          </p:nvPr>
        </p:nvSpPr>
        <p:spPr>
          <a:xfrm>
            <a:off x="1143000" y="534988"/>
            <a:ext cx="4572000" cy="3429000"/>
          </a:xfrm>
          <a:ln/>
        </p:spPr>
      </p:sp>
      <p:sp>
        <p:nvSpPr>
          <p:cNvPr id="47109" name="Rectangle 3"/>
          <p:cNvSpPr>
            <a:spLocks noGrp="1" noChangeArrowheads="1"/>
          </p:cNvSpPr>
          <p:nvPr>
            <p:ph type="body" idx="1"/>
          </p:nvPr>
        </p:nvSpPr>
        <p:spPr>
          <a:xfrm>
            <a:off x="685800" y="4248150"/>
            <a:ext cx="5610225" cy="4210050"/>
          </a:xfrm>
          <a:noFill/>
          <a:ln/>
        </p:spPr>
        <p:txBody>
          <a:bodyPr/>
          <a:lstStyle/>
          <a:p>
            <a:pPr eaLnBrk="1" hangingPunct="1"/>
            <a:r>
              <a:rPr lang="en-US" smtClean="0"/>
              <a:t>Students may not be aware of the economic importance of soybeans.  In fact, soybeans are big business in the U.S.  In 2008,</a:t>
            </a:r>
          </a:p>
          <a:p>
            <a:pPr marL="228600" lvl="1" indent="-114300" eaLnBrk="1" hangingPunct="1">
              <a:buFontTx/>
              <a:buChar char="•"/>
            </a:pPr>
            <a:r>
              <a:rPr lang="en-US" smtClean="0"/>
              <a:t>U.S. farmers produced 3 billion bushels of soybeans.  </a:t>
            </a:r>
          </a:p>
          <a:p>
            <a:pPr marL="228600" lvl="1" indent="-114300" eaLnBrk="1" hangingPunct="1">
              <a:buFontTx/>
              <a:buChar char="•"/>
            </a:pPr>
            <a:r>
              <a:rPr lang="en-US" smtClean="0"/>
              <a:t>The average price was $9.25/bushel, for a total of $27.3 billion.  </a:t>
            </a:r>
          </a:p>
          <a:p>
            <a:pPr marL="228600" lvl="1" indent="-114300" eaLnBrk="1" hangingPunct="1">
              <a:buFontTx/>
              <a:buChar char="•"/>
            </a:pPr>
            <a:r>
              <a:rPr lang="en-US" smtClean="0"/>
              <a:t>Soybeans provided 70% of the edible consumption of fats and oils in the U.S.</a:t>
            </a:r>
          </a:p>
          <a:p>
            <a:pPr marL="228600" lvl="1" indent="-114300" eaLnBrk="1" hangingPunct="1">
              <a:buFontTx/>
              <a:buChar char="•"/>
            </a:pPr>
            <a:r>
              <a:rPr lang="en-US" smtClean="0"/>
              <a:t>The U.S. exported 1.2 billion bushels of soybeans, which equals 40% of international trade in soybeans.  </a:t>
            </a:r>
          </a:p>
          <a:p>
            <a:pPr marL="228600" lvl="1" indent="-114300" eaLnBrk="1" hangingPunct="1">
              <a:buFontTx/>
              <a:buChar char="•"/>
            </a:pPr>
            <a:r>
              <a:rPr lang="en-US" smtClean="0"/>
              <a:t>The biggest purchasers of U.S. soybeans are:  China ($7.2 billion), Mexico ($1.7 billion), Japan ($1.3 billion), and Europe ($1.6 billion).   </a:t>
            </a:r>
          </a:p>
          <a:p>
            <a:pPr eaLnBrk="1" hangingPunct="1"/>
            <a:r>
              <a:rPr lang="en-US" smtClean="0"/>
              <a:t>Source:  American Soybean Association, http://www.soystats.com/2009</a:t>
            </a:r>
            <a:br>
              <a:rPr lang="en-US" smtClean="0"/>
            </a:br>
            <a:endParaRPr lang="en-US" smtClean="0"/>
          </a:p>
          <a:p>
            <a:pPr eaLnBrk="1" hangingPunct="1"/>
            <a:r>
              <a:rPr lang="en-US" smtClean="0"/>
              <a:t>Before covering this slide, alert your students that, in just a moment, they will be asked to do some analysis very similar to the analysis shown on this and the following slide.  </a:t>
            </a:r>
          </a:p>
          <a:p>
            <a:pPr eaLnBrk="1" hangingPunct="1"/>
            <a:endParaRPr lang="en-US" smtClean="0"/>
          </a:p>
          <a:p>
            <a:pPr eaLnBrk="1" hangingPunct="1"/>
            <a:r>
              <a:rPr lang="en-US" smtClean="0"/>
              <a:t>In this case, P</a:t>
            </a:r>
            <a:r>
              <a:rPr lang="en-US" baseline="-25000" smtClean="0"/>
              <a:t>D</a:t>
            </a:r>
            <a:r>
              <a:rPr lang="en-US" smtClean="0"/>
              <a:t> &lt; P</a:t>
            </a:r>
            <a:r>
              <a:rPr lang="en-US" baseline="-25000" smtClean="0"/>
              <a:t>W</a:t>
            </a:r>
            <a:r>
              <a:rPr lang="en-US" smtClean="0"/>
              <a:t>, so this country will export soybeans.  </a:t>
            </a:r>
          </a:p>
          <a:p>
            <a:pPr eaLnBrk="1" hangingPunct="1"/>
            <a:endParaRPr lang="en-US" smtClean="0"/>
          </a:p>
          <a:p>
            <a:pPr eaLnBrk="1" hangingPunct="1"/>
            <a:r>
              <a:rPr lang="en-US" smtClean="0"/>
              <a:t>The quantity of exports is simply the difference between the domestic quantity supplied and the domestic quantity demanded at the world price.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73C670D-5C2C-4C09-B6E7-E4872777CDA6}" type="slidenum">
              <a:rPr lang="en-US" smtClean="0"/>
              <a:pPr/>
              <a:t>6</a:t>
            </a:fld>
            <a:endParaRPr lang="en-US" smtClean="0"/>
          </a:p>
        </p:txBody>
      </p:sp>
      <p:sp>
        <p:nvSpPr>
          <p:cNvPr id="481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7D2CDC1-592B-4D39-ABCD-B5A7171005FA}" type="slidenum">
              <a:rPr lang="en-US" sz="1200">
                <a:cs typeface="Arial" charset="0"/>
              </a:rPr>
              <a:pPr algn="r"/>
              <a:t>6</a:t>
            </a:fld>
            <a:endParaRPr lang="en-US" sz="1200">
              <a:cs typeface="Arial" charset="0"/>
            </a:endParaRPr>
          </a:p>
        </p:txBody>
      </p:sp>
      <p:sp>
        <p:nvSpPr>
          <p:cNvPr id="48132" name="Rectangle 2"/>
          <p:cNvSpPr>
            <a:spLocks noGrp="1" noRot="1" noChangeAspect="1" noChangeArrowheads="1" noTextEdit="1"/>
          </p:cNvSpPr>
          <p:nvPr>
            <p:ph type="sldImg"/>
          </p:nvPr>
        </p:nvSpPr>
        <p:spPr>
          <a:xfrm>
            <a:off x="1143000" y="534988"/>
            <a:ext cx="4572000" cy="3429000"/>
          </a:xfrm>
          <a:ln/>
        </p:spPr>
      </p:sp>
      <p:sp>
        <p:nvSpPr>
          <p:cNvPr id="48133" name="Rectangle 3"/>
          <p:cNvSpPr>
            <a:spLocks noGrp="1" noChangeArrowheads="1"/>
          </p:cNvSpPr>
          <p:nvPr>
            <p:ph type="body" idx="1"/>
          </p:nvPr>
        </p:nvSpPr>
        <p:spPr>
          <a:xfrm>
            <a:off x="685800" y="4248150"/>
            <a:ext cx="5486400" cy="4210050"/>
          </a:xfrm>
          <a:noFill/>
          <a:ln/>
        </p:spPr>
        <p:txBody>
          <a:bodyPr/>
          <a:lstStyle/>
          <a:p>
            <a:pPr eaLnBrk="1" hangingPunct="1"/>
            <a:r>
              <a:rPr lang="en-US" smtClean="0"/>
              <a:t>Trade benefits soybean producers because they can sell at a higher price.  Producer surplus rises by the area B + D.  </a:t>
            </a:r>
          </a:p>
          <a:p>
            <a:pPr eaLnBrk="1" hangingPunct="1"/>
            <a:endParaRPr lang="en-US" smtClean="0"/>
          </a:p>
          <a:p>
            <a:pPr eaLnBrk="1" hangingPunct="1"/>
            <a:r>
              <a:rPr lang="en-US" smtClean="0"/>
              <a:t>Trade makes domestic buyers worse off because they have to pay a higher price.  Consumer surplus falls by the area B.  </a:t>
            </a:r>
          </a:p>
          <a:p>
            <a:pPr eaLnBrk="1" hangingPunct="1"/>
            <a:endParaRPr lang="en-US" smtClean="0"/>
          </a:p>
          <a:p>
            <a:pPr eaLnBrk="1" hangingPunct="1"/>
            <a:r>
              <a:rPr lang="en-US" smtClean="0"/>
              <a:t>The gains to producers are greater than the losses to consumers, so trade increases total welfare:  total surplus rises by the amount D.  </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7D39C61-5AE8-4FFC-90B4-F290953F741B}" type="slidenum">
              <a:rPr lang="en-US" smtClean="0"/>
              <a:pPr/>
              <a:t>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dirty="0" smtClean="0"/>
              <a:t>The two preceding slides show students the analysis of trade when the country exports.  The next step is to cover the analysis of trade when the country imports the good.   </a:t>
            </a:r>
          </a:p>
          <a:p>
            <a:pPr eaLnBrk="1" hangingPunct="1"/>
            <a:endParaRPr lang="en-US" dirty="0" smtClean="0"/>
          </a:p>
          <a:p>
            <a:pPr eaLnBrk="1" hangingPunct="1"/>
            <a:r>
              <a:rPr lang="en-US" dirty="0" smtClean="0"/>
              <a:t>Instead of lecturing on this material, I suggest you have students work on this exercise, which asks students to do this analysis themselves.  It’s an activity that breaks up the lecture and gives students a chance to apply the techniques you’ve just presented.  </a:t>
            </a:r>
          </a:p>
          <a:p>
            <a:pPr eaLnBrk="1" hangingPunct="1"/>
            <a:endParaRPr lang="en-US" dirty="0" smtClean="0"/>
          </a:p>
          <a:p>
            <a:pPr eaLnBrk="1" hangingPunct="1"/>
            <a:r>
              <a:rPr lang="en-US" dirty="0" smtClean="0"/>
              <a:t>I suggest you have students work on it in pairs.  Give them about 5 minutes, then go over the answers on the following two slides. </a:t>
            </a:r>
          </a:p>
          <a:p>
            <a:pPr eaLnBrk="1" hangingPunct="1"/>
            <a:endParaRPr lang="en-US" dirty="0" smtClean="0"/>
          </a:p>
          <a:p>
            <a:pPr eaLnBrk="1" hangingPunct="1"/>
            <a:r>
              <a:rPr lang="en-US" dirty="0" smtClean="0"/>
              <a:t>While students are working, circulate around the room and offer to assist any students who ask for help.  This will also give you a sense of how well students are understanding the material.  </a:t>
            </a:r>
          </a:p>
          <a:p>
            <a:pPr eaLnBrk="1" hangingPunct="1"/>
            <a:endParaRPr lang="en-US" dirty="0" smtClean="0"/>
          </a:p>
          <a:p>
            <a:pPr eaLnBrk="1" hangingPunct="1"/>
            <a:r>
              <a:rPr lang="en-US" dirty="0" smtClean="0"/>
              <a:t>If you prefer to lecture on the material instead, replace these slides with the two “hidden” slides that immediately follow the CHAPTER SUMMARY at the end of this file.  You will then have to “unhide” those slides by unselecting “Hide Slide” from the “Slide Show” drop-down menu.</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0988581-2FF8-4B00-B7BB-579B2EC57178}" type="slidenum">
              <a:rPr lang="en-US" smtClean="0"/>
              <a:pPr/>
              <a:t>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P</a:t>
            </a:r>
            <a:r>
              <a:rPr lang="en-US" baseline="-25000" smtClean="0"/>
              <a:t>D</a:t>
            </a:r>
            <a:r>
              <a:rPr lang="en-US" smtClean="0"/>
              <a:t> &gt; P</a:t>
            </a:r>
            <a:r>
              <a:rPr lang="en-US" baseline="-25000" smtClean="0"/>
              <a:t>W</a:t>
            </a:r>
            <a:r>
              <a:rPr lang="en-US" smtClean="0"/>
              <a:t>, so this country will import plasma TV sets from abroad.  </a:t>
            </a:r>
          </a:p>
          <a:p>
            <a:pPr eaLnBrk="1" hangingPunct="1"/>
            <a:endParaRPr lang="en-US" smtClean="0"/>
          </a:p>
          <a:p>
            <a:pPr eaLnBrk="1" hangingPunct="1"/>
            <a:r>
              <a:rPr lang="en-US" smtClean="0"/>
              <a:t>The quantity of imports is simply the difference between the quantity demanded by domestic consumers and the quantity supplied by domestic firms at the world price.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2CD"/>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763" y="2939901"/>
            <a:ext cx="1695451" cy="914400"/>
            <a:chOff x="-1" y="4495800"/>
            <a:chExt cx="1695451" cy="914400"/>
          </a:xfrm>
        </p:grpSpPr>
        <p:sp>
          <p:nvSpPr>
            <p:cNvPr id="3" name="TextBox 2"/>
            <p:cNvSpPr txBox="1"/>
            <p:nvPr/>
          </p:nvSpPr>
          <p:spPr>
            <a:xfrm>
              <a:off x="781050" y="4495800"/>
              <a:ext cx="914400" cy="914400"/>
            </a:xfrm>
            <a:prstGeom prst="rect">
              <a:avLst/>
            </a:prstGeom>
            <a:solidFill>
              <a:srgbClr val="4D4D4D"/>
            </a:solidFill>
          </p:spPr>
          <p:txBody>
            <a:bodyPr wrap="square" lIns="0" tIns="0" rIns="0" bIns="0" rtlCol="0" anchor="ctr">
              <a:noAutofit/>
            </a:bodyPr>
            <a:lstStyle/>
            <a:p>
              <a:pPr algn="ctr"/>
              <a:r>
                <a:rPr lang="en-US" sz="560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9</a:t>
              </a:r>
              <a:endParaRPr lang="en-US" sz="56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lum bright="5000"/>
            </a:blip>
            <a:srcRect l="7649" t="59241" r="7649" b="1519"/>
            <a:stretch>
              <a:fillRect/>
            </a:stretch>
          </p:blipFill>
          <p:spPr bwMode="auto">
            <a:xfrm rot="10800000">
              <a:off x="-1" y="4495800"/>
              <a:ext cx="783741" cy="914399"/>
            </a:xfrm>
            <a:prstGeom prst="rect">
              <a:avLst/>
            </a:prstGeom>
            <a:noFill/>
            <a:ln w="9525">
              <a:noFill/>
              <a:miter lim="800000"/>
              <a:headEnd/>
              <a:tailEnd/>
            </a:ln>
          </p:spPr>
        </p:pic>
      </p:grpSp>
      <p:sp>
        <p:nvSpPr>
          <p:cNvPr id="6" name="TextBox 5"/>
          <p:cNvSpPr txBox="1"/>
          <p:nvPr userDrawn="1"/>
        </p:nvSpPr>
        <p:spPr>
          <a:xfrm>
            <a:off x="152400" y="4137835"/>
            <a:ext cx="6858000" cy="1502976"/>
          </a:xfrm>
          <a:prstGeom prst="rect">
            <a:avLst/>
          </a:prstGeom>
          <a:noFill/>
        </p:spPr>
        <p:txBody>
          <a:bodyPr wrap="square" rtlCol="0">
            <a:spAutoFit/>
          </a:bodyPr>
          <a:lstStyle/>
          <a:p>
            <a:pPr>
              <a:lnSpc>
                <a:spcPts val="5500"/>
              </a:lnSpc>
            </a:pPr>
            <a:r>
              <a:rPr lang="en-US" sz="4800" dirty="0" smtClean="0">
                <a:solidFill>
                  <a:prstClr val="black"/>
                </a:solidFill>
                <a:latin typeface="Times New Roman" pitchFamily="18" charset="0"/>
                <a:cs typeface="Times New Roman" pitchFamily="18" charset="0"/>
              </a:rPr>
              <a:t>Application:  </a:t>
            </a:r>
            <a:br>
              <a:rPr lang="en-US" sz="4800" dirty="0" smtClean="0">
                <a:solidFill>
                  <a:prstClr val="black"/>
                </a:solidFill>
                <a:latin typeface="Times New Roman" pitchFamily="18" charset="0"/>
                <a:cs typeface="Times New Roman" pitchFamily="18" charset="0"/>
              </a:rPr>
            </a:br>
            <a:r>
              <a:rPr lang="en-US" sz="4800" dirty="0" smtClean="0">
                <a:solidFill>
                  <a:prstClr val="black"/>
                </a:solidFill>
                <a:latin typeface="Times New Roman" pitchFamily="18" charset="0"/>
                <a:cs typeface="Times New Roman" pitchFamily="18" charset="0"/>
              </a:rPr>
              <a:t>International Trade</a:t>
            </a:r>
            <a:endParaRPr lang="en-US" sz="4800" dirty="0">
              <a:solidFill>
                <a:prstClr val="black"/>
              </a:solidFill>
              <a:latin typeface="Times New Roman" pitchFamily="18" charset="0"/>
              <a:cs typeface="Times New Roman" pitchFamily="18" charset="0"/>
            </a:endParaRPr>
          </a:p>
        </p:txBody>
      </p:sp>
      <p:sp>
        <p:nvSpPr>
          <p:cNvPr id="7" name="TextBox 12"/>
          <p:cNvSpPr txBox="1">
            <a:spLocks noChangeArrowheads="1"/>
          </p:cNvSpPr>
          <p:nvPr userDrawn="1"/>
        </p:nvSpPr>
        <p:spPr bwMode="auto">
          <a:xfrm>
            <a:off x="6705600" y="5181600"/>
            <a:ext cx="2286000" cy="1569660"/>
          </a:xfrm>
          <a:prstGeom prst="rect">
            <a:avLst/>
          </a:prstGeom>
          <a:noFill/>
          <a:ln w="9525">
            <a:noFill/>
            <a:miter lim="800000"/>
            <a:headEnd/>
            <a:tailEnd/>
          </a:ln>
        </p:spPr>
        <p:txBody>
          <a:bodyPr wrap="square">
            <a:spAutoFit/>
          </a:bodyPr>
          <a:lstStyle/>
          <a:p>
            <a:pPr algn="r"/>
            <a:r>
              <a:rPr lang="en-US" sz="2400" b="1" i="1" dirty="0">
                <a:solidFill>
                  <a:srgbClr val="996633"/>
                </a:solidFill>
                <a:latin typeface="Garamond" pitchFamily="18" charset="0"/>
                <a:ea typeface="Arial Unicode MS" pitchFamily="34" charset="-128"/>
                <a:cs typeface="Times New Roman" pitchFamily="18" charset="0"/>
              </a:rPr>
              <a:t>Premium PowerPoint </a:t>
            </a:r>
            <a:r>
              <a:rPr lang="en-US" sz="2400" b="1" i="1" dirty="0" smtClean="0">
                <a:solidFill>
                  <a:srgbClr val="996633"/>
                </a:solidFill>
                <a:latin typeface="Garamond" pitchFamily="18" charset="0"/>
                <a:ea typeface="Arial Unicode MS" pitchFamily="34" charset="-128"/>
                <a:cs typeface="Times New Roman" pitchFamily="18" charset="0"/>
              </a:rPr>
              <a:t/>
            </a:r>
            <a:br>
              <a:rPr lang="en-US" sz="2400" b="1" i="1" dirty="0" smtClean="0">
                <a:solidFill>
                  <a:srgbClr val="996633"/>
                </a:solidFill>
                <a:latin typeface="Garamond" pitchFamily="18" charset="0"/>
                <a:ea typeface="Arial Unicode MS" pitchFamily="34" charset="-128"/>
                <a:cs typeface="Times New Roman" pitchFamily="18" charset="0"/>
              </a:rPr>
            </a:br>
            <a:r>
              <a:rPr lang="en-US" sz="2400" b="1" i="1" dirty="0" smtClean="0">
                <a:solidFill>
                  <a:srgbClr val="996633"/>
                </a:solidFill>
                <a:latin typeface="Garamond" pitchFamily="18" charset="0"/>
                <a:ea typeface="Arial Unicode MS" pitchFamily="34" charset="-128"/>
                <a:cs typeface="Times New Roman" pitchFamily="18" charset="0"/>
              </a:rPr>
              <a:t>Slides by </a:t>
            </a:r>
            <a:br>
              <a:rPr lang="en-US" sz="2400" b="1" i="1" dirty="0" smtClean="0">
                <a:solidFill>
                  <a:srgbClr val="996633"/>
                </a:solidFill>
                <a:latin typeface="Garamond" pitchFamily="18" charset="0"/>
                <a:ea typeface="Arial Unicode MS" pitchFamily="34" charset="-128"/>
                <a:cs typeface="Times New Roman" pitchFamily="18" charset="0"/>
              </a:rPr>
            </a:br>
            <a:r>
              <a:rPr lang="en-US" sz="2400" b="1" i="1" dirty="0" smtClean="0">
                <a:solidFill>
                  <a:srgbClr val="996633"/>
                </a:solidFill>
                <a:latin typeface="Garamond" pitchFamily="18" charset="0"/>
                <a:ea typeface="Arial Unicode MS" pitchFamily="34" charset="-128"/>
                <a:cs typeface="Times New Roman" pitchFamily="18" charset="0"/>
              </a:rPr>
              <a:t>Ron </a:t>
            </a:r>
            <a:r>
              <a:rPr lang="en-US" sz="2400" b="1" i="1" dirty="0" err="1">
                <a:solidFill>
                  <a:srgbClr val="996633"/>
                </a:solidFill>
                <a:latin typeface="Garamond" pitchFamily="18" charset="0"/>
                <a:ea typeface="Arial Unicode MS" pitchFamily="34" charset="-128"/>
                <a:cs typeface="Times New Roman" pitchFamily="18" charset="0"/>
              </a:rPr>
              <a:t>Cronovich</a:t>
            </a:r>
            <a:endParaRPr lang="en-US" sz="2400" b="1" i="1" dirty="0">
              <a:solidFill>
                <a:srgbClr val="996633"/>
              </a:solidFill>
              <a:latin typeface="Garamond" pitchFamily="18" charset="0"/>
              <a:ea typeface="Arial Unicode MS" pitchFamily="34" charset="-128"/>
              <a:cs typeface="Times New Roman" pitchFamily="18" charset="0"/>
            </a:endParaRPr>
          </a:p>
        </p:txBody>
      </p:sp>
      <p:sp>
        <p:nvSpPr>
          <p:cNvPr id="8" name="TextBox 7"/>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lgn="l">
              <a:defRPr sz="3400" b="1">
                <a:solidFill>
                  <a:srgbClr val="006699"/>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79581"/>
          </a:xfrm>
        </p:spPr>
        <p:txBody>
          <a:bodyPr/>
          <a:lstStyle>
            <a:lvl1pPr>
              <a:lnSpc>
                <a:spcPct val="105000"/>
              </a:lnSpc>
              <a:spcBef>
                <a:spcPts val="1200"/>
              </a:spcBef>
              <a:buClr>
                <a:srgbClr val="A3C167"/>
              </a:buClr>
              <a:buFont typeface="Wingdings" pitchFamily="2" charset="2"/>
              <a:buChar char="§"/>
              <a:defRPr sz="2800">
                <a:latin typeface="Arial" pitchFamily="34" charset="0"/>
                <a:cs typeface="Arial" pitchFamily="34" charset="0"/>
              </a:defRPr>
            </a:lvl1pPr>
            <a:lvl2pPr>
              <a:lnSpc>
                <a:spcPct val="105000"/>
              </a:lnSpc>
              <a:spcBef>
                <a:spcPts val="300"/>
              </a:spcBef>
              <a:buClr>
                <a:srgbClr val="CC9900"/>
              </a:buClr>
              <a:buFont typeface="Wingdings" pitchFamily="2" charset="2"/>
              <a:buChar char="§"/>
              <a:defRPr sz="2700">
                <a:latin typeface="Arial" pitchFamily="34" charset="0"/>
                <a:cs typeface="Arial" pitchFamily="34" charset="0"/>
              </a:defRPr>
            </a:lvl2pPr>
            <a:lvl3pPr>
              <a:lnSpc>
                <a:spcPct val="105000"/>
              </a:lnSpc>
              <a:spcBef>
                <a:spcPts val="300"/>
              </a:spcBef>
              <a:buClr>
                <a:schemeClr val="accent4">
                  <a:lumMod val="60000"/>
                  <a:lumOff val="40000"/>
                </a:schemeClr>
              </a:buClr>
              <a:buFont typeface="Wingdings" pitchFamily="2" charset="2"/>
              <a:buChar char="§"/>
              <a:defRPr sz="2400">
                <a:latin typeface="Arial" pitchFamily="34" charset="0"/>
                <a:cs typeface="Arial" pitchFamily="34" charset="0"/>
              </a:defRPr>
            </a:lvl3pPr>
            <a:lvl4pPr>
              <a:lnSpc>
                <a:spcPct val="105000"/>
              </a:lnSpc>
              <a:spcBef>
                <a:spcPts val="300"/>
              </a:spcBef>
              <a:defRPr>
                <a:latin typeface="Arial" pitchFamily="34" charset="0"/>
                <a:cs typeface="Arial" pitchFamily="34" charset="0"/>
              </a:defRPr>
            </a:lvl4pPr>
            <a:lvl5pPr>
              <a:lnSpc>
                <a:spcPct val="105000"/>
              </a:lnSpc>
              <a:spcBef>
                <a:spcPts val="300"/>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APPLICATION:  INTERNATIONAL TRADE</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424C04-881C-440B-BCDD-BAE2035EE3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91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timing>
    <p:tnLst>
      <p:par>
        <p:cTn id="1" dur="indefinite" restart="never" nodeType="tmRoot"/>
      </p:par>
    </p:tnLst>
  </p:timing>
  <p:hf sldNum="0" hdr="0" ftr="0" dt="0"/>
  <p:txStyles>
    <p:titleStyle>
      <a:lvl1pPr algn="l" defTabSz="914400" rtl="0" eaLnBrk="1" latinLnBrk="0" hangingPunct="1">
        <a:spcBef>
          <a:spcPct val="0"/>
        </a:spcBef>
        <a:buNone/>
        <a:defRPr sz="3400" b="1" kern="1200">
          <a:solidFill>
            <a:srgbClr val="006699"/>
          </a:solidFill>
          <a:latin typeface="Tahoma" pitchFamily="34" charset="0"/>
          <a:ea typeface="Tahoma" pitchFamily="34" charset="0"/>
          <a:cs typeface="Tahoma" pitchFamily="34" charset="0"/>
        </a:defRPr>
      </a:lvl1pPr>
    </p:titleStyle>
    <p:bodyStyle>
      <a:lvl1pPr marL="342900" indent="-342900" algn="l" defTabSz="914400" rtl="0" eaLnBrk="1" latinLnBrk="0" hangingPunct="1">
        <a:lnSpc>
          <a:spcPct val="105000"/>
        </a:lnSpc>
        <a:spcBef>
          <a:spcPts val="1200"/>
        </a:spcBef>
        <a:buClr>
          <a:srgbClr val="A3C167"/>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ts val="300"/>
        </a:spcBef>
        <a:buClr>
          <a:srgbClr val="CC9900"/>
        </a:buClr>
        <a:buFont typeface="Wingdings" pitchFamily="2" charset="2"/>
        <a:buChar char="§"/>
        <a:defRPr sz="27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ts val="300"/>
        </a:spcBef>
        <a:buClr>
          <a:schemeClr val="accent4">
            <a:lumMod val="60000"/>
            <a:lumOff val="40000"/>
          </a:schemeClr>
        </a:buClr>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Program%20Files/TurningPoint/2003/Questions.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D"/>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52400" y="75747"/>
            <a:ext cx="8839200" cy="553998"/>
          </a:xfrm>
          <a:prstGeom prst="rect">
            <a:avLst/>
          </a:prstGeom>
          <a:noFill/>
        </p:spPr>
        <p:txBody>
          <a:bodyPr wrap="square" rtlCol="0">
            <a:spAutoFit/>
          </a:bodyPr>
          <a:lstStyle/>
          <a:p>
            <a:r>
              <a:rPr lang="en-US" sz="3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N. Gregory </a:t>
            </a:r>
            <a:r>
              <a:rPr lang="en-US" sz="300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Mankiw</a:t>
            </a:r>
            <a:endParaRPr lang="en-US" sz="3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 name="Picture 2"/>
          <p:cNvPicPr>
            <a:picLocks noChangeAspect="1" noChangeArrowheads="1"/>
          </p:cNvPicPr>
          <p:nvPr/>
        </p:nvPicPr>
        <p:blipFill>
          <a:blip r:embed="rId3" cstate="print">
            <a:lum bright="8000" contrast="-10000"/>
          </a:blip>
          <a:srcRect l="8980" t="18131" r="48163" b="12406"/>
          <a:stretch>
            <a:fillRect/>
          </a:stretch>
        </p:blipFill>
        <p:spPr bwMode="auto">
          <a:xfrm>
            <a:off x="6223072" y="228600"/>
            <a:ext cx="2692328" cy="3732728"/>
          </a:xfrm>
          <a:prstGeom prst="rect">
            <a:avLst/>
          </a:prstGeom>
          <a:noFill/>
          <a:ln w="9525">
            <a:noFill/>
            <a:miter lim="800000"/>
            <a:headEnd/>
            <a:tailEnd/>
          </a:ln>
          <a:effectLst>
            <a:outerShdw blurRad="25400" dist="76200" dir="2700000" algn="tl" rotWithShape="0">
              <a:prstClr val="black">
                <a:alpha val="40000"/>
              </a:prstClr>
            </a:outerShdw>
          </a:effectLst>
        </p:spPr>
      </p:pic>
      <p:grpSp>
        <p:nvGrpSpPr>
          <p:cNvPr id="13" name="Group 12"/>
          <p:cNvGrpSpPr/>
          <p:nvPr/>
        </p:nvGrpSpPr>
        <p:grpSpPr>
          <a:xfrm>
            <a:off x="304800" y="1051121"/>
            <a:ext cx="6707187" cy="1518413"/>
            <a:chOff x="457200" y="2045525"/>
            <a:chExt cx="6707187" cy="1518413"/>
          </a:xfrm>
        </p:grpSpPr>
        <p:sp>
          <p:nvSpPr>
            <p:cNvPr id="6" name="TextBox 9"/>
            <p:cNvSpPr txBox="1">
              <a:spLocks noChangeArrowheads="1"/>
            </p:cNvSpPr>
            <p:nvPr/>
          </p:nvSpPr>
          <p:spPr bwMode="auto">
            <a:xfrm>
              <a:off x="457200" y="2146300"/>
              <a:ext cx="6707187" cy="1189038"/>
            </a:xfrm>
            <a:prstGeom prst="rect">
              <a:avLst/>
            </a:prstGeom>
            <a:noFill/>
            <a:ln w="9525">
              <a:noFill/>
              <a:miter lim="800000"/>
              <a:headEnd/>
              <a:tailEnd/>
            </a:ln>
          </p:spPr>
          <p:txBody>
            <a:bodyPr>
              <a:spAutoFit/>
            </a:bodyPr>
            <a:lstStyle/>
            <a:p>
              <a:r>
                <a:rPr lang="en-US" sz="7200" dirty="0">
                  <a:solidFill>
                    <a:prstClr val="black"/>
                  </a:solidFill>
                  <a:effectLst>
                    <a:outerShdw blurRad="38100" dist="38100" dir="2700000" algn="tl">
                      <a:srgbClr val="000000">
                        <a:alpha val="43137"/>
                      </a:srgbClr>
                    </a:outerShdw>
                  </a:effectLst>
                  <a:latin typeface="Book Antiqua" pitchFamily="18" charset="0"/>
                  <a:cs typeface="Arial" charset="0"/>
                </a:rPr>
                <a:t>E</a:t>
              </a:r>
              <a:r>
                <a:rPr lang="en-US" sz="6400" dirty="0">
                  <a:solidFill>
                    <a:prstClr val="black"/>
                  </a:solidFill>
                  <a:effectLst>
                    <a:outerShdw blurRad="38100" dist="38100" dir="2700000" algn="tl">
                      <a:srgbClr val="000000">
                        <a:alpha val="43137"/>
                      </a:srgbClr>
                    </a:outerShdw>
                  </a:effectLst>
                  <a:latin typeface="Book Antiqua" pitchFamily="18" charset="0"/>
                  <a:cs typeface="Arial" charset="0"/>
                </a:rPr>
                <a:t>conomics</a:t>
              </a:r>
            </a:p>
          </p:txBody>
        </p:sp>
        <p:sp>
          <p:nvSpPr>
            <p:cNvPr id="7" name="TextBox 6"/>
            <p:cNvSpPr txBox="1"/>
            <p:nvPr/>
          </p:nvSpPr>
          <p:spPr>
            <a:xfrm>
              <a:off x="1126175" y="2045525"/>
              <a:ext cx="4681537" cy="584775"/>
            </a:xfrm>
            <a:prstGeom prst="rect">
              <a:avLst/>
            </a:prstGeom>
            <a:noFill/>
          </p:spPr>
          <p:txBody>
            <a:bodyPr>
              <a:spAutoFit/>
            </a:bodyPr>
            <a:lstStyle/>
            <a:p>
              <a:pPr>
                <a:defRPr/>
              </a:pPr>
              <a:r>
                <a:rPr lang="en-US" sz="3200" dirty="0">
                  <a:solidFill>
                    <a:srgbClr val="5F5F5F"/>
                  </a:solidFill>
                  <a:latin typeface="Times New Roman" pitchFamily="18" charset="0"/>
                  <a:cs typeface="Times New Roman" pitchFamily="18" charset="0"/>
                </a:rPr>
                <a:t>Principles of</a:t>
              </a:r>
            </a:p>
          </p:txBody>
        </p:sp>
        <p:sp>
          <p:nvSpPr>
            <p:cNvPr id="17" name="TextBox 16"/>
            <p:cNvSpPr txBox="1"/>
            <p:nvPr/>
          </p:nvSpPr>
          <p:spPr>
            <a:xfrm>
              <a:off x="2133600" y="3102273"/>
              <a:ext cx="2667000" cy="461665"/>
            </a:xfrm>
            <a:prstGeom prst="rect">
              <a:avLst/>
            </a:prstGeom>
            <a:noFill/>
          </p:spPr>
          <p:txBody>
            <a:bodyPr wrap="square">
              <a:spAutoFit/>
            </a:bodyPr>
            <a:lstStyle/>
            <a:p>
              <a:pPr algn="r">
                <a:defRPr/>
              </a:pPr>
              <a:r>
                <a:rPr lang="en-US" sz="2400" dirty="0">
                  <a:solidFill>
                    <a:srgbClr val="969696"/>
                  </a:solidFill>
                  <a:latin typeface="Times New Roman" pitchFamily="18" charset="0"/>
                  <a:cs typeface="Times New Roman" pitchFamily="18" charset="0"/>
                </a:rPr>
                <a:t>Sixth Edition</a:t>
              </a:r>
            </a:p>
          </p:txBody>
        </p:sp>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2CD"/>
        </a:solidFill>
        <a:effectLst/>
      </p:bgPr>
    </p:bg>
    <p:spTree>
      <p:nvGrpSpPr>
        <p:cNvPr id="1" name=""/>
        <p:cNvGrpSpPr/>
        <p:nvPr/>
      </p:nvGrpSpPr>
      <p:grpSpPr>
        <a:xfrm>
          <a:off x="0" y="0"/>
          <a:ext cx="0" cy="0"/>
          <a:chOff x="0" y="0"/>
          <a:chExt cx="0" cy="0"/>
        </a:xfrm>
      </p:grpSpPr>
      <p:sp>
        <p:nvSpPr>
          <p:cNvPr id="183342" name="AutoShape 46"/>
          <p:cNvSpPr>
            <a:spLocks noChangeArrowheads="1"/>
          </p:cNvSpPr>
          <p:nvPr/>
        </p:nvSpPr>
        <p:spPr bwMode="auto">
          <a:xfrm flipV="1">
            <a:off x="4589463" y="3771900"/>
            <a:ext cx="2051050" cy="1581150"/>
          </a:xfrm>
          <a:prstGeom prst="rtTriangle">
            <a:avLst/>
          </a:prstGeom>
          <a:solidFill>
            <a:srgbClr val="FFFFCC"/>
          </a:solidFill>
          <a:ln w="28575">
            <a:noFill/>
            <a:miter lim="800000"/>
            <a:headEnd/>
            <a:tailEnd/>
          </a:ln>
        </p:spPr>
        <p:txBody>
          <a:bodyPr rot="10800000" wrap="none" anchor="ctr"/>
          <a:lstStyle/>
          <a:p>
            <a:endParaRPr lang="en-US">
              <a:cs typeface="Arial" charset="0"/>
            </a:endParaRPr>
          </a:p>
        </p:txBody>
      </p:sp>
      <p:sp>
        <p:nvSpPr>
          <p:cNvPr id="183343" name="AutoShape 47"/>
          <p:cNvSpPr>
            <a:spLocks noChangeArrowheads="1"/>
          </p:cNvSpPr>
          <p:nvPr/>
        </p:nvSpPr>
        <p:spPr bwMode="auto">
          <a:xfrm>
            <a:off x="4592638" y="2170113"/>
            <a:ext cx="2041525" cy="1597025"/>
          </a:xfrm>
          <a:prstGeom prst="rtTriangle">
            <a:avLst/>
          </a:prstGeom>
          <a:solidFill>
            <a:srgbClr val="FFFFCC"/>
          </a:solidFill>
          <a:ln w="28575">
            <a:noFill/>
            <a:miter lim="800000"/>
            <a:headEnd/>
            <a:tailEnd/>
          </a:ln>
        </p:spPr>
        <p:txBody>
          <a:bodyPr wrap="none" anchor="ctr"/>
          <a:lstStyle/>
          <a:p>
            <a:endParaRPr lang="en-US">
              <a:cs typeface="Arial" charset="0"/>
            </a:endParaRPr>
          </a:p>
        </p:txBody>
      </p:sp>
      <p:sp>
        <p:nvSpPr>
          <p:cNvPr id="183344" name="AutoShape 48"/>
          <p:cNvSpPr>
            <a:spLocks noChangeArrowheads="1"/>
          </p:cNvSpPr>
          <p:nvPr/>
        </p:nvSpPr>
        <p:spPr bwMode="auto">
          <a:xfrm>
            <a:off x="4587875" y="2168525"/>
            <a:ext cx="3086100" cy="2403475"/>
          </a:xfrm>
          <a:prstGeom prst="rtTriangle">
            <a:avLst/>
          </a:prstGeom>
          <a:solidFill>
            <a:srgbClr val="CCFFCC"/>
          </a:solidFill>
          <a:ln w="28575">
            <a:noFill/>
            <a:miter lim="800000"/>
            <a:headEnd/>
            <a:tailEnd/>
          </a:ln>
        </p:spPr>
        <p:txBody>
          <a:bodyPr wrap="none" anchor="ctr"/>
          <a:lstStyle/>
          <a:p>
            <a:endParaRPr lang="en-US">
              <a:cs typeface="Arial" charset="0"/>
            </a:endParaRPr>
          </a:p>
        </p:txBody>
      </p:sp>
      <p:sp>
        <p:nvSpPr>
          <p:cNvPr id="183345" name="AutoShape 49"/>
          <p:cNvSpPr>
            <a:spLocks noChangeArrowheads="1"/>
          </p:cNvSpPr>
          <p:nvPr/>
        </p:nvSpPr>
        <p:spPr bwMode="auto">
          <a:xfrm>
            <a:off x="5622925" y="3770313"/>
            <a:ext cx="2085975" cy="811212"/>
          </a:xfrm>
          <a:prstGeom prst="triangle">
            <a:avLst>
              <a:gd name="adj" fmla="val 50000"/>
            </a:avLst>
          </a:prstGeom>
          <a:solidFill>
            <a:srgbClr val="FFCC99"/>
          </a:solidFill>
          <a:ln w="9525">
            <a:noFill/>
            <a:miter lim="800000"/>
            <a:headEnd/>
            <a:tailEnd/>
          </a:ln>
        </p:spPr>
        <p:txBody>
          <a:bodyPr wrap="none" anchor="ctr"/>
          <a:lstStyle/>
          <a:p>
            <a:pPr algn="ctr"/>
            <a:endParaRPr lang="en-US">
              <a:cs typeface="Arial" charset="0"/>
            </a:endParaRPr>
          </a:p>
        </p:txBody>
      </p:sp>
      <p:sp>
        <p:nvSpPr>
          <p:cNvPr id="183346" name="AutoShape 50"/>
          <p:cNvSpPr>
            <a:spLocks noChangeArrowheads="1"/>
          </p:cNvSpPr>
          <p:nvPr/>
        </p:nvSpPr>
        <p:spPr bwMode="auto">
          <a:xfrm flipV="1">
            <a:off x="4583113" y="4591050"/>
            <a:ext cx="1000125" cy="781050"/>
          </a:xfrm>
          <a:prstGeom prst="rtTriangle">
            <a:avLst/>
          </a:prstGeom>
          <a:solidFill>
            <a:srgbClr val="CCFFCC"/>
          </a:solidFill>
          <a:ln w="28575">
            <a:noFill/>
            <a:miter lim="800000"/>
            <a:headEnd/>
            <a:tailEnd/>
          </a:ln>
        </p:spPr>
        <p:txBody>
          <a:bodyPr rot="10800000" wrap="none" anchor="ctr"/>
          <a:lstStyle/>
          <a:p>
            <a:endParaRPr lang="en-US">
              <a:cs typeface="Arial" charset="0"/>
            </a:endParaRPr>
          </a:p>
        </p:txBody>
      </p:sp>
      <p:sp>
        <p:nvSpPr>
          <p:cNvPr id="183347" name="Rectangle 51"/>
          <p:cNvSpPr>
            <a:spLocks noChangeArrowheads="1"/>
          </p:cNvSpPr>
          <p:nvPr/>
        </p:nvSpPr>
        <p:spPr bwMode="auto">
          <a:xfrm>
            <a:off x="582613" y="1370013"/>
            <a:ext cx="3609975" cy="5411787"/>
          </a:xfrm>
          <a:prstGeom prst="rect">
            <a:avLst/>
          </a:prstGeom>
          <a:noFill/>
          <a:ln w="9525">
            <a:noFill/>
            <a:miter lim="800000"/>
            <a:headEnd/>
            <a:tailEnd/>
          </a:ln>
        </p:spPr>
        <p:txBody>
          <a:bodyPr/>
          <a:lstStyle/>
          <a:p>
            <a:pPr>
              <a:lnSpc>
                <a:spcPct val="110000"/>
              </a:lnSpc>
              <a:spcBef>
                <a:spcPct val="45000"/>
              </a:spcBef>
              <a:buClr>
                <a:srgbClr val="339966"/>
              </a:buClr>
              <a:buSzPct val="120000"/>
              <a:buFont typeface="Wingdings" pitchFamily="2" charset="2"/>
              <a:buNone/>
            </a:pPr>
            <a:r>
              <a:rPr lang="en-US" sz="2600"/>
              <a:t>Without trade, </a:t>
            </a:r>
          </a:p>
          <a:p>
            <a:pPr marL="690563" lvl="1" indent="-576263">
              <a:lnSpc>
                <a:spcPct val="110000"/>
              </a:lnSpc>
              <a:spcBef>
                <a:spcPct val="10000"/>
              </a:spcBef>
              <a:buClr>
                <a:srgbClr val="996633"/>
              </a:buClr>
              <a:buSzPct val="120000"/>
              <a:buFont typeface="Wingdings" pitchFamily="2" charset="2"/>
              <a:buNone/>
            </a:pPr>
            <a:r>
              <a:rPr lang="en-US" sz="2600"/>
              <a:t>CS = A</a:t>
            </a:r>
          </a:p>
          <a:p>
            <a:pPr marL="690563" lvl="1" indent="-576263">
              <a:lnSpc>
                <a:spcPct val="110000"/>
              </a:lnSpc>
              <a:spcBef>
                <a:spcPct val="10000"/>
              </a:spcBef>
              <a:buClr>
                <a:srgbClr val="996633"/>
              </a:buClr>
              <a:buSzPct val="120000"/>
              <a:buFont typeface="Wingdings" pitchFamily="2" charset="2"/>
              <a:buNone/>
            </a:pPr>
            <a:r>
              <a:rPr lang="en-US" sz="2600"/>
              <a:t>PS = B + C</a:t>
            </a:r>
          </a:p>
          <a:p>
            <a:pPr marL="690563" lvl="1" indent="-576263">
              <a:lnSpc>
                <a:spcPct val="110000"/>
              </a:lnSpc>
              <a:spcBef>
                <a:spcPct val="10000"/>
              </a:spcBef>
              <a:buClr>
                <a:srgbClr val="996633"/>
              </a:buClr>
              <a:buSzPct val="120000"/>
              <a:buFont typeface="Wingdings" pitchFamily="2" charset="2"/>
              <a:buNone/>
            </a:pPr>
            <a:r>
              <a:rPr lang="en-US" sz="2600"/>
              <a:t>Total surplus </a:t>
            </a:r>
            <a:br>
              <a:rPr lang="en-US" sz="2600"/>
            </a:br>
            <a:r>
              <a:rPr lang="en-US" sz="2600"/>
              <a:t>= A + B + C</a:t>
            </a:r>
          </a:p>
          <a:p>
            <a:pPr>
              <a:lnSpc>
                <a:spcPct val="110000"/>
              </a:lnSpc>
              <a:spcBef>
                <a:spcPct val="45000"/>
              </a:spcBef>
              <a:buClr>
                <a:srgbClr val="339966"/>
              </a:buClr>
              <a:buSzPct val="120000"/>
              <a:buFont typeface="Wingdings" pitchFamily="2" charset="2"/>
              <a:buNone/>
            </a:pPr>
            <a:r>
              <a:rPr lang="en-US" sz="2600"/>
              <a:t>With trade, </a:t>
            </a:r>
          </a:p>
          <a:p>
            <a:pPr marL="690563" lvl="1" indent="-576263">
              <a:lnSpc>
                <a:spcPct val="110000"/>
              </a:lnSpc>
              <a:spcBef>
                <a:spcPct val="10000"/>
              </a:spcBef>
              <a:buClr>
                <a:srgbClr val="996633"/>
              </a:buClr>
              <a:buSzPct val="120000"/>
              <a:buFont typeface="Wingdings" pitchFamily="2" charset="2"/>
              <a:buNone/>
            </a:pPr>
            <a:r>
              <a:rPr lang="en-US" sz="2600"/>
              <a:t>CS = A + B + D</a:t>
            </a:r>
          </a:p>
          <a:p>
            <a:pPr marL="690563" lvl="1" indent="-576263">
              <a:lnSpc>
                <a:spcPct val="110000"/>
              </a:lnSpc>
              <a:spcBef>
                <a:spcPct val="10000"/>
              </a:spcBef>
              <a:buClr>
                <a:srgbClr val="996633"/>
              </a:buClr>
              <a:buSzPct val="120000"/>
              <a:buFont typeface="Wingdings" pitchFamily="2" charset="2"/>
              <a:buNone/>
            </a:pPr>
            <a:r>
              <a:rPr lang="en-US" sz="2600"/>
              <a:t>PS = C</a:t>
            </a:r>
          </a:p>
          <a:p>
            <a:pPr marL="690563" lvl="1" indent="-576263">
              <a:lnSpc>
                <a:spcPct val="110000"/>
              </a:lnSpc>
              <a:spcBef>
                <a:spcPct val="10000"/>
              </a:spcBef>
              <a:buClr>
                <a:srgbClr val="996633"/>
              </a:buClr>
              <a:buSzPct val="120000"/>
              <a:buFont typeface="Wingdings" pitchFamily="2" charset="2"/>
              <a:buNone/>
            </a:pPr>
            <a:r>
              <a:rPr lang="en-US" sz="2600"/>
              <a:t>Total surplus </a:t>
            </a:r>
            <a:br>
              <a:rPr lang="en-US" sz="2600"/>
            </a:br>
            <a:r>
              <a:rPr lang="en-US" sz="2600"/>
              <a:t>= A + B + C + D</a:t>
            </a:r>
          </a:p>
        </p:txBody>
      </p:sp>
      <p:grpSp>
        <p:nvGrpSpPr>
          <p:cNvPr id="3" name="Group 52"/>
          <p:cNvGrpSpPr>
            <a:grpSpLocks/>
          </p:cNvGrpSpPr>
          <p:nvPr/>
        </p:nvGrpSpPr>
        <p:grpSpPr bwMode="auto">
          <a:xfrm>
            <a:off x="4391025" y="1520825"/>
            <a:ext cx="4298950" cy="4086225"/>
            <a:chOff x="2563" y="1070"/>
            <a:chExt cx="2708" cy="2574"/>
          </a:xfrm>
        </p:grpSpPr>
        <p:grpSp>
          <p:nvGrpSpPr>
            <p:cNvPr id="4" name="Group 53"/>
            <p:cNvGrpSpPr>
              <a:grpSpLocks/>
            </p:cNvGrpSpPr>
            <p:nvPr/>
          </p:nvGrpSpPr>
          <p:grpSpPr bwMode="auto">
            <a:xfrm>
              <a:off x="2682" y="1303"/>
              <a:ext cx="2382" cy="2202"/>
              <a:chOff x="2424" y="1167"/>
              <a:chExt cx="2400" cy="2079"/>
            </a:xfrm>
          </p:grpSpPr>
          <p:sp>
            <p:nvSpPr>
              <p:cNvPr id="15402" name="Line 54"/>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p>
            </p:txBody>
          </p:sp>
          <p:sp>
            <p:nvSpPr>
              <p:cNvPr id="15403" name="Line 55"/>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p>
            </p:txBody>
          </p:sp>
        </p:grpSp>
        <p:sp>
          <p:nvSpPr>
            <p:cNvPr id="15400" name="Text Box 56"/>
            <p:cNvSpPr txBox="1">
              <a:spLocks noChangeArrowheads="1"/>
            </p:cNvSpPr>
            <p:nvPr/>
          </p:nvSpPr>
          <p:spPr bwMode="auto">
            <a:xfrm>
              <a:off x="2563" y="1070"/>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P</a:t>
              </a:r>
            </a:p>
          </p:txBody>
        </p:sp>
        <p:sp>
          <p:nvSpPr>
            <p:cNvPr id="15401" name="Text Box 57"/>
            <p:cNvSpPr txBox="1">
              <a:spLocks noChangeArrowheads="1"/>
            </p:cNvSpPr>
            <p:nvPr/>
          </p:nvSpPr>
          <p:spPr bwMode="auto">
            <a:xfrm>
              <a:off x="5038" y="3365"/>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Q</a:t>
              </a:r>
            </a:p>
          </p:txBody>
        </p:sp>
      </p:grpSp>
      <p:grpSp>
        <p:nvGrpSpPr>
          <p:cNvPr id="5" name="Group 58"/>
          <p:cNvGrpSpPr>
            <a:grpSpLocks/>
          </p:cNvGrpSpPr>
          <p:nvPr/>
        </p:nvGrpSpPr>
        <p:grpSpPr bwMode="auto">
          <a:xfrm>
            <a:off x="4583113" y="2149475"/>
            <a:ext cx="3821112" cy="2962275"/>
            <a:chOff x="2680" y="1462"/>
            <a:chExt cx="2407" cy="1866"/>
          </a:xfrm>
        </p:grpSpPr>
        <p:sp>
          <p:nvSpPr>
            <p:cNvPr id="15397" name="Text Box 59"/>
            <p:cNvSpPr txBox="1">
              <a:spLocks noChangeArrowheads="1"/>
            </p:cNvSpPr>
            <p:nvPr/>
          </p:nvSpPr>
          <p:spPr bwMode="auto">
            <a:xfrm>
              <a:off x="4854" y="3049"/>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D</a:t>
              </a:r>
            </a:p>
          </p:txBody>
        </p:sp>
        <p:sp>
          <p:nvSpPr>
            <p:cNvPr id="15398" name="Line 60"/>
            <p:cNvSpPr>
              <a:spLocks noChangeShapeType="1"/>
            </p:cNvSpPr>
            <p:nvPr/>
          </p:nvSpPr>
          <p:spPr bwMode="auto">
            <a:xfrm>
              <a:off x="2680" y="1462"/>
              <a:ext cx="2213" cy="1715"/>
            </a:xfrm>
            <a:prstGeom prst="line">
              <a:avLst/>
            </a:prstGeom>
            <a:noFill/>
            <a:ln w="38100">
              <a:solidFill>
                <a:schemeClr val="tx2"/>
              </a:solidFill>
              <a:round/>
              <a:headEnd/>
              <a:tailEnd/>
            </a:ln>
          </p:spPr>
          <p:txBody>
            <a:bodyPr/>
            <a:lstStyle/>
            <a:p>
              <a:endParaRPr lang="en-US"/>
            </a:p>
          </p:txBody>
        </p:sp>
      </p:grpSp>
      <p:grpSp>
        <p:nvGrpSpPr>
          <p:cNvPr id="6" name="Group 61"/>
          <p:cNvGrpSpPr>
            <a:grpSpLocks/>
          </p:cNvGrpSpPr>
          <p:nvPr/>
        </p:nvGrpSpPr>
        <p:grpSpPr bwMode="auto">
          <a:xfrm>
            <a:off x="4584700" y="2232025"/>
            <a:ext cx="3879850" cy="3148013"/>
            <a:chOff x="2685" y="1518"/>
            <a:chExt cx="2444" cy="1983"/>
          </a:xfrm>
        </p:grpSpPr>
        <p:sp>
          <p:nvSpPr>
            <p:cNvPr id="15395" name="Text Box 62"/>
            <p:cNvSpPr txBox="1">
              <a:spLocks noChangeArrowheads="1"/>
            </p:cNvSpPr>
            <p:nvPr/>
          </p:nvSpPr>
          <p:spPr bwMode="auto">
            <a:xfrm>
              <a:off x="4896" y="1518"/>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S</a:t>
              </a:r>
            </a:p>
          </p:txBody>
        </p:sp>
        <p:sp>
          <p:nvSpPr>
            <p:cNvPr id="15396" name="Line 63"/>
            <p:cNvSpPr>
              <a:spLocks noChangeShapeType="1"/>
            </p:cNvSpPr>
            <p:nvPr/>
          </p:nvSpPr>
          <p:spPr bwMode="auto">
            <a:xfrm flipV="1">
              <a:off x="2685" y="1740"/>
              <a:ext cx="2280" cy="1761"/>
            </a:xfrm>
            <a:prstGeom prst="line">
              <a:avLst/>
            </a:prstGeom>
            <a:noFill/>
            <a:ln w="38100">
              <a:solidFill>
                <a:schemeClr val="tx2"/>
              </a:solidFill>
              <a:round/>
              <a:headEnd/>
              <a:tailEnd/>
            </a:ln>
          </p:spPr>
          <p:txBody>
            <a:bodyPr/>
            <a:lstStyle/>
            <a:p>
              <a:endParaRPr lang="en-US"/>
            </a:p>
          </p:txBody>
        </p:sp>
      </p:grpSp>
      <p:grpSp>
        <p:nvGrpSpPr>
          <p:cNvPr id="7" name="Group 64"/>
          <p:cNvGrpSpPr>
            <a:grpSpLocks/>
          </p:cNvGrpSpPr>
          <p:nvPr/>
        </p:nvGrpSpPr>
        <p:grpSpPr bwMode="auto">
          <a:xfrm>
            <a:off x="3503613" y="4391025"/>
            <a:ext cx="4716462" cy="381000"/>
            <a:chOff x="2207" y="2731"/>
            <a:chExt cx="2971" cy="240"/>
          </a:xfrm>
        </p:grpSpPr>
        <p:sp>
          <p:nvSpPr>
            <p:cNvPr id="15393" name="Line 65"/>
            <p:cNvSpPr>
              <a:spLocks noChangeShapeType="1"/>
            </p:cNvSpPr>
            <p:nvPr/>
          </p:nvSpPr>
          <p:spPr bwMode="auto">
            <a:xfrm>
              <a:off x="2884" y="2854"/>
              <a:ext cx="2294" cy="0"/>
            </a:xfrm>
            <a:prstGeom prst="line">
              <a:avLst/>
            </a:prstGeom>
            <a:noFill/>
            <a:ln w="28575">
              <a:solidFill>
                <a:srgbClr val="CC0000"/>
              </a:solidFill>
              <a:round/>
              <a:headEnd/>
              <a:tailEnd/>
            </a:ln>
          </p:spPr>
          <p:txBody>
            <a:bodyPr/>
            <a:lstStyle/>
            <a:p>
              <a:endParaRPr lang="en-US"/>
            </a:p>
          </p:txBody>
        </p:sp>
        <p:sp>
          <p:nvSpPr>
            <p:cNvPr id="15394" name="Text Box 66"/>
            <p:cNvSpPr txBox="1">
              <a:spLocks noChangeArrowheads="1"/>
            </p:cNvSpPr>
            <p:nvPr/>
          </p:nvSpPr>
          <p:spPr bwMode="auto">
            <a:xfrm>
              <a:off x="2207" y="2731"/>
              <a:ext cx="669" cy="240"/>
            </a:xfrm>
            <a:prstGeom prst="rect">
              <a:avLst/>
            </a:prstGeom>
            <a:noFill/>
            <a:ln w="9525">
              <a:noFill/>
              <a:miter lim="800000"/>
              <a:headEnd/>
              <a:tailEnd/>
            </a:ln>
          </p:spPr>
          <p:txBody>
            <a:bodyPr lIns="0" tIns="0" bIns="0" anchor="ctr">
              <a:spAutoFit/>
            </a:bodyPr>
            <a:lstStyle/>
            <a:p>
              <a:pPr algn="r">
                <a:spcBef>
                  <a:spcPct val="50000"/>
                </a:spcBef>
              </a:pPr>
              <a:r>
                <a:rPr lang="en-US" sz="2500">
                  <a:cs typeface="Arial" charset="0"/>
                </a:rPr>
                <a:t>$1500</a:t>
              </a:r>
            </a:p>
          </p:txBody>
        </p:sp>
      </p:grpSp>
      <p:sp>
        <p:nvSpPr>
          <p:cNvPr id="15376" name="Oval 67"/>
          <p:cNvSpPr>
            <a:spLocks noChangeAspect="1" noChangeArrowheads="1"/>
          </p:cNvSpPr>
          <p:nvPr/>
        </p:nvSpPr>
        <p:spPr bwMode="auto">
          <a:xfrm>
            <a:off x="5549900" y="4524375"/>
            <a:ext cx="128588" cy="12700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5377" name="Line 68"/>
          <p:cNvSpPr>
            <a:spLocks noChangeShapeType="1"/>
          </p:cNvSpPr>
          <p:nvPr/>
        </p:nvSpPr>
        <p:spPr bwMode="auto">
          <a:xfrm>
            <a:off x="4576763" y="3775075"/>
            <a:ext cx="2097087" cy="0"/>
          </a:xfrm>
          <a:prstGeom prst="line">
            <a:avLst/>
          </a:prstGeom>
          <a:noFill/>
          <a:ln w="9525">
            <a:solidFill>
              <a:schemeClr val="tx1"/>
            </a:solidFill>
            <a:prstDash val="lgDash"/>
            <a:round/>
            <a:headEnd/>
            <a:tailEnd/>
          </a:ln>
        </p:spPr>
        <p:txBody>
          <a:bodyPr/>
          <a:lstStyle/>
          <a:p>
            <a:endParaRPr lang="en-US"/>
          </a:p>
        </p:txBody>
      </p:sp>
      <p:sp>
        <p:nvSpPr>
          <p:cNvPr id="15378" name="Oval 69"/>
          <p:cNvSpPr>
            <a:spLocks noChangeAspect="1" noChangeArrowheads="1"/>
          </p:cNvSpPr>
          <p:nvPr/>
        </p:nvSpPr>
        <p:spPr bwMode="auto">
          <a:xfrm>
            <a:off x="6605588" y="3713163"/>
            <a:ext cx="128587" cy="12700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5379" name="Text Box 70"/>
          <p:cNvSpPr txBox="1">
            <a:spLocks noChangeArrowheads="1"/>
          </p:cNvSpPr>
          <p:nvPr/>
        </p:nvSpPr>
        <p:spPr bwMode="auto">
          <a:xfrm>
            <a:off x="3536950" y="3584575"/>
            <a:ext cx="1025525" cy="381000"/>
          </a:xfrm>
          <a:prstGeom prst="rect">
            <a:avLst/>
          </a:prstGeom>
          <a:noFill/>
          <a:ln w="9525">
            <a:noFill/>
            <a:miter lim="800000"/>
            <a:headEnd/>
            <a:tailEnd/>
          </a:ln>
        </p:spPr>
        <p:txBody>
          <a:bodyPr lIns="0" tIns="0" bIns="0" anchor="ctr">
            <a:spAutoFit/>
          </a:bodyPr>
          <a:lstStyle/>
          <a:p>
            <a:pPr algn="r">
              <a:spcBef>
                <a:spcPct val="50000"/>
              </a:spcBef>
            </a:pPr>
            <a:r>
              <a:rPr lang="en-US" sz="2500" dirty="0">
                <a:solidFill>
                  <a:srgbClr val="777777"/>
                </a:solidFill>
                <a:cs typeface="Arial" charset="0"/>
              </a:rPr>
              <a:t>$3000</a:t>
            </a:r>
          </a:p>
        </p:txBody>
      </p:sp>
      <p:sp>
        <p:nvSpPr>
          <p:cNvPr id="15380" name="Oval 71"/>
          <p:cNvSpPr>
            <a:spLocks noChangeAspect="1" noChangeArrowheads="1"/>
          </p:cNvSpPr>
          <p:nvPr/>
        </p:nvSpPr>
        <p:spPr bwMode="auto">
          <a:xfrm>
            <a:off x="7664450" y="4519613"/>
            <a:ext cx="128588" cy="12700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5381" name="Text Box 72"/>
          <p:cNvSpPr txBox="1">
            <a:spLocks noChangeArrowheads="1"/>
          </p:cNvSpPr>
          <p:nvPr/>
        </p:nvSpPr>
        <p:spPr bwMode="auto">
          <a:xfrm>
            <a:off x="5646738" y="1600200"/>
            <a:ext cx="190817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u="sng">
                <a:cs typeface="Arial" charset="0"/>
              </a:rPr>
              <a:t>Plasma TVs</a:t>
            </a:r>
          </a:p>
        </p:txBody>
      </p:sp>
      <p:sp>
        <p:nvSpPr>
          <p:cNvPr id="183369" name="Text Box 73"/>
          <p:cNvSpPr txBox="1">
            <a:spLocks noChangeArrowheads="1"/>
          </p:cNvSpPr>
          <p:nvPr/>
        </p:nvSpPr>
        <p:spPr bwMode="auto">
          <a:xfrm>
            <a:off x="5010150" y="3092450"/>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A</a:t>
            </a:r>
          </a:p>
        </p:txBody>
      </p:sp>
      <p:sp>
        <p:nvSpPr>
          <p:cNvPr id="183370" name="Text Box 74"/>
          <p:cNvSpPr txBox="1">
            <a:spLocks noChangeArrowheads="1"/>
          </p:cNvSpPr>
          <p:nvPr/>
        </p:nvSpPr>
        <p:spPr bwMode="auto">
          <a:xfrm>
            <a:off x="5149850" y="3967163"/>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B</a:t>
            </a:r>
          </a:p>
        </p:txBody>
      </p:sp>
      <p:sp>
        <p:nvSpPr>
          <p:cNvPr id="183371" name="Text Box 75"/>
          <p:cNvSpPr txBox="1">
            <a:spLocks noChangeArrowheads="1"/>
          </p:cNvSpPr>
          <p:nvPr/>
        </p:nvSpPr>
        <p:spPr bwMode="auto">
          <a:xfrm>
            <a:off x="6494463" y="4051300"/>
            <a:ext cx="344487"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D</a:t>
            </a:r>
          </a:p>
        </p:txBody>
      </p:sp>
      <p:sp>
        <p:nvSpPr>
          <p:cNvPr id="183372" name="Text Box 76"/>
          <p:cNvSpPr txBox="1">
            <a:spLocks noChangeArrowheads="1"/>
          </p:cNvSpPr>
          <p:nvPr/>
        </p:nvSpPr>
        <p:spPr bwMode="auto">
          <a:xfrm>
            <a:off x="4657725" y="4659313"/>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C</a:t>
            </a:r>
          </a:p>
        </p:txBody>
      </p:sp>
      <p:grpSp>
        <p:nvGrpSpPr>
          <p:cNvPr id="8" name="Group 78"/>
          <p:cNvGrpSpPr>
            <a:grpSpLocks/>
          </p:cNvGrpSpPr>
          <p:nvPr/>
        </p:nvGrpSpPr>
        <p:grpSpPr bwMode="auto">
          <a:xfrm>
            <a:off x="6910388" y="2854325"/>
            <a:ext cx="1717675" cy="1300163"/>
            <a:chOff x="4353" y="1728"/>
            <a:chExt cx="1082" cy="819"/>
          </a:xfrm>
        </p:grpSpPr>
        <p:sp>
          <p:nvSpPr>
            <p:cNvPr id="15391" name="Arc 79"/>
            <p:cNvSpPr>
              <a:spLocks/>
            </p:cNvSpPr>
            <p:nvPr/>
          </p:nvSpPr>
          <p:spPr bwMode="auto">
            <a:xfrm flipV="1">
              <a:off x="4353" y="2150"/>
              <a:ext cx="563" cy="397"/>
            </a:xfrm>
            <a:custGeom>
              <a:avLst/>
              <a:gdLst>
                <a:gd name="T0" fmla="*/ 0 w 21600"/>
                <a:gd name="T1" fmla="*/ 0 h 19406"/>
                <a:gd name="T2" fmla="*/ 0 w 21600"/>
                <a:gd name="T3" fmla="*/ 0 h 19406"/>
                <a:gd name="T4" fmla="*/ 0 w 21600"/>
                <a:gd name="T5" fmla="*/ 0 h 19406"/>
                <a:gd name="T6" fmla="*/ 0 60000 65536"/>
                <a:gd name="T7" fmla="*/ 0 60000 65536"/>
                <a:gd name="T8" fmla="*/ 0 60000 65536"/>
                <a:gd name="T9" fmla="*/ 0 w 21600"/>
                <a:gd name="T10" fmla="*/ 0 h 19406"/>
                <a:gd name="T11" fmla="*/ 21600 w 21600"/>
                <a:gd name="T12" fmla="*/ 19406 h 19406"/>
              </a:gdLst>
              <a:ahLst/>
              <a:cxnLst>
                <a:cxn ang="T6">
                  <a:pos x="T0" y="T1"/>
                </a:cxn>
                <a:cxn ang="T7">
                  <a:pos x="T2" y="T3"/>
                </a:cxn>
                <a:cxn ang="T8">
                  <a:pos x="T4" y="T5"/>
                </a:cxn>
              </a:cxnLst>
              <a:rect l="T9" t="T10" r="T11" b="T12"/>
              <a:pathLst>
                <a:path w="21600" h="19406" fill="none" extrusionOk="0">
                  <a:moveTo>
                    <a:pt x="9484" y="-1"/>
                  </a:moveTo>
                  <a:cubicBezTo>
                    <a:pt x="16898" y="3622"/>
                    <a:pt x="21600" y="11153"/>
                    <a:pt x="21600" y="19406"/>
                  </a:cubicBezTo>
                </a:path>
                <a:path w="21600" h="19406" stroke="0" extrusionOk="0">
                  <a:moveTo>
                    <a:pt x="9484" y="-1"/>
                  </a:moveTo>
                  <a:cubicBezTo>
                    <a:pt x="16898" y="3622"/>
                    <a:pt x="21600" y="11153"/>
                    <a:pt x="21600" y="19406"/>
                  </a:cubicBezTo>
                  <a:lnTo>
                    <a:pt x="0" y="19406"/>
                  </a:lnTo>
                  <a:close/>
                </a:path>
              </a:pathLst>
            </a:custGeom>
            <a:noFill/>
            <a:ln w="38100">
              <a:solidFill>
                <a:srgbClr val="FF6600"/>
              </a:solidFill>
              <a:round/>
              <a:headEnd type="triangle" w="lg" len="med"/>
              <a:tailEnd/>
            </a:ln>
          </p:spPr>
          <p:txBody>
            <a:bodyPr rot="10800000" wrap="none" anchor="ctr"/>
            <a:lstStyle/>
            <a:p>
              <a:endParaRPr lang="en-US"/>
            </a:p>
          </p:txBody>
        </p:sp>
        <p:sp>
          <p:nvSpPr>
            <p:cNvPr id="15392" name="Text Box 80"/>
            <p:cNvSpPr txBox="1">
              <a:spLocks noChangeArrowheads="1"/>
            </p:cNvSpPr>
            <p:nvPr/>
          </p:nvSpPr>
          <p:spPr bwMode="auto">
            <a:xfrm>
              <a:off x="4396" y="1728"/>
              <a:ext cx="1039" cy="544"/>
            </a:xfrm>
            <a:prstGeom prst="rect">
              <a:avLst/>
            </a:prstGeom>
            <a:solidFill>
              <a:schemeClr val="bg1"/>
            </a:solidFill>
            <a:ln w="9525">
              <a:solidFill>
                <a:srgbClr val="FF6600"/>
              </a:solidFill>
              <a:miter lim="800000"/>
              <a:headEnd/>
              <a:tailEnd/>
            </a:ln>
          </p:spPr>
          <p:txBody>
            <a:bodyPr anchor="ctr">
              <a:spAutoFit/>
            </a:bodyPr>
            <a:lstStyle/>
            <a:p>
              <a:pPr algn="ctr">
                <a:spcBef>
                  <a:spcPct val="50000"/>
                </a:spcBef>
              </a:pPr>
              <a:r>
                <a:rPr lang="en-US" sz="2500">
                  <a:cs typeface="Arial" charset="0"/>
                </a:rPr>
                <a:t>gains from trade</a:t>
              </a:r>
            </a:p>
          </p:txBody>
        </p:sp>
      </p:grpSp>
      <p:grpSp>
        <p:nvGrpSpPr>
          <p:cNvPr id="9" name="Group 81"/>
          <p:cNvGrpSpPr>
            <a:grpSpLocks/>
          </p:cNvGrpSpPr>
          <p:nvPr/>
        </p:nvGrpSpPr>
        <p:grpSpPr bwMode="auto">
          <a:xfrm>
            <a:off x="5621338" y="4651375"/>
            <a:ext cx="2101850" cy="581025"/>
            <a:chOff x="3541" y="2860"/>
            <a:chExt cx="1324" cy="366"/>
          </a:xfrm>
        </p:grpSpPr>
        <p:sp>
          <p:nvSpPr>
            <p:cNvPr id="15389" name="AutoShape 82"/>
            <p:cNvSpPr>
              <a:spLocks/>
            </p:cNvSpPr>
            <p:nvPr/>
          </p:nvSpPr>
          <p:spPr bwMode="auto">
            <a:xfrm rot="-5400000">
              <a:off x="4128" y="2273"/>
              <a:ext cx="149" cy="1324"/>
            </a:xfrm>
            <a:prstGeom prst="leftBrace">
              <a:avLst>
                <a:gd name="adj1" fmla="val 94742"/>
                <a:gd name="adj2" fmla="val 50000"/>
              </a:avLst>
            </a:prstGeom>
            <a:noFill/>
            <a:ln w="19050">
              <a:solidFill>
                <a:srgbClr val="996633"/>
              </a:solidFill>
              <a:round/>
              <a:headEnd/>
              <a:tailEnd/>
            </a:ln>
          </p:spPr>
          <p:txBody>
            <a:bodyPr vert="eaVert" wrap="none" anchor="ctr"/>
            <a:lstStyle/>
            <a:p>
              <a:endParaRPr lang="en-US">
                <a:cs typeface="Arial" charset="0"/>
              </a:endParaRPr>
            </a:p>
          </p:txBody>
        </p:sp>
        <p:sp>
          <p:nvSpPr>
            <p:cNvPr id="15390" name="Text Box 83"/>
            <p:cNvSpPr txBox="1">
              <a:spLocks noChangeArrowheads="1"/>
            </p:cNvSpPr>
            <p:nvPr/>
          </p:nvSpPr>
          <p:spPr bwMode="auto">
            <a:xfrm>
              <a:off x="3807" y="2928"/>
              <a:ext cx="795" cy="298"/>
            </a:xfrm>
            <a:prstGeom prst="rect">
              <a:avLst/>
            </a:prstGeom>
            <a:noFill/>
            <a:ln w="9525">
              <a:noFill/>
              <a:miter lim="800000"/>
              <a:headEnd/>
              <a:tailEnd/>
            </a:ln>
          </p:spPr>
          <p:txBody>
            <a:bodyPr>
              <a:spAutoFit/>
            </a:bodyPr>
            <a:lstStyle/>
            <a:p>
              <a:pPr algn="ctr">
                <a:spcBef>
                  <a:spcPct val="50000"/>
                </a:spcBef>
              </a:pPr>
              <a:r>
                <a:rPr lang="en-US" sz="2500">
                  <a:cs typeface="Arial" charset="0"/>
                </a:rPr>
                <a:t>imports</a:t>
              </a:r>
            </a:p>
          </p:txBody>
        </p:sp>
      </p:grpSp>
      <p:sp>
        <p:nvSpPr>
          <p:cNvPr id="15388" name="FlagCount" hidden="1">
            <a:hlinkClick r:id="rId3"/>
          </p:cNvPr>
          <p:cNvSpPr>
            <a:spLocks noChangeArrowheads="1"/>
          </p:cNvSpPr>
          <p:nvPr/>
        </p:nvSpPr>
        <p:spPr bwMode="auto">
          <a:xfrm>
            <a:off x="8255000" y="365125"/>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7"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48"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1</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Answers</a:t>
            </a:r>
          </a:p>
        </p:txBody>
      </p:sp>
      <p:sp>
        <p:nvSpPr>
          <p:cNvPr id="49" name="TextBox 48"/>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83369"/>
                                        </p:tgtEl>
                                        <p:attrNameLst>
                                          <p:attrName>style.visibility</p:attrName>
                                        </p:attrNameLst>
                                      </p:cBhvr>
                                      <p:to>
                                        <p:strVal val="visible"/>
                                      </p:to>
                                    </p:set>
                                    <p:animEffect transition="in" filter="strips(downRight)">
                                      <p:cBhvr>
                                        <p:cTn id="7" dur="500"/>
                                        <p:tgtEl>
                                          <p:spTgt spid="183369"/>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83370"/>
                                        </p:tgtEl>
                                        <p:attrNameLst>
                                          <p:attrName>style.visibility</p:attrName>
                                        </p:attrNameLst>
                                      </p:cBhvr>
                                      <p:to>
                                        <p:strVal val="visible"/>
                                      </p:to>
                                    </p:set>
                                    <p:animEffect transition="in" filter="strips(downRight)">
                                      <p:cBhvr>
                                        <p:cTn id="11" dur="500"/>
                                        <p:tgtEl>
                                          <p:spTgt spid="183370"/>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83372"/>
                                        </p:tgtEl>
                                        <p:attrNameLst>
                                          <p:attrName>style.visibility</p:attrName>
                                        </p:attrNameLst>
                                      </p:cBhvr>
                                      <p:to>
                                        <p:strVal val="visible"/>
                                      </p:to>
                                    </p:set>
                                    <p:animEffect transition="in" filter="strips(downRight)">
                                      <p:cBhvr>
                                        <p:cTn id="15" dur="500"/>
                                        <p:tgtEl>
                                          <p:spTgt spid="183372"/>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83371"/>
                                        </p:tgtEl>
                                        <p:attrNameLst>
                                          <p:attrName>style.visibility</p:attrName>
                                        </p:attrNameLst>
                                      </p:cBhvr>
                                      <p:to>
                                        <p:strVal val="visible"/>
                                      </p:to>
                                    </p:set>
                                    <p:animEffect transition="in" filter="strips(downRight)">
                                      <p:cBhvr>
                                        <p:cTn id="19" dur="500"/>
                                        <p:tgtEl>
                                          <p:spTgt spid="18337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3347">
                                            <p:txEl>
                                              <p:pRg st="0" end="0"/>
                                            </p:txEl>
                                          </p:spTgt>
                                        </p:tgtEl>
                                        <p:attrNameLst>
                                          <p:attrName>style.visibility</p:attrName>
                                        </p:attrNameLst>
                                      </p:cBhvr>
                                      <p:to>
                                        <p:strVal val="visible"/>
                                      </p:to>
                                    </p:set>
                                    <p:animEffect transition="in" filter="wipe(left)">
                                      <p:cBhvr>
                                        <p:cTn id="24" dur="500"/>
                                        <p:tgtEl>
                                          <p:spTgt spid="183347">
                                            <p:txEl>
                                              <p:pRg st="0" end="0"/>
                                            </p:tx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83347">
                                            <p:txEl>
                                              <p:pRg st="1" end="1"/>
                                            </p:txEl>
                                          </p:spTgt>
                                        </p:tgtEl>
                                        <p:attrNameLst>
                                          <p:attrName>style.visibility</p:attrName>
                                        </p:attrNameLst>
                                      </p:cBhvr>
                                      <p:to>
                                        <p:strVal val="visible"/>
                                      </p:to>
                                    </p:set>
                                    <p:animEffect transition="in" filter="wipe(left)">
                                      <p:cBhvr>
                                        <p:cTn id="28" dur="500"/>
                                        <p:tgtEl>
                                          <p:spTgt spid="183347">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3343"/>
                                        </p:tgtEl>
                                        <p:attrNameLst>
                                          <p:attrName>style.visibility</p:attrName>
                                        </p:attrNameLst>
                                      </p:cBhvr>
                                      <p:to>
                                        <p:strVal val="visible"/>
                                      </p:to>
                                    </p:set>
                                    <p:animEffect transition="in" filter="fade">
                                      <p:cBhvr>
                                        <p:cTn id="31" dur="500"/>
                                        <p:tgtEl>
                                          <p:spTgt spid="18334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3347">
                                            <p:txEl>
                                              <p:pRg st="2" end="2"/>
                                            </p:txEl>
                                          </p:spTgt>
                                        </p:tgtEl>
                                        <p:attrNameLst>
                                          <p:attrName>style.visibility</p:attrName>
                                        </p:attrNameLst>
                                      </p:cBhvr>
                                      <p:to>
                                        <p:strVal val="visible"/>
                                      </p:to>
                                    </p:set>
                                    <p:animEffect transition="in" filter="wipe(left)">
                                      <p:cBhvr>
                                        <p:cTn id="36" dur="500"/>
                                        <p:tgtEl>
                                          <p:spTgt spid="183347">
                                            <p:txEl>
                                              <p:pRg st="2" end="2"/>
                                            </p:txEl>
                                          </p:spTgt>
                                        </p:tgtEl>
                                      </p:cBhvr>
                                    </p:animEffect>
                                  </p:childTnLst>
                                </p:cTn>
                              </p:par>
                              <p:par>
                                <p:cTn id="37" presetID="10" presetClass="exit" presetSubtype="0" fill="hold" grpId="1" nodeType="withEffect">
                                  <p:stCondLst>
                                    <p:cond delay="0"/>
                                  </p:stCondLst>
                                  <p:childTnLst>
                                    <p:animEffect transition="out" filter="fade">
                                      <p:cBhvr>
                                        <p:cTn id="38" dur="500"/>
                                        <p:tgtEl>
                                          <p:spTgt spid="183343"/>
                                        </p:tgtEl>
                                      </p:cBhvr>
                                    </p:animEffect>
                                    <p:set>
                                      <p:cBhvr>
                                        <p:cTn id="39" dur="1" fill="hold">
                                          <p:stCondLst>
                                            <p:cond delay="499"/>
                                          </p:stCondLst>
                                        </p:cTn>
                                        <p:tgtEl>
                                          <p:spTgt spid="183343"/>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83342"/>
                                        </p:tgtEl>
                                        <p:attrNameLst>
                                          <p:attrName>style.visibility</p:attrName>
                                        </p:attrNameLst>
                                      </p:cBhvr>
                                      <p:to>
                                        <p:strVal val="visible"/>
                                      </p:to>
                                    </p:set>
                                    <p:animEffect transition="in" filter="fade">
                                      <p:cBhvr>
                                        <p:cTn id="42" dur="500"/>
                                        <p:tgtEl>
                                          <p:spTgt spid="1833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3347">
                                            <p:txEl>
                                              <p:pRg st="3" end="3"/>
                                            </p:txEl>
                                          </p:spTgt>
                                        </p:tgtEl>
                                        <p:attrNameLst>
                                          <p:attrName>style.visibility</p:attrName>
                                        </p:attrNameLst>
                                      </p:cBhvr>
                                      <p:to>
                                        <p:strVal val="visible"/>
                                      </p:to>
                                    </p:set>
                                    <p:animEffect transition="in" filter="wipe(left)">
                                      <p:cBhvr>
                                        <p:cTn id="47" dur="500"/>
                                        <p:tgtEl>
                                          <p:spTgt spid="183347">
                                            <p:txEl>
                                              <p:pRg st="3" end="3"/>
                                            </p:txEl>
                                          </p:spTgt>
                                        </p:tgtEl>
                                      </p:cBhvr>
                                    </p:animEffect>
                                  </p:childTnLst>
                                </p:cTn>
                              </p:par>
                            </p:childTnLst>
                          </p:cTn>
                        </p:par>
                        <p:par>
                          <p:cTn id="48" fill="hold">
                            <p:stCondLst>
                              <p:cond delay="500"/>
                            </p:stCondLst>
                            <p:childTnLst>
                              <p:par>
                                <p:cTn id="49" presetID="10" presetClass="entr" presetSubtype="0" fill="hold" grpId="2" nodeType="afterEffect">
                                  <p:stCondLst>
                                    <p:cond delay="0"/>
                                  </p:stCondLst>
                                  <p:childTnLst>
                                    <p:set>
                                      <p:cBhvr>
                                        <p:cTn id="50" dur="1" fill="hold">
                                          <p:stCondLst>
                                            <p:cond delay="0"/>
                                          </p:stCondLst>
                                        </p:cTn>
                                        <p:tgtEl>
                                          <p:spTgt spid="183343"/>
                                        </p:tgtEl>
                                        <p:attrNameLst>
                                          <p:attrName>style.visibility</p:attrName>
                                        </p:attrNameLst>
                                      </p:cBhvr>
                                      <p:to>
                                        <p:strVal val="visible"/>
                                      </p:to>
                                    </p:set>
                                    <p:animEffect transition="in" filter="fade">
                                      <p:cBhvr>
                                        <p:cTn id="51" dur="500"/>
                                        <p:tgtEl>
                                          <p:spTgt spid="1833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3347">
                                            <p:txEl>
                                              <p:pRg st="4" end="4"/>
                                            </p:txEl>
                                          </p:spTgt>
                                        </p:tgtEl>
                                        <p:attrNameLst>
                                          <p:attrName>style.visibility</p:attrName>
                                        </p:attrNameLst>
                                      </p:cBhvr>
                                      <p:to>
                                        <p:strVal val="visible"/>
                                      </p:to>
                                    </p:set>
                                    <p:animEffect transition="in" filter="wipe(left)">
                                      <p:cBhvr>
                                        <p:cTn id="56" dur="500"/>
                                        <p:tgtEl>
                                          <p:spTgt spid="183347">
                                            <p:txEl>
                                              <p:pRg st="4" end="4"/>
                                            </p:txEl>
                                          </p:spTgt>
                                        </p:tgtEl>
                                      </p:cBhvr>
                                    </p:animEffect>
                                  </p:childTnLst>
                                </p:cTn>
                              </p:par>
                              <p:par>
                                <p:cTn id="57" presetID="10" presetClass="exit" presetSubtype="0" fill="hold" grpId="3" nodeType="withEffect">
                                  <p:stCondLst>
                                    <p:cond delay="0"/>
                                  </p:stCondLst>
                                  <p:childTnLst>
                                    <p:animEffect transition="out" filter="fade">
                                      <p:cBhvr>
                                        <p:cTn id="58" dur="500"/>
                                        <p:tgtEl>
                                          <p:spTgt spid="183343"/>
                                        </p:tgtEl>
                                      </p:cBhvr>
                                    </p:animEffect>
                                    <p:set>
                                      <p:cBhvr>
                                        <p:cTn id="59" dur="1" fill="hold">
                                          <p:stCondLst>
                                            <p:cond delay="499"/>
                                          </p:stCondLst>
                                        </p:cTn>
                                        <p:tgtEl>
                                          <p:spTgt spid="183343"/>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83342"/>
                                        </p:tgtEl>
                                      </p:cBhvr>
                                    </p:animEffect>
                                    <p:set>
                                      <p:cBhvr>
                                        <p:cTn id="62" dur="1" fill="hold">
                                          <p:stCondLst>
                                            <p:cond delay="499"/>
                                          </p:stCondLst>
                                        </p:cTn>
                                        <p:tgtEl>
                                          <p:spTgt spid="18334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3347">
                                            <p:txEl>
                                              <p:pRg st="5" end="5"/>
                                            </p:txEl>
                                          </p:spTgt>
                                        </p:tgtEl>
                                        <p:attrNameLst>
                                          <p:attrName>style.visibility</p:attrName>
                                        </p:attrNameLst>
                                      </p:cBhvr>
                                      <p:to>
                                        <p:strVal val="visible"/>
                                      </p:to>
                                    </p:set>
                                    <p:animEffect transition="in" filter="wipe(left)">
                                      <p:cBhvr>
                                        <p:cTn id="67" dur="500"/>
                                        <p:tgtEl>
                                          <p:spTgt spid="183347">
                                            <p:txEl>
                                              <p:pRg st="5" end="5"/>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3344"/>
                                        </p:tgtEl>
                                        <p:attrNameLst>
                                          <p:attrName>style.visibility</p:attrName>
                                        </p:attrNameLst>
                                      </p:cBhvr>
                                      <p:to>
                                        <p:strVal val="visible"/>
                                      </p:to>
                                    </p:set>
                                    <p:animEffect transition="in" filter="fade">
                                      <p:cBhvr>
                                        <p:cTn id="70" dur="500"/>
                                        <p:tgtEl>
                                          <p:spTgt spid="18334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83347">
                                            <p:txEl>
                                              <p:pRg st="6" end="6"/>
                                            </p:txEl>
                                          </p:spTgt>
                                        </p:tgtEl>
                                        <p:attrNameLst>
                                          <p:attrName>style.visibility</p:attrName>
                                        </p:attrNameLst>
                                      </p:cBhvr>
                                      <p:to>
                                        <p:strVal val="visible"/>
                                      </p:to>
                                    </p:set>
                                    <p:animEffect transition="in" filter="wipe(left)">
                                      <p:cBhvr>
                                        <p:cTn id="75" dur="500"/>
                                        <p:tgtEl>
                                          <p:spTgt spid="183347">
                                            <p:txEl>
                                              <p:pRg st="6" end="6"/>
                                            </p:txEl>
                                          </p:spTgt>
                                        </p:tgtEl>
                                      </p:cBhvr>
                                    </p:animEffect>
                                  </p:childTnLst>
                                </p:cTn>
                              </p:par>
                              <p:par>
                                <p:cTn id="76" presetID="10" presetClass="exit" presetSubtype="0" fill="hold" grpId="1" nodeType="withEffect">
                                  <p:stCondLst>
                                    <p:cond delay="0"/>
                                  </p:stCondLst>
                                  <p:childTnLst>
                                    <p:animEffect transition="out" filter="fade">
                                      <p:cBhvr>
                                        <p:cTn id="77" dur="500"/>
                                        <p:tgtEl>
                                          <p:spTgt spid="183344"/>
                                        </p:tgtEl>
                                      </p:cBhvr>
                                    </p:animEffect>
                                    <p:set>
                                      <p:cBhvr>
                                        <p:cTn id="78" dur="1" fill="hold">
                                          <p:stCondLst>
                                            <p:cond delay="499"/>
                                          </p:stCondLst>
                                        </p:cTn>
                                        <p:tgtEl>
                                          <p:spTgt spid="183344"/>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183346"/>
                                        </p:tgtEl>
                                        <p:attrNameLst>
                                          <p:attrName>style.visibility</p:attrName>
                                        </p:attrNameLst>
                                      </p:cBhvr>
                                      <p:to>
                                        <p:strVal val="visible"/>
                                      </p:to>
                                    </p:set>
                                    <p:animEffect transition="in" filter="fade">
                                      <p:cBhvr>
                                        <p:cTn id="81" dur="500"/>
                                        <p:tgtEl>
                                          <p:spTgt spid="18334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83347">
                                            <p:txEl>
                                              <p:pRg st="7" end="7"/>
                                            </p:txEl>
                                          </p:spTgt>
                                        </p:tgtEl>
                                        <p:attrNameLst>
                                          <p:attrName>style.visibility</p:attrName>
                                        </p:attrNameLst>
                                      </p:cBhvr>
                                      <p:to>
                                        <p:strVal val="visible"/>
                                      </p:to>
                                    </p:set>
                                    <p:animEffect transition="in" filter="wipe(left)">
                                      <p:cBhvr>
                                        <p:cTn id="86" dur="500"/>
                                        <p:tgtEl>
                                          <p:spTgt spid="183347">
                                            <p:txEl>
                                              <p:pRg st="7" end="7"/>
                                            </p:txEl>
                                          </p:spTgt>
                                        </p:tgtEl>
                                      </p:cBhvr>
                                    </p:animEffect>
                                  </p:childTnLst>
                                </p:cTn>
                              </p:par>
                              <p:par>
                                <p:cTn id="87" presetID="10" presetClass="entr" presetSubtype="0" fill="hold" grpId="2" nodeType="withEffect">
                                  <p:stCondLst>
                                    <p:cond delay="0"/>
                                  </p:stCondLst>
                                  <p:childTnLst>
                                    <p:set>
                                      <p:cBhvr>
                                        <p:cTn id="88" dur="1" fill="hold">
                                          <p:stCondLst>
                                            <p:cond delay="0"/>
                                          </p:stCondLst>
                                        </p:cTn>
                                        <p:tgtEl>
                                          <p:spTgt spid="183344"/>
                                        </p:tgtEl>
                                        <p:attrNameLst>
                                          <p:attrName>style.visibility</p:attrName>
                                        </p:attrNameLst>
                                      </p:cBhvr>
                                      <p:to>
                                        <p:strVal val="visible"/>
                                      </p:to>
                                    </p:set>
                                    <p:animEffect transition="in" filter="fade">
                                      <p:cBhvr>
                                        <p:cTn id="89" dur="500"/>
                                        <p:tgtEl>
                                          <p:spTgt spid="183344"/>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12" fill="hold"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strips(downLeft)">
                                      <p:cBhvr>
                                        <p:cTn id="94" dur="500"/>
                                        <p:tgtEl>
                                          <p:spTgt spid="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83345"/>
                                        </p:tgtEl>
                                        <p:attrNameLst>
                                          <p:attrName>style.visibility</p:attrName>
                                        </p:attrNameLst>
                                      </p:cBhvr>
                                      <p:to>
                                        <p:strVal val="visible"/>
                                      </p:to>
                                    </p:set>
                                    <p:animEffect transition="in" filter="fade">
                                      <p:cBhvr>
                                        <p:cTn id="97" dur="500"/>
                                        <p:tgtEl>
                                          <p:spTgt spid="183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42" grpId="0" uiExpand="1" animBg="1"/>
      <p:bldP spid="183342" grpId="1" uiExpand="1" animBg="1"/>
      <p:bldP spid="183343" grpId="0" uiExpand="1" animBg="1"/>
      <p:bldP spid="183343" grpId="1" uiExpand="1" animBg="1"/>
      <p:bldP spid="183343" grpId="2" uiExpand="1" animBg="1"/>
      <p:bldP spid="183343" grpId="3" uiExpand="1" animBg="1"/>
      <p:bldP spid="183344" grpId="0" uiExpand="1" animBg="1"/>
      <p:bldP spid="183344" grpId="1" uiExpand="1" animBg="1"/>
      <p:bldP spid="183344" grpId="2" animBg="1"/>
      <p:bldP spid="183345" grpId="0" animBg="1"/>
      <p:bldP spid="183346" grpId="0" uiExpand="1" animBg="1"/>
      <p:bldP spid="183347" grpId="0" uiExpand="1" build="p" bldLvl="2"/>
      <p:bldP spid="183369" grpId="0"/>
      <p:bldP spid="183370" grpId="0"/>
      <p:bldP spid="183371" grpId="0"/>
      <p:bldP spid="1833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1404938" y="1143000"/>
            <a:ext cx="6329362" cy="3343275"/>
          </a:xfrm>
          <a:prstGeom prst="rect">
            <a:avLst/>
          </a:prstGeom>
          <a:solidFill>
            <a:srgbClr val="FFFFCC"/>
          </a:solidFill>
          <a:ln w="9525">
            <a:noFill/>
            <a:miter lim="800000"/>
            <a:headEnd/>
            <a:tailEnd/>
          </a:ln>
        </p:spPr>
        <p:txBody>
          <a:bodyPr wrap="none" anchor="ctr"/>
          <a:lstStyle/>
          <a:p>
            <a:endParaRPr lang="en-US">
              <a:cs typeface="Arial" charset="0"/>
            </a:endParaRPr>
          </a:p>
        </p:txBody>
      </p:sp>
      <p:sp>
        <p:nvSpPr>
          <p:cNvPr id="16389" name="Rectangle 3"/>
          <p:cNvSpPr>
            <a:spLocks noChangeArrowheads="1"/>
          </p:cNvSpPr>
          <p:nvPr/>
        </p:nvSpPr>
        <p:spPr bwMode="auto">
          <a:xfrm>
            <a:off x="1397000" y="3819525"/>
            <a:ext cx="2951163" cy="669925"/>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cs typeface="Arial" charset="0"/>
              </a:rPr>
              <a:t>total surplus</a:t>
            </a:r>
          </a:p>
        </p:txBody>
      </p:sp>
      <p:sp>
        <p:nvSpPr>
          <p:cNvPr id="16390" name="Rectangle 4"/>
          <p:cNvSpPr>
            <a:spLocks noChangeArrowheads="1"/>
          </p:cNvSpPr>
          <p:nvPr/>
        </p:nvSpPr>
        <p:spPr bwMode="auto">
          <a:xfrm>
            <a:off x="1397000" y="3149600"/>
            <a:ext cx="2951163" cy="669925"/>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cs typeface="Arial" charset="0"/>
              </a:rPr>
              <a:t>producer surplus</a:t>
            </a:r>
          </a:p>
        </p:txBody>
      </p:sp>
      <p:sp>
        <p:nvSpPr>
          <p:cNvPr id="16391" name="Rectangle 5"/>
          <p:cNvSpPr>
            <a:spLocks noChangeArrowheads="1"/>
          </p:cNvSpPr>
          <p:nvPr/>
        </p:nvSpPr>
        <p:spPr bwMode="auto">
          <a:xfrm>
            <a:off x="1397000" y="2474913"/>
            <a:ext cx="2951163" cy="674687"/>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cs typeface="Arial" charset="0"/>
              </a:rPr>
              <a:t>consumer surplus</a:t>
            </a:r>
          </a:p>
        </p:txBody>
      </p:sp>
      <p:sp>
        <p:nvSpPr>
          <p:cNvPr id="16392" name="Rectangle 6"/>
          <p:cNvSpPr>
            <a:spLocks noChangeArrowheads="1"/>
          </p:cNvSpPr>
          <p:nvPr/>
        </p:nvSpPr>
        <p:spPr bwMode="auto">
          <a:xfrm>
            <a:off x="1397000" y="1808163"/>
            <a:ext cx="2951163" cy="666750"/>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cs typeface="Arial" charset="0"/>
              </a:rPr>
              <a:t>direction of trade</a:t>
            </a:r>
          </a:p>
        </p:txBody>
      </p:sp>
      <p:grpSp>
        <p:nvGrpSpPr>
          <p:cNvPr id="2" name="Group 7"/>
          <p:cNvGrpSpPr>
            <a:grpSpLocks/>
          </p:cNvGrpSpPr>
          <p:nvPr/>
        </p:nvGrpSpPr>
        <p:grpSpPr bwMode="auto">
          <a:xfrm>
            <a:off x="6053138" y="1135063"/>
            <a:ext cx="1690687" cy="3354387"/>
            <a:chOff x="3813" y="715"/>
            <a:chExt cx="1065" cy="2113"/>
          </a:xfrm>
        </p:grpSpPr>
        <p:sp>
          <p:nvSpPr>
            <p:cNvPr id="16416" name="Rectangle 8"/>
            <p:cNvSpPr>
              <a:spLocks noChangeArrowheads="1"/>
            </p:cNvSpPr>
            <p:nvPr/>
          </p:nvSpPr>
          <p:spPr bwMode="auto">
            <a:xfrm>
              <a:off x="3813" y="2406"/>
              <a:ext cx="1065" cy="422"/>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solidFill>
                    <a:srgbClr val="0000FF"/>
                  </a:solidFill>
                  <a:cs typeface="Arial" charset="0"/>
                </a:rPr>
                <a:t>rises</a:t>
              </a:r>
            </a:p>
          </p:txBody>
        </p:sp>
        <p:sp>
          <p:nvSpPr>
            <p:cNvPr id="16417" name="Rectangle 9"/>
            <p:cNvSpPr>
              <a:spLocks noChangeArrowheads="1"/>
            </p:cNvSpPr>
            <p:nvPr/>
          </p:nvSpPr>
          <p:spPr bwMode="auto">
            <a:xfrm>
              <a:off x="3813" y="1984"/>
              <a:ext cx="1065" cy="422"/>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solidFill>
                    <a:srgbClr val="0000FF"/>
                  </a:solidFill>
                  <a:cs typeface="Arial" charset="0"/>
                </a:rPr>
                <a:t>falls</a:t>
              </a:r>
            </a:p>
          </p:txBody>
        </p:sp>
        <p:sp>
          <p:nvSpPr>
            <p:cNvPr id="16418" name="Rectangle 10"/>
            <p:cNvSpPr>
              <a:spLocks noChangeArrowheads="1"/>
            </p:cNvSpPr>
            <p:nvPr/>
          </p:nvSpPr>
          <p:spPr bwMode="auto">
            <a:xfrm>
              <a:off x="3813" y="1559"/>
              <a:ext cx="1065" cy="425"/>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solidFill>
                    <a:srgbClr val="0000FF"/>
                  </a:solidFill>
                  <a:cs typeface="Arial" charset="0"/>
                </a:rPr>
                <a:t>rises</a:t>
              </a:r>
            </a:p>
          </p:txBody>
        </p:sp>
        <p:sp>
          <p:nvSpPr>
            <p:cNvPr id="16419" name="Rectangle 11"/>
            <p:cNvSpPr>
              <a:spLocks noChangeArrowheads="1"/>
            </p:cNvSpPr>
            <p:nvPr/>
          </p:nvSpPr>
          <p:spPr bwMode="auto">
            <a:xfrm>
              <a:off x="3813" y="1139"/>
              <a:ext cx="1065" cy="420"/>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solidFill>
                    <a:srgbClr val="0000FF"/>
                  </a:solidFill>
                  <a:cs typeface="Arial" charset="0"/>
                </a:rPr>
                <a:t>imports</a:t>
              </a:r>
            </a:p>
          </p:txBody>
        </p:sp>
        <p:sp>
          <p:nvSpPr>
            <p:cNvPr id="16420" name="Rectangle 12"/>
            <p:cNvSpPr>
              <a:spLocks noChangeArrowheads="1"/>
            </p:cNvSpPr>
            <p:nvPr/>
          </p:nvSpPr>
          <p:spPr bwMode="auto">
            <a:xfrm>
              <a:off x="3813" y="715"/>
              <a:ext cx="1065" cy="424"/>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b="1" i="1">
                  <a:solidFill>
                    <a:srgbClr val="0000FF"/>
                  </a:solidFill>
                  <a:cs typeface="Arial" charset="0"/>
                </a:rPr>
                <a:t>P</a:t>
              </a:r>
              <a:r>
                <a:rPr lang="en-US" sz="2500" b="1" baseline="-25000">
                  <a:solidFill>
                    <a:srgbClr val="0000FF"/>
                  </a:solidFill>
                  <a:cs typeface="Arial" charset="0"/>
                </a:rPr>
                <a:t>D</a:t>
              </a:r>
              <a:r>
                <a:rPr lang="en-US" sz="2500">
                  <a:solidFill>
                    <a:srgbClr val="0000FF"/>
                  </a:solidFill>
                  <a:cs typeface="Arial" charset="0"/>
                </a:rPr>
                <a:t> &gt; </a:t>
              </a:r>
              <a:r>
                <a:rPr lang="en-US" sz="2500" b="1" i="1">
                  <a:solidFill>
                    <a:srgbClr val="0000FF"/>
                  </a:solidFill>
                  <a:cs typeface="Arial" charset="0"/>
                </a:rPr>
                <a:t>P</a:t>
              </a:r>
              <a:r>
                <a:rPr lang="en-US" sz="2500" b="1" baseline="-25000">
                  <a:solidFill>
                    <a:srgbClr val="0000FF"/>
                  </a:solidFill>
                  <a:cs typeface="Arial" charset="0"/>
                </a:rPr>
                <a:t>W</a:t>
              </a:r>
            </a:p>
          </p:txBody>
        </p:sp>
      </p:grpSp>
      <p:grpSp>
        <p:nvGrpSpPr>
          <p:cNvPr id="3" name="Group 13"/>
          <p:cNvGrpSpPr>
            <a:grpSpLocks/>
          </p:cNvGrpSpPr>
          <p:nvPr/>
        </p:nvGrpSpPr>
        <p:grpSpPr bwMode="auto">
          <a:xfrm>
            <a:off x="4348163" y="1135063"/>
            <a:ext cx="1704975" cy="3354387"/>
            <a:chOff x="2739" y="715"/>
            <a:chExt cx="1074" cy="2113"/>
          </a:xfrm>
        </p:grpSpPr>
        <p:sp>
          <p:nvSpPr>
            <p:cNvPr id="16411" name="Rectangle 14"/>
            <p:cNvSpPr>
              <a:spLocks noChangeArrowheads="1"/>
            </p:cNvSpPr>
            <p:nvPr/>
          </p:nvSpPr>
          <p:spPr bwMode="auto">
            <a:xfrm>
              <a:off x="2739" y="2406"/>
              <a:ext cx="1074" cy="422"/>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solidFill>
                    <a:srgbClr val="0000FF"/>
                  </a:solidFill>
                  <a:cs typeface="Arial" charset="0"/>
                </a:rPr>
                <a:t>rises</a:t>
              </a:r>
            </a:p>
          </p:txBody>
        </p:sp>
        <p:sp>
          <p:nvSpPr>
            <p:cNvPr id="16412" name="Rectangle 15"/>
            <p:cNvSpPr>
              <a:spLocks noChangeArrowheads="1"/>
            </p:cNvSpPr>
            <p:nvPr/>
          </p:nvSpPr>
          <p:spPr bwMode="auto">
            <a:xfrm>
              <a:off x="2739" y="1984"/>
              <a:ext cx="1074" cy="422"/>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solidFill>
                    <a:srgbClr val="0000FF"/>
                  </a:solidFill>
                  <a:cs typeface="Arial" charset="0"/>
                </a:rPr>
                <a:t>rises</a:t>
              </a:r>
            </a:p>
          </p:txBody>
        </p:sp>
        <p:sp>
          <p:nvSpPr>
            <p:cNvPr id="16413" name="Rectangle 16"/>
            <p:cNvSpPr>
              <a:spLocks noChangeArrowheads="1"/>
            </p:cNvSpPr>
            <p:nvPr/>
          </p:nvSpPr>
          <p:spPr bwMode="auto">
            <a:xfrm>
              <a:off x="2739" y="1559"/>
              <a:ext cx="1074" cy="425"/>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solidFill>
                    <a:srgbClr val="0000FF"/>
                  </a:solidFill>
                  <a:cs typeface="Arial" charset="0"/>
                </a:rPr>
                <a:t>falls</a:t>
              </a:r>
            </a:p>
          </p:txBody>
        </p:sp>
        <p:sp>
          <p:nvSpPr>
            <p:cNvPr id="16414" name="Rectangle 17"/>
            <p:cNvSpPr>
              <a:spLocks noChangeArrowheads="1"/>
            </p:cNvSpPr>
            <p:nvPr/>
          </p:nvSpPr>
          <p:spPr bwMode="auto">
            <a:xfrm>
              <a:off x="2739" y="1139"/>
              <a:ext cx="1074" cy="420"/>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a:solidFill>
                    <a:srgbClr val="0000FF"/>
                  </a:solidFill>
                  <a:cs typeface="Arial" charset="0"/>
                </a:rPr>
                <a:t>exports</a:t>
              </a:r>
            </a:p>
          </p:txBody>
        </p:sp>
        <p:sp>
          <p:nvSpPr>
            <p:cNvPr id="16415" name="Rectangle 18"/>
            <p:cNvSpPr>
              <a:spLocks noChangeArrowheads="1"/>
            </p:cNvSpPr>
            <p:nvPr/>
          </p:nvSpPr>
          <p:spPr bwMode="auto">
            <a:xfrm>
              <a:off x="2739" y="715"/>
              <a:ext cx="1074" cy="424"/>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500" b="1" i="1">
                  <a:solidFill>
                    <a:srgbClr val="0000FF"/>
                  </a:solidFill>
                  <a:cs typeface="Arial" charset="0"/>
                </a:rPr>
                <a:t>P</a:t>
              </a:r>
              <a:r>
                <a:rPr lang="en-US" sz="2500" b="1" baseline="-25000">
                  <a:solidFill>
                    <a:srgbClr val="0000FF"/>
                  </a:solidFill>
                  <a:cs typeface="Arial" charset="0"/>
                </a:rPr>
                <a:t>D</a:t>
              </a:r>
              <a:r>
                <a:rPr lang="en-US" sz="2500">
                  <a:solidFill>
                    <a:srgbClr val="0000FF"/>
                  </a:solidFill>
                  <a:cs typeface="Arial" charset="0"/>
                </a:rPr>
                <a:t> &lt; </a:t>
              </a:r>
              <a:r>
                <a:rPr lang="en-US" sz="2500" b="1" i="1">
                  <a:solidFill>
                    <a:srgbClr val="0000FF"/>
                  </a:solidFill>
                  <a:cs typeface="Arial" charset="0"/>
                </a:rPr>
                <a:t>P</a:t>
              </a:r>
              <a:r>
                <a:rPr lang="en-US" sz="2500" b="1" baseline="-25000">
                  <a:solidFill>
                    <a:srgbClr val="0000FF"/>
                  </a:solidFill>
                  <a:cs typeface="Arial" charset="0"/>
                </a:rPr>
                <a:t>W</a:t>
              </a:r>
              <a:endParaRPr lang="en-US" sz="2500">
                <a:solidFill>
                  <a:srgbClr val="0000FF"/>
                </a:solidFill>
                <a:cs typeface="Arial" charset="0"/>
              </a:endParaRPr>
            </a:p>
          </p:txBody>
        </p:sp>
      </p:grpSp>
      <p:sp>
        <p:nvSpPr>
          <p:cNvPr id="16395" name="Rectangle 19"/>
          <p:cNvSpPr>
            <a:spLocks noChangeArrowheads="1"/>
          </p:cNvSpPr>
          <p:nvPr/>
        </p:nvSpPr>
        <p:spPr bwMode="auto">
          <a:xfrm>
            <a:off x="1397000" y="1135063"/>
            <a:ext cx="2951163" cy="673100"/>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endParaRPr lang="en-US" sz="2500">
              <a:cs typeface="Arial" charset="0"/>
            </a:endParaRPr>
          </a:p>
        </p:txBody>
      </p:sp>
      <p:sp>
        <p:nvSpPr>
          <p:cNvPr id="16396" name="Line 20"/>
          <p:cNvSpPr>
            <a:spLocks noChangeShapeType="1"/>
          </p:cNvSpPr>
          <p:nvPr/>
        </p:nvSpPr>
        <p:spPr bwMode="auto">
          <a:xfrm>
            <a:off x="1397000" y="1135063"/>
            <a:ext cx="6346825" cy="0"/>
          </a:xfrm>
          <a:prstGeom prst="line">
            <a:avLst/>
          </a:prstGeom>
          <a:noFill/>
          <a:ln w="28575">
            <a:solidFill>
              <a:schemeClr val="tx1"/>
            </a:solidFill>
            <a:round/>
            <a:headEnd/>
            <a:tailEnd/>
          </a:ln>
        </p:spPr>
        <p:txBody>
          <a:bodyPr/>
          <a:lstStyle/>
          <a:p>
            <a:endParaRPr lang="en-US"/>
          </a:p>
        </p:txBody>
      </p:sp>
      <p:sp>
        <p:nvSpPr>
          <p:cNvPr id="16397" name="Line 21"/>
          <p:cNvSpPr>
            <a:spLocks noChangeShapeType="1"/>
          </p:cNvSpPr>
          <p:nvPr/>
        </p:nvSpPr>
        <p:spPr bwMode="auto">
          <a:xfrm>
            <a:off x="1397000" y="1808163"/>
            <a:ext cx="6346825" cy="0"/>
          </a:xfrm>
          <a:prstGeom prst="line">
            <a:avLst/>
          </a:prstGeom>
          <a:noFill/>
          <a:ln w="19050">
            <a:solidFill>
              <a:schemeClr val="tx1"/>
            </a:solidFill>
            <a:round/>
            <a:headEnd/>
            <a:tailEnd/>
          </a:ln>
        </p:spPr>
        <p:txBody>
          <a:bodyPr/>
          <a:lstStyle/>
          <a:p>
            <a:endParaRPr lang="en-US"/>
          </a:p>
        </p:txBody>
      </p:sp>
      <p:sp>
        <p:nvSpPr>
          <p:cNvPr id="16398" name="Line 22"/>
          <p:cNvSpPr>
            <a:spLocks noChangeShapeType="1"/>
          </p:cNvSpPr>
          <p:nvPr/>
        </p:nvSpPr>
        <p:spPr bwMode="auto">
          <a:xfrm>
            <a:off x="1397000" y="2474913"/>
            <a:ext cx="6346825" cy="0"/>
          </a:xfrm>
          <a:prstGeom prst="line">
            <a:avLst/>
          </a:prstGeom>
          <a:noFill/>
          <a:ln w="12700">
            <a:solidFill>
              <a:schemeClr val="tx1"/>
            </a:solidFill>
            <a:round/>
            <a:headEnd/>
            <a:tailEnd/>
          </a:ln>
        </p:spPr>
        <p:txBody>
          <a:bodyPr/>
          <a:lstStyle/>
          <a:p>
            <a:endParaRPr lang="en-US"/>
          </a:p>
        </p:txBody>
      </p:sp>
      <p:sp>
        <p:nvSpPr>
          <p:cNvPr id="16399" name="Line 23"/>
          <p:cNvSpPr>
            <a:spLocks noChangeShapeType="1"/>
          </p:cNvSpPr>
          <p:nvPr/>
        </p:nvSpPr>
        <p:spPr bwMode="auto">
          <a:xfrm>
            <a:off x="1397000" y="3149600"/>
            <a:ext cx="6346825" cy="0"/>
          </a:xfrm>
          <a:prstGeom prst="line">
            <a:avLst/>
          </a:prstGeom>
          <a:noFill/>
          <a:ln w="12700">
            <a:solidFill>
              <a:schemeClr val="tx1"/>
            </a:solidFill>
            <a:round/>
            <a:headEnd/>
            <a:tailEnd/>
          </a:ln>
        </p:spPr>
        <p:txBody>
          <a:bodyPr/>
          <a:lstStyle/>
          <a:p>
            <a:endParaRPr lang="en-US"/>
          </a:p>
        </p:txBody>
      </p:sp>
      <p:sp>
        <p:nvSpPr>
          <p:cNvPr id="16400" name="Line 24"/>
          <p:cNvSpPr>
            <a:spLocks noChangeShapeType="1"/>
          </p:cNvSpPr>
          <p:nvPr/>
        </p:nvSpPr>
        <p:spPr bwMode="auto">
          <a:xfrm>
            <a:off x="1397000" y="3819525"/>
            <a:ext cx="6346825" cy="0"/>
          </a:xfrm>
          <a:prstGeom prst="line">
            <a:avLst/>
          </a:prstGeom>
          <a:noFill/>
          <a:ln w="12700">
            <a:solidFill>
              <a:schemeClr val="tx1"/>
            </a:solidFill>
            <a:round/>
            <a:headEnd/>
            <a:tailEnd/>
          </a:ln>
        </p:spPr>
        <p:txBody>
          <a:bodyPr/>
          <a:lstStyle/>
          <a:p>
            <a:endParaRPr lang="en-US"/>
          </a:p>
        </p:txBody>
      </p:sp>
      <p:sp>
        <p:nvSpPr>
          <p:cNvPr id="16401" name="Line 25"/>
          <p:cNvSpPr>
            <a:spLocks noChangeShapeType="1"/>
          </p:cNvSpPr>
          <p:nvPr/>
        </p:nvSpPr>
        <p:spPr bwMode="auto">
          <a:xfrm>
            <a:off x="1397000" y="4489450"/>
            <a:ext cx="2951163" cy="0"/>
          </a:xfrm>
          <a:prstGeom prst="line">
            <a:avLst/>
          </a:prstGeom>
          <a:noFill/>
          <a:ln w="28575">
            <a:solidFill>
              <a:schemeClr val="tx1"/>
            </a:solidFill>
            <a:round/>
            <a:headEnd/>
            <a:tailEnd/>
          </a:ln>
        </p:spPr>
        <p:txBody>
          <a:bodyPr/>
          <a:lstStyle/>
          <a:p>
            <a:endParaRPr lang="en-US"/>
          </a:p>
        </p:txBody>
      </p:sp>
      <p:sp>
        <p:nvSpPr>
          <p:cNvPr id="16402" name="Line 26"/>
          <p:cNvSpPr>
            <a:spLocks noChangeShapeType="1"/>
          </p:cNvSpPr>
          <p:nvPr/>
        </p:nvSpPr>
        <p:spPr bwMode="auto">
          <a:xfrm>
            <a:off x="1397000" y="1135063"/>
            <a:ext cx="0" cy="3354387"/>
          </a:xfrm>
          <a:prstGeom prst="line">
            <a:avLst/>
          </a:prstGeom>
          <a:noFill/>
          <a:ln w="28575">
            <a:solidFill>
              <a:schemeClr val="tx1"/>
            </a:solidFill>
            <a:round/>
            <a:headEnd/>
            <a:tailEnd/>
          </a:ln>
        </p:spPr>
        <p:txBody>
          <a:bodyPr/>
          <a:lstStyle/>
          <a:p>
            <a:endParaRPr lang="en-US"/>
          </a:p>
        </p:txBody>
      </p:sp>
      <p:sp>
        <p:nvSpPr>
          <p:cNvPr id="16403" name="Line 27"/>
          <p:cNvSpPr>
            <a:spLocks noChangeShapeType="1"/>
          </p:cNvSpPr>
          <p:nvPr/>
        </p:nvSpPr>
        <p:spPr bwMode="auto">
          <a:xfrm>
            <a:off x="4348163" y="1135063"/>
            <a:ext cx="0" cy="3354387"/>
          </a:xfrm>
          <a:prstGeom prst="line">
            <a:avLst/>
          </a:prstGeom>
          <a:noFill/>
          <a:ln w="19050">
            <a:solidFill>
              <a:schemeClr val="tx1"/>
            </a:solidFill>
            <a:round/>
            <a:headEnd/>
            <a:tailEnd/>
          </a:ln>
        </p:spPr>
        <p:txBody>
          <a:bodyPr/>
          <a:lstStyle/>
          <a:p>
            <a:endParaRPr lang="en-US"/>
          </a:p>
        </p:txBody>
      </p:sp>
      <p:sp>
        <p:nvSpPr>
          <p:cNvPr id="16404" name="Line 28"/>
          <p:cNvSpPr>
            <a:spLocks noChangeShapeType="1"/>
          </p:cNvSpPr>
          <p:nvPr/>
        </p:nvSpPr>
        <p:spPr bwMode="auto">
          <a:xfrm>
            <a:off x="6053138" y="1135063"/>
            <a:ext cx="0" cy="3354387"/>
          </a:xfrm>
          <a:prstGeom prst="line">
            <a:avLst/>
          </a:prstGeom>
          <a:noFill/>
          <a:ln w="12700">
            <a:solidFill>
              <a:schemeClr val="tx1"/>
            </a:solidFill>
            <a:round/>
            <a:headEnd/>
            <a:tailEnd/>
          </a:ln>
        </p:spPr>
        <p:txBody>
          <a:bodyPr/>
          <a:lstStyle/>
          <a:p>
            <a:endParaRPr lang="en-US"/>
          </a:p>
        </p:txBody>
      </p:sp>
      <p:sp>
        <p:nvSpPr>
          <p:cNvPr id="16405" name="Line 29"/>
          <p:cNvSpPr>
            <a:spLocks noChangeShapeType="1"/>
          </p:cNvSpPr>
          <p:nvPr/>
        </p:nvSpPr>
        <p:spPr bwMode="auto">
          <a:xfrm>
            <a:off x="7743825" y="1135063"/>
            <a:ext cx="0" cy="673100"/>
          </a:xfrm>
          <a:prstGeom prst="line">
            <a:avLst/>
          </a:prstGeom>
          <a:noFill/>
          <a:ln w="28575">
            <a:solidFill>
              <a:schemeClr val="tx1"/>
            </a:solidFill>
            <a:round/>
            <a:headEnd/>
            <a:tailEnd/>
          </a:ln>
        </p:spPr>
        <p:txBody>
          <a:bodyPr/>
          <a:lstStyle/>
          <a:p>
            <a:endParaRPr lang="en-US"/>
          </a:p>
        </p:txBody>
      </p:sp>
      <p:sp>
        <p:nvSpPr>
          <p:cNvPr id="16406" name="Line 30"/>
          <p:cNvSpPr>
            <a:spLocks noChangeShapeType="1"/>
          </p:cNvSpPr>
          <p:nvPr/>
        </p:nvSpPr>
        <p:spPr bwMode="auto">
          <a:xfrm>
            <a:off x="7743825" y="1808163"/>
            <a:ext cx="0" cy="2681287"/>
          </a:xfrm>
          <a:prstGeom prst="line">
            <a:avLst/>
          </a:prstGeom>
          <a:noFill/>
          <a:ln w="28575" cap="sq">
            <a:solidFill>
              <a:schemeClr val="tx1"/>
            </a:solidFill>
            <a:round/>
            <a:headEnd/>
            <a:tailEnd/>
          </a:ln>
        </p:spPr>
        <p:txBody>
          <a:bodyPr/>
          <a:lstStyle/>
          <a:p>
            <a:endParaRPr lang="en-US"/>
          </a:p>
        </p:txBody>
      </p:sp>
      <p:sp>
        <p:nvSpPr>
          <p:cNvPr id="16407" name="Line 31"/>
          <p:cNvSpPr>
            <a:spLocks noChangeShapeType="1"/>
          </p:cNvSpPr>
          <p:nvPr/>
        </p:nvSpPr>
        <p:spPr bwMode="auto">
          <a:xfrm>
            <a:off x="4348163" y="4489450"/>
            <a:ext cx="3395662" cy="0"/>
          </a:xfrm>
          <a:prstGeom prst="line">
            <a:avLst/>
          </a:prstGeom>
          <a:noFill/>
          <a:ln w="28575" cap="sq">
            <a:solidFill>
              <a:schemeClr val="tx1"/>
            </a:solidFill>
            <a:round/>
            <a:headEnd/>
            <a:tailEnd/>
          </a:ln>
        </p:spPr>
        <p:txBody>
          <a:bodyPr/>
          <a:lstStyle/>
          <a:p>
            <a:endParaRPr lang="en-US"/>
          </a:p>
        </p:txBody>
      </p:sp>
      <p:sp>
        <p:nvSpPr>
          <p:cNvPr id="16408" name="Rectangle 32"/>
          <p:cNvSpPr>
            <a:spLocks noGrp="1" noChangeArrowheads="1"/>
          </p:cNvSpPr>
          <p:nvPr>
            <p:ph type="title" idx="4294967295"/>
          </p:nvPr>
        </p:nvSpPr>
        <p:spPr>
          <a:xfrm>
            <a:off x="0" y="252413"/>
            <a:ext cx="9144000" cy="649287"/>
          </a:xfrm>
        </p:spPr>
        <p:txBody>
          <a:bodyPr>
            <a:normAutofit fontScale="90000"/>
          </a:bodyPr>
          <a:lstStyle/>
          <a:p>
            <a:pPr algn="ctr" eaLnBrk="1" hangingPunct="1"/>
            <a:r>
              <a:rPr lang="en-US" sz="3600" dirty="0" smtClean="0"/>
              <a:t>Summary:  The Welfare Effects of Trade</a:t>
            </a:r>
          </a:p>
        </p:txBody>
      </p:sp>
      <p:sp>
        <p:nvSpPr>
          <p:cNvPr id="143393" name="Text Box 33"/>
          <p:cNvSpPr txBox="1">
            <a:spLocks noChangeArrowheads="1"/>
          </p:cNvSpPr>
          <p:nvPr/>
        </p:nvSpPr>
        <p:spPr bwMode="auto">
          <a:xfrm>
            <a:off x="839788" y="4764088"/>
            <a:ext cx="7624762" cy="1428750"/>
          </a:xfrm>
          <a:prstGeom prst="rect">
            <a:avLst/>
          </a:prstGeom>
          <a:noFill/>
          <a:ln w="9525">
            <a:noFill/>
            <a:miter lim="800000"/>
            <a:headEnd/>
            <a:tailEnd/>
          </a:ln>
        </p:spPr>
        <p:txBody>
          <a:bodyPr>
            <a:spAutoFit/>
          </a:bodyPr>
          <a:lstStyle/>
          <a:p>
            <a:pPr algn="ctr">
              <a:lnSpc>
                <a:spcPct val="105000"/>
              </a:lnSpc>
              <a:spcBef>
                <a:spcPct val="10000"/>
              </a:spcBef>
            </a:pPr>
            <a:r>
              <a:rPr lang="en-US" sz="2700" i="1">
                <a:solidFill>
                  <a:srgbClr val="0000FF"/>
                </a:solidFill>
                <a:cs typeface="Arial" charset="0"/>
              </a:rPr>
              <a:t>Whether a good is imported or exported, </a:t>
            </a:r>
            <a:br>
              <a:rPr lang="en-US" sz="2700" i="1">
                <a:solidFill>
                  <a:srgbClr val="0000FF"/>
                </a:solidFill>
                <a:cs typeface="Arial" charset="0"/>
              </a:rPr>
            </a:br>
            <a:r>
              <a:rPr lang="en-US" sz="2700" i="1">
                <a:solidFill>
                  <a:srgbClr val="0000FF"/>
                </a:solidFill>
                <a:cs typeface="Arial" charset="0"/>
              </a:rPr>
              <a:t>trade creates winners and losers.  </a:t>
            </a:r>
          </a:p>
          <a:p>
            <a:pPr algn="ctr">
              <a:lnSpc>
                <a:spcPct val="105000"/>
              </a:lnSpc>
              <a:spcBef>
                <a:spcPct val="10000"/>
              </a:spcBef>
            </a:pPr>
            <a:r>
              <a:rPr lang="en-US" sz="2700" i="1">
                <a:solidFill>
                  <a:srgbClr val="0000FF"/>
                </a:solidFill>
                <a:cs typeface="Arial" charset="0"/>
              </a:rPr>
              <a:t>But the gains exceed the losses.  </a:t>
            </a:r>
          </a:p>
        </p:txBody>
      </p:sp>
      <p:sp>
        <p:nvSpPr>
          <p:cNvPr id="1641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subTnLst>
                                    <p:animClr>
                                      <p:cBhvr override="childStyle">
                                        <p:cTn dur="1" fill="hold" display="0" masterRel="nextClick" afterEffect="1"/>
                                        <p:tgtEl>
                                          <p:spTgt spid="3"/>
                                        </p:tgtEl>
                                        <p:attrNameLst>
                                          <p:attrName>ppt_c</p:attrName>
                                        </p:attrNameLst>
                                      </p:cBhvr>
                                      <p:to>
                                        <a:srgbClr val="00000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subTnLst>
                                    <p:animClr>
                                      <p:cBhvr override="childStyle">
                                        <p:cTn dur="1" fill="hold" display="0" masterRel="nextClick" afterEffect="1"/>
                                        <p:tgtEl>
                                          <p:spTgt spid="2"/>
                                        </p:tgtEl>
                                        <p:attrNameLst>
                                          <p:attrName>ppt_c</p:attrName>
                                        </p:attrNameLst>
                                      </p:cBhvr>
                                      <p:to>
                                        <a:srgbClr val="00000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3">
                                            <p:txEl>
                                              <p:pRg st="0" end="0"/>
                                            </p:txEl>
                                          </p:spTgt>
                                        </p:tgtEl>
                                        <p:attrNameLst>
                                          <p:attrName>style.visibility</p:attrName>
                                        </p:attrNameLst>
                                      </p:cBhvr>
                                      <p:to>
                                        <p:strVal val="visible"/>
                                      </p:to>
                                    </p:set>
                                    <p:animEffect transition="in" filter="fade">
                                      <p:cBhvr>
                                        <p:cTn id="17" dur="500"/>
                                        <p:tgtEl>
                                          <p:spTgt spid="143393">
                                            <p:txEl>
                                              <p:pRg st="0" end="0"/>
                                            </p:txEl>
                                          </p:spTgt>
                                        </p:tgtEl>
                                      </p:cBhvr>
                                    </p:animEffect>
                                  </p:childTnLst>
                                  <p:subTnLst>
                                    <p:animClr>
                                      <p:cBhvr override="childStyle">
                                        <p:cTn dur="1" fill="hold" display="0" masterRel="nextClick" afterEffect="1"/>
                                        <p:tgtEl>
                                          <p:spTgt spid="143393">
                                            <p:txEl>
                                              <p:pRg st="0" end="0"/>
                                            </p:txEl>
                                          </p:spTgt>
                                        </p:tgtEl>
                                        <p:attrNameLst>
                                          <p:attrName>ppt_c</p:attrName>
                                        </p:attrNameLst>
                                      </p:cBhvr>
                                      <p:to>
                                        <a:srgbClr val="00000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3">
                                            <p:txEl>
                                              <p:pRg st="1" end="1"/>
                                            </p:txEl>
                                          </p:spTgt>
                                        </p:tgtEl>
                                        <p:attrNameLst>
                                          <p:attrName>style.visibility</p:attrName>
                                        </p:attrNameLst>
                                      </p:cBhvr>
                                      <p:to>
                                        <p:strVal val="visible"/>
                                      </p:to>
                                    </p:set>
                                    <p:animEffect transition="in" filter="fade">
                                      <p:cBhvr>
                                        <p:cTn id="22" dur="500"/>
                                        <p:tgtEl>
                                          <p:spTgt spid="1433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normAutofit fontScale="90000"/>
          </a:bodyPr>
          <a:lstStyle/>
          <a:p>
            <a:pPr eaLnBrk="1" hangingPunct="1"/>
            <a:r>
              <a:rPr lang="en-US" smtClean="0"/>
              <a:t>Other Benefits of International Trade</a:t>
            </a:r>
          </a:p>
        </p:txBody>
      </p:sp>
      <p:sp>
        <p:nvSpPr>
          <p:cNvPr id="17413" name="Rectangle 3"/>
          <p:cNvSpPr>
            <a:spLocks noGrp="1" noChangeArrowheads="1"/>
          </p:cNvSpPr>
          <p:nvPr>
            <p:ph idx="1"/>
          </p:nvPr>
        </p:nvSpPr>
        <p:spPr/>
        <p:txBody>
          <a:bodyPr/>
          <a:lstStyle/>
          <a:p>
            <a:pPr eaLnBrk="1" hangingPunct="1"/>
            <a:r>
              <a:rPr lang="en-US" smtClean="0"/>
              <a:t>Consumers enjoy increased variety of goods.</a:t>
            </a:r>
          </a:p>
          <a:p>
            <a:pPr eaLnBrk="1" hangingPunct="1"/>
            <a:r>
              <a:rPr lang="en-US" smtClean="0"/>
              <a:t>Producers sell to a larger market, may achieve lower costs by producing on a larger scale.</a:t>
            </a:r>
          </a:p>
          <a:p>
            <a:pPr eaLnBrk="1" hangingPunct="1"/>
            <a:r>
              <a:rPr lang="en-US" smtClean="0"/>
              <a:t>Competition from abroad may reduce market power of domestic firms, which would increase </a:t>
            </a:r>
            <a:br>
              <a:rPr lang="en-US" smtClean="0"/>
            </a:br>
            <a:r>
              <a:rPr lang="en-US" smtClean="0"/>
              <a:t>total welfare.</a:t>
            </a:r>
          </a:p>
          <a:p>
            <a:pPr eaLnBrk="1" hangingPunct="1"/>
            <a:r>
              <a:rPr lang="en-US" smtClean="0"/>
              <a:t>Trade enhances the flow of ideas, facilitates the spread of technology around the world.</a:t>
            </a:r>
          </a:p>
        </p:txBody>
      </p:sp>
      <p:sp>
        <p:nvSpPr>
          <p:cNvPr id="1741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wipe(left)">
                                      <p:cBhvr>
                                        <p:cTn id="7" dur="500"/>
                                        <p:tgtEl>
                                          <p:spTgt spid="174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3">
                                            <p:txEl>
                                              <p:pRg st="1" end="1"/>
                                            </p:txEl>
                                          </p:spTgt>
                                        </p:tgtEl>
                                        <p:attrNameLst>
                                          <p:attrName>style.visibility</p:attrName>
                                        </p:attrNameLst>
                                      </p:cBhvr>
                                      <p:to>
                                        <p:strVal val="visible"/>
                                      </p:to>
                                    </p:set>
                                    <p:animEffect transition="in" filter="wipe(left)">
                                      <p:cBhvr>
                                        <p:cTn id="12" dur="500"/>
                                        <p:tgtEl>
                                          <p:spTgt spid="174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3">
                                            <p:txEl>
                                              <p:pRg st="2" end="2"/>
                                            </p:txEl>
                                          </p:spTgt>
                                        </p:tgtEl>
                                        <p:attrNameLst>
                                          <p:attrName>style.visibility</p:attrName>
                                        </p:attrNameLst>
                                      </p:cBhvr>
                                      <p:to>
                                        <p:strVal val="visible"/>
                                      </p:to>
                                    </p:set>
                                    <p:animEffect transition="in" filter="wipe(left)">
                                      <p:cBhvr>
                                        <p:cTn id="17" dur="500"/>
                                        <p:tgtEl>
                                          <p:spTgt spid="174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3">
                                            <p:txEl>
                                              <p:pRg st="3" end="3"/>
                                            </p:txEl>
                                          </p:spTgt>
                                        </p:tgtEl>
                                        <p:attrNameLst>
                                          <p:attrName>style.visibility</p:attrName>
                                        </p:attrNameLst>
                                      </p:cBhvr>
                                      <p:to>
                                        <p:strVal val="visible"/>
                                      </p:to>
                                    </p:set>
                                    <p:animEffect transition="in" filter="wipe(left)">
                                      <p:cBhvr>
                                        <p:cTn id="22" dur="500"/>
                                        <p:tgtEl>
                                          <p:spTgt spid="174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bldLvl="4"/>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32"/>
          <p:cNvSpPr>
            <a:spLocks noGrp="1" noChangeArrowheads="1"/>
          </p:cNvSpPr>
          <p:nvPr>
            <p:ph type="title" idx="4294967295"/>
          </p:nvPr>
        </p:nvSpPr>
        <p:spPr>
          <a:xfrm>
            <a:off x="342900" y="219075"/>
            <a:ext cx="8410575" cy="681038"/>
          </a:xfrm>
        </p:spPr>
        <p:txBody>
          <a:bodyPr>
            <a:normAutofit fontScale="90000"/>
          </a:bodyPr>
          <a:lstStyle/>
          <a:p>
            <a:pPr eaLnBrk="1" hangingPunct="1"/>
            <a:r>
              <a:rPr lang="en-US" sz="3400" smtClean="0"/>
              <a:t>Then Why All the Opposition to Trade?</a:t>
            </a:r>
          </a:p>
        </p:txBody>
      </p:sp>
      <p:sp>
        <p:nvSpPr>
          <p:cNvPr id="145442" name="Rectangle 34"/>
          <p:cNvSpPr>
            <a:spLocks noGrp="1" noChangeArrowheads="1"/>
          </p:cNvSpPr>
          <p:nvPr>
            <p:ph type="body" idx="4294967295"/>
          </p:nvPr>
        </p:nvSpPr>
        <p:spPr>
          <a:xfrm>
            <a:off x="457200" y="901700"/>
            <a:ext cx="8229600" cy="5683250"/>
          </a:xfrm>
        </p:spPr>
        <p:txBody>
          <a:bodyPr/>
          <a:lstStyle/>
          <a:p>
            <a:pPr eaLnBrk="1" hangingPunct="1">
              <a:spcBef>
                <a:spcPct val="40000"/>
              </a:spcBef>
            </a:pPr>
            <a:r>
              <a:rPr lang="en-US" sz="2600" dirty="0" smtClean="0"/>
              <a:t>Recall one of the Ten Principles from Chapter 1:</a:t>
            </a:r>
            <a:br>
              <a:rPr lang="en-US" sz="2600" dirty="0" smtClean="0"/>
            </a:br>
            <a:r>
              <a:rPr lang="en-US" sz="2600" dirty="0" smtClean="0"/>
              <a:t>     </a:t>
            </a:r>
            <a:r>
              <a:rPr lang="en-US" sz="2600" b="1" i="1" dirty="0" smtClean="0">
                <a:solidFill>
                  <a:srgbClr val="996633"/>
                </a:solidFill>
              </a:rPr>
              <a:t>Trade can make everyone better off.</a:t>
            </a:r>
            <a:r>
              <a:rPr lang="en-US" sz="2600" b="1" dirty="0" smtClean="0">
                <a:solidFill>
                  <a:srgbClr val="996633"/>
                </a:solidFill>
              </a:rPr>
              <a:t> </a:t>
            </a:r>
          </a:p>
          <a:p>
            <a:pPr eaLnBrk="1" hangingPunct="1">
              <a:spcBef>
                <a:spcPct val="40000"/>
              </a:spcBef>
            </a:pPr>
            <a:r>
              <a:rPr lang="en-US" sz="2600" dirty="0" smtClean="0"/>
              <a:t>The winners from trade could compensate the losers and still be better off. </a:t>
            </a:r>
          </a:p>
          <a:p>
            <a:pPr eaLnBrk="1" hangingPunct="1">
              <a:spcBef>
                <a:spcPct val="40000"/>
              </a:spcBef>
            </a:pPr>
            <a:r>
              <a:rPr lang="en-US" sz="2600" dirty="0" smtClean="0"/>
              <a:t>Yet, such compensation rarely occurs.</a:t>
            </a:r>
          </a:p>
          <a:p>
            <a:pPr eaLnBrk="1" hangingPunct="1">
              <a:spcBef>
                <a:spcPct val="40000"/>
              </a:spcBef>
            </a:pPr>
            <a:r>
              <a:rPr lang="en-US" sz="2600" dirty="0" smtClean="0"/>
              <a:t>The losses are often highly concentrated among </a:t>
            </a:r>
            <a:br>
              <a:rPr lang="en-US" sz="2600" dirty="0" smtClean="0"/>
            </a:br>
            <a:r>
              <a:rPr lang="en-US" sz="2600" dirty="0" smtClean="0"/>
              <a:t>a small group of people, who feel them acutely.  </a:t>
            </a:r>
          </a:p>
          <a:p>
            <a:pPr eaLnBrk="1" hangingPunct="1">
              <a:spcBef>
                <a:spcPts val="600"/>
              </a:spcBef>
              <a:buFont typeface="Wingdings" pitchFamily="2" charset="2"/>
              <a:buNone/>
            </a:pPr>
            <a:r>
              <a:rPr lang="en-US" sz="2600" dirty="0" smtClean="0"/>
              <a:t>	The gains are often spread thinly over many people, who may not see how trade benefits them.</a:t>
            </a:r>
          </a:p>
          <a:p>
            <a:pPr eaLnBrk="1" hangingPunct="1">
              <a:spcBef>
                <a:spcPct val="40000"/>
              </a:spcBef>
            </a:pPr>
            <a:r>
              <a:rPr lang="en-US" sz="2600" dirty="0" smtClean="0"/>
              <a:t>Hence, the losers have more incentive to organize and lobby for restrictions on trade. </a:t>
            </a:r>
            <a:endParaRPr lang="en-US" sz="2600" i="1" dirty="0" smtClean="0"/>
          </a:p>
        </p:txBody>
      </p:sp>
      <p:sp>
        <p:nvSpPr>
          <p:cNvPr id="1843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442">
                                            <p:txEl>
                                              <p:pRg st="0" end="0"/>
                                            </p:txEl>
                                          </p:spTgt>
                                        </p:tgtEl>
                                        <p:attrNameLst>
                                          <p:attrName>style.visibility</p:attrName>
                                        </p:attrNameLst>
                                      </p:cBhvr>
                                      <p:to>
                                        <p:strVal val="visible"/>
                                      </p:to>
                                    </p:set>
                                    <p:animEffect transition="in" filter="wipe(left)">
                                      <p:cBhvr>
                                        <p:cTn id="7" dur="500"/>
                                        <p:tgtEl>
                                          <p:spTgt spid="145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442">
                                            <p:txEl>
                                              <p:pRg st="1" end="1"/>
                                            </p:txEl>
                                          </p:spTgt>
                                        </p:tgtEl>
                                        <p:attrNameLst>
                                          <p:attrName>style.visibility</p:attrName>
                                        </p:attrNameLst>
                                      </p:cBhvr>
                                      <p:to>
                                        <p:strVal val="visible"/>
                                      </p:to>
                                    </p:set>
                                    <p:animEffect transition="in" filter="wipe(left)">
                                      <p:cBhvr>
                                        <p:cTn id="12" dur="500"/>
                                        <p:tgtEl>
                                          <p:spTgt spid="1454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5442">
                                            <p:txEl>
                                              <p:pRg st="2" end="2"/>
                                            </p:txEl>
                                          </p:spTgt>
                                        </p:tgtEl>
                                        <p:attrNameLst>
                                          <p:attrName>style.visibility</p:attrName>
                                        </p:attrNameLst>
                                      </p:cBhvr>
                                      <p:to>
                                        <p:strVal val="visible"/>
                                      </p:to>
                                    </p:set>
                                    <p:animEffect transition="in" filter="wipe(left)">
                                      <p:cBhvr>
                                        <p:cTn id="17" dur="500"/>
                                        <p:tgtEl>
                                          <p:spTgt spid="1454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5442">
                                            <p:txEl>
                                              <p:pRg st="3" end="3"/>
                                            </p:txEl>
                                          </p:spTgt>
                                        </p:tgtEl>
                                        <p:attrNameLst>
                                          <p:attrName>style.visibility</p:attrName>
                                        </p:attrNameLst>
                                      </p:cBhvr>
                                      <p:to>
                                        <p:strVal val="visible"/>
                                      </p:to>
                                    </p:set>
                                    <p:animEffect transition="in" filter="wipe(left)">
                                      <p:cBhvr>
                                        <p:cTn id="22" dur="500"/>
                                        <p:tgtEl>
                                          <p:spTgt spid="1454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5442">
                                            <p:txEl>
                                              <p:pRg st="4" end="4"/>
                                            </p:txEl>
                                          </p:spTgt>
                                        </p:tgtEl>
                                        <p:attrNameLst>
                                          <p:attrName>style.visibility</p:attrName>
                                        </p:attrNameLst>
                                      </p:cBhvr>
                                      <p:to>
                                        <p:strVal val="visible"/>
                                      </p:to>
                                    </p:set>
                                    <p:animEffect transition="in" filter="wipe(left)">
                                      <p:cBhvr>
                                        <p:cTn id="27" dur="500"/>
                                        <p:tgtEl>
                                          <p:spTgt spid="1454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5442">
                                            <p:txEl>
                                              <p:pRg st="5" end="5"/>
                                            </p:txEl>
                                          </p:spTgt>
                                        </p:tgtEl>
                                        <p:attrNameLst>
                                          <p:attrName>style.visibility</p:attrName>
                                        </p:attrNameLst>
                                      </p:cBhvr>
                                      <p:to>
                                        <p:strVal val="visible"/>
                                      </p:to>
                                    </p:set>
                                    <p:animEffect transition="in" filter="wipe(left)">
                                      <p:cBhvr>
                                        <p:cTn id="32" dur="500"/>
                                        <p:tgtEl>
                                          <p:spTgt spid="1454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42"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0" y="228600"/>
            <a:ext cx="9144000" cy="914400"/>
          </a:xfrm>
        </p:spPr>
        <p:txBody>
          <a:bodyPr>
            <a:noAutofit/>
          </a:bodyPr>
          <a:lstStyle/>
          <a:p>
            <a:pPr algn="ctr" eaLnBrk="1" hangingPunct="1"/>
            <a:r>
              <a:rPr lang="en-US" sz="3100" dirty="0" smtClean="0"/>
              <a:t>Tariff:  An Example of a Trade Restriction</a:t>
            </a:r>
          </a:p>
        </p:txBody>
      </p:sp>
      <p:sp>
        <p:nvSpPr>
          <p:cNvPr id="19461" name="Rectangle 3"/>
          <p:cNvSpPr>
            <a:spLocks noGrp="1" noChangeArrowheads="1"/>
          </p:cNvSpPr>
          <p:nvPr>
            <p:ph idx="1"/>
          </p:nvPr>
        </p:nvSpPr>
        <p:spPr/>
        <p:txBody>
          <a:bodyPr/>
          <a:lstStyle/>
          <a:p>
            <a:pPr eaLnBrk="1" hangingPunct="1"/>
            <a:r>
              <a:rPr lang="en-US" sz="2700" b="1" smtClean="0">
                <a:solidFill>
                  <a:srgbClr val="CC0000"/>
                </a:solidFill>
              </a:rPr>
              <a:t>Tariff</a:t>
            </a:r>
            <a:r>
              <a:rPr lang="en-US" sz="2700" smtClean="0"/>
              <a:t>:  a tax on imports  </a:t>
            </a:r>
          </a:p>
          <a:p>
            <a:pPr eaLnBrk="1" hangingPunct="1">
              <a:spcBef>
                <a:spcPct val="60000"/>
              </a:spcBef>
            </a:pPr>
            <a:r>
              <a:rPr lang="en-US" sz="2700" smtClean="0"/>
              <a:t>Example:  Cotton shirts</a:t>
            </a:r>
          </a:p>
          <a:p>
            <a:pPr lvl="1" eaLnBrk="1" hangingPunct="1">
              <a:buFont typeface="Wingdings" pitchFamily="2" charset="2"/>
              <a:buNone/>
            </a:pPr>
            <a:r>
              <a:rPr lang="en-US" b="1" i="1" smtClean="0"/>
              <a:t>P</a:t>
            </a:r>
            <a:r>
              <a:rPr lang="en-US" b="1" baseline="-25000" smtClean="0"/>
              <a:t>W</a:t>
            </a:r>
            <a:r>
              <a:rPr lang="en-US" b="1" smtClean="0"/>
              <a:t> </a:t>
            </a:r>
            <a:r>
              <a:rPr lang="en-US" smtClean="0"/>
              <a:t>= $20</a:t>
            </a:r>
          </a:p>
          <a:p>
            <a:pPr lvl="1" eaLnBrk="1" hangingPunct="1">
              <a:buFont typeface="Wingdings" pitchFamily="2" charset="2"/>
              <a:buNone/>
            </a:pPr>
            <a:r>
              <a:rPr lang="en-US" smtClean="0"/>
              <a:t>Tariff:  </a:t>
            </a:r>
            <a:r>
              <a:rPr lang="en-US" b="1" i="1" smtClean="0"/>
              <a:t>T</a:t>
            </a:r>
            <a:r>
              <a:rPr lang="en-US" smtClean="0"/>
              <a:t> = $10/shirt</a:t>
            </a:r>
          </a:p>
          <a:p>
            <a:pPr lvl="1" eaLnBrk="1" hangingPunct="1">
              <a:buFont typeface="Wingdings" pitchFamily="2" charset="2"/>
              <a:buNone/>
            </a:pPr>
            <a:r>
              <a:rPr lang="en-US" smtClean="0"/>
              <a:t>Consumers must pay $30 for an imported shirt. </a:t>
            </a:r>
          </a:p>
          <a:p>
            <a:pPr lvl="1" eaLnBrk="1" hangingPunct="1">
              <a:buFont typeface="Wingdings" pitchFamily="2" charset="2"/>
              <a:buNone/>
            </a:pPr>
            <a:r>
              <a:rPr lang="en-US" smtClean="0"/>
              <a:t>So, domestic producers can charge $30 per shirt. </a:t>
            </a:r>
          </a:p>
          <a:p>
            <a:pPr eaLnBrk="1" hangingPunct="1">
              <a:spcBef>
                <a:spcPct val="60000"/>
              </a:spcBef>
            </a:pPr>
            <a:r>
              <a:rPr lang="en-US" sz="2700" smtClean="0"/>
              <a:t>In general, the price facing domestic buyers &amp; sellers equals (</a:t>
            </a:r>
            <a:r>
              <a:rPr lang="en-US" sz="2700" b="1" i="1" smtClean="0"/>
              <a:t>P</a:t>
            </a:r>
            <a:r>
              <a:rPr lang="en-US" sz="2700" b="1" baseline="-25000" smtClean="0"/>
              <a:t>W</a:t>
            </a:r>
            <a:r>
              <a:rPr lang="en-US" sz="2700" smtClean="0"/>
              <a:t> + </a:t>
            </a:r>
            <a:r>
              <a:rPr lang="en-US" sz="2700" b="1" i="1" smtClean="0"/>
              <a:t>T</a:t>
            </a:r>
            <a:r>
              <a:rPr lang="en-US" sz="1400" b="1" i="1" smtClean="0"/>
              <a:t> </a:t>
            </a:r>
            <a:r>
              <a:rPr lang="en-US" sz="2700" smtClean="0"/>
              <a:t>).  </a:t>
            </a:r>
          </a:p>
        </p:txBody>
      </p:sp>
      <p:sp>
        <p:nvSpPr>
          <p:cNvPr id="1946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wipe(left)">
                                      <p:cBhvr>
                                        <p:cTn id="7" dur="500"/>
                                        <p:tgtEl>
                                          <p:spTgt spid="194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61">
                                            <p:txEl>
                                              <p:pRg st="1" end="1"/>
                                            </p:txEl>
                                          </p:spTgt>
                                        </p:tgtEl>
                                        <p:attrNameLst>
                                          <p:attrName>style.visibility</p:attrName>
                                        </p:attrNameLst>
                                      </p:cBhvr>
                                      <p:to>
                                        <p:strVal val="visible"/>
                                      </p:to>
                                    </p:set>
                                    <p:animEffect transition="in" filter="wipe(left)">
                                      <p:cBhvr>
                                        <p:cTn id="12" dur="500"/>
                                        <p:tgtEl>
                                          <p:spTgt spid="194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61">
                                            <p:txEl>
                                              <p:pRg st="2" end="2"/>
                                            </p:txEl>
                                          </p:spTgt>
                                        </p:tgtEl>
                                        <p:attrNameLst>
                                          <p:attrName>style.visibility</p:attrName>
                                        </p:attrNameLst>
                                      </p:cBhvr>
                                      <p:to>
                                        <p:strVal val="visible"/>
                                      </p:to>
                                    </p:set>
                                    <p:animEffect transition="in" filter="wipe(left)">
                                      <p:cBhvr>
                                        <p:cTn id="17" dur="500"/>
                                        <p:tgtEl>
                                          <p:spTgt spid="194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61">
                                            <p:txEl>
                                              <p:pRg st="3" end="3"/>
                                            </p:txEl>
                                          </p:spTgt>
                                        </p:tgtEl>
                                        <p:attrNameLst>
                                          <p:attrName>style.visibility</p:attrName>
                                        </p:attrNameLst>
                                      </p:cBhvr>
                                      <p:to>
                                        <p:strVal val="visible"/>
                                      </p:to>
                                    </p:set>
                                    <p:animEffect transition="in" filter="wipe(left)">
                                      <p:cBhvr>
                                        <p:cTn id="22" dur="500"/>
                                        <p:tgtEl>
                                          <p:spTgt spid="194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61">
                                            <p:txEl>
                                              <p:pRg st="4" end="4"/>
                                            </p:txEl>
                                          </p:spTgt>
                                        </p:tgtEl>
                                        <p:attrNameLst>
                                          <p:attrName>style.visibility</p:attrName>
                                        </p:attrNameLst>
                                      </p:cBhvr>
                                      <p:to>
                                        <p:strVal val="visible"/>
                                      </p:to>
                                    </p:set>
                                    <p:animEffect transition="in" filter="wipe(left)">
                                      <p:cBhvr>
                                        <p:cTn id="27" dur="500"/>
                                        <p:tgtEl>
                                          <p:spTgt spid="194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461">
                                            <p:txEl>
                                              <p:pRg st="5" end="5"/>
                                            </p:txEl>
                                          </p:spTgt>
                                        </p:tgtEl>
                                        <p:attrNameLst>
                                          <p:attrName>style.visibility</p:attrName>
                                        </p:attrNameLst>
                                      </p:cBhvr>
                                      <p:to>
                                        <p:strVal val="visible"/>
                                      </p:to>
                                    </p:set>
                                    <p:animEffect transition="in" filter="wipe(left)">
                                      <p:cBhvr>
                                        <p:cTn id="32" dur="500"/>
                                        <p:tgtEl>
                                          <p:spTgt spid="1946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461">
                                            <p:txEl>
                                              <p:pRg st="6" end="6"/>
                                            </p:txEl>
                                          </p:spTgt>
                                        </p:tgtEl>
                                        <p:attrNameLst>
                                          <p:attrName>style.visibility</p:attrName>
                                        </p:attrNameLst>
                                      </p:cBhvr>
                                      <p:to>
                                        <p:strVal val="visible"/>
                                      </p:to>
                                    </p:set>
                                    <p:animEffect transition="in" filter="wipe(left)">
                                      <p:cBhvr>
                                        <p:cTn id="37" dur="500"/>
                                        <p:tgtEl>
                                          <p:spTgt spid="194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bldLvl="4"/>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48088" y="4140200"/>
            <a:ext cx="4735512" cy="381000"/>
            <a:chOff x="2361" y="2962"/>
            <a:chExt cx="2983" cy="240"/>
          </a:xfrm>
        </p:grpSpPr>
        <p:sp>
          <p:nvSpPr>
            <p:cNvPr id="20526" name="Line 3"/>
            <p:cNvSpPr>
              <a:spLocks noChangeShapeType="1"/>
            </p:cNvSpPr>
            <p:nvPr/>
          </p:nvSpPr>
          <p:spPr bwMode="auto">
            <a:xfrm>
              <a:off x="2834" y="3085"/>
              <a:ext cx="2510" cy="0"/>
            </a:xfrm>
            <a:prstGeom prst="line">
              <a:avLst/>
            </a:prstGeom>
            <a:noFill/>
            <a:ln w="28575">
              <a:solidFill>
                <a:srgbClr val="00CC00"/>
              </a:solidFill>
              <a:round/>
              <a:headEnd/>
              <a:tailEnd/>
            </a:ln>
          </p:spPr>
          <p:txBody>
            <a:bodyPr/>
            <a:lstStyle/>
            <a:p>
              <a:endParaRPr lang="en-US"/>
            </a:p>
          </p:txBody>
        </p:sp>
        <p:sp>
          <p:nvSpPr>
            <p:cNvPr id="20527" name="Text Box 4"/>
            <p:cNvSpPr txBox="1">
              <a:spLocks noChangeArrowheads="1"/>
            </p:cNvSpPr>
            <p:nvPr/>
          </p:nvSpPr>
          <p:spPr bwMode="auto">
            <a:xfrm>
              <a:off x="2361" y="2962"/>
              <a:ext cx="461" cy="240"/>
            </a:xfrm>
            <a:prstGeom prst="rect">
              <a:avLst/>
            </a:prstGeom>
            <a:noFill/>
            <a:ln w="9525">
              <a:noFill/>
              <a:miter lim="800000"/>
              <a:headEnd/>
              <a:tailEnd/>
            </a:ln>
          </p:spPr>
          <p:txBody>
            <a:bodyPr lIns="0" tIns="0" bIns="0" anchor="ctr">
              <a:spAutoFit/>
            </a:bodyPr>
            <a:lstStyle/>
            <a:p>
              <a:pPr algn="r">
                <a:spcBef>
                  <a:spcPct val="50000"/>
                </a:spcBef>
              </a:pPr>
              <a:r>
                <a:rPr lang="en-US" sz="2500">
                  <a:cs typeface="Arial" charset="0"/>
                </a:rPr>
                <a:t>$30</a:t>
              </a:r>
            </a:p>
          </p:txBody>
        </p:sp>
      </p:grpSp>
      <p:sp>
        <p:nvSpPr>
          <p:cNvPr id="20485" name="Rectangle 5"/>
          <p:cNvSpPr>
            <a:spLocks noGrp="1" noChangeArrowheads="1"/>
          </p:cNvSpPr>
          <p:nvPr>
            <p:ph type="title" idx="4294967295"/>
          </p:nvPr>
        </p:nvSpPr>
        <p:spPr>
          <a:xfrm>
            <a:off x="457200" y="230188"/>
            <a:ext cx="8229600" cy="649287"/>
          </a:xfrm>
        </p:spPr>
        <p:txBody>
          <a:bodyPr/>
          <a:lstStyle/>
          <a:p>
            <a:pPr eaLnBrk="1" hangingPunct="1"/>
            <a:r>
              <a:rPr lang="en-US" sz="3400" smtClean="0"/>
              <a:t>Analysis of a Tariff on Cotton Shirts</a:t>
            </a:r>
          </a:p>
        </p:txBody>
      </p:sp>
      <p:sp>
        <p:nvSpPr>
          <p:cNvPr id="135174" name="Rectangle 6"/>
          <p:cNvSpPr>
            <a:spLocks noGrp="1" noChangeArrowheads="1"/>
          </p:cNvSpPr>
          <p:nvPr>
            <p:ph type="body" idx="4294967295"/>
          </p:nvPr>
        </p:nvSpPr>
        <p:spPr>
          <a:xfrm>
            <a:off x="401638" y="1046163"/>
            <a:ext cx="3395662" cy="5118100"/>
          </a:xfrm>
          <a:noFill/>
        </p:spPr>
        <p:txBody>
          <a:bodyPr/>
          <a:lstStyle/>
          <a:p>
            <a:pPr marL="0" indent="0" eaLnBrk="1" hangingPunct="1">
              <a:buFont typeface="Wingdings" pitchFamily="2" charset="2"/>
              <a:buNone/>
            </a:pPr>
            <a:r>
              <a:rPr lang="en-US" sz="2600" b="1" i="1" smtClean="0"/>
              <a:t>P</a:t>
            </a:r>
            <a:r>
              <a:rPr lang="en-US" sz="2600" b="1" baseline="-25000" smtClean="0"/>
              <a:t>W</a:t>
            </a:r>
            <a:r>
              <a:rPr lang="en-US" sz="2600" smtClean="0"/>
              <a:t> = $20</a:t>
            </a:r>
          </a:p>
          <a:p>
            <a:pPr marL="0" indent="0" eaLnBrk="1" hangingPunct="1">
              <a:buFont typeface="Wingdings" pitchFamily="2" charset="2"/>
              <a:buNone/>
            </a:pPr>
            <a:r>
              <a:rPr lang="en-US" sz="2600" u="sng" smtClean="0"/>
              <a:t>Free trade:</a:t>
            </a:r>
          </a:p>
          <a:p>
            <a:pPr marL="400050" lvl="1" eaLnBrk="1" hangingPunct="1">
              <a:lnSpc>
                <a:spcPct val="105000"/>
              </a:lnSpc>
              <a:spcBef>
                <a:spcPct val="10000"/>
              </a:spcBef>
              <a:buFont typeface="Wingdings" pitchFamily="2" charset="2"/>
              <a:buNone/>
            </a:pPr>
            <a:r>
              <a:rPr lang="en-US" sz="2500" smtClean="0"/>
              <a:t>buyers demand 80</a:t>
            </a:r>
          </a:p>
          <a:p>
            <a:pPr marL="400050" lvl="1" eaLnBrk="1" hangingPunct="1">
              <a:lnSpc>
                <a:spcPct val="105000"/>
              </a:lnSpc>
              <a:spcBef>
                <a:spcPct val="10000"/>
              </a:spcBef>
              <a:buFont typeface="Wingdings" pitchFamily="2" charset="2"/>
              <a:buNone/>
            </a:pPr>
            <a:r>
              <a:rPr lang="en-US" sz="2500" smtClean="0"/>
              <a:t>sellers supply 25</a:t>
            </a:r>
          </a:p>
          <a:p>
            <a:pPr marL="400050" lvl="1" eaLnBrk="1" hangingPunct="1">
              <a:lnSpc>
                <a:spcPct val="105000"/>
              </a:lnSpc>
              <a:spcBef>
                <a:spcPct val="10000"/>
              </a:spcBef>
              <a:buFont typeface="Wingdings" pitchFamily="2" charset="2"/>
              <a:buNone/>
            </a:pPr>
            <a:r>
              <a:rPr lang="en-US" sz="2500" smtClean="0"/>
              <a:t>imports = 55</a:t>
            </a:r>
          </a:p>
          <a:p>
            <a:pPr marL="0" indent="0" eaLnBrk="1" hangingPunct="1">
              <a:buFont typeface="Wingdings" pitchFamily="2" charset="2"/>
              <a:buNone/>
            </a:pPr>
            <a:r>
              <a:rPr lang="en-US" sz="2600" b="1" i="1" u="sng" smtClean="0"/>
              <a:t>T</a:t>
            </a:r>
            <a:r>
              <a:rPr lang="en-US" sz="2600" u="sng" smtClean="0"/>
              <a:t> = $10/shirt</a:t>
            </a:r>
          </a:p>
          <a:p>
            <a:pPr marL="400050" lvl="1" eaLnBrk="1" hangingPunct="1">
              <a:lnSpc>
                <a:spcPct val="105000"/>
              </a:lnSpc>
              <a:spcBef>
                <a:spcPct val="10000"/>
              </a:spcBef>
              <a:buFont typeface="Wingdings" pitchFamily="2" charset="2"/>
              <a:buNone/>
            </a:pPr>
            <a:r>
              <a:rPr lang="en-US" sz="2500" smtClean="0"/>
              <a:t>price rises to $30</a:t>
            </a:r>
          </a:p>
          <a:p>
            <a:pPr marL="400050" lvl="1" eaLnBrk="1" hangingPunct="1">
              <a:lnSpc>
                <a:spcPct val="105000"/>
              </a:lnSpc>
              <a:spcBef>
                <a:spcPct val="10000"/>
              </a:spcBef>
              <a:buFont typeface="Wingdings" pitchFamily="2" charset="2"/>
              <a:buNone/>
            </a:pPr>
            <a:r>
              <a:rPr lang="en-US" sz="2500" smtClean="0"/>
              <a:t>buyers demand 70</a:t>
            </a:r>
          </a:p>
          <a:p>
            <a:pPr marL="400050" lvl="1" eaLnBrk="1" hangingPunct="1">
              <a:lnSpc>
                <a:spcPct val="105000"/>
              </a:lnSpc>
              <a:spcBef>
                <a:spcPct val="10000"/>
              </a:spcBef>
              <a:buFont typeface="Wingdings" pitchFamily="2" charset="2"/>
              <a:buNone/>
            </a:pPr>
            <a:r>
              <a:rPr lang="en-US" sz="2500" smtClean="0"/>
              <a:t>sellers supply 40</a:t>
            </a:r>
          </a:p>
          <a:p>
            <a:pPr marL="400050" lvl="1" eaLnBrk="1" hangingPunct="1">
              <a:lnSpc>
                <a:spcPct val="105000"/>
              </a:lnSpc>
              <a:spcBef>
                <a:spcPct val="10000"/>
              </a:spcBef>
              <a:buFont typeface="Wingdings" pitchFamily="2" charset="2"/>
              <a:buNone/>
            </a:pPr>
            <a:r>
              <a:rPr lang="en-US" sz="2500" smtClean="0"/>
              <a:t>imports = 30</a:t>
            </a:r>
          </a:p>
        </p:txBody>
      </p:sp>
      <p:grpSp>
        <p:nvGrpSpPr>
          <p:cNvPr id="3" name="Group 7"/>
          <p:cNvGrpSpPr>
            <a:grpSpLocks/>
          </p:cNvGrpSpPr>
          <p:nvPr/>
        </p:nvGrpSpPr>
        <p:grpSpPr bwMode="auto">
          <a:xfrm>
            <a:off x="4324350" y="952500"/>
            <a:ext cx="4371975" cy="5003800"/>
            <a:chOff x="2724" y="600"/>
            <a:chExt cx="2754" cy="3152"/>
          </a:xfrm>
        </p:grpSpPr>
        <p:grpSp>
          <p:nvGrpSpPr>
            <p:cNvPr id="4" name="Group 8"/>
            <p:cNvGrpSpPr>
              <a:grpSpLocks/>
            </p:cNvGrpSpPr>
            <p:nvPr/>
          </p:nvGrpSpPr>
          <p:grpSpPr bwMode="auto">
            <a:xfrm>
              <a:off x="2836" y="866"/>
              <a:ext cx="2453" cy="2720"/>
              <a:chOff x="2424" y="1167"/>
              <a:chExt cx="2400" cy="2079"/>
            </a:xfrm>
          </p:grpSpPr>
          <p:sp>
            <p:nvSpPr>
              <p:cNvPr id="20524" name="Line 9"/>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p>
            </p:txBody>
          </p:sp>
          <p:sp>
            <p:nvSpPr>
              <p:cNvPr id="20525" name="Line 10"/>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p>
            </p:txBody>
          </p:sp>
        </p:grpSp>
        <p:sp>
          <p:nvSpPr>
            <p:cNvPr id="20522" name="Text Box 11"/>
            <p:cNvSpPr txBox="1">
              <a:spLocks noChangeArrowheads="1"/>
            </p:cNvSpPr>
            <p:nvPr/>
          </p:nvSpPr>
          <p:spPr bwMode="auto">
            <a:xfrm>
              <a:off x="2724" y="600"/>
              <a:ext cx="220"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P</a:t>
              </a:r>
            </a:p>
          </p:txBody>
        </p:sp>
        <p:sp>
          <p:nvSpPr>
            <p:cNvPr id="20523" name="Text Box 12"/>
            <p:cNvSpPr txBox="1">
              <a:spLocks noChangeArrowheads="1"/>
            </p:cNvSpPr>
            <p:nvPr/>
          </p:nvSpPr>
          <p:spPr bwMode="auto">
            <a:xfrm>
              <a:off x="5258" y="3474"/>
              <a:ext cx="220" cy="278"/>
            </a:xfrm>
            <a:prstGeom prst="rect">
              <a:avLst/>
            </a:prstGeom>
            <a:noFill/>
            <a:ln w="9525">
              <a:noFill/>
              <a:miter lim="800000"/>
              <a:headEnd/>
              <a:tailEnd/>
            </a:ln>
          </p:spPr>
          <p:txBody>
            <a:bodyPr>
              <a:spAutoFit/>
            </a:bodyPr>
            <a:lstStyle/>
            <a:p>
              <a:pPr algn="ctr">
                <a:spcBef>
                  <a:spcPct val="50000"/>
                </a:spcBef>
              </a:pPr>
              <a:r>
                <a:rPr lang="en-US" sz="2300" b="1" i="1">
                  <a:cs typeface="Arial" charset="0"/>
                </a:rPr>
                <a:t>Q</a:t>
              </a:r>
            </a:p>
          </p:txBody>
        </p:sp>
      </p:grpSp>
      <p:grpSp>
        <p:nvGrpSpPr>
          <p:cNvPr id="5" name="Group 13"/>
          <p:cNvGrpSpPr>
            <a:grpSpLocks/>
          </p:cNvGrpSpPr>
          <p:nvPr/>
        </p:nvGrpSpPr>
        <p:grpSpPr bwMode="auto">
          <a:xfrm>
            <a:off x="4503738" y="1754188"/>
            <a:ext cx="4244975" cy="3795712"/>
            <a:chOff x="2837" y="1105"/>
            <a:chExt cx="2674" cy="2391"/>
          </a:xfrm>
        </p:grpSpPr>
        <p:sp>
          <p:nvSpPr>
            <p:cNvPr id="20519" name="Text Box 14"/>
            <p:cNvSpPr txBox="1">
              <a:spLocks noChangeArrowheads="1"/>
            </p:cNvSpPr>
            <p:nvPr/>
          </p:nvSpPr>
          <p:spPr bwMode="auto">
            <a:xfrm>
              <a:off x="5235" y="3217"/>
              <a:ext cx="276"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D</a:t>
              </a:r>
            </a:p>
          </p:txBody>
        </p:sp>
        <p:sp>
          <p:nvSpPr>
            <p:cNvPr id="20520" name="Line 15"/>
            <p:cNvSpPr>
              <a:spLocks noChangeShapeType="1"/>
            </p:cNvSpPr>
            <p:nvPr/>
          </p:nvSpPr>
          <p:spPr bwMode="auto">
            <a:xfrm>
              <a:off x="2837" y="1105"/>
              <a:ext cx="2458" cy="2224"/>
            </a:xfrm>
            <a:prstGeom prst="line">
              <a:avLst/>
            </a:prstGeom>
            <a:noFill/>
            <a:ln w="38100">
              <a:solidFill>
                <a:schemeClr val="tx2"/>
              </a:solidFill>
              <a:round/>
              <a:headEnd/>
              <a:tailEnd/>
            </a:ln>
          </p:spPr>
          <p:txBody>
            <a:bodyPr/>
            <a:lstStyle/>
            <a:p>
              <a:endParaRPr lang="en-US"/>
            </a:p>
          </p:txBody>
        </p:sp>
      </p:grpSp>
      <p:grpSp>
        <p:nvGrpSpPr>
          <p:cNvPr id="6" name="Group 16"/>
          <p:cNvGrpSpPr>
            <a:grpSpLocks/>
          </p:cNvGrpSpPr>
          <p:nvPr/>
        </p:nvGrpSpPr>
        <p:grpSpPr bwMode="auto">
          <a:xfrm>
            <a:off x="4500563" y="2432050"/>
            <a:ext cx="3832225" cy="3076575"/>
            <a:chOff x="2842" y="1525"/>
            <a:chExt cx="2414" cy="1938"/>
          </a:xfrm>
        </p:grpSpPr>
        <p:sp>
          <p:nvSpPr>
            <p:cNvPr id="20517" name="Text Box 17"/>
            <p:cNvSpPr txBox="1">
              <a:spLocks noChangeArrowheads="1"/>
            </p:cNvSpPr>
            <p:nvPr/>
          </p:nvSpPr>
          <p:spPr bwMode="auto">
            <a:xfrm>
              <a:off x="5023" y="1525"/>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S</a:t>
              </a:r>
            </a:p>
          </p:txBody>
        </p:sp>
        <p:sp>
          <p:nvSpPr>
            <p:cNvPr id="20518" name="Line 18"/>
            <p:cNvSpPr>
              <a:spLocks noChangeShapeType="1"/>
            </p:cNvSpPr>
            <p:nvPr/>
          </p:nvSpPr>
          <p:spPr bwMode="auto">
            <a:xfrm flipV="1">
              <a:off x="2842" y="1735"/>
              <a:ext cx="2238" cy="1728"/>
            </a:xfrm>
            <a:prstGeom prst="line">
              <a:avLst/>
            </a:prstGeom>
            <a:noFill/>
            <a:ln w="38100">
              <a:solidFill>
                <a:schemeClr val="tx2"/>
              </a:solidFill>
              <a:round/>
              <a:headEnd/>
              <a:tailEnd/>
            </a:ln>
          </p:spPr>
          <p:txBody>
            <a:bodyPr/>
            <a:lstStyle/>
            <a:p>
              <a:endParaRPr lang="en-US"/>
            </a:p>
          </p:txBody>
        </p:sp>
      </p:grpSp>
      <p:grpSp>
        <p:nvGrpSpPr>
          <p:cNvPr id="7" name="Group 19"/>
          <p:cNvGrpSpPr>
            <a:grpSpLocks/>
          </p:cNvGrpSpPr>
          <p:nvPr/>
        </p:nvGrpSpPr>
        <p:grpSpPr bwMode="auto">
          <a:xfrm>
            <a:off x="3748088" y="4702175"/>
            <a:ext cx="4735512" cy="381000"/>
            <a:chOff x="2361" y="2962"/>
            <a:chExt cx="2983" cy="240"/>
          </a:xfrm>
        </p:grpSpPr>
        <p:sp>
          <p:nvSpPr>
            <p:cNvPr id="20515" name="Line 20"/>
            <p:cNvSpPr>
              <a:spLocks noChangeShapeType="1"/>
            </p:cNvSpPr>
            <p:nvPr/>
          </p:nvSpPr>
          <p:spPr bwMode="auto">
            <a:xfrm>
              <a:off x="2834" y="3085"/>
              <a:ext cx="2510" cy="0"/>
            </a:xfrm>
            <a:prstGeom prst="line">
              <a:avLst/>
            </a:prstGeom>
            <a:noFill/>
            <a:ln w="28575">
              <a:solidFill>
                <a:srgbClr val="CC0000"/>
              </a:solidFill>
              <a:round/>
              <a:headEnd/>
              <a:tailEnd/>
            </a:ln>
          </p:spPr>
          <p:txBody>
            <a:bodyPr/>
            <a:lstStyle/>
            <a:p>
              <a:endParaRPr lang="en-US"/>
            </a:p>
          </p:txBody>
        </p:sp>
        <p:sp>
          <p:nvSpPr>
            <p:cNvPr id="20516" name="Text Box 21"/>
            <p:cNvSpPr txBox="1">
              <a:spLocks noChangeArrowheads="1"/>
            </p:cNvSpPr>
            <p:nvPr/>
          </p:nvSpPr>
          <p:spPr bwMode="auto">
            <a:xfrm>
              <a:off x="2361" y="2962"/>
              <a:ext cx="461" cy="240"/>
            </a:xfrm>
            <a:prstGeom prst="rect">
              <a:avLst/>
            </a:prstGeom>
            <a:noFill/>
            <a:ln w="9525">
              <a:noFill/>
              <a:miter lim="800000"/>
              <a:headEnd/>
              <a:tailEnd/>
            </a:ln>
          </p:spPr>
          <p:txBody>
            <a:bodyPr lIns="0" tIns="0" bIns="0" anchor="ctr">
              <a:spAutoFit/>
            </a:bodyPr>
            <a:lstStyle/>
            <a:p>
              <a:pPr algn="r">
                <a:spcBef>
                  <a:spcPct val="50000"/>
                </a:spcBef>
              </a:pPr>
              <a:r>
                <a:rPr lang="en-US" sz="2500">
                  <a:cs typeface="Arial" charset="0"/>
                </a:rPr>
                <a:t>$20</a:t>
              </a:r>
            </a:p>
          </p:txBody>
        </p:sp>
      </p:grpSp>
      <p:grpSp>
        <p:nvGrpSpPr>
          <p:cNvPr id="8" name="Group 22"/>
          <p:cNvGrpSpPr>
            <a:grpSpLocks/>
          </p:cNvGrpSpPr>
          <p:nvPr/>
        </p:nvGrpSpPr>
        <p:grpSpPr bwMode="auto">
          <a:xfrm>
            <a:off x="4973638" y="4830763"/>
            <a:ext cx="603250" cy="1258887"/>
            <a:chOff x="3133" y="3043"/>
            <a:chExt cx="380" cy="793"/>
          </a:xfrm>
        </p:grpSpPr>
        <p:sp>
          <p:nvSpPr>
            <p:cNvPr id="20512" name="Line 23"/>
            <p:cNvSpPr>
              <a:spLocks noChangeShapeType="1"/>
            </p:cNvSpPr>
            <p:nvPr/>
          </p:nvSpPr>
          <p:spPr bwMode="auto">
            <a:xfrm>
              <a:off x="3327" y="3080"/>
              <a:ext cx="0" cy="505"/>
            </a:xfrm>
            <a:prstGeom prst="line">
              <a:avLst/>
            </a:prstGeom>
            <a:noFill/>
            <a:ln w="9525">
              <a:solidFill>
                <a:schemeClr val="tx1"/>
              </a:solidFill>
              <a:prstDash val="lgDash"/>
              <a:round/>
              <a:headEnd/>
              <a:tailEnd/>
            </a:ln>
          </p:spPr>
          <p:txBody>
            <a:bodyPr/>
            <a:lstStyle/>
            <a:p>
              <a:endParaRPr lang="en-US"/>
            </a:p>
          </p:txBody>
        </p:sp>
        <p:sp>
          <p:nvSpPr>
            <p:cNvPr id="20513" name="Oval 24"/>
            <p:cNvSpPr>
              <a:spLocks noChangeAspect="1" noChangeArrowheads="1"/>
            </p:cNvSpPr>
            <p:nvPr/>
          </p:nvSpPr>
          <p:spPr bwMode="auto">
            <a:xfrm>
              <a:off x="3286" y="3043"/>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0514" name="Text Box 25"/>
            <p:cNvSpPr txBox="1">
              <a:spLocks noChangeArrowheads="1"/>
            </p:cNvSpPr>
            <p:nvPr/>
          </p:nvSpPr>
          <p:spPr bwMode="auto">
            <a:xfrm>
              <a:off x="3133" y="3596"/>
              <a:ext cx="380"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25</a:t>
              </a:r>
            </a:p>
          </p:txBody>
        </p:sp>
      </p:grpSp>
      <p:sp>
        <p:nvSpPr>
          <p:cNvPr id="20492" name="Text Box 26"/>
          <p:cNvSpPr txBox="1">
            <a:spLocks noChangeArrowheads="1"/>
          </p:cNvSpPr>
          <p:nvPr/>
        </p:nvSpPr>
        <p:spPr bwMode="auto">
          <a:xfrm>
            <a:off x="5665788" y="1219200"/>
            <a:ext cx="190817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u="sng">
                <a:cs typeface="Arial" charset="0"/>
              </a:rPr>
              <a:t>Cotton shirts</a:t>
            </a:r>
          </a:p>
        </p:txBody>
      </p:sp>
      <p:grpSp>
        <p:nvGrpSpPr>
          <p:cNvPr id="9" name="Group 27"/>
          <p:cNvGrpSpPr>
            <a:grpSpLocks/>
          </p:cNvGrpSpPr>
          <p:nvPr/>
        </p:nvGrpSpPr>
        <p:grpSpPr bwMode="auto">
          <a:xfrm>
            <a:off x="5732463" y="4273550"/>
            <a:ext cx="550862" cy="1814513"/>
            <a:chOff x="3611" y="2692"/>
            <a:chExt cx="347" cy="1143"/>
          </a:xfrm>
        </p:grpSpPr>
        <p:sp>
          <p:nvSpPr>
            <p:cNvPr id="20509" name="Text Box 28"/>
            <p:cNvSpPr txBox="1">
              <a:spLocks noChangeArrowheads="1"/>
            </p:cNvSpPr>
            <p:nvPr/>
          </p:nvSpPr>
          <p:spPr bwMode="auto">
            <a:xfrm>
              <a:off x="3611" y="3595"/>
              <a:ext cx="347"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40</a:t>
              </a:r>
            </a:p>
          </p:txBody>
        </p:sp>
        <p:sp>
          <p:nvSpPr>
            <p:cNvPr id="20510" name="Oval 29"/>
            <p:cNvSpPr>
              <a:spLocks noChangeAspect="1" noChangeArrowheads="1"/>
            </p:cNvSpPr>
            <p:nvPr/>
          </p:nvSpPr>
          <p:spPr bwMode="auto">
            <a:xfrm>
              <a:off x="3746" y="2692"/>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0511" name="Line 30"/>
            <p:cNvSpPr>
              <a:spLocks noChangeShapeType="1"/>
            </p:cNvSpPr>
            <p:nvPr/>
          </p:nvSpPr>
          <p:spPr bwMode="auto">
            <a:xfrm>
              <a:off x="3789" y="2730"/>
              <a:ext cx="0" cy="855"/>
            </a:xfrm>
            <a:prstGeom prst="line">
              <a:avLst/>
            </a:prstGeom>
            <a:noFill/>
            <a:ln w="9525">
              <a:solidFill>
                <a:schemeClr val="tx1"/>
              </a:solidFill>
              <a:prstDash val="lgDash"/>
              <a:round/>
              <a:headEnd/>
              <a:tailEnd/>
            </a:ln>
          </p:spPr>
          <p:txBody>
            <a:bodyPr/>
            <a:lstStyle/>
            <a:p>
              <a:endParaRPr lang="en-US"/>
            </a:p>
          </p:txBody>
        </p:sp>
      </p:grpSp>
      <p:grpSp>
        <p:nvGrpSpPr>
          <p:cNvPr id="10" name="Group 31"/>
          <p:cNvGrpSpPr>
            <a:grpSpLocks/>
          </p:cNvGrpSpPr>
          <p:nvPr/>
        </p:nvGrpSpPr>
        <p:grpSpPr bwMode="auto">
          <a:xfrm>
            <a:off x="7096125" y="4271963"/>
            <a:ext cx="550863" cy="1824037"/>
            <a:chOff x="4470" y="2691"/>
            <a:chExt cx="347" cy="1149"/>
          </a:xfrm>
        </p:grpSpPr>
        <p:sp>
          <p:nvSpPr>
            <p:cNvPr id="20506" name="Line 32"/>
            <p:cNvSpPr>
              <a:spLocks noChangeShapeType="1"/>
            </p:cNvSpPr>
            <p:nvPr/>
          </p:nvSpPr>
          <p:spPr bwMode="auto">
            <a:xfrm>
              <a:off x="4644" y="2733"/>
              <a:ext cx="0" cy="855"/>
            </a:xfrm>
            <a:prstGeom prst="line">
              <a:avLst/>
            </a:prstGeom>
            <a:noFill/>
            <a:ln w="9525">
              <a:solidFill>
                <a:schemeClr val="tx1"/>
              </a:solidFill>
              <a:prstDash val="lgDash"/>
              <a:round/>
              <a:headEnd/>
              <a:tailEnd/>
            </a:ln>
          </p:spPr>
          <p:txBody>
            <a:bodyPr/>
            <a:lstStyle/>
            <a:p>
              <a:endParaRPr lang="en-US"/>
            </a:p>
          </p:txBody>
        </p:sp>
        <p:sp>
          <p:nvSpPr>
            <p:cNvPr id="20507" name="Oval 33"/>
            <p:cNvSpPr>
              <a:spLocks noChangeAspect="1" noChangeArrowheads="1"/>
            </p:cNvSpPr>
            <p:nvPr/>
          </p:nvSpPr>
          <p:spPr bwMode="auto">
            <a:xfrm>
              <a:off x="4601" y="2691"/>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0508" name="Text Box 34"/>
            <p:cNvSpPr txBox="1">
              <a:spLocks noChangeArrowheads="1"/>
            </p:cNvSpPr>
            <p:nvPr/>
          </p:nvSpPr>
          <p:spPr bwMode="auto">
            <a:xfrm>
              <a:off x="4470" y="3600"/>
              <a:ext cx="347"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70</a:t>
              </a:r>
            </a:p>
          </p:txBody>
        </p:sp>
      </p:grpSp>
      <p:grpSp>
        <p:nvGrpSpPr>
          <p:cNvPr id="11" name="Group 35"/>
          <p:cNvGrpSpPr>
            <a:grpSpLocks/>
          </p:cNvGrpSpPr>
          <p:nvPr/>
        </p:nvGrpSpPr>
        <p:grpSpPr bwMode="auto">
          <a:xfrm>
            <a:off x="7693025" y="4830763"/>
            <a:ext cx="550863" cy="1262062"/>
            <a:chOff x="4846" y="3043"/>
            <a:chExt cx="347" cy="795"/>
          </a:xfrm>
        </p:grpSpPr>
        <p:sp>
          <p:nvSpPr>
            <p:cNvPr id="20503" name="Line 36"/>
            <p:cNvSpPr>
              <a:spLocks noChangeShapeType="1"/>
            </p:cNvSpPr>
            <p:nvPr/>
          </p:nvSpPr>
          <p:spPr bwMode="auto">
            <a:xfrm>
              <a:off x="5025" y="3080"/>
              <a:ext cx="0" cy="505"/>
            </a:xfrm>
            <a:prstGeom prst="line">
              <a:avLst/>
            </a:prstGeom>
            <a:noFill/>
            <a:ln w="9525">
              <a:solidFill>
                <a:schemeClr val="tx1"/>
              </a:solidFill>
              <a:prstDash val="lgDash"/>
              <a:round/>
              <a:headEnd/>
              <a:tailEnd/>
            </a:ln>
          </p:spPr>
          <p:txBody>
            <a:bodyPr/>
            <a:lstStyle/>
            <a:p>
              <a:endParaRPr lang="en-US"/>
            </a:p>
          </p:txBody>
        </p:sp>
        <p:sp>
          <p:nvSpPr>
            <p:cNvPr id="20504" name="Oval 37"/>
            <p:cNvSpPr>
              <a:spLocks noChangeAspect="1" noChangeArrowheads="1"/>
            </p:cNvSpPr>
            <p:nvPr/>
          </p:nvSpPr>
          <p:spPr bwMode="auto">
            <a:xfrm>
              <a:off x="4984" y="3043"/>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0505" name="Text Box 38"/>
            <p:cNvSpPr txBox="1">
              <a:spLocks noChangeArrowheads="1"/>
            </p:cNvSpPr>
            <p:nvPr/>
          </p:nvSpPr>
          <p:spPr bwMode="auto">
            <a:xfrm>
              <a:off x="4846" y="3598"/>
              <a:ext cx="347"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80</a:t>
              </a:r>
            </a:p>
          </p:txBody>
        </p:sp>
      </p:grpSp>
      <p:grpSp>
        <p:nvGrpSpPr>
          <p:cNvPr id="12" name="Group 39"/>
          <p:cNvGrpSpPr>
            <a:grpSpLocks/>
          </p:cNvGrpSpPr>
          <p:nvPr/>
        </p:nvGrpSpPr>
        <p:grpSpPr bwMode="auto">
          <a:xfrm>
            <a:off x="5284788" y="5021263"/>
            <a:ext cx="2681287" cy="665162"/>
            <a:chOff x="3523" y="1457"/>
            <a:chExt cx="985" cy="419"/>
          </a:xfrm>
        </p:grpSpPr>
        <p:sp>
          <p:nvSpPr>
            <p:cNvPr id="20501" name="AutoShape 40"/>
            <p:cNvSpPr>
              <a:spLocks/>
            </p:cNvSpPr>
            <p:nvPr/>
          </p:nvSpPr>
          <p:spPr bwMode="auto">
            <a:xfrm rot="5400000" flipV="1">
              <a:off x="3938" y="1306"/>
              <a:ext cx="155" cy="985"/>
            </a:xfrm>
            <a:prstGeom prst="leftBrace">
              <a:avLst>
                <a:gd name="adj1" fmla="val 67756"/>
                <a:gd name="adj2" fmla="val 50000"/>
              </a:avLst>
            </a:prstGeom>
            <a:noFill/>
            <a:ln w="19050">
              <a:solidFill>
                <a:srgbClr val="996633"/>
              </a:solidFill>
              <a:round/>
              <a:headEnd/>
              <a:tailEnd/>
            </a:ln>
          </p:spPr>
          <p:txBody>
            <a:bodyPr wrap="none" anchor="ctr"/>
            <a:lstStyle/>
            <a:p>
              <a:endParaRPr lang="en-US">
                <a:cs typeface="Arial" charset="0"/>
              </a:endParaRPr>
            </a:p>
          </p:txBody>
        </p:sp>
        <p:sp>
          <p:nvSpPr>
            <p:cNvPr id="20502" name="Text Box 41"/>
            <p:cNvSpPr txBox="1">
              <a:spLocks noChangeArrowheads="1"/>
            </p:cNvSpPr>
            <p:nvPr/>
          </p:nvSpPr>
          <p:spPr bwMode="auto">
            <a:xfrm>
              <a:off x="3619" y="1457"/>
              <a:ext cx="795" cy="298"/>
            </a:xfrm>
            <a:prstGeom prst="rect">
              <a:avLst/>
            </a:prstGeom>
            <a:noFill/>
            <a:ln w="9525">
              <a:noFill/>
              <a:miter lim="800000"/>
              <a:headEnd/>
              <a:tailEnd/>
            </a:ln>
          </p:spPr>
          <p:txBody>
            <a:bodyPr>
              <a:spAutoFit/>
            </a:bodyPr>
            <a:lstStyle/>
            <a:p>
              <a:pPr algn="ctr">
                <a:spcBef>
                  <a:spcPct val="50000"/>
                </a:spcBef>
              </a:pPr>
              <a:r>
                <a:rPr lang="en-US" sz="2500">
                  <a:cs typeface="Arial" charset="0"/>
                </a:rPr>
                <a:t>imports</a:t>
              </a:r>
            </a:p>
          </p:txBody>
        </p:sp>
      </p:grpSp>
      <p:grpSp>
        <p:nvGrpSpPr>
          <p:cNvPr id="13" name="Group 42"/>
          <p:cNvGrpSpPr>
            <a:grpSpLocks/>
          </p:cNvGrpSpPr>
          <p:nvPr/>
        </p:nvGrpSpPr>
        <p:grpSpPr bwMode="auto">
          <a:xfrm>
            <a:off x="6018213" y="5011738"/>
            <a:ext cx="1347787" cy="674687"/>
            <a:chOff x="3791" y="3157"/>
            <a:chExt cx="849" cy="425"/>
          </a:xfrm>
        </p:grpSpPr>
        <p:sp>
          <p:nvSpPr>
            <p:cNvPr id="20499" name="AutoShape 43"/>
            <p:cNvSpPr>
              <a:spLocks/>
            </p:cNvSpPr>
            <p:nvPr/>
          </p:nvSpPr>
          <p:spPr bwMode="auto">
            <a:xfrm rot="5400000" flipV="1">
              <a:off x="4138" y="3080"/>
              <a:ext cx="155" cy="849"/>
            </a:xfrm>
            <a:prstGeom prst="leftBrace">
              <a:avLst>
                <a:gd name="adj1" fmla="val 58400"/>
                <a:gd name="adj2" fmla="val 50000"/>
              </a:avLst>
            </a:prstGeom>
            <a:noFill/>
            <a:ln w="19050">
              <a:solidFill>
                <a:srgbClr val="339933"/>
              </a:solidFill>
              <a:round/>
              <a:headEnd/>
              <a:tailEnd/>
            </a:ln>
          </p:spPr>
          <p:txBody>
            <a:bodyPr wrap="none" anchor="ctr"/>
            <a:lstStyle/>
            <a:p>
              <a:endParaRPr lang="en-US">
                <a:cs typeface="Arial" charset="0"/>
              </a:endParaRPr>
            </a:p>
          </p:txBody>
        </p:sp>
        <p:sp>
          <p:nvSpPr>
            <p:cNvPr id="20500" name="Text Box 44"/>
            <p:cNvSpPr txBox="1">
              <a:spLocks noChangeArrowheads="1"/>
            </p:cNvSpPr>
            <p:nvPr/>
          </p:nvSpPr>
          <p:spPr bwMode="auto">
            <a:xfrm>
              <a:off x="3806" y="3157"/>
              <a:ext cx="818" cy="298"/>
            </a:xfrm>
            <a:prstGeom prst="rect">
              <a:avLst/>
            </a:prstGeom>
            <a:noFill/>
            <a:ln w="9525">
              <a:noFill/>
              <a:miter lim="800000"/>
              <a:headEnd/>
              <a:tailEnd/>
            </a:ln>
          </p:spPr>
          <p:txBody>
            <a:bodyPr>
              <a:spAutoFit/>
            </a:bodyPr>
            <a:lstStyle/>
            <a:p>
              <a:pPr algn="ctr">
                <a:spcBef>
                  <a:spcPct val="50000"/>
                </a:spcBef>
              </a:pPr>
              <a:r>
                <a:rPr lang="en-US" sz="2500">
                  <a:cs typeface="Arial" charset="0"/>
                </a:rPr>
                <a:t>imports</a:t>
              </a:r>
            </a:p>
          </p:txBody>
        </p:sp>
      </p:grpSp>
      <p:sp>
        <p:nvSpPr>
          <p:cNvPr id="2049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174">
                                            <p:txEl>
                                              <p:pRg st="0" end="0"/>
                                            </p:txEl>
                                          </p:spTgt>
                                        </p:tgtEl>
                                        <p:attrNameLst>
                                          <p:attrName>style.visibility</p:attrName>
                                        </p:attrNameLst>
                                      </p:cBhvr>
                                      <p:to>
                                        <p:strVal val="visible"/>
                                      </p:to>
                                    </p:set>
                                    <p:animEffect transition="in" filter="wipe(left)">
                                      <p:cBhvr>
                                        <p:cTn id="7" dur="500"/>
                                        <p:tgtEl>
                                          <p:spTgt spid="13517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5174">
                                            <p:txEl>
                                              <p:pRg st="1" end="1"/>
                                            </p:txEl>
                                          </p:spTgt>
                                        </p:tgtEl>
                                        <p:attrNameLst>
                                          <p:attrName>style.visibility</p:attrName>
                                        </p:attrNameLst>
                                      </p:cBhvr>
                                      <p:to>
                                        <p:strVal val="visible"/>
                                      </p:to>
                                    </p:set>
                                    <p:animEffect transition="in" filter="wipe(left)">
                                      <p:cBhvr>
                                        <p:cTn id="15" dur="500"/>
                                        <p:tgtEl>
                                          <p:spTgt spid="135174">
                                            <p:txEl>
                                              <p:pRg st="1" end="1"/>
                                            </p:txEl>
                                          </p:spTgt>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35174">
                                            <p:txEl>
                                              <p:pRg st="2" end="2"/>
                                            </p:txEl>
                                          </p:spTgt>
                                        </p:tgtEl>
                                        <p:attrNameLst>
                                          <p:attrName>style.visibility</p:attrName>
                                        </p:attrNameLst>
                                      </p:cBhvr>
                                      <p:to>
                                        <p:strVal val="visible"/>
                                      </p:to>
                                    </p:set>
                                    <p:animEffect transition="in" filter="wipe(left)">
                                      <p:cBhvr>
                                        <p:cTn id="19" dur="500"/>
                                        <p:tgtEl>
                                          <p:spTgt spid="135174">
                                            <p:txEl>
                                              <p:pRg st="2" end="2"/>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5174">
                                            <p:txEl>
                                              <p:pRg st="3" end="3"/>
                                            </p:txEl>
                                          </p:spTgt>
                                        </p:tgtEl>
                                        <p:attrNameLst>
                                          <p:attrName>style.visibility</p:attrName>
                                        </p:attrNameLst>
                                      </p:cBhvr>
                                      <p:to>
                                        <p:strVal val="visible"/>
                                      </p:to>
                                    </p:set>
                                    <p:animEffect transition="in" filter="wipe(left)">
                                      <p:cBhvr>
                                        <p:cTn id="27" dur="500"/>
                                        <p:tgtEl>
                                          <p:spTgt spid="135174">
                                            <p:txEl>
                                              <p:pRg st="3" end="3"/>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5174">
                                            <p:txEl>
                                              <p:pRg st="4" end="4"/>
                                            </p:txEl>
                                          </p:spTgt>
                                        </p:tgtEl>
                                        <p:attrNameLst>
                                          <p:attrName>style.visibility</p:attrName>
                                        </p:attrNameLst>
                                      </p:cBhvr>
                                      <p:to>
                                        <p:strVal val="visible"/>
                                      </p:to>
                                    </p:set>
                                    <p:animEffect transition="in" filter="wipe(left)">
                                      <p:cBhvr>
                                        <p:cTn id="35" dur="500"/>
                                        <p:tgtEl>
                                          <p:spTgt spid="135174">
                                            <p:txEl>
                                              <p:pRg st="4" end="4"/>
                                            </p:txEl>
                                          </p:spTgt>
                                        </p:tgtEl>
                                      </p:cBhvr>
                                    </p:animEffect>
                                  </p:childTnLst>
                                </p:cTn>
                              </p:par>
                              <p:par>
                                <p:cTn id="36" presetID="18" presetClass="entr" presetSubtype="3"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strips(upRigh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5174">
                                            <p:txEl>
                                              <p:pRg st="5" end="5"/>
                                            </p:txEl>
                                          </p:spTgt>
                                        </p:tgtEl>
                                        <p:attrNameLst>
                                          <p:attrName>style.visibility</p:attrName>
                                        </p:attrNameLst>
                                      </p:cBhvr>
                                      <p:to>
                                        <p:strVal val="visible"/>
                                      </p:to>
                                    </p:set>
                                    <p:animEffect transition="in" filter="wipe(left)">
                                      <p:cBhvr>
                                        <p:cTn id="43" dur="500"/>
                                        <p:tgtEl>
                                          <p:spTgt spid="135174">
                                            <p:txEl>
                                              <p:pRg st="5" end="5"/>
                                            </p:txEl>
                                          </p:spTgt>
                                        </p:tgtEl>
                                      </p:cBhvr>
                                    </p:animEffect>
                                  </p:childTnLst>
                                </p:cTn>
                              </p:par>
                              <p:par>
                                <p:cTn id="44" presetID="9" presetClass="exit" presetSubtype="0" fill="hold" nodeType="withEffect">
                                  <p:stCondLst>
                                    <p:cond delay="0"/>
                                  </p:stCondLst>
                                  <p:childTnLst>
                                    <p:animEffect transition="out" filter="dissolv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5174">
                                            <p:txEl>
                                              <p:pRg st="6" end="6"/>
                                            </p:txEl>
                                          </p:spTgt>
                                        </p:tgtEl>
                                        <p:attrNameLst>
                                          <p:attrName>style.visibility</p:attrName>
                                        </p:attrNameLst>
                                      </p:cBhvr>
                                      <p:to>
                                        <p:strVal val="visible"/>
                                      </p:to>
                                    </p:set>
                                    <p:animEffect transition="in" filter="wipe(left)">
                                      <p:cBhvr>
                                        <p:cTn id="50" dur="500"/>
                                        <p:tgtEl>
                                          <p:spTgt spid="135174">
                                            <p:txEl>
                                              <p:pRg st="6" end="6"/>
                                            </p:txEl>
                                          </p:spTgt>
                                        </p:tgtEl>
                                      </p:cBhvr>
                                    </p:animEffect>
                                  </p:childTnLst>
                                </p:cTn>
                              </p:par>
                            </p:childTnLst>
                          </p:cTn>
                        </p:par>
                        <p:par>
                          <p:cTn id="51" fill="hold">
                            <p:stCondLst>
                              <p:cond delay="1000"/>
                            </p:stCondLst>
                            <p:childTnLst>
                              <p:par>
                                <p:cTn id="52" presetID="22" presetClass="entr" presetSubtype="8"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left)">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35174">
                                            <p:txEl>
                                              <p:pRg st="7" end="7"/>
                                            </p:txEl>
                                          </p:spTgt>
                                        </p:tgtEl>
                                        <p:attrNameLst>
                                          <p:attrName>style.visibility</p:attrName>
                                        </p:attrNameLst>
                                      </p:cBhvr>
                                      <p:to>
                                        <p:strVal val="visible"/>
                                      </p:to>
                                    </p:set>
                                    <p:animEffect transition="in" filter="wipe(left)">
                                      <p:cBhvr>
                                        <p:cTn id="59" dur="500"/>
                                        <p:tgtEl>
                                          <p:spTgt spid="135174">
                                            <p:txEl>
                                              <p:pRg st="7" end="7"/>
                                            </p:txEl>
                                          </p:spTgt>
                                        </p:tgtEl>
                                      </p:cBhvr>
                                    </p:animEffect>
                                  </p:childTnLst>
                                </p:cTn>
                              </p:par>
                              <p:par>
                                <p:cTn id="60" presetID="22" presetClass="entr" presetSubtype="1"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up)">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5174">
                                            <p:txEl>
                                              <p:pRg st="8" end="8"/>
                                            </p:txEl>
                                          </p:spTgt>
                                        </p:tgtEl>
                                        <p:attrNameLst>
                                          <p:attrName>style.visibility</p:attrName>
                                        </p:attrNameLst>
                                      </p:cBhvr>
                                      <p:to>
                                        <p:strVal val="visible"/>
                                      </p:to>
                                    </p:set>
                                    <p:animEffect transition="in" filter="wipe(left)">
                                      <p:cBhvr>
                                        <p:cTn id="67" dur="500"/>
                                        <p:tgtEl>
                                          <p:spTgt spid="135174">
                                            <p:txEl>
                                              <p:pRg st="8" end="8"/>
                                            </p:txEl>
                                          </p:spTgt>
                                        </p:tgtEl>
                                      </p:cBhvr>
                                    </p:animEffect>
                                  </p:childTnLst>
                                </p:cTn>
                              </p:par>
                              <p:par>
                                <p:cTn id="68" presetID="22" presetClass="entr" presetSubtype="1"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up)">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35174">
                                            <p:txEl>
                                              <p:pRg st="9" end="9"/>
                                            </p:txEl>
                                          </p:spTgt>
                                        </p:tgtEl>
                                        <p:attrNameLst>
                                          <p:attrName>style.visibility</p:attrName>
                                        </p:attrNameLst>
                                      </p:cBhvr>
                                      <p:to>
                                        <p:strVal val="visible"/>
                                      </p:to>
                                    </p:set>
                                    <p:animEffect transition="in" filter="wipe(left)">
                                      <p:cBhvr>
                                        <p:cTn id="75" dur="500"/>
                                        <p:tgtEl>
                                          <p:spTgt spid="135174">
                                            <p:txEl>
                                              <p:pRg st="9" end="9"/>
                                            </p:txEl>
                                          </p:spTgt>
                                        </p:tgtEl>
                                      </p:cBhvr>
                                    </p:animEffect>
                                  </p:childTnLst>
                                </p:cTn>
                              </p:par>
                              <p:par>
                                <p:cTn id="76" presetID="18" presetClass="entr" presetSubtype="3"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strips(upRight)">
                                      <p:cBhvr>
                                        <p:cTn id="7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33" name="AutoShape 53"/>
          <p:cNvSpPr>
            <a:spLocks noChangeArrowheads="1"/>
          </p:cNvSpPr>
          <p:nvPr/>
        </p:nvSpPr>
        <p:spPr bwMode="auto">
          <a:xfrm>
            <a:off x="4511675" y="1768475"/>
            <a:ext cx="3430588" cy="3121025"/>
          </a:xfrm>
          <a:prstGeom prst="rtTriangle">
            <a:avLst/>
          </a:prstGeom>
          <a:solidFill>
            <a:srgbClr val="FFFFCC"/>
          </a:solidFill>
          <a:ln w="28575">
            <a:noFill/>
            <a:miter lim="800000"/>
            <a:headEnd/>
            <a:tailEnd/>
          </a:ln>
        </p:spPr>
        <p:txBody>
          <a:bodyPr wrap="none" anchor="ctr"/>
          <a:lstStyle/>
          <a:p>
            <a:endParaRPr lang="en-US">
              <a:cs typeface="Arial" charset="0"/>
            </a:endParaRPr>
          </a:p>
        </p:txBody>
      </p:sp>
      <p:sp>
        <p:nvSpPr>
          <p:cNvPr id="122941" name="AutoShape 61"/>
          <p:cNvSpPr>
            <a:spLocks noChangeArrowheads="1"/>
          </p:cNvSpPr>
          <p:nvPr/>
        </p:nvSpPr>
        <p:spPr bwMode="auto">
          <a:xfrm flipH="1">
            <a:off x="5302250" y="4349750"/>
            <a:ext cx="711200" cy="539750"/>
          </a:xfrm>
          <a:prstGeom prst="rtTriangle">
            <a:avLst/>
          </a:prstGeom>
          <a:solidFill>
            <a:srgbClr val="FF99CC"/>
          </a:solidFill>
          <a:ln w="9525">
            <a:noFill/>
            <a:miter lim="800000"/>
            <a:headEnd/>
            <a:tailEnd/>
          </a:ln>
        </p:spPr>
        <p:txBody>
          <a:bodyPr wrap="none" anchor="ctr"/>
          <a:lstStyle/>
          <a:p>
            <a:endParaRPr lang="en-US">
              <a:cs typeface="Arial" charset="0"/>
            </a:endParaRPr>
          </a:p>
        </p:txBody>
      </p:sp>
      <p:sp>
        <p:nvSpPr>
          <p:cNvPr id="122940" name="AutoShape 60"/>
          <p:cNvSpPr>
            <a:spLocks noChangeArrowheads="1"/>
          </p:cNvSpPr>
          <p:nvPr/>
        </p:nvSpPr>
        <p:spPr bwMode="auto">
          <a:xfrm>
            <a:off x="7370763" y="4354513"/>
            <a:ext cx="588962" cy="539750"/>
          </a:xfrm>
          <a:prstGeom prst="rtTriangle">
            <a:avLst/>
          </a:prstGeom>
          <a:solidFill>
            <a:srgbClr val="FF99CC"/>
          </a:solidFill>
          <a:ln w="9525">
            <a:noFill/>
            <a:miter lim="800000"/>
            <a:headEnd/>
            <a:tailEnd/>
          </a:ln>
        </p:spPr>
        <p:txBody>
          <a:bodyPr wrap="none" anchor="ctr"/>
          <a:lstStyle/>
          <a:p>
            <a:endParaRPr lang="en-US">
              <a:cs typeface="Arial" charset="0"/>
            </a:endParaRPr>
          </a:p>
        </p:txBody>
      </p:sp>
      <p:sp>
        <p:nvSpPr>
          <p:cNvPr id="122936" name="AutoShape 56"/>
          <p:cNvSpPr>
            <a:spLocks noChangeArrowheads="1"/>
          </p:cNvSpPr>
          <p:nvPr/>
        </p:nvSpPr>
        <p:spPr bwMode="auto">
          <a:xfrm flipV="1">
            <a:off x="4503738" y="4899025"/>
            <a:ext cx="763587" cy="595313"/>
          </a:xfrm>
          <a:prstGeom prst="rtTriangle">
            <a:avLst/>
          </a:prstGeom>
          <a:solidFill>
            <a:srgbClr val="FFFFCC"/>
          </a:solidFill>
          <a:ln w="28575">
            <a:noFill/>
            <a:miter lim="800000"/>
            <a:headEnd/>
            <a:tailEnd/>
          </a:ln>
        </p:spPr>
        <p:txBody>
          <a:bodyPr wrap="none" anchor="ctr"/>
          <a:lstStyle/>
          <a:p>
            <a:endParaRPr lang="en-US">
              <a:cs typeface="Arial" charset="0"/>
            </a:endParaRPr>
          </a:p>
        </p:txBody>
      </p:sp>
      <p:sp>
        <p:nvSpPr>
          <p:cNvPr id="122935" name="AutoShape 55"/>
          <p:cNvSpPr>
            <a:spLocks noChangeArrowheads="1"/>
          </p:cNvSpPr>
          <p:nvPr/>
        </p:nvSpPr>
        <p:spPr bwMode="auto">
          <a:xfrm flipV="1">
            <a:off x="4508500" y="4337050"/>
            <a:ext cx="1481138" cy="1150938"/>
          </a:xfrm>
          <a:prstGeom prst="rtTriangle">
            <a:avLst/>
          </a:prstGeom>
          <a:solidFill>
            <a:srgbClr val="CCFFCC"/>
          </a:solidFill>
          <a:ln w="28575">
            <a:noFill/>
            <a:miter lim="800000"/>
            <a:headEnd/>
            <a:tailEnd/>
          </a:ln>
        </p:spPr>
        <p:txBody>
          <a:bodyPr wrap="none" anchor="ctr"/>
          <a:lstStyle/>
          <a:p>
            <a:endParaRPr lang="en-US">
              <a:cs typeface="Arial" charset="0"/>
            </a:endParaRPr>
          </a:p>
        </p:txBody>
      </p:sp>
      <p:sp>
        <p:nvSpPr>
          <p:cNvPr id="122934" name="AutoShape 54"/>
          <p:cNvSpPr>
            <a:spLocks noChangeArrowheads="1"/>
          </p:cNvSpPr>
          <p:nvPr/>
        </p:nvSpPr>
        <p:spPr bwMode="auto">
          <a:xfrm>
            <a:off x="4506913" y="1763713"/>
            <a:ext cx="2832100" cy="2565400"/>
          </a:xfrm>
          <a:prstGeom prst="rtTriangle">
            <a:avLst/>
          </a:prstGeom>
          <a:solidFill>
            <a:srgbClr val="CCFFCC"/>
          </a:solidFill>
          <a:ln w="28575">
            <a:noFill/>
            <a:miter lim="800000"/>
            <a:headEnd/>
            <a:tailEnd/>
          </a:ln>
        </p:spPr>
        <p:txBody>
          <a:bodyPr wrap="none" anchor="ctr"/>
          <a:lstStyle/>
          <a:p>
            <a:endParaRPr lang="en-US">
              <a:cs typeface="Arial" charset="0"/>
            </a:endParaRPr>
          </a:p>
        </p:txBody>
      </p:sp>
      <p:sp>
        <p:nvSpPr>
          <p:cNvPr id="122932" name="Rectangle 52"/>
          <p:cNvSpPr>
            <a:spLocks noChangeArrowheads="1"/>
          </p:cNvSpPr>
          <p:nvPr/>
        </p:nvSpPr>
        <p:spPr bwMode="auto">
          <a:xfrm>
            <a:off x="6019800" y="4338638"/>
            <a:ext cx="1347788" cy="557212"/>
          </a:xfrm>
          <a:prstGeom prst="rect">
            <a:avLst/>
          </a:prstGeom>
          <a:solidFill>
            <a:srgbClr val="CCFFCC"/>
          </a:solidFill>
          <a:ln w="9525">
            <a:noFill/>
            <a:miter lim="800000"/>
            <a:headEnd/>
            <a:tailEnd/>
          </a:ln>
        </p:spPr>
        <p:txBody>
          <a:bodyPr wrap="none" anchor="ctr"/>
          <a:lstStyle/>
          <a:p>
            <a:endParaRPr lang="en-US">
              <a:cs typeface="Arial" charset="0"/>
            </a:endParaRPr>
          </a:p>
        </p:txBody>
      </p:sp>
      <p:grpSp>
        <p:nvGrpSpPr>
          <p:cNvPr id="2" name="Group 2"/>
          <p:cNvGrpSpPr>
            <a:grpSpLocks/>
          </p:cNvGrpSpPr>
          <p:nvPr/>
        </p:nvGrpSpPr>
        <p:grpSpPr bwMode="auto">
          <a:xfrm>
            <a:off x="3748088" y="4140200"/>
            <a:ext cx="4735512" cy="381000"/>
            <a:chOff x="2361" y="2962"/>
            <a:chExt cx="2983" cy="240"/>
          </a:xfrm>
        </p:grpSpPr>
        <p:sp>
          <p:nvSpPr>
            <p:cNvPr id="21559" name="Line 3"/>
            <p:cNvSpPr>
              <a:spLocks noChangeShapeType="1"/>
            </p:cNvSpPr>
            <p:nvPr/>
          </p:nvSpPr>
          <p:spPr bwMode="auto">
            <a:xfrm>
              <a:off x="2834" y="3085"/>
              <a:ext cx="2510" cy="0"/>
            </a:xfrm>
            <a:prstGeom prst="line">
              <a:avLst/>
            </a:prstGeom>
            <a:noFill/>
            <a:ln w="28575">
              <a:solidFill>
                <a:srgbClr val="00CC00"/>
              </a:solidFill>
              <a:round/>
              <a:headEnd/>
              <a:tailEnd/>
            </a:ln>
          </p:spPr>
          <p:txBody>
            <a:bodyPr/>
            <a:lstStyle/>
            <a:p>
              <a:endParaRPr lang="en-US"/>
            </a:p>
          </p:txBody>
        </p:sp>
        <p:sp>
          <p:nvSpPr>
            <p:cNvPr id="21560" name="Text Box 4"/>
            <p:cNvSpPr txBox="1">
              <a:spLocks noChangeArrowheads="1"/>
            </p:cNvSpPr>
            <p:nvPr/>
          </p:nvSpPr>
          <p:spPr bwMode="auto">
            <a:xfrm>
              <a:off x="2361" y="2962"/>
              <a:ext cx="461" cy="240"/>
            </a:xfrm>
            <a:prstGeom prst="rect">
              <a:avLst/>
            </a:prstGeom>
            <a:noFill/>
            <a:ln w="9525">
              <a:noFill/>
              <a:miter lim="800000"/>
              <a:headEnd/>
              <a:tailEnd/>
            </a:ln>
          </p:spPr>
          <p:txBody>
            <a:bodyPr lIns="0" tIns="0" bIns="0" anchor="ctr">
              <a:spAutoFit/>
            </a:bodyPr>
            <a:lstStyle/>
            <a:p>
              <a:pPr algn="r">
                <a:spcBef>
                  <a:spcPct val="50000"/>
                </a:spcBef>
              </a:pPr>
              <a:r>
                <a:rPr lang="en-US" sz="2500">
                  <a:cs typeface="Arial" charset="0"/>
                </a:rPr>
                <a:t>$30</a:t>
              </a:r>
            </a:p>
          </p:txBody>
        </p:sp>
      </p:grpSp>
      <p:sp>
        <p:nvSpPr>
          <p:cNvPr id="21516" name="Rectangle 5"/>
          <p:cNvSpPr>
            <a:spLocks noGrp="1" noChangeArrowheads="1"/>
          </p:cNvSpPr>
          <p:nvPr>
            <p:ph type="title" idx="4294967295"/>
          </p:nvPr>
        </p:nvSpPr>
        <p:spPr>
          <a:xfrm>
            <a:off x="457200" y="230188"/>
            <a:ext cx="8229600" cy="649287"/>
          </a:xfrm>
        </p:spPr>
        <p:txBody>
          <a:bodyPr/>
          <a:lstStyle/>
          <a:p>
            <a:pPr eaLnBrk="1" hangingPunct="1"/>
            <a:r>
              <a:rPr lang="en-US" sz="3400" smtClean="0"/>
              <a:t>Analysis of a Tariff on Cotton Shirts</a:t>
            </a:r>
          </a:p>
        </p:txBody>
      </p:sp>
      <p:sp>
        <p:nvSpPr>
          <p:cNvPr id="122886" name="Rectangle 6"/>
          <p:cNvSpPr>
            <a:spLocks noGrp="1" noChangeArrowheads="1"/>
          </p:cNvSpPr>
          <p:nvPr>
            <p:ph type="body" idx="4294967295"/>
          </p:nvPr>
        </p:nvSpPr>
        <p:spPr>
          <a:xfrm>
            <a:off x="401638" y="957263"/>
            <a:ext cx="3530600" cy="5407025"/>
          </a:xfrm>
          <a:noFill/>
        </p:spPr>
        <p:txBody>
          <a:bodyPr/>
          <a:lstStyle/>
          <a:p>
            <a:pPr marL="0" indent="0" eaLnBrk="1" hangingPunct="1">
              <a:buFont typeface="Wingdings" pitchFamily="2" charset="2"/>
              <a:buNone/>
            </a:pPr>
            <a:r>
              <a:rPr lang="en-US" sz="2600" u="sng" smtClean="0"/>
              <a:t>Free trade</a:t>
            </a:r>
          </a:p>
          <a:p>
            <a:pPr marL="400050" lvl="1" eaLnBrk="1" hangingPunct="1">
              <a:lnSpc>
                <a:spcPct val="105000"/>
              </a:lnSpc>
              <a:spcBef>
                <a:spcPct val="10000"/>
              </a:spcBef>
              <a:buFont typeface="Wingdings" pitchFamily="2" charset="2"/>
              <a:buNone/>
            </a:pPr>
            <a:r>
              <a:rPr lang="en-US" sz="2500" smtClean="0"/>
              <a:t>CS = A + B + C </a:t>
            </a:r>
            <a:br>
              <a:rPr lang="en-US" sz="2500" smtClean="0"/>
            </a:br>
            <a:r>
              <a:rPr lang="en-US" sz="2500" smtClean="0"/>
              <a:t>     + D + E + F</a:t>
            </a:r>
          </a:p>
          <a:p>
            <a:pPr marL="400050" lvl="1" eaLnBrk="1" hangingPunct="1">
              <a:lnSpc>
                <a:spcPct val="105000"/>
              </a:lnSpc>
              <a:spcBef>
                <a:spcPct val="10000"/>
              </a:spcBef>
              <a:buFont typeface="Wingdings" pitchFamily="2" charset="2"/>
              <a:buNone/>
            </a:pPr>
            <a:r>
              <a:rPr lang="en-US" sz="2500" smtClean="0"/>
              <a:t>PS = G</a:t>
            </a:r>
          </a:p>
          <a:p>
            <a:pPr marL="400050" lvl="1" eaLnBrk="1" hangingPunct="1">
              <a:lnSpc>
                <a:spcPct val="105000"/>
              </a:lnSpc>
              <a:spcBef>
                <a:spcPct val="10000"/>
              </a:spcBef>
              <a:buFont typeface="Wingdings" pitchFamily="2" charset="2"/>
              <a:buNone/>
            </a:pPr>
            <a:r>
              <a:rPr lang="en-US" sz="2500" smtClean="0"/>
              <a:t>Total surplus = A + B </a:t>
            </a:r>
            <a:br>
              <a:rPr lang="en-US" sz="2500" smtClean="0"/>
            </a:br>
            <a:r>
              <a:rPr lang="en-US" sz="2500" smtClean="0"/>
              <a:t>+ C + D + E + F + G</a:t>
            </a:r>
          </a:p>
          <a:p>
            <a:pPr marL="0" indent="0" eaLnBrk="1" hangingPunct="1">
              <a:spcBef>
                <a:spcPct val="35000"/>
              </a:spcBef>
              <a:buFont typeface="Wingdings" pitchFamily="2" charset="2"/>
              <a:buNone/>
            </a:pPr>
            <a:r>
              <a:rPr lang="en-US" sz="2600" u="sng" smtClean="0"/>
              <a:t>Tariff</a:t>
            </a:r>
          </a:p>
          <a:p>
            <a:pPr marL="400050" lvl="1" eaLnBrk="1" hangingPunct="1">
              <a:lnSpc>
                <a:spcPct val="105000"/>
              </a:lnSpc>
              <a:spcBef>
                <a:spcPct val="10000"/>
              </a:spcBef>
              <a:buFont typeface="Wingdings" pitchFamily="2" charset="2"/>
              <a:buNone/>
            </a:pPr>
            <a:r>
              <a:rPr lang="en-US" sz="2500" smtClean="0"/>
              <a:t>CS = A + B</a:t>
            </a:r>
          </a:p>
          <a:p>
            <a:pPr marL="400050" lvl="1" eaLnBrk="1" hangingPunct="1">
              <a:lnSpc>
                <a:spcPct val="105000"/>
              </a:lnSpc>
              <a:spcBef>
                <a:spcPct val="10000"/>
              </a:spcBef>
              <a:buFont typeface="Wingdings" pitchFamily="2" charset="2"/>
              <a:buNone/>
            </a:pPr>
            <a:r>
              <a:rPr lang="en-US" sz="2500" smtClean="0"/>
              <a:t>PS = C + G</a:t>
            </a:r>
          </a:p>
          <a:p>
            <a:pPr marL="400050" lvl="1" eaLnBrk="1" hangingPunct="1">
              <a:lnSpc>
                <a:spcPct val="105000"/>
              </a:lnSpc>
              <a:spcBef>
                <a:spcPct val="10000"/>
              </a:spcBef>
              <a:buFont typeface="Wingdings" pitchFamily="2" charset="2"/>
              <a:buNone/>
            </a:pPr>
            <a:r>
              <a:rPr lang="en-US" sz="2500" smtClean="0"/>
              <a:t>Revenue = E</a:t>
            </a:r>
          </a:p>
          <a:p>
            <a:pPr marL="400050" lvl="1" eaLnBrk="1" hangingPunct="1">
              <a:lnSpc>
                <a:spcPct val="105000"/>
              </a:lnSpc>
              <a:spcBef>
                <a:spcPct val="10000"/>
              </a:spcBef>
              <a:buFont typeface="Wingdings" pitchFamily="2" charset="2"/>
              <a:buNone/>
            </a:pPr>
            <a:r>
              <a:rPr lang="en-US" sz="2500" smtClean="0"/>
              <a:t>Total surplus = A + B </a:t>
            </a:r>
            <a:br>
              <a:rPr lang="en-US" sz="2500" smtClean="0"/>
            </a:br>
            <a:r>
              <a:rPr lang="en-US" sz="2500" smtClean="0"/>
              <a:t>+ C + E + G</a:t>
            </a:r>
          </a:p>
        </p:txBody>
      </p:sp>
      <p:grpSp>
        <p:nvGrpSpPr>
          <p:cNvPr id="3" name="Group 7"/>
          <p:cNvGrpSpPr>
            <a:grpSpLocks/>
          </p:cNvGrpSpPr>
          <p:nvPr/>
        </p:nvGrpSpPr>
        <p:grpSpPr bwMode="auto">
          <a:xfrm>
            <a:off x="4324350" y="952500"/>
            <a:ext cx="4371975" cy="5003800"/>
            <a:chOff x="2724" y="600"/>
            <a:chExt cx="2754" cy="3152"/>
          </a:xfrm>
        </p:grpSpPr>
        <p:grpSp>
          <p:nvGrpSpPr>
            <p:cNvPr id="4" name="Group 8"/>
            <p:cNvGrpSpPr>
              <a:grpSpLocks/>
            </p:cNvGrpSpPr>
            <p:nvPr/>
          </p:nvGrpSpPr>
          <p:grpSpPr bwMode="auto">
            <a:xfrm>
              <a:off x="2836" y="866"/>
              <a:ext cx="2453" cy="2720"/>
              <a:chOff x="2424" y="1167"/>
              <a:chExt cx="2400" cy="2079"/>
            </a:xfrm>
          </p:grpSpPr>
          <p:sp>
            <p:nvSpPr>
              <p:cNvPr id="21557" name="Line 9"/>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p>
            </p:txBody>
          </p:sp>
          <p:sp>
            <p:nvSpPr>
              <p:cNvPr id="21558" name="Line 10"/>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p>
            </p:txBody>
          </p:sp>
        </p:grpSp>
        <p:sp>
          <p:nvSpPr>
            <p:cNvPr id="21555" name="Text Box 11"/>
            <p:cNvSpPr txBox="1">
              <a:spLocks noChangeArrowheads="1"/>
            </p:cNvSpPr>
            <p:nvPr/>
          </p:nvSpPr>
          <p:spPr bwMode="auto">
            <a:xfrm>
              <a:off x="2724" y="600"/>
              <a:ext cx="220"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P</a:t>
              </a:r>
            </a:p>
          </p:txBody>
        </p:sp>
        <p:sp>
          <p:nvSpPr>
            <p:cNvPr id="21556" name="Text Box 12"/>
            <p:cNvSpPr txBox="1">
              <a:spLocks noChangeArrowheads="1"/>
            </p:cNvSpPr>
            <p:nvPr/>
          </p:nvSpPr>
          <p:spPr bwMode="auto">
            <a:xfrm>
              <a:off x="5258" y="3474"/>
              <a:ext cx="220" cy="278"/>
            </a:xfrm>
            <a:prstGeom prst="rect">
              <a:avLst/>
            </a:prstGeom>
            <a:noFill/>
            <a:ln w="9525">
              <a:noFill/>
              <a:miter lim="800000"/>
              <a:headEnd/>
              <a:tailEnd/>
            </a:ln>
          </p:spPr>
          <p:txBody>
            <a:bodyPr>
              <a:spAutoFit/>
            </a:bodyPr>
            <a:lstStyle/>
            <a:p>
              <a:pPr algn="ctr">
                <a:spcBef>
                  <a:spcPct val="50000"/>
                </a:spcBef>
              </a:pPr>
              <a:r>
                <a:rPr lang="en-US" sz="2300" b="1" i="1">
                  <a:cs typeface="Arial" charset="0"/>
                </a:rPr>
                <a:t>Q</a:t>
              </a:r>
            </a:p>
          </p:txBody>
        </p:sp>
      </p:grpSp>
      <p:grpSp>
        <p:nvGrpSpPr>
          <p:cNvPr id="5" name="Group 13"/>
          <p:cNvGrpSpPr>
            <a:grpSpLocks/>
          </p:cNvGrpSpPr>
          <p:nvPr/>
        </p:nvGrpSpPr>
        <p:grpSpPr bwMode="auto">
          <a:xfrm>
            <a:off x="4503738" y="1754188"/>
            <a:ext cx="4244975" cy="3795712"/>
            <a:chOff x="2837" y="1105"/>
            <a:chExt cx="2674" cy="2391"/>
          </a:xfrm>
        </p:grpSpPr>
        <p:sp>
          <p:nvSpPr>
            <p:cNvPr id="21552" name="Text Box 14"/>
            <p:cNvSpPr txBox="1">
              <a:spLocks noChangeArrowheads="1"/>
            </p:cNvSpPr>
            <p:nvPr/>
          </p:nvSpPr>
          <p:spPr bwMode="auto">
            <a:xfrm>
              <a:off x="5235" y="3217"/>
              <a:ext cx="276"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D</a:t>
              </a:r>
            </a:p>
          </p:txBody>
        </p:sp>
        <p:sp>
          <p:nvSpPr>
            <p:cNvPr id="21553" name="Line 15"/>
            <p:cNvSpPr>
              <a:spLocks noChangeShapeType="1"/>
            </p:cNvSpPr>
            <p:nvPr/>
          </p:nvSpPr>
          <p:spPr bwMode="auto">
            <a:xfrm>
              <a:off x="2837" y="1105"/>
              <a:ext cx="2458" cy="2224"/>
            </a:xfrm>
            <a:prstGeom prst="line">
              <a:avLst/>
            </a:prstGeom>
            <a:noFill/>
            <a:ln w="38100">
              <a:solidFill>
                <a:schemeClr val="tx2"/>
              </a:solidFill>
              <a:round/>
              <a:headEnd/>
              <a:tailEnd/>
            </a:ln>
          </p:spPr>
          <p:txBody>
            <a:bodyPr/>
            <a:lstStyle/>
            <a:p>
              <a:endParaRPr lang="en-US"/>
            </a:p>
          </p:txBody>
        </p:sp>
      </p:grpSp>
      <p:grpSp>
        <p:nvGrpSpPr>
          <p:cNvPr id="6" name="Group 16"/>
          <p:cNvGrpSpPr>
            <a:grpSpLocks/>
          </p:cNvGrpSpPr>
          <p:nvPr/>
        </p:nvGrpSpPr>
        <p:grpSpPr bwMode="auto">
          <a:xfrm>
            <a:off x="4500563" y="2432050"/>
            <a:ext cx="3832225" cy="3076575"/>
            <a:chOff x="2842" y="1525"/>
            <a:chExt cx="2414" cy="1938"/>
          </a:xfrm>
        </p:grpSpPr>
        <p:sp>
          <p:nvSpPr>
            <p:cNvPr id="21550" name="Text Box 17"/>
            <p:cNvSpPr txBox="1">
              <a:spLocks noChangeArrowheads="1"/>
            </p:cNvSpPr>
            <p:nvPr/>
          </p:nvSpPr>
          <p:spPr bwMode="auto">
            <a:xfrm>
              <a:off x="5023" y="1525"/>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S</a:t>
              </a:r>
            </a:p>
          </p:txBody>
        </p:sp>
        <p:sp>
          <p:nvSpPr>
            <p:cNvPr id="21551" name="Line 18"/>
            <p:cNvSpPr>
              <a:spLocks noChangeShapeType="1"/>
            </p:cNvSpPr>
            <p:nvPr/>
          </p:nvSpPr>
          <p:spPr bwMode="auto">
            <a:xfrm flipV="1">
              <a:off x="2842" y="1735"/>
              <a:ext cx="2238" cy="1728"/>
            </a:xfrm>
            <a:prstGeom prst="line">
              <a:avLst/>
            </a:prstGeom>
            <a:noFill/>
            <a:ln w="38100">
              <a:solidFill>
                <a:schemeClr val="tx2"/>
              </a:solidFill>
              <a:round/>
              <a:headEnd/>
              <a:tailEnd/>
            </a:ln>
          </p:spPr>
          <p:txBody>
            <a:bodyPr/>
            <a:lstStyle/>
            <a:p>
              <a:endParaRPr lang="en-US"/>
            </a:p>
          </p:txBody>
        </p:sp>
      </p:grpSp>
      <p:grpSp>
        <p:nvGrpSpPr>
          <p:cNvPr id="7" name="Group 19"/>
          <p:cNvGrpSpPr>
            <a:grpSpLocks/>
          </p:cNvGrpSpPr>
          <p:nvPr/>
        </p:nvGrpSpPr>
        <p:grpSpPr bwMode="auto">
          <a:xfrm>
            <a:off x="3748088" y="4702175"/>
            <a:ext cx="4735512" cy="381000"/>
            <a:chOff x="2361" y="2962"/>
            <a:chExt cx="2983" cy="240"/>
          </a:xfrm>
        </p:grpSpPr>
        <p:sp>
          <p:nvSpPr>
            <p:cNvPr id="21548" name="Line 20"/>
            <p:cNvSpPr>
              <a:spLocks noChangeShapeType="1"/>
            </p:cNvSpPr>
            <p:nvPr/>
          </p:nvSpPr>
          <p:spPr bwMode="auto">
            <a:xfrm>
              <a:off x="2834" y="3085"/>
              <a:ext cx="2510" cy="0"/>
            </a:xfrm>
            <a:prstGeom prst="line">
              <a:avLst/>
            </a:prstGeom>
            <a:noFill/>
            <a:ln w="28575">
              <a:solidFill>
                <a:srgbClr val="CC0000"/>
              </a:solidFill>
              <a:round/>
              <a:headEnd/>
              <a:tailEnd/>
            </a:ln>
          </p:spPr>
          <p:txBody>
            <a:bodyPr/>
            <a:lstStyle/>
            <a:p>
              <a:endParaRPr lang="en-US"/>
            </a:p>
          </p:txBody>
        </p:sp>
        <p:sp>
          <p:nvSpPr>
            <p:cNvPr id="21549" name="Text Box 21"/>
            <p:cNvSpPr txBox="1">
              <a:spLocks noChangeArrowheads="1"/>
            </p:cNvSpPr>
            <p:nvPr/>
          </p:nvSpPr>
          <p:spPr bwMode="auto">
            <a:xfrm>
              <a:off x="2361" y="2962"/>
              <a:ext cx="461" cy="240"/>
            </a:xfrm>
            <a:prstGeom prst="rect">
              <a:avLst/>
            </a:prstGeom>
            <a:noFill/>
            <a:ln w="9525">
              <a:noFill/>
              <a:miter lim="800000"/>
              <a:headEnd/>
              <a:tailEnd/>
            </a:ln>
          </p:spPr>
          <p:txBody>
            <a:bodyPr lIns="0" tIns="0" bIns="0" anchor="ctr">
              <a:spAutoFit/>
            </a:bodyPr>
            <a:lstStyle/>
            <a:p>
              <a:pPr algn="r">
                <a:spcBef>
                  <a:spcPct val="50000"/>
                </a:spcBef>
              </a:pPr>
              <a:r>
                <a:rPr lang="en-US" sz="2500">
                  <a:cs typeface="Arial" charset="0"/>
                </a:rPr>
                <a:t>$20</a:t>
              </a:r>
            </a:p>
          </p:txBody>
        </p:sp>
      </p:grpSp>
      <p:grpSp>
        <p:nvGrpSpPr>
          <p:cNvPr id="8" name="Group 22"/>
          <p:cNvGrpSpPr>
            <a:grpSpLocks/>
          </p:cNvGrpSpPr>
          <p:nvPr/>
        </p:nvGrpSpPr>
        <p:grpSpPr bwMode="auto">
          <a:xfrm>
            <a:off x="4973638" y="4830763"/>
            <a:ext cx="603250" cy="1258887"/>
            <a:chOff x="3133" y="3043"/>
            <a:chExt cx="380" cy="793"/>
          </a:xfrm>
        </p:grpSpPr>
        <p:sp>
          <p:nvSpPr>
            <p:cNvPr id="21545" name="Line 23"/>
            <p:cNvSpPr>
              <a:spLocks noChangeShapeType="1"/>
            </p:cNvSpPr>
            <p:nvPr/>
          </p:nvSpPr>
          <p:spPr bwMode="auto">
            <a:xfrm>
              <a:off x="3327" y="3080"/>
              <a:ext cx="0" cy="505"/>
            </a:xfrm>
            <a:prstGeom prst="line">
              <a:avLst/>
            </a:prstGeom>
            <a:noFill/>
            <a:ln w="9525">
              <a:solidFill>
                <a:schemeClr val="tx1"/>
              </a:solidFill>
              <a:prstDash val="lgDash"/>
              <a:round/>
              <a:headEnd/>
              <a:tailEnd/>
            </a:ln>
          </p:spPr>
          <p:txBody>
            <a:bodyPr/>
            <a:lstStyle/>
            <a:p>
              <a:endParaRPr lang="en-US"/>
            </a:p>
          </p:txBody>
        </p:sp>
        <p:sp>
          <p:nvSpPr>
            <p:cNvPr id="21546" name="Oval 24"/>
            <p:cNvSpPr>
              <a:spLocks noChangeAspect="1" noChangeArrowheads="1"/>
            </p:cNvSpPr>
            <p:nvPr/>
          </p:nvSpPr>
          <p:spPr bwMode="auto">
            <a:xfrm>
              <a:off x="3286" y="3043"/>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1547" name="Text Box 25"/>
            <p:cNvSpPr txBox="1">
              <a:spLocks noChangeArrowheads="1"/>
            </p:cNvSpPr>
            <p:nvPr/>
          </p:nvSpPr>
          <p:spPr bwMode="auto">
            <a:xfrm>
              <a:off x="3133" y="3596"/>
              <a:ext cx="380"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25</a:t>
              </a:r>
            </a:p>
          </p:txBody>
        </p:sp>
      </p:grpSp>
      <p:sp>
        <p:nvSpPr>
          <p:cNvPr id="21523" name="Text Box 26"/>
          <p:cNvSpPr txBox="1">
            <a:spLocks noChangeArrowheads="1"/>
          </p:cNvSpPr>
          <p:nvPr/>
        </p:nvSpPr>
        <p:spPr bwMode="auto">
          <a:xfrm>
            <a:off x="5665788" y="1219200"/>
            <a:ext cx="190817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u="sng">
                <a:cs typeface="Arial" charset="0"/>
              </a:rPr>
              <a:t>Cotton shirts</a:t>
            </a:r>
          </a:p>
        </p:txBody>
      </p:sp>
      <p:grpSp>
        <p:nvGrpSpPr>
          <p:cNvPr id="9" name="Group 27"/>
          <p:cNvGrpSpPr>
            <a:grpSpLocks/>
          </p:cNvGrpSpPr>
          <p:nvPr/>
        </p:nvGrpSpPr>
        <p:grpSpPr bwMode="auto">
          <a:xfrm>
            <a:off x="5732463" y="4273550"/>
            <a:ext cx="550862" cy="1814513"/>
            <a:chOff x="3611" y="2692"/>
            <a:chExt cx="347" cy="1143"/>
          </a:xfrm>
        </p:grpSpPr>
        <p:sp>
          <p:nvSpPr>
            <p:cNvPr id="21542" name="Text Box 28"/>
            <p:cNvSpPr txBox="1">
              <a:spLocks noChangeArrowheads="1"/>
            </p:cNvSpPr>
            <p:nvPr/>
          </p:nvSpPr>
          <p:spPr bwMode="auto">
            <a:xfrm>
              <a:off x="3611" y="3595"/>
              <a:ext cx="347"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40</a:t>
              </a:r>
            </a:p>
          </p:txBody>
        </p:sp>
        <p:sp>
          <p:nvSpPr>
            <p:cNvPr id="21543" name="Oval 29"/>
            <p:cNvSpPr>
              <a:spLocks noChangeAspect="1" noChangeArrowheads="1"/>
            </p:cNvSpPr>
            <p:nvPr/>
          </p:nvSpPr>
          <p:spPr bwMode="auto">
            <a:xfrm>
              <a:off x="3746" y="2692"/>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1544" name="Line 30"/>
            <p:cNvSpPr>
              <a:spLocks noChangeShapeType="1"/>
            </p:cNvSpPr>
            <p:nvPr/>
          </p:nvSpPr>
          <p:spPr bwMode="auto">
            <a:xfrm>
              <a:off x="3789" y="2730"/>
              <a:ext cx="0" cy="855"/>
            </a:xfrm>
            <a:prstGeom prst="line">
              <a:avLst/>
            </a:prstGeom>
            <a:noFill/>
            <a:ln w="9525">
              <a:solidFill>
                <a:schemeClr val="tx1"/>
              </a:solidFill>
              <a:prstDash val="lgDash"/>
              <a:round/>
              <a:headEnd/>
              <a:tailEnd/>
            </a:ln>
          </p:spPr>
          <p:txBody>
            <a:bodyPr/>
            <a:lstStyle/>
            <a:p>
              <a:endParaRPr lang="en-US"/>
            </a:p>
          </p:txBody>
        </p:sp>
      </p:grpSp>
      <p:sp>
        <p:nvSpPr>
          <p:cNvPr id="122911" name="Text Box 31"/>
          <p:cNvSpPr txBox="1">
            <a:spLocks noChangeArrowheads="1"/>
          </p:cNvSpPr>
          <p:nvPr/>
        </p:nvSpPr>
        <p:spPr bwMode="auto">
          <a:xfrm>
            <a:off x="5218113" y="3422650"/>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A</a:t>
            </a:r>
          </a:p>
        </p:txBody>
      </p:sp>
      <p:sp>
        <p:nvSpPr>
          <p:cNvPr id="122912" name="Text Box 32"/>
          <p:cNvSpPr txBox="1">
            <a:spLocks noChangeArrowheads="1"/>
          </p:cNvSpPr>
          <p:nvPr/>
        </p:nvSpPr>
        <p:spPr bwMode="auto">
          <a:xfrm>
            <a:off x="6526213" y="3919538"/>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B</a:t>
            </a:r>
          </a:p>
        </p:txBody>
      </p:sp>
      <p:sp>
        <p:nvSpPr>
          <p:cNvPr id="122913" name="Text Box 33"/>
          <p:cNvSpPr txBox="1">
            <a:spLocks noChangeArrowheads="1"/>
          </p:cNvSpPr>
          <p:nvPr/>
        </p:nvSpPr>
        <p:spPr bwMode="auto">
          <a:xfrm>
            <a:off x="5675313" y="4521200"/>
            <a:ext cx="344487"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D</a:t>
            </a:r>
          </a:p>
        </p:txBody>
      </p:sp>
      <p:sp>
        <p:nvSpPr>
          <p:cNvPr id="122914" name="Text Box 34"/>
          <p:cNvSpPr txBox="1">
            <a:spLocks noChangeArrowheads="1"/>
          </p:cNvSpPr>
          <p:nvPr/>
        </p:nvSpPr>
        <p:spPr bwMode="auto">
          <a:xfrm>
            <a:off x="6484938" y="4427538"/>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E</a:t>
            </a:r>
          </a:p>
        </p:txBody>
      </p:sp>
      <p:sp>
        <p:nvSpPr>
          <p:cNvPr id="122915" name="Text Box 35"/>
          <p:cNvSpPr txBox="1">
            <a:spLocks noChangeArrowheads="1"/>
          </p:cNvSpPr>
          <p:nvPr/>
        </p:nvSpPr>
        <p:spPr bwMode="auto">
          <a:xfrm>
            <a:off x="4511675" y="4902200"/>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G</a:t>
            </a:r>
          </a:p>
        </p:txBody>
      </p:sp>
      <p:sp>
        <p:nvSpPr>
          <p:cNvPr id="122916" name="Text Box 36"/>
          <p:cNvSpPr txBox="1">
            <a:spLocks noChangeArrowheads="1"/>
          </p:cNvSpPr>
          <p:nvPr/>
        </p:nvSpPr>
        <p:spPr bwMode="auto">
          <a:xfrm>
            <a:off x="7346950" y="4522788"/>
            <a:ext cx="344488"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F</a:t>
            </a:r>
          </a:p>
        </p:txBody>
      </p:sp>
      <p:sp>
        <p:nvSpPr>
          <p:cNvPr id="122917" name="Text Box 37"/>
          <p:cNvSpPr txBox="1">
            <a:spLocks noChangeArrowheads="1"/>
          </p:cNvSpPr>
          <p:nvPr/>
        </p:nvSpPr>
        <p:spPr bwMode="auto">
          <a:xfrm>
            <a:off x="4862513" y="4413250"/>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C</a:t>
            </a:r>
          </a:p>
        </p:txBody>
      </p:sp>
      <p:grpSp>
        <p:nvGrpSpPr>
          <p:cNvPr id="10" name="Group 38"/>
          <p:cNvGrpSpPr>
            <a:grpSpLocks/>
          </p:cNvGrpSpPr>
          <p:nvPr/>
        </p:nvGrpSpPr>
        <p:grpSpPr bwMode="auto">
          <a:xfrm>
            <a:off x="7096125" y="4271963"/>
            <a:ext cx="550863" cy="1824037"/>
            <a:chOff x="4470" y="2691"/>
            <a:chExt cx="347" cy="1149"/>
          </a:xfrm>
        </p:grpSpPr>
        <p:sp>
          <p:nvSpPr>
            <p:cNvPr id="21539" name="Line 39"/>
            <p:cNvSpPr>
              <a:spLocks noChangeShapeType="1"/>
            </p:cNvSpPr>
            <p:nvPr/>
          </p:nvSpPr>
          <p:spPr bwMode="auto">
            <a:xfrm>
              <a:off x="4644" y="2733"/>
              <a:ext cx="0" cy="855"/>
            </a:xfrm>
            <a:prstGeom prst="line">
              <a:avLst/>
            </a:prstGeom>
            <a:noFill/>
            <a:ln w="9525">
              <a:solidFill>
                <a:schemeClr val="tx1"/>
              </a:solidFill>
              <a:prstDash val="lgDash"/>
              <a:round/>
              <a:headEnd/>
              <a:tailEnd/>
            </a:ln>
          </p:spPr>
          <p:txBody>
            <a:bodyPr/>
            <a:lstStyle/>
            <a:p>
              <a:endParaRPr lang="en-US"/>
            </a:p>
          </p:txBody>
        </p:sp>
        <p:sp>
          <p:nvSpPr>
            <p:cNvPr id="21540" name="Oval 40"/>
            <p:cNvSpPr>
              <a:spLocks noChangeAspect="1" noChangeArrowheads="1"/>
            </p:cNvSpPr>
            <p:nvPr/>
          </p:nvSpPr>
          <p:spPr bwMode="auto">
            <a:xfrm>
              <a:off x="4601" y="2691"/>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1541" name="Text Box 41"/>
            <p:cNvSpPr txBox="1">
              <a:spLocks noChangeArrowheads="1"/>
            </p:cNvSpPr>
            <p:nvPr/>
          </p:nvSpPr>
          <p:spPr bwMode="auto">
            <a:xfrm>
              <a:off x="4470" y="3600"/>
              <a:ext cx="347"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70</a:t>
              </a:r>
            </a:p>
          </p:txBody>
        </p:sp>
      </p:grpSp>
      <p:grpSp>
        <p:nvGrpSpPr>
          <p:cNvPr id="11" name="Group 42"/>
          <p:cNvGrpSpPr>
            <a:grpSpLocks/>
          </p:cNvGrpSpPr>
          <p:nvPr/>
        </p:nvGrpSpPr>
        <p:grpSpPr bwMode="auto">
          <a:xfrm>
            <a:off x="7693025" y="4830763"/>
            <a:ext cx="550863" cy="1262062"/>
            <a:chOff x="4846" y="3043"/>
            <a:chExt cx="347" cy="795"/>
          </a:xfrm>
        </p:grpSpPr>
        <p:sp>
          <p:nvSpPr>
            <p:cNvPr id="21536" name="Line 43"/>
            <p:cNvSpPr>
              <a:spLocks noChangeShapeType="1"/>
            </p:cNvSpPr>
            <p:nvPr/>
          </p:nvSpPr>
          <p:spPr bwMode="auto">
            <a:xfrm>
              <a:off x="5025" y="3080"/>
              <a:ext cx="0" cy="505"/>
            </a:xfrm>
            <a:prstGeom prst="line">
              <a:avLst/>
            </a:prstGeom>
            <a:noFill/>
            <a:ln w="9525">
              <a:solidFill>
                <a:schemeClr val="tx1"/>
              </a:solidFill>
              <a:prstDash val="lgDash"/>
              <a:round/>
              <a:headEnd/>
              <a:tailEnd/>
            </a:ln>
          </p:spPr>
          <p:txBody>
            <a:bodyPr/>
            <a:lstStyle/>
            <a:p>
              <a:endParaRPr lang="en-US"/>
            </a:p>
          </p:txBody>
        </p:sp>
        <p:sp>
          <p:nvSpPr>
            <p:cNvPr id="21537" name="Oval 44"/>
            <p:cNvSpPr>
              <a:spLocks noChangeAspect="1" noChangeArrowheads="1"/>
            </p:cNvSpPr>
            <p:nvPr/>
          </p:nvSpPr>
          <p:spPr bwMode="auto">
            <a:xfrm>
              <a:off x="4984" y="3043"/>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1538" name="Text Box 45"/>
            <p:cNvSpPr txBox="1">
              <a:spLocks noChangeArrowheads="1"/>
            </p:cNvSpPr>
            <p:nvPr/>
          </p:nvSpPr>
          <p:spPr bwMode="auto">
            <a:xfrm>
              <a:off x="4846" y="3598"/>
              <a:ext cx="347"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80</a:t>
              </a:r>
            </a:p>
          </p:txBody>
        </p:sp>
      </p:grpSp>
      <p:sp>
        <p:nvSpPr>
          <p:cNvPr id="122939" name="Text Box 59"/>
          <p:cNvSpPr txBox="1">
            <a:spLocks noChangeArrowheads="1"/>
          </p:cNvSpPr>
          <p:nvPr/>
        </p:nvSpPr>
        <p:spPr bwMode="auto">
          <a:xfrm>
            <a:off x="5594350" y="1274763"/>
            <a:ext cx="2182813" cy="863600"/>
          </a:xfrm>
          <a:prstGeom prst="rect">
            <a:avLst/>
          </a:prstGeom>
          <a:solidFill>
            <a:schemeClr val="bg1"/>
          </a:solidFill>
          <a:ln w="9525">
            <a:solidFill>
              <a:srgbClr val="FF0066"/>
            </a:solidFill>
            <a:miter lim="800000"/>
            <a:headEnd/>
            <a:tailEnd/>
          </a:ln>
        </p:spPr>
        <p:txBody>
          <a:bodyPr anchor="ctr">
            <a:spAutoFit/>
          </a:bodyPr>
          <a:lstStyle/>
          <a:p>
            <a:pPr algn="ctr">
              <a:spcBef>
                <a:spcPct val="50000"/>
              </a:spcBef>
            </a:pPr>
            <a:r>
              <a:rPr lang="en-US" sz="2500">
                <a:cs typeface="Arial" charset="0"/>
              </a:rPr>
              <a:t>deadweight loss = D + F</a:t>
            </a:r>
          </a:p>
        </p:txBody>
      </p:sp>
      <p:sp>
        <p:nvSpPr>
          <p:cNvPr id="2153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2911"/>
                                        </p:tgtEl>
                                        <p:attrNameLst>
                                          <p:attrName>style.visibility</p:attrName>
                                        </p:attrNameLst>
                                      </p:cBhvr>
                                      <p:to>
                                        <p:strVal val="visible"/>
                                      </p:to>
                                    </p:set>
                                    <p:animEffect transition="in" filter="strips(downRight)">
                                      <p:cBhvr>
                                        <p:cTn id="7" dur="500"/>
                                        <p:tgtEl>
                                          <p:spTgt spid="122911"/>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22912"/>
                                        </p:tgtEl>
                                        <p:attrNameLst>
                                          <p:attrName>style.visibility</p:attrName>
                                        </p:attrNameLst>
                                      </p:cBhvr>
                                      <p:to>
                                        <p:strVal val="visible"/>
                                      </p:to>
                                    </p:set>
                                    <p:animEffect transition="in" filter="strips(downRight)">
                                      <p:cBhvr>
                                        <p:cTn id="11" dur="500"/>
                                        <p:tgtEl>
                                          <p:spTgt spid="122912"/>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22917"/>
                                        </p:tgtEl>
                                        <p:attrNameLst>
                                          <p:attrName>style.visibility</p:attrName>
                                        </p:attrNameLst>
                                      </p:cBhvr>
                                      <p:to>
                                        <p:strVal val="visible"/>
                                      </p:to>
                                    </p:set>
                                    <p:animEffect transition="in" filter="strips(downRight)">
                                      <p:cBhvr>
                                        <p:cTn id="15" dur="500"/>
                                        <p:tgtEl>
                                          <p:spTgt spid="122917"/>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22913"/>
                                        </p:tgtEl>
                                        <p:attrNameLst>
                                          <p:attrName>style.visibility</p:attrName>
                                        </p:attrNameLst>
                                      </p:cBhvr>
                                      <p:to>
                                        <p:strVal val="visible"/>
                                      </p:to>
                                    </p:set>
                                    <p:animEffect transition="in" filter="strips(downRight)">
                                      <p:cBhvr>
                                        <p:cTn id="19" dur="500"/>
                                        <p:tgtEl>
                                          <p:spTgt spid="122913"/>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22914"/>
                                        </p:tgtEl>
                                        <p:attrNameLst>
                                          <p:attrName>style.visibility</p:attrName>
                                        </p:attrNameLst>
                                      </p:cBhvr>
                                      <p:to>
                                        <p:strVal val="visible"/>
                                      </p:to>
                                    </p:set>
                                    <p:animEffect transition="in" filter="strips(downRight)">
                                      <p:cBhvr>
                                        <p:cTn id="23" dur="500"/>
                                        <p:tgtEl>
                                          <p:spTgt spid="122914"/>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122916"/>
                                        </p:tgtEl>
                                        <p:attrNameLst>
                                          <p:attrName>style.visibility</p:attrName>
                                        </p:attrNameLst>
                                      </p:cBhvr>
                                      <p:to>
                                        <p:strVal val="visible"/>
                                      </p:to>
                                    </p:set>
                                    <p:animEffect transition="in" filter="strips(downRight)">
                                      <p:cBhvr>
                                        <p:cTn id="27" dur="500"/>
                                        <p:tgtEl>
                                          <p:spTgt spid="122916"/>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122915"/>
                                        </p:tgtEl>
                                        <p:attrNameLst>
                                          <p:attrName>style.visibility</p:attrName>
                                        </p:attrNameLst>
                                      </p:cBhvr>
                                      <p:to>
                                        <p:strVal val="visible"/>
                                      </p:to>
                                    </p:set>
                                    <p:animEffect transition="in" filter="strips(downRight)">
                                      <p:cBhvr>
                                        <p:cTn id="31" dur="500"/>
                                        <p:tgtEl>
                                          <p:spTgt spid="1229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2886">
                                            <p:txEl>
                                              <p:pRg st="0" end="0"/>
                                            </p:txEl>
                                          </p:spTgt>
                                        </p:tgtEl>
                                        <p:attrNameLst>
                                          <p:attrName>style.visibility</p:attrName>
                                        </p:attrNameLst>
                                      </p:cBhvr>
                                      <p:to>
                                        <p:strVal val="visible"/>
                                      </p:to>
                                    </p:set>
                                    <p:animEffect transition="in" filter="wipe(left)">
                                      <p:cBhvr>
                                        <p:cTn id="36" dur="500"/>
                                        <p:tgtEl>
                                          <p:spTgt spid="12288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2886">
                                            <p:txEl>
                                              <p:pRg st="1" end="1"/>
                                            </p:txEl>
                                          </p:spTgt>
                                        </p:tgtEl>
                                        <p:attrNameLst>
                                          <p:attrName>style.visibility</p:attrName>
                                        </p:attrNameLst>
                                      </p:cBhvr>
                                      <p:to>
                                        <p:strVal val="visible"/>
                                      </p:to>
                                    </p:set>
                                    <p:animEffect transition="in" filter="wipe(left)">
                                      <p:cBhvr>
                                        <p:cTn id="41" dur="500"/>
                                        <p:tgtEl>
                                          <p:spTgt spid="122886">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2933"/>
                                        </p:tgtEl>
                                        <p:attrNameLst>
                                          <p:attrName>style.visibility</p:attrName>
                                        </p:attrNameLst>
                                      </p:cBhvr>
                                      <p:to>
                                        <p:strVal val="visible"/>
                                      </p:to>
                                    </p:set>
                                    <p:animEffect transition="in" filter="fade">
                                      <p:cBhvr>
                                        <p:cTn id="44" dur="500"/>
                                        <p:tgtEl>
                                          <p:spTgt spid="1229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2886">
                                            <p:txEl>
                                              <p:pRg st="2" end="2"/>
                                            </p:txEl>
                                          </p:spTgt>
                                        </p:tgtEl>
                                        <p:attrNameLst>
                                          <p:attrName>style.visibility</p:attrName>
                                        </p:attrNameLst>
                                      </p:cBhvr>
                                      <p:to>
                                        <p:strVal val="visible"/>
                                      </p:to>
                                    </p:set>
                                    <p:animEffect transition="in" filter="wipe(left)">
                                      <p:cBhvr>
                                        <p:cTn id="49" dur="500"/>
                                        <p:tgtEl>
                                          <p:spTgt spid="122886">
                                            <p:txEl>
                                              <p:pRg st="2" end="2"/>
                                            </p:txEl>
                                          </p:spTgt>
                                        </p:tgtEl>
                                      </p:cBhvr>
                                    </p:animEffect>
                                  </p:childTnLst>
                                </p:cTn>
                              </p:par>
                              <p:par>
                                <p:cTn id="50" presetID="10" presetClass="exit" presetSubtype="0" fill="hold" grpId="1" nodeType="withEffect">
                                  <p:stCondLst>
                                    <p:cond delay="0"/>
                                  </p:stCondLst>
                                  <p:childTnLst>
                                    <p:animEffect transition="out" filter="fade">
                                      <p:cBhvr>
                                        <p:cTn id="51" dur="500"/>
                                        <p:tgtEl>
                                          <p:spTgt spid="122933"/>
                                        </p:tgtEl>
                                      </p:cBhvr>
                                    </p:animEffect>
                                    <p:set>
                                      <p:cBhvr>
                                        <p:cTn id="52" dur="1" fill="hold">
                                          <p:stCondLst>
                                            <p:cond delay="499"/>
                                          </p:stCondLst>
                                        </p:cTn>
                                        <p:tgtEl>
                                          <p:spTgt spid="122933"/>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22936"/>
                                        </p:tgtEl>
                                        <p:attrNameLst>
                                          <p:attrName>style.visibility</p:attrName>
                                        </p:attrNameLst>
                                      </p:cBhvr>
                                      <p:to>
                                        <p:strVal val="visible"/>
                                      </p:to>
                                    </p:set>
                                    <p:animEffect transition="in" filter="fade">
                                      <p:cBhvr>
                                        <p:cTn id="55" dur="500"/>
                                        <p:tgtEl>
                                          <p:spTgt spid="12293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22886">
                                            <p:txEl>
                                              <p:pRg st="3" end="3"/>
                                            </p:txEl>
                                          </p:spTgt>
                                        </p:tgtEl>
                                        <p:attrNameLst>
                                          <p:attrName>style.visibility</p:attrName>
                                        </p:attrNameLst>
                                      </p:cBhvr>
                                      <p:to>
                                        <p:strVal val="visible"/>
                                      </p:to>
                                    </p:set>
                                    <p:animEffect transition="in" filter="wipe(left)">
                                      <p:cBhvr>
                                        <p:cTn id="60" dur="500"/>
                                        <p:tgtEl>
                                          <p:spTgt spid="122886">
                                            <p:txEl>
                                              <p:pRg st="3" end="3"/>
                                            </p:txEl>
                                          </p:spTgt>
                                        </p:tgtEl>
                                      </p:cBhvr>
                                    </p:animEffect>
                                  </p:childTnLst>
                                </p:cTn>
                              </p:par>
                              <p:par>
                                <p:cTn id="61" presetID="10" presetClass="entr" presetSubtype="0" fill="hold" grpId="2" nodeType="withEffect">
                                  <p:stCondLst>
                                    <p:cond delay="0"/>
                                  </p:stCondLst>
                                  <p:childTnLst>
                                    <p:set>
                                      <p:cBhvr>
                                        <p:cTn id="62" dur="1" fill="hold">
                                          <p:stCondLst>
                                            <p:cond delay="0"/>
                                          </p:stCondLst>
                                        </p:cTn>
                                        <p:tgtEl>
                                          <p:spTgt spid="122933"/>
                                        </p:tgtEl>
                                        <p:attrNameLst>
                                          <p:attrName>style.visibility</p:attrName>
                                        </p:attrNameLst>
                                      </p:cBhvr>
                                      <p:to>
                                        <p:strVal val="visible"/>
                                      </p:to>
                                    </p:set>
                                    <p:animEffect transition="in" filter="fade">
                                      <p:cBhvr>
                                        <p:cTn id="63" dur="500"/>
                                        <p:tgtEl>
                                          <p:spTgt spid="12293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22886">
                                            <p:txEl>
                                              <p:pRg st="4" end="4"/>
                                            </p:txEl>
                                          </p:spTgt>
                                        </p:tgtEl>
                                        <p:attrNameLst>
                                          <p:attrName>style.visibility</p:attrName>
                                        </p:attrNameLst>
                                      </p:cBhvr>
                                      <p:to>
                                        <p:strVal val="visible"/>
                                      </p:to>
                                    </p:set>
                                    <p:animEffect transition="in" filter="wipe(left)">
                                      <p:cBhvr>
                                        <p:cTn id="68" dur="500"/>
                                        <p:tgtEl>
                                          <p:spTgt spid="122886">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22886">
                                            <p:txEl>
                                              <p:pRg st="5" end="5"/>
                                            </p:txEl>
                                          </p:spTgt>
                                        </p:tgtEl>
                                        <p:attrNameLst>
                                          <p:attrName>style.visibility</p:attrName>
                                        </p:attrNameLst>
                                      </p:cBhvr>
                                      <p:to>
                                        <p:strVal val="visible"/>
                                      </p:to>
                                    </p:set>
                                    <p:animEffect transition="in" filter="wipe(left)">
                                      <p:cBhvr>
                                        <p:cTn id="73" dur="500"/>
                                        <p:tgtEl>
                                          <p:spTgt spid="122886">
                                            <p:txEl>
                                              <p:pRg st="5" end="5"/>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2934"/>
                                        </p:tgtEl>
                                        <p:attrNameLst>
                                          <p:attrName>style.visibility</p:attrName>
                                        </p:attrNameLst>
                                      </p:cBhvr>
                                      <p:to>
                                        <p:strVal val="visible"/>
                                      </p:to>
                                    </p:set>
                                    <p:animEffect transition="in" filter="fade">
                                      <p:cBhvr>
                                        <p:cTn id="76" dur="500"/>
                                        <p:tgtEl>
                                          <p:spTgt spid="12293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22886">
                                            <p:txEl>
                                              <p:pRg st="6" end="6"/>
                                            </p:txEl>
                                          </p:spTgt>
                                        </p:tgtEl>
                                        <p:attrNameLst>
                                          <p:attrName>style.visibility</p:attrName>
                                        </p:attrNameLst>
                                      </p:cBhvr>
                                      <p:to>
                                        <p:strVal val="visible"/>
                                      </p:to>
                                    </p:set>
                                    <p:animEffect transition="in" filter="wipe(left)">
                                      <p:cBhvr>
                                        <p:cTn id="81" dur="500"/>
                                        <p:tgtEl>
                                          <p:spTgt spid="122886">
                                            <p:txEl>
                                              <p:pRg st="6" end="6"/>
                                            </p:txEl>
                                          </p:spTgt>
                                        </p:tgtEl>
                                      </p:cBhvr>
                                    </p:animEffect>
                                  </p:childTnLst>
                                </p:cTn>
                              </p:par>
                              <p:par>
                                <p:cTn id="82" presetID="10" presetClass="exit" presetSubtype="0" fill="hold" grpId="1" nodeType="withEffect">
                                  <p:stCondLst>
                                    <p:cond delay="0"/>
                                  </p:stCondLst>
                                  <p:childTnLst>
                                    <p:animEffect transition="out" filter="fade">
                                      <p:cBhvr>
                                        <p:cTn id="83" dur="500"/>
                                        <p:tgtEl>
                                          <p:spTgt spid="122934"/>
                                        </p:tgtEl>
                                      </p:cBhvr>
                                    </p:animEffect>
                                    <p:set>
                                      <p:cBhvr>
                                        <p:cTn id="84" dur="1" fill="hold">
                                          <p:stCondLst>
                                            <p:cond delay="499"/>
                                          </p:stCondLst>
                                        </p:cTn>
                                        <p:tgtEl>
                                          <p:spTgt spid="122934"/>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122935"/>
                                        </p:tgtEl>
                                        <p:attrNameLst>
                                          <p:attrName>style.visibility</p:attrName>
                                        </p:attrNameLst>
                                      </p:cBhvr>
                                      <p:to>
                                        <p:strVal val="visible"/>
                                      </p:to>
                                    </p:set>
                                    <p:animEffect transition="in" filter="fade">
                                      <p:cBhvr>
                                        <p:cTn id="87" dur="500"/>
                                        <p:tgtEl>
                                          <p:spTgt spid="12293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22886">
                                            <p:txEl>
                                              <p:pRg st="7" end="7"/>
                                            </p:txEl>
                                          </p:spTgt>
                                        </p:tgtEl>
                                        <p:attrNameLst>
                                          <p:attrName>style.visibility</p:attrName>
                                        </p:attrNameLst>
                                      </p:cBhvr>
                                      <p:to>
                                        <p:strVal val="visible"/>
                                      </p:to>
                                    </p:set>
                                    <p:animEffect transition="in" filter="wipe(left)">
                                      <p:cBhvr>
                                        <p:cTn id="92" dur="500"/>
                                        <p:tgtEl>
                                          <p:spTgt spid="122886">
                                            <p:txEl>
                                              <p:pRg st="7" end="7"/>
                                            </p:txEl>
                                          </p:spTgt>
                                        </p:tgtEl>
                                      </p:cBhvr>
                                    </p:animEffect>
                                  </p:childTnLst>
                                </p:cTn>
                              </p:par>
                              <p:par>
                                <p:cTn id="93" presetID="10" presetClass="exit" presetSubtype="0" fill="hold" grpId="1" nodeType="withEffect">
                                  <p:stCondLst>
                                    <p:cond delay="0"/>
                                  </p:stCondLst>
                                  <p:childTnLst>
                                    <p:animEffect transition="out" filter="fade">
                                      <p:cBhvr>
                                        <p:cTn id="94" dur="500"/>
                                        <p:tgtEl>
                                          <p:spTgt spid="122935"/>
                                        </p:tgtEl>
                                      </p:cBhvr>
                                    </p:animEffect>
                                    <p:set>
                                      <p:cBhvr>
                                        <p:cTn id="95" dur="1" fill="hold">
                                          <p:stCondLst>
                                            <p:cond delay="499"/>
                                          </p:stCondLst>
                                        </p:cTn>
                                        <p:tgtEl>
                                          <p:spTgt spid="122935"/>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122932"/>
                                        </p:tgtEl>
                                        <p:attrNameLst>
                                          <p:attrName>style.visibility</p:attrName>
                                        </p:attrNameLst>
                                      </p:cBhvr>
                                      <p:to>
                                        <p:strVal val="visible"/>
                                      </p:to>
                                    </p:set>
                                    <p:animEffect transition="in" filter="fade">
                                      <p:cBhvr>
                                        <p:cTn id="98" dur="500"/>
                                        <p:tgtEl>
                                          <p:spTgt spid="12293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22886">
                                            <p:txEl>
                                              <p:pRg st="8" end="8"/>
                                            </p:txEl>
                                          </p:spTgt>
                                        </p:tgtEl>
                                        <p:attrNameLst>
                                          <p:attrName>style.visibility</p:attrName>
                                        </p:attrNameLst>
                                      </p:cBhvr>
                                      <p:to>
                                        <p:strVal val="visible"/>
                                      </p:to>
                                    </p:set>
                                    <p:animEffect transition="in" filter="wipe(left)">
                                      <p:cBhvr>
                                        <p:cTn id="103" dur="500"/>
                                        <p:tgtEl>
                                          <p:spTgt spid="122886">
                                            <p:txEl>
                                              <p:pRg st="8" end="8"/>
                                            </p:txEl>
                                          </p:spTgt>
                                        </p:tgtEl>
                                      </p:cBhvr>
                                    </p:animEffect>
                                  </p:childTnLst>
                                </p:cTn>
                              </p:par>
                              <p:par>
                                <p:cTn id="104" presetID="10" presetClass="entr" presetSubtype="0" fill="hold" grpId="2" nodeType="withEffect">
                                  <p:stCondLst>
                                    <p:cond delay="0"/>
                                  </p:stCondLst>
                                  <p:childTnLst>
                                    <p:set>
                                      <p:cBhvr>
                                        <p:cTn id="105" dur="1" fill="hold">
                                          <p:stCondLst>
                                            <p:cond delay="0"/>
                                          </p:stCondLst>
                                        </p:cTn>
                                        <p:tgtEl>
                                          <p:spTgt spid="122934"/>
                                        </p:tgtEl>
                                        <p:attrNameLst>
                                          <p:attrName>style.visibility</p:attrName>
                                        </p:attrNameLst>
                                      </p:cBhvr>
                                      <p:to>
                                        <p:strVal val="visible"/>
                                      </p:to>
                                    </p:set>
                                    <p:animEffect transition="in" filter="fade">
                                      <p:cBhvr>
                                        <p:cTn id="106" dur="500"/>
                                        <p:tgtEl>
                                          <p:spTgt spid="122934"/>
                                        </p:tgtEl>
                                      </p:cBhvr>
                                    </p:animEffect>
                                  </p:childTnLst>
                                </p:cTn>
                              </p:par>
                              <p:par>
                                <p:cTn id="107" presetID="9" presetClass="entr" presetSubtype="0" fill="hold" grpId="2" nodeType="withEffect">
                                  <p:stCondLst>
                                    <p:cond delay="0"/>
                                  </p:stCondLst>
                                  <p:childTnLst>
                                    <p:set>
                                      <p:cBhvr>
                                        <p:cTn id="108" dur="1" fill="hold">
                                          <p:stCondLst>
                                            <p:cond delay="0"/>
                                          </p:stCondLst>
                                        </p:cTn>
                                        <p:tgtEl>
                                          <p:spTgt spid="122935"/>
                                        </p:tgtEl>
                                        <p:attrNameLst>
                                          <p:attrName>style.visibility</p:attrName>
                                        </p:attrNameLst>
                                      </p:cBhvr>
                                      <p:to>
                                        <p:strVal val="visible"/>
                                      </p:to>
                                    </p:set>
                                    <p:animEffect transition="in" filter="dissolve">
                                      <p:cBhvr>
                                        <p:cTn id="109" dur="500"/>
                                        <p:tgtEl>
                                          <p:spTgt spid="122935"/>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122939"/>
                                        </p:tgtEl>
                                        <p:attrNameLst>
                                          <p:attrName>style.visibility</p:attrName>
                                        </p:attrNameLst>
                                      </p:cBhvr>
                                      <p:to>
                                        <p:strVal val="visible"/>
                                      </p:to>
                                    </p:set>
                                    <p:animEffect transition="in" filter="dissolve">
                                      <p:cBhvr>
                                        <p:cTn id="114" dur="500"/>
                                        <p:tgtEl>
                                          <p:spTgt spid="122939"/>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122940"/>
                                        </p:tgtEl>
                                        <p:attrNameLst>
                                          <p:attrName>style.visibility</p:attrName>
                                        </p:attrNameLst>
                                      </p:cBhvr>
                                      <p:to>
                                        <p:strVal val="visible"/>
                                      </p:to>
                                    </p:set>
                                    <p:animEffect transition="in" filter="dissolve">
                                      <p:cBhvr>
                                        <p:cTn id="117" dur="500"/>
                                        <p:tgtEl>
                                          <p:spTgt spid="122940"/>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122941"/>
                                        </p:tgtEl>
                                        <p:attrNameLst>
                                          <p:attrName>style.visibility</p:attrName>
                                        </p:attrNameLst>
                                      </p:cBhvr>
                                      <p:to>
                                        <p:strVal val="visible"/>
                                      </p:to>
                                    </p:set>
                                    <p:animEffect transition="in" filter="dissolve">
                                      <p:cBhvr>
                                        <p:cTn id="120" dur="500"/>
                                        <p:tgtEl>
                                          <p:spTgt spid="122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3" grpId="0" uiExpand="1" animBg="1"/>
      <p:bldP spid="122933" grpId="1" uiExpand="1" animBg="1"/>
      <p:bldP spid="122933" grpId="2" uiExpand="1" animBg="1"/>
      <p:bldP spid="122941" grpId="0" animBg="1"/>
      <p:bldP spid="122940" grpId="0" animBg="1"/>
      <p:bldP spid="122936" grpId="0" uiExpand="1" animBg="1"/>
      <p:bldP spid="122935" grpId="0" uiExpand="1" animBg="1"/>
      <p:bldP spid="122935" grpId="1" uiExpand="1" animBg="1"/>
      <p:bldP spid="122935" grpId="2" animBg="1"/>
      <p:bldP spid="122934" grpId="0" uiExpand="1" animBg="1"/>
      <p:bldP spid="122934" grpId="1" uiExpand="1" animBg="1"/>
      <p:bldP spid="122934" grpId="2" animBg="1"/>
      <p:bldP spid="122932" grpId="0" uiExpand="1" animBg="1"/>
      <p:bldP spid="122886" grpId="0" uiExpand="1" build="p" bldLvl="5"/>
      <p:bldP spid="122911" grpId="0"/>
      <p:bldP spid="122912" grpId="0"/>
      <p:bldP spid="122913" grpId="0"/>
      <p:bldP spid="122914" grpId="0"/>
      <p:bldP spid="122915" grpId="0"/>
      <p:bldP spid="122916" grpId="0"/>
      <p:bldP spid="122917" grpId="0"/>
      <p:bldP spid="12293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AutoShape 2"/>
          <p:cNvSpPr>
            <a:spLocks noChangeArrowheads="1"/>
          </p:cNvSpPr>
          <p:nvPr/>
        </p:nvSpPr>
        <p:spPr bwMode="auto">
          <a:xfrm>
            <a:off x="4511675" y="1768475"/>
            <a:ext cx="3430588" cy="3121025"/>
          </a:xfrm>
          <a:prstGeom prst="rtTriangle">
            <a:avLst/>
          </a:prstGeom>
          <a:solidFill>
            <a:srgbClr val="FFFFCC"/>
          </a:solidFill>
          <a:ln w="28575">
            <a:noFill/>
            <a:miter lim="800000"/>
            <a:headEnd/>
            <a:tailEnd/>
          </a:ln>
        </p:spPr>
        <p:txBody>
          <a:bodyPr wrap="none" anchor="ctr"/>
          <a:lstStyle/>
          <a:p>
            <a:endParaRPr lang="en-US">
              <a:cs typeface="Arial" charset="0"/>
            </a:endParaRPr>
          </a:p>
        </p:txBody>
      </p:sp>
      <p:sp>
        <p:nvSpPr>
          <p:cNvPr id="22533" name="AutoShape 3"/>
          <p:cNvSpPr>
            <a:spLocks noChangeArrowheads="1"/>
          </p:cNvSpPr>
          <p:nvPr/>
        </p:nvSpPr>
        <p:spPr bwMode="auto">
          <a:xfrm flipH="1">
            <a:off x="5302250" y="4349750"/>
            <a:ext cx="711200" cy="539750"/>
          </a:xfrm>
          <a:prstGeom prst="rtTriangle">
            <a:avLst/>
          </a:prstGeom>
          <a:solidFill>
            <a:srgbClr val="FF99CC"/>
          </a:solidFill>
          <a:ln w="9525">
            <a:noFill/>
            <a:miter lim="800000"/>
            <a:headEnd/>
            <a:tailEnd/>
          </a:ln>
        </p:spPr>
        <p:txBody>
          <a:bodyPr wrap="none" anchor="ctr"/>
          <a:lstStyle/>
          <a:p>
            <a:endParaRPr lang="en-US">
              <a:cs typeface="Arial" charset="0"/>
            </a:endParaRPr>
          </a:p>
        </p:txBody>
      </p:sp>
      <p:sp>
        <p:nvSpPr>
          <p:cNvPr id="22534" name="AutoShape 4"/>
          <p:cNvSpPr>
            <a:spLocks noChangeArrowheads="1"/>
          </p:cNvSpPr>
          <p:nvPr/>
        </p:nvSpPr>
        <p:spPr bwMode="auto">
          <a:xfrm>
            <a:off x="7370763" y="4354513"/>
            <a:ext cx="588962" cy="539750"/>
          </a:xfrm>
          <a:prstGeom prst="rtTriangle">
            <a:avLst/>
          </a:prstGeom>
          <a:solidFill>
            <a:srgbClr val="FF99CC"/>
          </a:solidFill>
          <a:ln w="9525">
            <a:noFill/>
            <a:miter lim="800000"/>
            <a:headEnd/>
            <a:tailEnd/>
          </a:ln>
        </p:spPr>
        <p:txBody>
          <a:bodyPr wrap="none" anchor="ctr"/>
          <a:lstStyle/>
          <a:p>
            <a:endParaRPr lang="en-US">
              <a:cs typeface="Arial" charset="0"/>
            </a:endParaRPr>
          </a:p>
        </p:txBody>
      </p:sp>
      <p:sp>
        <p:nvSpPr>
          <p:cNvPr id="22535" name="AutoShape 5"/>
          <p:cNvSpPr>
            <a:spLocks noChangeArrowheads="1"/>
          </p:cNvSpPr>
          <p:nvPr/>
        </p:nvSpPr>
        <p:spPr bwMode="auto">
          <a:xfrm flipV="1">
            <a:off x="4503738" y="4899025"/>
            <a:ext cx="763587" cy="595313"/>
          </a:xfrm>
          <a:prstGeom prst="rtTriangle">
            <a:avLst/>
          </a:prstGeom>
          <a:solidFill>
            <a:srgbClr val="FFFFCC"/>
          </a:solidFill>
          <a:ln w="28575">
            <a:noFill/>
            <a:miter lim="800000"/>
            <a:headEnd/>
            <a:tailEnd/>
          </a:ln>
        </p:spPr>
        <p:txBody>
          <a:bodyPr wrap="none" anchor="ctr"/>
          <a:lstStyle/>
          <a:p>
            <a:endParaRPr lang="en-US">
              <a:cs typeface="Arial" charset="0"/>
            </a:endParaRPr>
          </a:p>
        </p:txBody>
      </p:sp>
      <p:sp>
        <p:nvSpPr>
          <p:cNvPr id="22536" name="AutoShape 6"/>
          <p:cNvSpPr>
            <a:spLocks noChangeArrowheads="1"/>
          </p:cNvSpPr>
          <p:nvPr/>
        </p:nvSpPr>
        <p:spPr bwMode="auto">
          <a:xfrm flipV="1">
            <a:off x="4508500" y="4337050"/>
            <a:ext cx="1481138" cy="1150938"/>
          </a:xfrm>
          <a:prstGeom prst="rtTriangle">
            <a:avLst/>
          </a:prstGeom>
          <a:solidFill>
            <a:srgbClr val="CCFFCC"/>
          </a:solidFill>
          <a:ln w="28575">
            <a:noFill/>
            <a:miter lim="800000"/>
            <a:headEnd/>
            <a:tailEnd/>
          </a:ln>
        </p:spPr>
        <p:txBody>
          <a:bodyPr wrap="none" anchor="ctr"/>
          <a:lstStyle/>
          <a:p>
            <a:endParaRPr lang="en-US">
              <a:cs typeface="Arial" charset="0"/>
            </a:endParaRPr>
          </a:p>
        </p:txBody>
      </p:sp>
      <p:sp>
        <p:nvSpPr>
          <p:cNvPr id="22537" name="AutoShape 7"/>
          <p:cNvSpPr>
            <a:spLocks noChangeArrowheads="1"/>
          </p:cNvSpPr>
          <p:nvPr/>
        </p:nvSpPr>
        <p:spPr bwMode="auto">
          <a:xfrm>
            <a:off x="4506913" y="1763713"/>
            <a:ext cx="2832100" cy="2565400"/>
          </a:xfrm>
          <a:prstGeom prst="rtTriangle">
            <a:avLst/>
          </a:prstGeom>
          <a:solidFill>
            <a:srgbClr val="CCFFCC"/>
          </a:solidFill>
          <a:ln w="28575">
            <a:noFill/>
            <a:miter lim="800000"/>
            <a:headEnd/>
            <a:tailEnd/>
          </a:ln>
        </p:spPr>
        <p:txBody>
          <a:bodyPr wrap="none" anchor="ctr"/>
          <a:lstStyle/>
          <a:p>
            <a:endParaRPr lang="en-US">
              <a:cs typeface="Arial" charset="0"/>
            </a:endParaRPr>
          </a:p>
        </p:txBody>
      </p:sp>
      <p:sp>
        <p:nvSpPr>
          <p:cNvPr id="22538" name="Rectangle 8"/>
          <p:cNvSpPr>
            <a:spLocks noChangeArrowheads="1"/>
          </p:cNvSpPr>
          <p:nvPr/>
        </p:nvSpPr>
        <p:spPr bwMode="auto">
          <a:xfrm>
            <a:off x="6019800" y="4338638"/>
            <a:ext cx="1347788" cy="557212"/>
          </a:xfrm>
          <a:prstGeom prst="rect">
            <a:avLst/>
          </a:prstGeom>
          <a:solidFill>
            <a:srgbClr val="CCFFCC"/>
          </a:solidFill>
          <a:ln w="9525">
            <a:noFill/>
            <a:miter lim="800000"/>
            <a:headEnd/>
            <a:tailEnd/>
          </a:ln>
        </p:spPr>
        <p:txBody>
          <a:bodyPr wrap="none" anchor="ctr"/>
          <a:lstStyle/>
          <a:p>
            <a:endParaRPr lang="en-US">
              <a:cs typeface="Arial" charset="0"/>
            </a:endParaRPr>
          </a:p>
        </p:txBody>
      </p:sp>
      <p:grpSp>
        <p:nvGrpSpPr>
          <p:cNvPr id="2" name="Group 9"/>
          <p:cNvGrpSpPr>
            <a:grpSpLocks/>
          </p:cNvGrpSpPr>
          <p:nvPr/>
        </p:nvGrpSpPr>
        <p:grpSpPr bwMode="auto">
          <a:xfrm>
            <a:off x="3748088" y="4140200"/>
            <a:ext cx="4735512" cy="381000"/>
            <a:chOff x="2361" y="2962"/>
            <a:chExt cx="2983" cy="240"/>
          </a:xfrm>
        </p:grpSpPr>
        <p:sp>
          <p:nvSpPr>
            <p:cNvPr id="22583" name="Line 10"/>
            <p:cNvSpPr>
              <a:spLocks noChangeShapeType="1"/>
            </p:cNvSpPr>
            <p:nvPr/>
          </p:nvSpPr>
          <p:spPr bwMode="auto">
            <a:xfrm>
              <a:off x="2834" y="3085"/>
              <a:ext cx="2510" cy="0"/>
            </a:xfrm>
            <a:prstGeom prst="line">
              <a:avLst/>
            </a:prstGeom>
            <a:noFill/>
            <a:ln w="28575">
              <a:solidFill>
                <a:srgbClr val="00CC00"/>
              </a:solidFill>
              <a:round/>
              <a:headEnd/>
              <a:tailEnd/>
            </a:ln>
          </p:spPr>
          <p:txBody>
            <a:bodyPr/>
            <a:lstStyle/>
            <a:p>
              <a:endParaRPr lang="en-US"/>
            </a:p>
          </p:txBody>
        </p:sp>
        <p:sp>
          <p:nvSpPr>
            <p:cNvPr id="22584" name="Text Box 11"/>
            <p:cNvSpPr txBox="1">
              <a:spLocks noChangeArrowheads="1"/>
            </p:cNvSpPr>
            <p:nvPr/>
          </p:nvSpPr>
          <p:spPr bwMode="auto">
            <a:xfrm>
              <a:off x="2361" y="2962"/>
              <a:ext cx="461" cy="240"/>
            </a:xfrm>
            <a:prstGeom prst="rect">
              <a:avLst/>
            </a:prstGeom>
            <a:noFill/>
            <a:ln w="9525">
              <a:noFill/>
              <a:miter lim="800000"/>
              <a:headEnd/>
              <a:tailEnd/>
            </a:ln>
          </p:spPr>
          <p:txBody>
            <a:bodyPr lIns="0" tIns="0" bIns="0" anchor="ctr">
              <a:spAutoFit/>
            </a:bodyPr>
            <a:lstStyle/>
            <a:p>
              <a:pPr algn="r">
                <a:spcBef>
                  <a:spcPct val="50000"/>
                </a:spcBef>
              </a:pPr>
              <a:r>
                <a:rPr lang="en-US" sz="2500">
                  <a:cs typeface="Arial" charset="0"/>
                </a:rPr>
                <a:t>$30</a:t>
              </a:r>
            </a:p>
          </p:txBody>
        </p:sp>
      </p:grpSp>
      <p:sp>
        <p:nvSpPr>
          <p:cNvPr id="22540" name="Rectangle 12"/>
          <p:cNvSpPr>
            <a:spLocks noGrp="1" noChangeArrowheads="1"/>
          </p:cNvSpPr>
          <p:nvPr>
            <p:ph type="title" idx="4294967295"/>
          </p:nvPr>
        </p:nvSpPr>
        <p:spPr>
          <a:xfrm>
            <a:off x="457200" y="230188"/>
            <a:ext cx="8229600" cy="649287"/>
          </a:xfrm>
        </p:spPr>
        <p:txBody>
          <a:bodyPr/>
          <a:lstStyle/>
          <a:p>
            <a:pPr eaLnBrk="1" hangingPunct="1"/>
            <a:r>
              <a:rPr lang="en-US" sz="3400" smtClean="0"/>
              <a:t>Analysis of a Tariff on Cotton Shirts</a:t>
            </a:r>
          </a:p>
        </p:txBody>
      </p:sp>
      <p:sp>
        <p:nvSpPr>
          <p:cNvPr id="139277" name="Rectangle 13"/>
          <p:cNvSpPr>
            <a:spLocks noGrp="1" noChangeArrowheads="1"/>
          </p:cNvSpPr>
          <p:nvPr>
            <p:ph type="body" idx="4294967295"/>
          </p:nvPr>
        </p:nvSpPr>
        <p:spPr>
          <a:xfrm>
            <a:off x="390525" y="1012825"/>
            <a:ext cx="3614738" cy="3727450"/>
          </a:xfrm>
          <a:noFill/>
        </p:spPr>
        <p:txBody>
          <a:bodyPr/>
          <a:lstStyle/>
          <a:p>
            <a:pPr marL="627063" indent="-627063" eaLnBrk="1" hangingPunct="1">
              <a:buFont typeface="Wingdings" pitchFamily="2" charset="2"/>
              <a:buNone/>
            </a:pPr>
            <a:r>
              <a:rPr lang="en-US" sz="2600" smtClean="0"/>
              <a:t>D = deadweight loss from the </a:t>
            </a:r>
            <a:br>
              <a:rPr lang="en-US" sz="2600" smtClean="0"/>
            </a:br>
            <a:r>
              <a:rPr lang="en-US" sz="2600" smtClean="0"/>
              <a:t>overproduction </a:t>
            </a:r>
            <a:br>
              <a:rPr lang="en-US" sz="2600" smtClean="0"/>
            </a:br>
            <a:r>
              <a:rPr lang="en-US" sz="2600" smtClean="0"/>
              <a:t>of shirts</a:t>
            </a:r>
          </a:p>
          <a:p>
            <a:pPr marL="627063" indent="-627063" eaLnBrk="1" hangingPunct="1">
              <a:buFont typeface="Wingdings" pitchFamily="2" charset="2"/>
              <a:buNone/>
            </a:pPr>
            <a:r>
              <a:rPr lang="en-US" sz="2600" smtClean="0"/>
              <a:t>F = deadweight loss from the under-consumption </a:t>
            </a:r>
            <a:br>
              <a:rPr lang="en-US" sz="2600" smtClean="0"/>
            </a:br>
            <a:r>
              <a:rPr lang="en-US" sz="2600" smtClean="0"/>
              <a:t>of shirts</a:t>
            </a:r>
          </a:p>
        </p:txBody>
      </p:sp>
      <p:grpSp>
        <p:nvGrpSpPr>
          <p:cNvPr id="3" name="Group 14"/>
          <p:cNvGrpSpPr>
            <a:grpSpLocks/>
          </p:cNvGrpSpPr>
          <p:nvPr/>
        </p:nvGrpSpPr>
        <p:grpSpPr bwMode="auto">
          <a:xfrm>
            <a:off x="4324350" y="952500"/>
            <a:ext cx="4371975" cy="5003800"/>
            <a:chOff x="2724" y="600"/>
            <a:chExt cx="2754" cy="3152"/>
          </a:xfrm>
        </p:grpSpPr>
        <p:grpSp>
          <p:nvGrpSpPr>
            <p:cNvPr id="4" name="Group 15"/>
            <p:cNvGrpSpPr>
              <a:grpSpLocks/>
            </p:cNvGrpSpPr>
            <p:nvPr/>
          </p:nvGrpSpPr>
          <p:grpSpPr bwMode="auto">
            <a:xfrm>
              <a:off x="2836" y="866"/>
              <a:ext cx="2453" cy="2720"/>
              <a:chOff x="2424" y="1167"/>
              <a:chExt cx="2400" cy="2079"/>
            </a:xfrm>
          </p:grpSpPr>
          <p:sp>
            <p:nvSpPr>
              <p:cNvPr id="22581" name="Line 16"/>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p>
            </p:txBody>
          </p:sp>
          <p:sp>
            <p:nvSpPr>
              <p:cNvPr id="22582" name="Line 17"/>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p>
            </p:txBody>
          </p:sp>
        </p:grpSp>
        <p:sp>
          <p:nvSpPr>
            <p:cNvPr id="22579" name="Text Box 18"/>
            <p:cNvSpPr txBox="1">
              <a:spLocks noChangeArrowheads="1"/>
            </p:cNvSpPr>
            <p:nvPr/>
          </p:nvSpPr>
          <p:spPr bwMode="auto">
            <a:xfrm>
              <a:off x="2724" y="600"/>
              <a:ext cx="220"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P</a:t>
              </a:r>
            </a:p>
          </p:txBody>
        </p:sp>
        <p:sp>
          <p:nvSpPr>
            <p:cNvPr id="22580" name="Text Box 19"/>
            <p:cNvSpPr txBox="1">
              <a:spLocks noChangeArrowheads="1"/>
            </p:cNvSpPr>
            <p:nvPr/>
          </p:nvSpPr>
          <p:spPr bwMode="auto">
            <a:xfrm>
              <a:off x="5258" y="3474"/>
              <a:ext cx="220" cy="278"/>
            </a:xfrm>
            <a:prstGeom prst="rect">
              <a:avLst/>
            </a:prstGeom>
            <a:noFill/>
            <a:ln w="9525">
              <a:noFill/>
              <a:miter lim="800000"/>
              <a:headEnd/>
              <a:tailEnd/>
            </a:ln>
          </p:spPr>
          <p:txBody>
            <a:bodyPr>
              <a:spAutoFit/>
            </a:bodyPr>
            <a:lstStyle/>
            <a:p>
              <a:pPr algn="ctr">
                <a:spcBef>
                  <a:spcPct val="50000"/>
                </a:spcBef>
              </a:pPr>
              <a:r>
                <a:rPr lang="en-US" sz="2300" b="1" i="1">
                  <a:cs typeface="Arial" charset="0"/>
                </a:rPr>
                <a:t>Q</a:t>
              </a:r>
            </a:p>
          </p:txBody>
        </p:sp>
      </p:grpSp>
      <p:grpSp>
        <p:nvGrpSpPr>
          <p:cNvPr id="5" name="Group 20"/>
          <p:cNvGrpSpPr>
            <a:grpSpLocks/>
          </p:cNvGrpSpPr>
          <p:nvPr/>
        </p:nvGrpSpPr>
        <p:grpSpPr bwMode="auto">
          <a:xfrm>
            <a:off x="4503738" y="1754188"/>
            <a:ext cx="4244975" cy="3795712"/>
            <a:chOff x="2837" y="1105"/>
            <a:chExt cx="2674" cy="2391"/>
          </a:xfrm>
        </p:grpSpPr>
        <p:sp>
          <p:nvSpPr>
            <p:cNvPr id="22576" name="Text Box 21"/>
            <p:cNvSpPr txBox="1">
              <a:spLocks noChangeArrowheads="1"/>
            </p:cNvSpPr>
            <p:nvPr/>
          </p:nvSpPr>
          <p:spPr bwMode="auto">
            <a:xfrm>
              <a:off x="5235" y="3217"/>
              <a:ext cx="276"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D</a:t>
              </a:r>
            </a:p>
          </p:txBody>
        </p:sp>
        <p:sp>
          <p:nvSpPr>
            <p:cNvPr id="22577" name="Line 22"/>
            <p:cNvSpPr>
              <a:spLocks noChangeShapeType="1"/>
            </p:cNvSpPr>
            <p:nvPr/>
          </p:nvSpPr>
          <p:spPr bwMode="auto">
            <a:xfrm>
              <a:off x="2837" y="1105"/>
              <a:ext cx="2458" cy="2224"/>
            </a:xfrm>
            <a:prstGeom prst="line">
              <a:avLst/>
            </a:prstGeom>
            <a:noFill/>
            <a:ln w="38100">
              <a:solidFill>
                <a:schemeClr val="tx2"/>
              </a:solidFill>
              <a:round/>
              <a:headEnd/>
              <a:tailEnd/>
            </a:ln>
          </p:spPr>
          <p:txBody>
            <a:bodyPr/>
            <a:lstStyle/>
            <a:p>
              <a:endParaRPr lang="en-US"/>
            </a:p>
          </p:txBody>
        </p:sp>
      </p:grpSp>
      <p:grpSp>
        <p:nvGrpSpPr>
          <p:cNvPr id="6" name="Group 23"/>
          <p:cNvGrpSpPr>
            <a:grpSpLocks/>
          </p:cNvGrpSpPr>
          <p:nvPr/>
        </p:nvGrpSpPr>
        <p:grpSpPr bwMode="auto">
          <a:xfrm>
            <a:off x="4500563" y="2432050"/>
            <a:ext cx="3832225" cy="3076575"/>
            <a:chOff x="2842" y="1525"/>
            <a:chExt cx="2414" cy="1938"/>
          </a:xfrm>
        </p:grpSpPr>
        <p:sp>
          <p:nvSpPr>
            <p:cNvPr id="22574" name="Text Box 24"/>
            <p:cNvSpPr txBox="1">
              <a:spLocks noChangeArrowheads="1"/>
            </p:cNvSpPr>
            <p:nvPr/>
          </p:nvSpPr>
          <p:spPr bwMode="auto">
            <a:xfrm>
              <a:off x="5023" y="1525"/>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S</a:t>
              </a:r>
            </a:p>
          </p:txBody>
        </p:sp>
        <p:sp>
          <p:nvSpPr>
            <p:cNvPr id="22575" name="Line 25"/>
            <p:cNvSpPr>
              <a:spLocks noChangeShapeType="1"/>
            </p:cNvSpPr>
            <p:nvPr/>
          </p:nvSpPr>
          <p:spPr bwMode="auto">
            <a:xfrm flipV="1">
              <a:off x="2842" y="1735"/>
              <a:ext cx="2238" cy="1728"/>
            </a:xfrm>
            <a:prstGeom prst="line">
              <a:avLst/>
            </a:prstGeom>
            <a:noFill/>
            <a:ln w="38100">
              <a:solidFill>
                <a:schemeClr val="tx2"/>
              </a:solidFill>
              <a:round/>
              <a:headEnd/>
              <a:tailEnd/>
            </a:ln>
          </p:spPr>
          <p:txBody>
            <a:bodyPr/>
            <a:lstStyle/>
            <a:p>
              <a:endParaRPr lang="en-US"/>
            </a:p>
          </p:txBody>
        </p:sp>
      </p:grpSp>
      <p:grpSp>
        <p:nvGrpSpPr>
          <p:cNvPr id="7" name="Group 26"/>
          <p:cNvGrpSpPr>
            <a:grpSpLocks/>
          </p:cNvGrpSpPr>
          <p:nvPr/>
        </p:nvGrpSpPr>
        <p:grpSpPr bwMode="auto">
          <a:xfrm>
            <a:off x="3748088" y="4702175"/>
            <a:ext cx="4735512" cy="381000"/>
            <a:chOff x="2361" y="2962"/>
            <a:chExt cx="2983" cy="240"/>
          </a:xfrm>
        </p:grpSpPr>
        <p:sp>
          <p:nvSpPr>
            <p:cNvPr id="22572" name="Line 27"/>
            <p:cNvSpPr>
              <a:spLocks noChangeShapeType="1"/>
            </p:cNvSpPr>
            <p:nvPr/>
          </p:nvSpPr>
          <p:spPr bwMode="auto">
            <a:xfrm>
              <a:off x="2834" y="3085"/>
              <a:ext cx="2510" cy="0"/>
            </a:xfrm>
            <a:prstGeom prst="line">
              <a:avLst/>
            </a:prstGeom>
            <a:noFill/>
            <a:ln w="28575">
              <a:solidFill>
                <a:srgbClr val="CC0000"/>
              </a:solidFill>
              <a:round/>
              <a:headEnd/>
              <a:tailEnd/>
            </a:ln>
          </p:spPr>
          <p:txBody>
            <a:bodyPr/>
            <a:lstStyle/>
            <a:p>
              <a:endParaRPr lang="en-US"/>
            </a:p>
          </p:txBody>
        </p:sp>
        <p:sp>
          <p:nvSpPr>
            <p:cNvPr id="22573" name="Text Box 28"/>
            <p:cNvSpPr txBox="1">
              <a:spLocks noChangeArrowheads="1"/>
            </p:cNvSpPr>
            <p:nvPr/>
          </p:nvSpPr>
          <p:spPr bwMode="auto">
            <a:xfrm>
              <a:off x="2361" y="2962"/>
              <a:ext cx="461" cy="240"/>
            </a:xfrm>
            <a:prstGeom prst="rect">
              <a:avLst/>
            </a:prstGeom>
            <a:noFill/>
            <a:ln w="9525">
              <a:noFill/>
              <a:miter lim="800000"/>
              <a:headEnd/>
              <a:tailEnd/>
            </a:ln>
          </p:spPr>
          <p:txBody>
            <a:bodyPr lIns="0" tIns="0" bIns="0" anchor="ctr">
              <a:spAutoFit/>
            </a:bodyPr>
            <a:lstStyle/>
            <a:p>
              <a:pPr algn="r">
                <a:spcBef>
                  <a:spcPct val="50000"/>
                </a:spcBef>
              </a:pPr>
              <a:r>
                <a:rPr lang="en-US" sz="2500">
                  <a:cs typeface="Arial" charset="0"/>
                </a:rPr>
                <a:t>$20</a:t>
              </a:r>
            </a:p>
          </p:txBody>
        </p:sp>
      </p:grpSp>
      <p:grpSp>
        <p:nvGrpSpPr>
          <p:cNvPr id="8" name="Group 29"/>
          <p:cNvGrpSpPr>
            <a:grpSpLocks/>
          </p:cNvGrpSpPr>
          <p:nvPr/>
        </p:nvGrpSpPr>
        <p:grpSpPr bwMode="auto">
          <a:xfrm>
            <a:off x="4973638" y="4830763"/>
            <a:ext cx="603250" cy="1258887"/>
            <a:chOff x="3133" y="3043"/>
            <a:chExt cx="380" cy="793"/>
          </a:xfrm>
        </p:grpSpPr>
        <p:sp>
          <p:nvSpPr>
            <p:cNvPr id="22569" name="Line 30"/>
            <p:cNvSpPr>
              <a:spLocks noChangeShapeType="1"/>
            </p:cNvSpPr>
            <p:nvPr/>
          </p:nvSpPr>
          <p:spPr bwMode="auto">
            <a:xfrm>
              <a:off x="3327" y="3080"/>
              <a:ext cx="0" cy="505"/>
            </a:xfrm>
            <a:prstGeom prst="line">
              <a:avLst/>
            </a:prstGeom>
            <a:noFill/>
            <a:ln w="9525">
              <a:solidFill>
                <a:schemeClr val="tx1"/>
              </a:solidFill>
              <a:prstDash val="lgDash"/>
              <a:round/>
              <a:headEnd/>
              <a:tailEnd/>
            </a:ln>
          </p:spPr>
          <p:txBody>
            <a:bodyPr/>
            <a:lstStyle/>
            <a:p>
              <a:endParaRPr lang="en-US"/>
            </a:p>
          </p:txBody>
        </p:sp>
        <p:sp>
          <p:nvSpPr>
            <p:cNvPr id="22570" name="Oval 31"/>
            <p:cNvSpPr>
              <a:spLocks noChangeAspect="1" noChangeArrowheads="1"/>
            </p:cNvSpPr>
            <p:nvPr/>
          </p:nvSpPr>
          <p:spPr bwMode="auto">
            <a:xfrm>
              <a:off x="3286" y="3043"/>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2571" name="Text Box 32"/>
            <p:cNvSpPr txBox="1">
              <a:spLocks noChangeArrowheads="1"/>
            </p:cNvSpPr>
            <p:nvPr/>
          </p:nvSpPr>
          <p:spPr bwMode="auto">
            <a:xfrm>
              <a:off x="3133" y="3596"/>
              <a:ext cx="380"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25</a:t>
              </a:r>
            </a:p>
          </p:txBody>
        </p:sp>
      </p:grpSp>
      <p:sp>
        <p:nvSpPr>
          <p:cNvPr id="22547" name="Text Box 33"/>
          <p:cNvSpPr txBox="1">
            <a:spLocks noChangeArrowheads="1"/>
          </p:cNvSpPr>
          <p:nvPr/>
        </p:nvSpPr>
        <p:spPr bwMode="auto">
          <a:xfrm>
            <a:off x="5665788" y="1219200"/>
            <a:ext cx="190817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u="sng">
                <a:cs typeface="Arial" charset="0"/>
              </a:rPr>
              <a:t>Cotton shirts</a:t>
            </a:r>
          </a:p>
        </p:txBody>
      </p:sp>
      <p:grpSp>
        <p:nvGrpSpPr>
          <p:cNvPr id="9" name="Group 34"/>
          <p:cNvGrpSpPr>
            <a:grpSpLocks/>
          </p:cNvGrpSpPr>
          <p:nvPr/>
        </p:nvGrpSpPr>
        <p:grpSpPr bwMode="auto">
          <a:xfrm>
            <a:off x="5732463" y="4273550"/>
            <a:ext cx="550862" cy="1814513"/>
            <a:chOff x="3611" y="2692"/>
            <a:chExt cx="347" cy="1143"/>
          </a:xfrm>
        </p:grpSpPr>
        <p:sp>
          <p:nvSpPr>
            <p:cNvPr id="22566" name="Text Box 35"/>
            <p:cNvSpPr txBox="1">
              <a:spLocks noChangeArrowheads="1"/>
            </p:cNvSpPr>
            <p:nvPr/>
          </p:nvSpPr>
          <p:spPr bwMode="auto">
            <a:xfrm>
              <a:off x="3611" y="3595"/>
              <a:ext cx="347"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40</a:t>
              </a:r>
            </a:p>
          </p:txBody>
        </p:sp>
        <p:sp>
          <p:nvSpPr>
            <p:cNvPr id="22567" name="Oval 36"/>
            <p:cNvSpPr>
              <a:spLocks noChangeAspect="1" noChangeArrowheads="1"/>
            </p:cNvSpPr>
            <p:nvPr/>
          </p:nvSpPr>
          <p:spPr bwMode="auto">
            <a:xfrm>
              <a:off x="3746" y="2692"/>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2568" name="Line 37"/>
            <p:cNvSpPr>
              <a:spLocks noChangeShapeType="1"/>
            </p:cNvSpPr>
            <p:nvPr/>
          </p:nvSpPr>
          <p:spPr bwMode="auto">
            <a:xfrm>
              <a:off x="3789" y="2730"/>
              <a:ext cx="0" cy="855"/>
            </a:xfrm>
            <a:prstGeom prst="line">
              <a:avLst/>
            </a:prstGeom>
            <a:noFill/>
            <a:ln w="9525">
              <a:solidFill>
                <a:schemeClr val="tx1"/>
              </a:solidFill>
              <a:prstDash val="lgDash"/>
              <a:round/>
              <a:headEnd/>
              <a:tailEnd/>
            </a:ln>
          </p:spPr>
          <p:txBody>
            <a:bodyPr/>
            <a:lstStyle/>
            <a:p>
              <a:endParaRPr lang="en-US"/>
            </a:p>
          </p:txBody>
        </p:sp>
      </p:grpSp>
      <p:sp>
        <p:nvSpPr>
          <p:cNvPr id="22549" name="Text Box 38"/>
          <p:cNvSpPr txBox="1">
            <a:spLocks noChangeArrowheads="1"/>
          </p:cNvSpPr>
          <p:nvPr/>
        </p:nvSpPr>
        <p:spPr bwMode="auto">
          <a:xfrm>
            <a:off x="5218113" y="3422650"/>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A</a:t>
            </a:r>
          </a:p>
        </p:txBody>
      </p:sp>
      <p:sp>
        <p:nvSpPr>
          <p:cNvPr id="22550" name="Text Box 39"/>
          <p:cNvSpPr txBox="1">
            <a:spLocks noChangeArrowheads="1"/>
          </p:cNvSpPr>
          <p:nvPr/>
        </p:nvSpPr>
        <p:spPr bwMode="auto">
          <a:xfrm>
            <a:off x="6526213" y="3919538"/>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B</a:t>
            </a:r>
          </a:p>
        </p:txBody>
      </p:sp>
      <p:sp>
        <p:nvSpPr>
          <p:cNvPr id="22551" name="Text Box 40"/>
          <p:cNvSpPr txBox="1">
            <a:spLocks noChangeArrowheads="1"/>
          </p:cNvSpPr>
          <p:nvPr/>
        </p:nvSpPr>
        <p:spPr bwMode="auto">
          <a:xfrm>
            <a:off x="5675313" y="4521200"/>
            <a:ext cx="344487"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D</a:t>
            </a:r>
          </a:p>
        </p:txBody>
      </p:sp>
      <p:sp>
        <p:nvSpPr>
          <p:cNvPr id="22552" name="Text Box 41"/>
          <p:cNvSpPr txBox="1">
            <a:spLocks noChangeArrowheads="1"/>
          </p:cNvSpPr>
          <p:nvPr/>
        </p:nvSpPr>
        <p:spPr bwMode="auto">
          <a:xfrm>
            <a:off x="6484938" y="4427538"/>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E</a:t>
            </a:r>
          </a:p>
        </p:txBody>
      </p:sp>
      <p:sp>
        <p:nvSpPr>
          <p:cNvPr id="22553" name="Text Box 42"/>
          <p:cNvSpPr txBox="1">
            <a:spLocks noChangeArrowheads="1"/>
          </p:cNvSpPr>
          <p:nvPr/>
        </p:nvSpPr>
        <p:spPr bwMode="auto">
          <a:xfrm>
            <a:off x="4511675" y="4902200"/>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G</a:t>
            </a:r>
          </a:p>
        </p:txBody>
      </p:sp>
      <p:sp>
        <p:nvSpPr>
          <p:cNvPr id="22554" name="Text Box 43"/>
          <p:cNvSpPr txBox="1">
            <a:spLocks noChangeArrowheads="1"/>
          </p:cNvSpPr>
          <p:nvPr/>
        </p:nvSpPr>
        <p:spPr bwMode="auto">
          <a:xfrm>
            <a:off x="7346950" y="4522788"/>
            <a:ext cx="344488"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F</a:t>
            </a:r>
          </a:p>
        </p:txBody>
      </p:sp>
      <p:sp>
        <p:nvSpPr>
          <p:cNvPr id="22555" name="Text Box 44"/>
          <p:cNvSpPr txBox="1">
            <a:spLocks noChangeArrowheads="1"/>
          </p:cNvSpPr>
          <p:nvPr/>
        </p:nvSpPr>
        <p:spPr bwMode="auto">
          <a:xfrm>
            <a:off x="4862513" y="4413250"/>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C</a:t>
            </a:r>
          </a:p>
        </p:txBody>
      </p:sp>
      <p:grpSp>
        <p:nvGrpSpPr>
          <p:cNvPr id="10" name="Group 45"/>
          <p:cNvGrpSpPr>
            <a:grpSpLocks/>
          </p:cNvGrpSpPr>
          <p:nvPr/>
        </p:nvGrpSpPr>
        <p:grpSpPr bwMode="auto">
          <a:xfrm>
            <a:off x="7096125" y="4271963"/>
            <a:ext cx="550863" cy="1824037"/>
            <a:chOff x="4470" y="2691"/>
            <a:chExt cx="347" cy="1149"/>
          </a:xfrm>
        </p:grpSpPr>
        <p:sp>
          <p:nvSpPr>
            <p:cNvPr id="22563" name="Line 46"/>
            <p:cNvSpPr>
              <a:spLocks noChangeShapeType="1"/>
            </p:cNvSpPr>
            <p:nvPr/>
          </p:nvSpPr>
          <p:spPr bwMode="auto">
            <a:xfrm>
              <a:off x="4644" y="2733"/>
              <a:ext cx="0" cy="855"/>
            </a:xfrm>
            <a:prstGeom prst="line">
              <a:avLst/>
            </a:prstGeom>
            <a:noFill/>
            <a:ln w="9525">
              <a:solidFill>
                <a:schemeClr val="tx1"/>
              </a:solidFill>
              <a:prstDash val="lgDash"/>
              <a:round/>
              <a:headEnd/>
              <a:tailEnd/>
            </a:ln>
          </p:spPr>
          <p:txBody>
            <a:bodyPr/>
            <a:lstStyle/>
            <a:p>
              <a:endParaRPr lang="en-US"/>
            </a:p>
          </p:txBody>
        </p:sp>
        <p:sp>
          <p:nvSpPr>
            <p:cNvPr id="22564" name="Oval 47"/>
            <p:cNvSpPr>
              <a:spLocks noChangeAspect="1" noChangeArrowheads="1"/>
            </p:cNvSpPr>
            <p:nvPr/>
          </p:nvSpPr>
          <p:spPr bwMode="auto">
            <a:xfrm>
              <a:off x="4601" y="2691"/>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2565" name="Text Box 48"/>
            <p:cNvSpPr txBox="1">
              <a:spLocks noChangeArrowheads="1"/>
            </p:cNvSpPr>
            <p:nvPr/>
          </p:nvSpPr>
          <p:spPr bwMode="auto">
            <a:xfrm>
              <a:off x="4470" y="3600"/>
              <a:ext cx="347"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70</a:t>
              </a:r>
            </a:p>
          </p:txBody>
        </p:sp>
      </p:grpSp>
      <p:grpSp>
        <p:nvGrpSpPr>
          <p:cNvPr id="11" name="Group 49"/>
          <p:cNvGrpSpPr>
            <a:grpSpLocks/>
          </p:cNvGrpSpPr>
          <p:nvPr/>
        </p:nvGrpSpPr>
        <p:grpSpPr bwMode="auto">
          <a:xfrm>
            <a:off x="7693025" y="4830763"/>
            <a:ext cx="550863" cy="1262062"/>
            <a:chOff x="4846" y="3043"/>
            <a:chExt cx="347" cy="795"/>
          </a:xfrm>
        </p:grpSpPr>
        <p:sp>
          <p:nvSpPr>
            <p:cNvPr id="22560" name="Line 50"/>
            <p:cNvSpPr>
              <a:spLocks noChangeShapeType="1"/>
            </p:cNvSpPr>
            <p:nvPr/>
          </p:nvSpPr>
          <p:spPr bwMode="auto">
            <a:xfrm>
              <a:off x="5025" y="3080"/>
              <a:ext cx="0" cy="505"/>
            </a:xfrm>
            <a:prstGeom prst="line">
              <a:avLst/>
            </a:prstGeom>
            <a:noFill/>
            <a:ln w="9525">
              <a:solidFill>
                <a:schemeClr val="tx1"/>
              </a:solidFill>
              <a:prstDash val="lgDash"/>
              <a:round/>
              <a:headEnd/>
              <a:tailEnd/>
            </a:ln>
          </p:spPr>
          <p:txBody>
            <a:bodyPr/>
            <a:lstStyle/>
            <a:p>
              <a:endParaRPr lang="en-US"/>
            </a:p>
          </p:txBody>
        </p:sp>
        <p:sp>
          <p:nvSpPr>
            <p:cNvPr id="22561" name="Oval 51"/>
            <p:cNvSpPr>
              <a:spLocks noChangeAspect="1" noChangeArrowheads="1"/>
            </p:cNvSpPr>
            <p:nvPr/>
          </p:nvSpPr>
          <p:spPr bwMode="auto">
            <a:xfrm>
              <a:off x="4984" y="3043"/>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2562" name="Text Box 52"/>
            <p:cNvSpPr txBox="1">
              <a:spLocks noChangeArrowheads="1"/>
            </p:cNvSpPr>
            <p:nvPr/>
          </p:nvSpPr>
          <p:spPr bwMode="auto">
            <a:xfrm>
              <a:off x="4846" y="3598"/>
              <a:ext cx="347"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80</a:t>
              </a:r>
            </a:p>
          </p:txBody>
        </p:sp>
      </p:grpSp>
      <p:sp>
        <p:nvSpPr>
          <p:cNvPr id="22558" name="Text Box 53"/>
          <p:cNvSpPr txBox="1">
            <a:spLocks noChangeArrowheads="1"/>
          </p:cNvSpPr>
          <p:nvPr/>
        </p:nvSpPr>
        <p:spPr bwMode="auto">
          <a:xfrm>
            <a:off x="5594350" y="1274763"/>
            <a:ext cx="2182813" cy="863600"/>
          </a:xfrm>
          <a:prstGeom prst="rect">
            <a:avLst/>
          </a:prstGeom>
          <a:solidFill>
            <a:schemeClr val="bg1"/>
          </a:solidFill>
          <a:ln w="9525">
            <a:solidFill>
              <a:srgbClr val="FF0066"/>
            </a:solidFill>
            <a:miter lim="800000"/>
            <a:headEnd/>
            <a:tailEnd/>
          </a:ln>
        </p:spPr>
        <p:txBody>
          <a:bodyPr anchor="ctr">
            <a:spAutoFit/>
          </a:bodyPr>
          <a:lstStyle/>
          <a:p>
            <a:pPr algn="ctr">
              <a:spcBef>
                <a:spcPct val="50000"/>
              </a:spcBef>
            </a:pPr>
            <a:r>
              <a:rPr lang="en-US" sz="2500">
                <a:cs typeface="Arial" charset="0"/>
              </a:rPr>
              <a:t>deadweight loss = D + F</a:t>
            </a:r>
          </a:p>
        </p:txBody>
      </p:sp>
      <p:sp>
        <p:nvSpPr>
          <p:cNvPr id="2255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9277">
                                            <p:txEl>
                                              <p:pRg st="0" end="0"/>
                                            </p:txEl>
                                          </p:spTgt>
                                        </p:tgtEl>
                                        <p:attrNameLst>
                                          <p:attrName>style.visibility</p:attrName>
                                        </p:attrNameLst>
                                      </p:cBhvr>
                                      <p:to>
                                        <p:strVal val="visible"/>
                                      </p:to>
                                    </p:set>
                                    <p:animEffect transition="in" filter="wipe(left)">
                                      <p:cBhvr>
                                        <p:cTn id="7" dur="500"/>
                                        <p:tgtEl>
                                          <p:spTgt spid="1392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9277">
                                            <p:txEl>
                                              <p:pRg st="1" end="1"/>
                                            </p:txEl>
                                          </p:spTgt>
                                        </p:tgtEl>
                                        <p:attrNameLst>
                                          <p:attrName>style.visibility</p:attrName>
                                        </p:attrNameLst>
                                      </p:cBhvr>
                                      <p:to>
                                        <p:strVal val="visible"/>
                                      </p:to>
                                    </p:set>
                                    <p:animEffect transition="in" filter="wipe(left)">
                                      <p:cBhvr>
                                        <p:cTn id="12" dur="500"/>
                                        <p:tgtEl>
                                          <p:spTgt spid="1392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7"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a:xfrm>
            <a:off x="342900" y="263525"/>
            <a:ext cx="8410575" cy="681038"/>
          </a:xfrm>
        </p:spPr>
        <p:txBody>
          <a:bodyPr>
            <a:normAutofit fontScale="90000"/>
          </a:bodyPr>
          <a:lstStyle/>
          <a:p>
            <a:pPr eaLnBrk="1" hangingPunct="1"/>
            <a:r>
              <a:rPr lang="en-US" sz="3300" smtClean="0"/>
              <a:t>Import Quotas:  </a:t>
            </a:r>
            <a:br>
              <a:rPr lang="en-US" sz="3300" smtClean="0"/>
            </a:br>
            <a:r>
              <a:rPr lang="en-US" sz="3300" smtClean="0"/>
              <a:t>Another Way to Restrict Trade</a:t>
            </a:r>
          </a:p>
        </p:txBody>
      </p:sp>
      <p:sp>
        <p:nvSpPr>
          <p:cNvPr id="23557" name="Rectangle 3"/>
          <p:cNvSpPr>
            <a:spLocks noGrp="1" noChangeArrowheads="1"/>
          </p:cNvSpPr>
          <p:nvPr>
            <p:ph type="body" idx="4294967295"/>
          </p:nvPr>
        </p:nvSpPr>
        <p:spPr>
          <a:xfrm>
            <a:off x="457200" y="1119188"/>
            <a:ext cx="8229600" cy="5373687"/>
          </a:xfrm>
        </p:spPr>
        <p:txBody>
          <a:bodyPr/>
          <a:lstStyle/>
          <a:p>
            <a:pPr eaLnBrk="1" hangingPunct="1"/>
            <a:r>
              <a:rPr lang="en-US" sz="2700" smtClean="0"/>
              <a:t>An </a:t>
            </a:r>
            <a:r>
              <a:rPr lang="en-US" sz="2700" b="1" smtClean="0">
                <a:solidFill>
                  <a:srgbClr val="800080"/>
                </a:solidFill>
              </a:rPr>
              <a:t>import quota</a:t>
            </a:r>
            <a:r>
              <a:rPr lang="en-US" sz="2700" smtClean="0"/>
              <a:t> is a quantitative limit on imports of a good. </a:t>
            </a:r>
          </a:p>
          <a:p>
            <a:pPr eaLnBrk="1" hangingPunct="1">
              <a:spcBef>
                <a:spcPct val="30000"/>
              </a:spcBef>
            </a:pPr>
            <a:r>
              <a:rPr lang="en-US" sz="2700" smtClean="0"/>
              <a:t>Mostly has the same effects as a tariff:</a:t>
            </a:r>
          </a:p>
          <a:p>
            <a:pPr lvl="1" eaLnBrk="1" hangingPunct="1">
              <a:lnSpc>
                <a:spcPct val="105000"/>
              </a:lnSpc>
              <a:spcBef>
                <a:spcPct val="5000"/>
              </a:spcBef>
            </a:pPr>
            <a:r>
              <a:rPr lang="en-US" smtClean="0"/>
              <a:t>Raises price, reduces quantity of imports.</a:t>
            </a:r>
          </a:p>
          <a:p>
            <a:pPr lvl="1" eaLnBrk="1" hangingPunct="1">
              <a:lnSpc>
                <a:spcPct val="105000"/>
              </a:lnSpc>
              <a:spcBef>
                <a:spcPct val="5000"/>
              </a:spcBef>
            </a:pPr>
            <a:r>
              <a:rPr lang="en-US" smtClean="0"/>
              <a:t>Reduces buyers’ welfare.</a:t>
            </a:r>
          </a:p>
          <a:p>
            <a:pPr lvl="1" eaLnBrk="1" hangingPunct="1">
              <a:lnSpc>
                <a:spcPct val="105000"/>
              </a:lnSpc>
              <a:spcBef>
                <a:spcPct val="5000"/>
              </a:spcBef>
            </a:pPr>
            <a:r>
              <a:rPr lang="en-US" smtClean="0"/>
              <a:t>Increases sellers’ welfare.</a:t>
            </a:r>
          </a:p>
          <a:p>
            <a:pPr eaLnBrk="1" hangingPunct="1">
              <a:spcBef>
                <a:spcPct val="30000"/>
              </a:spcBef>
            </a:pPr>
            <a:r>
              <a:rPr lang="en-US" sz="2700" smtClean="0"/>
              <a:t>A tariff creates revenue for the govt.  A quota creates profits for the foreign producers of the imported goods, who can sell them at higher price.  </a:t>
            </a:r>
          </a:p>
          <a:p>
            <a:pPr eaLnBrk="1" hangingPunct="1">
              <a:spcBef>
                <a:spcPct val="30000"/>
              </a:spcBef>
            </a:pPr>
            <a:r>
              <a:rPr lang="en-US" sz="2700" smtClean="0"/>
              <a:t>Or, govt could auction licenses to import to capture this profit as revenue.  Usually it does not. </a:t>
            </a:r>
          </a:p>
        </p:txBody>
      </p:sp>
      <p:sp>
        <p:nvSpPr>
          <p:cNvPr id="2355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wipe(left)">
                                      <p:cBhvr>
                                        <p:cTn id="7" dur="500"/>
                                        <p:tgtEl>
                                          <p:spTgt spid="23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wipe(left)">
                                      <p:cBhvr>
                                        <p:cTn id="12" dur="500"/>
                                        <p:tgtEl>
                                          <p:spTgt spid="235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7">
                                            <p:txEl>
                                              <p:pRg st="2" end="2"/>
                                            </p:txEl>
                                          </p:spTgt>
                                        </p:tgtEl>
                                        <p:attrNameLst>
                                          <p:attrName>style.visibility</p:attrName>
                                        </p:attrNameLst>
                                      </p:cBhvr>
                                      <p:to>
                                        <p:strVal val="visible"/>
                                      </p:to>
                                    </p:set>
                                    <p:animEffect transition="in" filter="wipe(left)">
                                      <p:cBhvr>
                                        <p:cTn id="17" dur="500"/>
                                        <p:tgtEl>
                                          <p:spTgt spid="235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557">
                                            <p:txEl>
                                              <p:pRg st="3" end="3"/>
                                            </p:txEl>
                                          </p:spTgt>
                                        </p:tgtEl>
                                        <p:attrNameLst>
                                          <p:attrName>style.visibility</p:attrName>
                                        </p:attrNameLst>
                                      </p:cBhvr>
                                      <p:to>
                                        <p:strVal val="visible"/>
                                      </p:to>
                                    </p:set>
                                    <p:animEffect transition="in" filter="wipe(left)">
                                      <p:cBhvr>
                                        <p:cTn id="22" dur="500"/>
                                        <p:tgtEl>
                                          <p:spTgt spid="235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557">
                                            <p:txEl>
                                              <p:pRg st="4" end="4"/>
                                            </p:txEl>
                                          </p:spTgt>
                                        </p:tgtEl>
                                        <p:attrNameLst>
                                          <p:attrName>style.visibility</p:attrName>
                                        </p:attrNameLst>
                                      </p:cBhvr>
                                      <p:to>
                                        <p:strVal val="visible"/>
                                      </p:to>
                                    </p:set>
                                    <p:animEffect transition="in" filter="wipe(left)">
                                      <p:cBhvr>
                                        <p:cTn id="27" dur="500"/>
                                        <p:tgtEl>
                                          <p:spTgt spid="235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557">
                                            <p:txEl>
                                              <p:pRg st="5" end="5"/>
                                            </p:txEl>
                                          </p:spTgt>
                                        </p:tgtEl>
                                        <p:attrNameLst>
                                          <p:attrName>style.visibility</p:attrName>
                                        </p:attrNameLst>
                                      </p:cBhvr>
                                      <p:to>
                                        <p:strVal val="visible"/>
                                      </p:to>
                                    </p:set>
                                    <p:animEffect transition="in" filter="wipe(left)">
                                      <p:cBhvr>
                                        <p:cTn id="32" dur="500"/>
                                        <p:tgtEl>
                                          <p:spTgt spid="2355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557">
                                            <p:txEl>
                                              <p:pRg st="6" end="6"/>
                                            </p:txEl>
                                          </p:spTgt>
                                        </p:tgtEl>
                                        <p:attrNameLst>
                                          <p:attrName>style.visibility</p:attrName>
                                        </p:attrNameLst>
                                      </p:cBhvr>
                                      <p:to>
                                        <p:strVal val="visible"/>
                                      </p:to>
                                    </p:set>
                                    <p:animEffect transition="in" filter="wipe(left)">
                                      <p:cBhvr>
                                        <p:cTn id="37" dur="500"/>
                                        <p:tgtEl>
                                          <p:spTgt spid="2355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bldLvl="4"/>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normAutofit/>
          </a:bodyPr>
          <a:lstStyle/>
          <a:p>
            <a:pPr eaLnBrk="1" hangingPunct="1"/>
            <a:r>
              <a:rPr lang="en-US" sz="3400" dirty="0" smtClean="0"/>
              <a:t>Arguments for Restricting Trade</a:t>
            </a:r>
          </a:p>
        </p:txBody>
      </p:sp>
      <p:sp>
        <p:nvSpPr>
          <p:cNvPr id="24581" name="Rectangle 3"/>
          <p:cNvSpPr>
            <a:spLocks noGrp="1" noChangeArrowheads="1"/>
          </p:cNvSpPr>
          <p:nvPr>
            <p:ph idx="1"/>
          </p:nvPr>
        </p:nvSpPr>
        <p:spPr/>
        <p:txBody>
          <a:bodyPr/>
          <a:lstStyle/>
          <a:p>
            <a:pPr marL="0" indent="0" eaLnBrk="1" hangingPunct="1">
              <a:spcBef>
                <a:spcPct val="35000"/>
              </a:spcBef>
              <a:buFont typeface="Wingdings" pitchFamily="2" charset="2"/>
              <a:buNone/>
            </a:pPr>
            <a:r>
              <a:rPr lang="en-US" b="1" smtClean="0">
                <a:solidFill>
                  <a:srgbClr val="CC0000"/>
                </a:solidFill>
              </a:rPr>
              <a:t>1. The jobs argument</a:t>
            </a:r>
          </a:p>
          <a:p>
            <a:pPr marL="455613" lvl="1" eaLnBrk="1" hangingPunct="1">
              <a:spcBef>
                <a:spcPct val="35000"/>
              </a:spcBef>
              <a:buFont typeface="Wingdings" pitchFamily="2" charset="2"/>
              <a:buNone/>
            </a:pPr>
            <a:r>
              <a:rPr lang="en-US" smtClean="0"/>
              <a:t>	Trade destroys jobs in industries that compete with imports. </a:t>
            </a:r>
          </a:p>
          <a:p>
            <a:pPr marL="0" indent="0" eaLnBrk="1" hangingPunct="1">
              <a:spcBef>
                <a:spcPct val="35000"/>
              </a:spcBef>
              <a:buFont typeface="Wingdings" pitchFamily="2" charset="2"/>
              <a:buNone/>
            </a:pPr>
            <a:r>
              <a:rPr lang="en-US" b="1" i="1" smtClean="0">
                <a:solidFill>
                  <a:srgbClr val="339966"/>
                </a:solidFill>
              </a:rPr>
              <a:t>Economists’ response:</a:t>
            </a:r>
          </a:p>
          <a:p>
            <a:pPr marL="455613" lvl="1" eaLnBrk="1" hangingPunct="1">
              <a:spcBef>
                <a:spcPct val="35000"/>
              </a:spcBef>
              <a:buFont typeface="Wingdings" pitchFamily="2" charset="2"/>
              <a:buNone/>
            </a:pPr>
            <a:r>
              <a:rPr lang="en-US" smtClean="0"/>
              <a:t>	Look at the data to see whether rising imports cause rising unemployment…</a:t>
            </a:r>
          </a:p>
        </p:txBody>
      </p:sp>
      <p:sp>
        <p:nvSpPr>
          <p:cNvPr id="2458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wipe(left)">
                                      <p:cBhvr>
                                        <p:cTn id="7" dur="500"/>
                                        <p:tgtEl>
                                          <p:spTgt spid="245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1">
                                            <p:txEl>
                                              <p:pRg st="1" end="1"/>
                                            </p:txEl>
                                          </p:spTgt>
                                        </p:tgtEl>
                                        <p:attrNameLst>
                                          <p:attrName>style.visibility</p:attrName>
                                        </p:attrNameLst>
                                      </p:cBhvr>
                                      <p:to>
                                        <p:strVal val="visible"/>
                                      </p:to>
                                    </p:set>
                                    <p:animEffect transition="in" filter="wipe(left)">
                                      <p:cBhvr>
                                        <p:cTn id="12" dur="500"/>
                                        <p:tgtEl>
                                          <p:spTgt spid="245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1">
                                            <p:txEl>
                                              <p:pRg st="2" end="2"/>
                                            </p:txEl>
                                          </p:spTgt>
                                        </p:tgtEl>
                                        <p:attrNameLst>
                                          <p:attrName>style.visibility</p:attrName>
                                        </p:attrNameLst>
                                      </p:cBhvr>
                                      <p:to>
                                        <p:strVal val="visible"/>
                                      </p:to>
                                    </p:set>
                                    <p:animEffect transition="in" filter="wipe(left)">
                                      <p:cBhvr>
                                        <p:cTn id="17" dur="500"/>
                                        <p:tgtEl>
                                          <p:spTgt spid="245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81">
                                            <p:txEl>
                                              <p:pRg st="3" end="3"/>
                                            </p:txEl>
                                          </p:spTgt>
                                        </p:tgtEl>
                                        <p:attrNameLst>
                                          <p:attrName>style.visibility</p:attrName>
                                        </p:attrNameLst>
                                      </p:cBhvr>
                                      <p:to>
                                        <p:strVal val="visible"/>
                                      </p:to>
                                    </p:set>
                                    <p:animEffect transition="in" filter="wipe(left)">
                                      <p:cBhvr>
                                        <p:cTn id="22" dur="500"/>
                                        <p:tgtEl>
                                          <p:spTgt spid="245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bldLvl="4"/>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CCFF">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7975"/>
            <a:ext cx="8229600" cy="914400"/>
          </a:xfrm>
        </p:spPr>
        <p:txBody>
          <a:bodyPr>
            <a:noAutofit/>
          </a:bodyPr>
          <a:lstStyle/>
          <a:p>
            <a:pPr>
              <a:lnSpc>
                <a:spcPct val="110000"/>
              </a:lnSpc>
            </a:pPr>
            <a:r>
              <a:rPr lang="en-US" sz="3100" i="1" dirty="0" smtClean="0">
                <a:solidFill>
                  <a:srgbClr val="6C45BB"/>
                </a:solidFill>
                <a:latin typeface="Arial" pitchFamily="34" charset="0"/>
                <a:cs typeface="Arial" pitchFamily="34" charset="0"/>
              </a:rPr>
              <a:t>In this chapter, </a:t>
            </a:r>
            <a:br>
              <a:rPr lang="en-US" sz="3100" i="1" dirty="0" smtClean="0">
                <a:solidFill>
                  <a:srgbClr val="6C45BB"/>
                </a:solidFill>
                <a:latin typeface="Arial" pitchFamily="34" charset="0"/>
                <a:cs typeface="Arial" pitchFamily="34" charset="0"/>
              </a:rPr>
            </a:br>
            <a:r>
              <a:rPr lang="en-US" sz="3100" i="1" dirty="0" smtClean="0">
                <a:solidFill>
                  <a:srgbClr val="6C45BB"/>
                </a:solidFill>
                <a:latin typeface="Arial" pitchFamily="34" charset="0"/>
                <a:cs typeface="Arial" pitchFamily="34" charset="0"/>
              </a:rPr>
              <a:t>look for the answers to these questions:</a:t>
            </a:r>
            <a:endParaRPr lang="en-US" sz="3100" i="1" dirty="0">
              <a:solidFill>
                <a:srgbClr val="6C45BB"/>
              </a:solidFill>
              <a:latin typeface="Arial" pitchFamily="34" charset="0"/>
              <a:cs typeface="Arial" pitchFamily="34" charset="0"/>
            </a:endParaRPr>
          </a:p>
        </p:txBody>
      </p:sp>
      <p:sp>
        <p:nvSpPr>
          <p:cNvPr id="3" name="Content Placeholder 2"/>
          <p:cNvSpPr>
            <a:spLocks noGrp="1"/>
          </p:cNvSpPr>
          <p:nvPr>
            <p:ph idx="1"/>
          </p:nvPr>
        </p:nvSpPr>
        <p:spPr>
          <a:xfrm>
            <a:off x="457200" y="1447800"/>
            <a:ext cx="8229600" cy="4750981"/>
          </a:xfrm>
        </p:spPr>
        <p:txBody>
          <a:bodyPr/>
          <a:lstStyle/>
          <a:p>
            <a:pPr marL="285750" indent="-285750">
              <a:buClr>
                <a:srgbClr val="6C45BB"/>
              </a:buClr>
              <a:buSzPct val="120000"/>
              <a:buFont typeface="Arial" pitchFamily="34" charset="0"/>
              <a:buChar char="•"/>
            </a:pPr>
            <a:r>
              <a:rPr lang="en-US" dirty="0" smtClean="0"/>
              <a:t>What determines how much of a good a country will import or export?  </a:t>
            </a:r>
          </a:p>
          <a:p>
            <a:pPr marL="285750" indent="-285750">
              <a:buClr>
                <a:srgbClr val="6C45BB"/>
              </a:buClr>
              <a:buSzPct val="120000"/>
              <a:buFont typeface="Arial" pitchFamily="34" charset="0"/>
              <a:buChar char="•"/>
            </a:pPr>
            <a:r>
              <a:rPr lang="en-US" dirty="0" smtClean="0"/>
              <a:t>Who benefits from trade?  Who does trade harm?  Do the gains outweigh the losses? </a:t>
            </a:r>
          </a:p>
          <a:p>
            <a:pPr marL="285750" indent="-285750">
              <a:buClr>
                <a:srgbClr val="6C45BB"/>
              </a:buClr>
              <a:buSzPct val="120000"/>
              <a:buFont typeface="Arial" pitchFamily="34" charset="0"/>
              <a:buChar char="•"/>
            </a:pPr>
            <a:r>
              <a:rPr lang="en-US" dirty="0" smtClean="0"/>
              <a:t>If policymakers restrict imports, who benefits?  </a:t>
            </a:r>
            <a:br>
              <a:rPr lang="en-US" dirty="0" smtClean="0"/>
            </a:br>
            <a:r>
              <a:rPr lang="en-US" dirty="0" smtClean="0"/>
              <a:t>Who is harmed?  Do the gains from restricting imports outweigh the losses?  </a:t>
            </a:r>
          </a:p>
          <a:p>
            <a:pPr marL="285750" indent="-285750">
              <a:buClr>
                <a:srgbClr val="6C45BB"/>
              </a:buClr>
              <a:buSzPct val="120000"/>
              <a:buFont typeface="Arial" pitchFamily="34" charset="0"/>
              <a:buChar char="•"/>
            </a:pPr>
            <a:r>
              <a:rPr lang="en-US" dirty="0" smtClean="0"/>
              <a:t>What are some common arguments for restricting trade?  Do they have merit?</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a:xfrm>
            <a:off x="1158875" y="354013"/>
            <a:ext cx="5776913" cy="649287"/>
          </a:xfrm>
        </p:spPr>
        <p:txBody>
          <a:bodyPr>
            <a:normAutofit fontScale="90000"/>
          </a:bodyPr>
          <a:lstStyle/>
          <a:p>
            <a:pPr eaLnBrk="1" hangingPunct="1"/>
            <a:r>
              <a:rPr lang="en-US" sz="3000" dirty="0" smtClean="0"/>
              <a:t>U.S. Imports &amp; Unemployment,</a:t>
            </a:r>
            <a:r>
              <a:rPr lang="en-US" sz="2800" dirty="0" smtClean="0"/>
              <a:t> </a:t>
            </a:r>
            <a:br>
              <a:rPr lang="en-US" sz="2800" dirty="0" smtClean="0"/>
            </a:br>
            <a:r>
              <a:rPr lang="en-US" sz="2800" b="0" dirty="0" smtClean="0"/>
              <a:t>Decade averages, 1961–2010</a:t>
            </a:r>
          </a:p>
        </p:txBody>
      </p:sp>
      <p:sp>
        <p:nvSpPr>
          <p:cNvPr id="2560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aphicFrame>
        <p:nvGraphicFramePr>
          <p:cNvPr id="83" name="Chart 82"/>
          <p:cNvGraphicFramePr>
            <a:graphicFrameLocks noGrp="1"/>
          </p:cNvGraphicFramePr>
          <p:nvPr/>
        </p:nvGraphicFramePr>
        <p:xfrm>
          <a:off x="238126" y="1181101"/>
          <a:ext cx="6581774" cy="4686299"/>
        </p:xfrm>
        <a:graphic>
          <a:graphicData uri="http://schemas.openxmlformats.org/drawingml/2006/chart">
            <c:chart xmlns:c="http://schemas.openxmlformats.org/drawingml/2006/chart" xmlns:r="http://schemas.openxmlformats.org/officeDocument/2006/relationships" r:id="rId4"/>
          </a:graphicData>
        </a:graphic>
      </p:graphicFrame>
      <p:sp>
        <p:nvSpPr>
          <p:cNvPr id="25606" name="Rectangle 67"/>
          <p:cNvSpPr>
            <a:spLocks noChangeArrowheads="1"/>
          </p:cNvSpPr>
          <p:nvPr/>
        </p:nvSpPr>
        <p:spPr bwMode="auto">
          <a:xfrm rot="-5400000">
            <a:off x="1274763" y="5781675"/>
            <a:ext cx="819150" cy="768350"/>
          </a:xfrm>
          <a:prstGeom prst="rect">
            <a:avLst/>
          </a:prstGeom>
          <a:noFill/>
          <a:ln w="9525">
            <a:noFill/>
            <a:miter lim="800000"/>
            <a:headEnd/>
            <a:tailEnd/>
          </a:ln>
        </p:spPr>
        <p:txBody>
          <a:bodyPr wrap="none" lIns="0" tIns="0" rIns="0" bIns="0">
            <a:spAutoFit/>
          </a:bodyPr>
          <a:lstStyle/>
          <a:p>
            <a:r>
              <a:rPr lang="en-US" sz="2500">
                <a:solidFill>
                  <a:srgbClr val="000000"/>
                </a:solidFill>
                <a:cs typeface="Arial" charset="0"/>
              </a:rPr>
              <a:t>1961-</a:t>
            </a:r>
            <a:br>
              <a:rPr lang="en-US" sz="2500">
                <a:solidFill>
                  <a:srgbClr val="000000"/>
                </a:solidFill>
                <a:cs typeface="Arial" charset="0"/>
              </a:rPr>
            </a:br>
            <a:r>
              <a:rPr lang="en-US" sz="2500">
                <a:solidFill>
                  <a:srgbClr val="000000"/>
                </a:solidFill>
                <a:cs typeface="Arial" charset="0"/>
              </a:rPr>
              <a:t>1970</a:t>
            </a:r>
            <a:endParaRPr lang="en-US" sz="2500">
              <a:cs typeface="Arial" charset="0"/>
            </a:endParaRPr>
          </a:p>
        </p:txBody>
      </p:sp>
      <p:sp>
        <p:nvSpPr>
          <p:cNvPr id="25607" name="Rectangle 68"/>
          <p:cNvSpPr>
            <a:spLocks noChangeArrowheads="1"/>
          </p:cNvSpPr>
          <p:nvPr/>
        </p:nvSpPr>
        <p:spPr bwMode="auto">
          <a:xfrm rot="-5400000">
            <a:off x="2379663" y="5781675"/>
            <a:ext cx="819150" cy="768350"/>
          </a:xfrm>
          <a:prstGeom prst="rect">
            <a:avLst/>
          </a:prstGeom>
          <a:noFill/>
          <a:ln w="9525">
            <a:noFill/>
            <a:miter lim="800000"/>
            <a:headEnd/>
            <a:tailEnd/>
          </a:ln>
        </p:spPr>
        <p:txBody>
          <a:bodyPr wrap="none" lIns="0" tIns="0" rIns="0" bIns="0">
            <a:spAutoFit/>
          </a:bodyPr>
          <a:lstStyle/>
          <a:p>
            <a:r>
              <a:rPr lang="en-US" sz="2500">
                <a:solidFill>
                  <a:srgbClr val="000000"/>
                </a:solidFill>
                <a:cs typeface="Arial" charset="0"/>
              </a:rPr>
              <a:t>1971-</a:t>
            </a:r>
            <a:br>
              <a:rPr lang="en-US" sz="2500">
                <a:solidFill>
                  <a:srgbClr val="000000"/>
                </a:solidFill>
                <a:cs typeface="Arial" charset="0"/>
              </a:rPr>
            </a:br>
            <a:r>
              <a:rPr lang="en-US" sz="2500">
                <a:solidFill>
                  <a:srgbClr val="000000"/>
                </a:solidFill>
                <a:cs typeface="Arial" charset="0"/>
              </a:rPr>
              <a:t>1980</a:t>
            </a:r>
            <a:endParaRPr lang="en-US" sz="2500">
              <a:cs typeface="Arial" charset="0"/>
            </a:endParaRPr>
          </a:p>
        </p:txBody>
      </p:sp>
      <p:sp>
        <p:nvSpPr>
          <p:cNvPr id="25608" name="Rectangle 69"/>
          <p:cNvSpPr>
            <a:spLocks noChangeArrowheads="1"/>
          </p:cNvSpPr>
          <p:nvPr/>
        </p:nvSpPr>
        <p:spPr bwMode="auto">
          <a:xfrm rot="-5400000">
            <a:off x="3498850" y="5776913"/>
            <a:ext cx="819150" cy="768350"/>
          </a:xfrm>
          <a:prstGeom prst="rect">
            <a:avLst/>
          </a:prstGeom>
          <a:noFill/>
          <a:ln w="9525">
            <a:noFill/>
            <a:miter lim="800000"/>
            <a:headEnd/>
            <a:tailEnd/>
          </a:ln>
        </p:spPr>
        <p:txBody>
          <a:bodyPr wrap="none" lIns="0" tIns="0" rIns="0" bIns="0">
            <a:spAutoFit/>
          </a:bodyPr>
          <a:lstStyle/>
          <a:p>
            <a:r>
              <a:rPr lang="en-US" sz="2500">
                <a:solidFill>
                  <a:srgbClr val="000000"/>
                </a:solidFill>
                <a:cs typeface="Arial" charset="0"/>
              </a:rPr>
              <a:t>1981-</a:t>
            </a:r>
            <a:br>
              <a:rPr lang="en-US" sz="2500">
                <a:solidFill>
                  <a:srgbClr val="000000"/>
                </a:solidFill>
                <a:cs typeface="Arial" charset="0"/>
              </a:rPr>
            </a:br>
            <a:r>
              <a:rPr lang="en-US" sz="2500">
                <a:solidFill>
                  <a:srgbClr val="000000"/>
                </a:solidFill>
                <a:cs typeface="Arial" charset="0"/>
              </a:rPr>
              <a:t>1990</a:t>
            </a:r>
            <a:endParaRPr lang="en-US" sz="2500">
              <a:cs typeface="Arial" charset="0"/>
            </a:endParaRPr>
          </a:p>
        </p:txBody>
      </p:sp>
      <p:sp>
        <p:nvSpPr>
          <p:cNvPr id="25609" name="Rectangle 70"/>
          <p:cNvSpPr>
            <a:spLocks noChangeArrowheads="1"/>
          </p:cNvSpPr>
          <p:nvPr/>
        </p:nvSpPr>
        <p:spPr bwMode="auto">
          <a:xfrm rot="-5400000">
            <a:off x="4608513" y="5776913"/>
            <a:ext cx="819150" cy="768350"/>
          </a:xfrm>
          <a:prstGeom prst="rect">
            <a:avLst/>
          </a:prstGeom>
          <a:noFill/>
          <a:ln w="9525">
            <a:noFill/>
            <a:miter lim="800000"/>
            <a:headEnd/>
            <a:tailEnd/>
          </a:ln>
        </p:spPr>
        <p:txBody>
          <a:bodyPr wrap="none" lIns="0" tIns="0" rIns="0" bIns="0">
            <a:spAutoFit/>
          </a:bodyPr>
          <a:lstStyle/>
          <a:p>
            <a:r>
              <a:rPr lang="en-US" sz="2500">
                <a:solidFill>
                  <a:srgbClr val="000000"/>
                </a:solidFill>
                <a:cs typeface="Arial" charset="0"/>
              </a:rPr>
              <a:t>1991-</a:t>
            </a:r>
            <a:br>
              <a:rPr lang="en-US" sz="2500">
                <a:solidFill>
                  <a:srgbClr val="000000"/>
                </a:solidFill>
                <a:cs typeface="Arial" charset="0"/>
              </a:rPr>
            </a:br>
            <a:r>
              <a:rPr lang="en-US" sz="2500">
                <a:solidFill>
                  <a:srgbClr val="000000"/>
                </a:solidFill>
                <a:cs typeface="Arial" charset="0"/>
              </a:rPr>
              <a:t>2000</a:t>
            </a:r>
            <a:endParaRPr lang="en-US" sz="2500">
              <a:cs typeface="Arial" charset="0"/>
            </a:endParaRPr>
          </a:p>
        </p:txBody>
      </p:sp>
      <p:sp>
        <p:nvSpPr>
          <p:cNvPr id="25610" name="Rectangle 71"/>
          <p:cNvSpPr>
            <a:spLocks noChangeArrowheads="1"/>
          </p:cNvSpPr>
          <p:nvPr/>
        </p:nvSpPr>
        <p:spPr bwMode="auto">
          <a:xfrm rot="-5400000">
            <a:off x="5720556" y="5784057"/>
            <a:ext cx="811213" cy="762000"/>
          </a:xfrm>
          <a:prstGeom prst="rect">
            <a:avLst/>
          </a:prstGeom>
          <a:noFill/>
          <a:ln w="9525">
            <a:noFill/>
            <a:miter lim="800000"/>
            <a:headEnd/>
            <a:tailEnd/>
          </a:ln>
        </p:spPr>
        <p:txBody>
          <a:bodyPr wrap="none" lIns="0" tIns="0" rIns="0" bIns="0">
            <a:spAutoFit/>
          </a:bodyPr>
          <a:lstStyle/>
          <a:p>
            <a:r>
              <a:rPr lang="en-US" sz="2500">
                <a:solidFill>
                  <a:srgbClr val="000000"/>
                </a:solidFill>
                <a:cs typeface="Arial" charset="0"/>
              </a:rPr>
              <a:t>2001-</a:t>
            </a:r>
            <a:br>
              <a:rPr lang="en-US" sz="2500">
                <a:solidFill>
                  <a:srgbClr val="000000"/>
                </a:solidFill>
                <a:cs typeface="Arial" charset="0"/>
              </a:rPr>
            </a:br>
            <a:r>
              <a:rPr lang="en-US" sz="2500">
                <a:solidFill>
                  <a:srgbClr val="000000"/>
                </a:solidFill>
                <a:cs typeface="Arial" charset="0"/>
              </a:rPr>
              <a:t>2010</a:t>
            </a:r>
            <a:endParaRPr lang="en-US" sz="2500">
              <a:cs typeface="Arial" charset="0"/>
            </a:endParaRPr>
          </a:p>
        </p:txBody>
      </p:sp>
      <p:sp>
        <p:nvSpPr>
          <p:cNvPr id="150603" name="Text Box 75"/>
          <p:cNvSpPr txBox="1">
            <a:spLocks noChangeArrowheads="1"/>
          </p:cNvSpPr>
          <p:nvPr/>
        </p:nvSpPr>
        <p:spPr bwMode="auto">
          <a:xfrm>
            <a:off x="6419850" y="1509713"/>
            <a:ext cx="1751013" cy="831850"/>
          </a:xfrm>
          <a:prstGeom prst="rect">
            <a:avLst/>
          </a:prstGeom>
          <a:solidFill>
            <a:schemeClr val="bg1"/>
          </a:solidFill>
          <a:ln w="9525">
            <a:solidFill>
              <a:srgbClr val="FF6600"/>
            </a:solidFill>
            <a:miter lim="800000"/>
            <a:headEnd/>
            <a:tailEnd/>
          </a:ln>
        </p:spPr>
        <p:txBody>
          <a:bodyPr>
            <a:spAutoFit/>
          </a:bodyPr>
          <a:lstStyle/>
          <a:p>
            <a:pPr>
              <a:spcBef>
                <a:spcPct val="50000"/>
              </a:spcBef>
            </a:pPr>
            <a:r>
              <a:rPr lang="en-US" sz="2400" b="1">
                <a:cs typeface="Arial" charset="0"/>
              </a:rPr>
              <a:t>Imports </a:t>
            </a:r>
            <a:br>
              <a:rPr lang="en-US" sz="2400" b="1">
                <a:cs typeface="Arial" charset="0"/>
              </a:rPr>
            </a:br>
            <a:r>
              <a:rPr lang="en-US" sz="2400">
                <a:cs typeface="Arial" charset="0"/>
              </a:rPr>
              <a:t>(% of GDP)</a:t>
            </a:r>
          </a:p>
        </p:txBody>
      </p:sp>
      <p:sp>
        <p:nvSpPr>
          <p:cNvPr id="150604" name="Text Box 76"/>
          <p:cNvSpPr txBox="1">
            <a:spLocks noChangeArrowheads="1"/>
          </p:cNvSpPr>
          <p:nvPr/>
        </p:nvSpPr>
        <p:spPr bwMode="auto">
          <a:xfrm>
            <a:off x="6388100" y="3614738"/>
            <a:ext cx="2541588" cy="831850"/>
          </a:xfrm>
          <a:prstGeom prst="rect">
            <a:avLst/>
          </a:prstGeom>
          <a:solidFill>
            <a:schemeClr val="bg1"/>
          </a:solidFill>
          <a:ln w="9525">
            <a:solidFill>
              <a:srgbClr val="0000FF"/>
            </a:solidFill>
            <a:miter lim="800000"/>
            <a:headEnd/>
            <a:tailEnd/>
          </a:ln>
        </p:spPr>
        <p:txBody>
          <a:bodyPr>
            <a:spAutoFit/>
          </a:bodyPr>
          <a:lstStyle/>
          <a:p>
            <a:pPr>
              <a:spcBef>
                <a:spcPct val="50000"/>
              </a:spcBef>
            </a:pPr>
            <a:r>
              <a:rPr lang="en-US" sz="2400" b="1">
                <a:cs typeface="Arial" charset="0"/>
              </a:rPr>
              <a:t>Unemployment </a:t>
            </a:r>
            <a:r>
              <a:rPr lang="en-US" sz="2400">
                <a:cs typeface="Arial" charset="0"/>
              </a:rPr>
              <a:t>(% of labor force)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
                                            <p:graphicEl>
                                              <a:chart seriesIdx="0" categoryIdx="-4" bldStep="series"/>
                                            </p:graphicEl>
                                          </p:spTgt>
                                        </p:tgtEl>
                                        <p:attrNameLst>
                                          <p:attrName>style.visibility</p:attrName>
                                        </p:attrNameLst>
                                      </p:cBhvr>
                                      <p:to>
                                        <p:strVal val="visible"/>
                                      </p:to>
                                    </p:set>
                                    <p:animEffect transition="in" filter="wipe(left)">
                                      <p:cBhvr>
                                        <p:cTn id="7" dur="500"/>
                                        <p:tgtEl>
                                          <p:spTgt spid="83">
                                            <p:graphicEl>
                                              <a:chart seriesIdx="0" categoryIdx="-4" bldStep="series"/>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0603"/>
                                        </p:tgtEl>
                                        <p:attrNameLst>
                                          <p:attrName>style.visibility</p:attrName>
                                        </p:attrNameLst>
                                      </p:cBhvr>
                                      <p:to>
                                        <p:strVal val="visible"/>
                                      </p:to>
                                    </p:set>
                                    <p:animEffect transition="in" filter="fade">
                                      <p:cBhvr>
                                        <p:cTn id="11" dur="500"/>
                                        <p:tgtEl>
                                          <p:spTgt spid="15060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3">
                                            <p:graphicEl>
                                              <a:chart seriesIdx="1" categoryIdx="-4" bldStep="series"/>
                                            </p:graphicEl>
                                          </p:spTgt>
                                        </p:tgtEl>
                                        <p:attrNameLst>
                                          <p:attrName>style.visibility</p:attrName>
                                        </p:attrNameLst>
                                      </p:cBhvr>
                                      <p:to>
                                        <p:strVal val="visible"/>
                                      </p:to>
                                    </p:set>
                                    <p:animEffect transition="in" filter="wipe(left)">
                                      <p:cBhvr>
                                        <p:cTn id="16" dur="500"/>
                                        <p:tgtEl>
                                          <p:spTgt spid="83">
                                            <p:graphicEl>
                                              <a:chart seriesIdx="1" categoryIdx="-4" bldStep="series"/>
                                            </p:graphic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0604"/>
                                        </p:tgtEl>
                                        <p:attrNameLst>
                                          <p:attrName>style.visibility</p:attrName>
                                        </p:attrNameLst>
                                      </p:cBhvr>
                                      <p:to>
                                        <p:strVal val="visible"/>
                                      </p:to>
                                    </p:set>
                                    <p:animEffect transition="in" filter="fade">
                                      <p:cBhvr>
                                        <p:cTn id="20" dur="500"/>
                                        <p:tgtEl>
                                          <p:spTgt spid="150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3" grpId="0">
        <p:bldSub>
          <a:bldChart bld="series" animBg="0"/>
        </p:bldSub>
      </p:bldGraphic>
      <p:bldP spid="150603" grpId="0" animBg="1"/>
      <p:bldP spid="15060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en-US" dirty="0" smtClean="0"/>
              <a:t>Arguments for Restricting Trade</a:t>
            </a:r>
          </a:p>
        </p:txBody>
      </p:sp>
      <p:sp>
        <p:nvSpPr>
          <p:cNvPr id="26629" name="Rectangle 3"/>
          <p:cNvSpPr>
            <a:spLocks noGrp="1" noChangeArrowheads="1"/>
          </p:cNvSpPr>
          <p:nvPr>
            <p:ph idx="1"/>
          </p:nvPr>
        </p:nvSpPr>
        <p:spPr/>
        <p:txBody>
          <a:bodyPr>
            <a:normAutofit/>
          </a:bodyPr>
          <a:lstStyle/>
          <a:p>
            <a:pPr marL="0" indent="0" eaLnBrk="1" hangingPunct="1">
              <a:spcBef>
                <a:spcPct val="35000"/>
              </a:spcBef>
              <a:buFont typeface="Wingdings" pitchFamily="2" charset="2"/>
              <a:buNone/>
            </a:pPr>
            <a:r>
              <a:rPr lang="en-US" b="1" dirty="0" smtClean="0">
                <a:solidFill>
                  <a:srgbClr val="CC0000"/>
                </a:solidFill>
              </a:rPr>
              <a:t>1. The jobs argument</a:t>
            </a:r>
          </a:p>
          <a:p>
            <a:pPr marL="455613" lvl="1" eaLnBrk="1" hangingPunct="1">
              <a:spcBef>
                <a:spcPct val="35000"/>
              </a:spcBef>
              <a:buFont typeface="Wingdings" pitchFamily="2" charset="2"/>
              <a:buNone/>
            </a:pPr>
            <a:r>
              <a:rPr lang="en-US" dirty="0" smtClean="0"/>
              <a:t>	Trade destroys jobs in the industries that compete against imports. </a:t>
            </a:r>
          </a:p>
          <a:p>
            <a:pPr marL="0" indent="0" eaLnBrk="1" hangingPunct="1">
              <a:spcBef>
                <a:spcPct val="35000"/>
              </a:spcBef>
              <a:buFont typeface="Wingdings" pitchFamily="2" charset="2"/>
              <a:buNone/>
            </a:pPr>
            <a:r>
              <a:rPr lang="en-US" b="1" i="1" dirty="0" smtClean="0">
                <a:solidFill>
                  <a:srgbClr val="339966"/>
                </a:solidFill>
              </a:rPr>
              <a:t>Economists’ response:</a:t>
            </a:r>
            <a:endParaRPr lang="en-US" dirty="0" smtClean="0"/>
          </a:p>
        </p:txBody>
      </p:sp>
      <p:sp>
        <p:nvSpPr>
          <p:cNvPr id="154629" name="Rectangle 5"/>
          <p:cNvSpPr>
            <a:spLocks noChangeArrowheads="1"/>
          </p:cNvSpPr>
          <p:nvPr/>
        </p:nvSpPr>
        <p:spPr bwMode="auto">
          <a:xfrm>
            <a:off x="460375" y="3286125"/>
            <a:ext cx="8245475" cy="3114675"/>
          </a:xfrm>
          <a:prstGeom prst="rect">
            <a:avLst/>
          </a:prstGeom>
          <a:noFill/>
          <a:ln w="9525">
            <a:noFill/>
            <a:miter lim="800000"/>
            <a:headEnd/>
            <a:tailEnd/>
          </a:ln>
        </p:spPr>
        <p:txBody>
          <a:bodyPr>
            <a:spAutoFit/>
          </a:bodyPr>
          <a:lstStyle/>
          <a:p>
            <a:pPr lvl="1">
              <a:spcBef>
                <a:spcPct val="35000"/>
              </a:spcBef>
              <a:buClr>
                <a:srgbClr val="0066CC"/>
              </a:buClr>
              <a:buSzPct val="130000"/>
            </a:pPr>
            <a:r>
              <a:rPr lang="en-US" sz="2700" dirty="0">
                <a:cs typeface="Arial" charset="0"/>
              </a:rPr>
              <a:t>Total unemployment does not rise as imports rise, because job losses from imports are offset by </a:t>
            </a:r>
            <a:br>
              <a:rPr lang="en-US" sz="2700" dirty="0">
                <a:cs typeface="Arial" charset="0"/>
              </a:rPr>
            </a:br>
            <a:r>
              <a:rPr lang="en-US" sz="2700" dirty="0">
                <a:cs typeface="Arial" charset="0"/>
              </a:rPr>
              <a:t>job gains in export industries.  </a:t>
            </a:r>
          </a:p>
          <a:p>
            <a:pPr lvl="1">
              <a:spcBef>
                <a:spcPct val="35000"/>
              </a:spcBef>
              <a:buClr>
                <a:srgbClr val="0066CC"/>
              </a:buClr>
              <a:buSzPct val="130000"/>
            </a:pPr>
            <a:r>
              <a:rPr lang="en-US" sz="2700" dirty="0">
                <a:cs typeface="Arial" charset="0"/>
              </a:rPr>
              <a:t>Even if </a:t>
            </a:r>
            <a:r>
              <a:rPr lang="en-US" sz="2700" i="1" dirty="0">
                <a:cs typeface="Arial" charset="0"/>
              </a:rPr>
              <a:t>all</a:t>
            </a:r>
            <a:r>
              <a:rPr lang="en-US" sz="2700" dirty="0">
                <a:cs typeface="Arial" charset="0"/>
              </a:rPr>
              <a:t> goods could be produced more cheaply abroad, the country need only have a </a:t>
            </a:r>
            <a:r>
              <a:rPr lang="en-US" sz="2700" i="1" dirty="0">
                <a:cs typeface="Arial" charset="0"/>
              </a:rPr>
              <a:t>comparative</a:t>
            </a:r>
            <a:r>
              <a:rPr lang="en-US" sz="2700" dirty="0">
                <a:cs typeface="Arial" charset="0"/>
              </a:rPr>
              <a:t> advantage to have a viable export industry and to gain from trade.  </a:t>
            </a:r>
          </a:p>
        </p:txBody>
      </p:sp>
      <p:sp>
        <p:nvSpPr>
          <p:cNvPr id="2663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629">
                                            <p:txEl>
                                              <p:pRg st="0" end="0"/>
                                            </p:txEl>
                                          </p:spTgt>
                                        </p:tgtEl>
                                        <p:attrNameLst>
                                          <p:attrName>style.visibility</p:attrName>
                                        </p:attrNameLst>
                                      </p:cBhvr>
                                      <p:to>
                                        <p:strVal val="visible"/>
                                      </p:to>
                                    </p:set>
                                    <p:animEffect transition="in" filter="wipe(left)">
                                      <p:cBhvr>
                                        <p:cTn id="7" dur="500"/>
                                        <p:tgtEl>
                                          <p:spTgt spid="1546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4629">
                                            <p:txEl>
                                              <p:pRg st="1" end="1"/>
                                            </p:txEl>
                                          </p:spTgt>
                                        </p:tgtEl>
                                        <p:attrNameLst>
                                          <p:attrName>style.visibility</p:attrName>
                                        </p:attrNameLst>
                                      </p:cBhvr>
                                      <p:to>
                                        <p:strVal val="visible"/>
                                      </p:to>
                                    </p:set>
                                    <p:animEffect transition="in" filter="wipe(left)">
                                      <p:cBhvr>
                                        <p:cTn id="12" dur="500"/>
                                        <p:tgtEl>
                                          <p:spTgt spid="1546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9"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normAutofit/>
          </a:bodyPr>
          <a:lstStyle/>
          <a:p>
            <a:pPr eaLnBrk="1" hangingPunct="1"/>
            <a:r>
              <a:rPr lang="en-US" dirty="0" smtClean="0"/>
              <a:t>Arguments for Restricting Trade</a:t>
            </a:r>
          </a:p>
        </p:txBody>
      </p:sp>
      <p:sp>
        <p:nvSpPr>
          <p:cNvPr id="27653" name="Rectangle 3"/>
          <p:cNvSpPr>
            <a:spLocks noGrp="1" noChangeArrowheads="1"/>
          </p:cNvSpPr>
          <p:nvPr>
            <p:ph idx="1"/>
          </p:nvPr>
        </p:nvSpPr>
        <p:spPr>
          <a:xfrm>
            <a:off x="457200" y="1219200"/>
            <a:ext cx="8229600" cy="5257800"/>
          </a:xfrm>
        </p:spPr>
        <p:txBody>
          <a:bodyPr>
            <a:normAutofit/>
          </a:bodyPr>
          <a:lstStyle/>
          <a:p>
            <a:pPr marL="0" indent="0" eaLnBrk="1" hangingPunct="1">
              <a:spcBef>
                <a:spcPct val="35000"/>
              </a:spcBef>
              <a:buFont typeface="Wingdings" pitchFamily="2" charset="2"/>
              <a:buNone/>
            </a:pPr>
            <a:r>
              <a:rPr lang="en-US" b="1" dirty="0" smtClean="0">
                <a:solidFill>
                  <a:srgbClr val="CC0000"/>
                </a:solidFill>
              </a:rPr>
              <a:t>2. The national security argument</a:t>
            </a:r>
          </a:p>
          <a:p>
            <a:pPr marL="455613" lvl="1" eaLnBrk="1" hangingPunct="1">
              <a:buFont typeface="Wingdings" pitchFamily="2" charset="2"/>
              <a:buNone/>
            </a:pPr>
            <a:r>
              <a:rPr lang="en-US" dirty="0" smtClean="0"/>
              <a:t>	An industry vital to national security should be protected from foreign competition, to prevent dependence on imports that could be disrupted during wartime.  </a:t>
            </a:r>
          </a:p>
          <a:p>
            <a:pPr marL="0" indent="0" eaLnBrk="1" hangingPunct="1">
              <a:spcBef>
                <a:spcPct val="35000"/>
              </a:spcBef>
              <a:buFont typeface="Wingdings" pitchFamily="2" charset="2"/>
              <a:buNone/>
            </a:pPr>
            <a:r>
              <a:rPr lang="en-US" b="1" i="1" dirty="0" smtClean="0">
                <a:solidFill>
                  <a:srgbClr val="339966"/>
                </a:solidFill>
              </a:rPr>
              <a:t>Economists’ response:</a:t>
            </a:r>
          </a:p>
          <a:p>
            <a:pPr marL="455613" lvl="1" eaLnBrk="1" hangingPunct="1">
              <a:buFont typeface="Wingdings" pitchFamily="2" charset="2"/>
              <a:buNone/>
            </a:pPr>
            <a:r>
              <a:rPr lang="en-US" dirty="0" smtClean="0"/>
              <a:t>	Fine, as long as we base policy on true security needs. </a:t>
            </a:r>
          </a:p>
          <a:p>
            <a:pPr marL="455613" lvl="1" eaLnBrk="1" hangingPunct="1">
              <a:buFont typeface="Wingdings" pitchFamily="2" charset="2"/>
              <a:buNone/>
            </a:pPr>
            <a:r>
              <a:rPr lang="en-US" dirty="0" smtClean="0"/>
              <a:t>	But producers may exaggerate their own importance to national security to obtain protection from foreign competition.   </a:t>
            </a:r>
          </a:p>
        </p:txBody>
      </p:sp>
      <p:sp>
        <p:nvSpPr>
          <p:cNvPr id="2765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wipe(left)">
                                      <p:cBhvr>
                                        <p:cTn id="7" dur="500"/>
                                        <p:tgtEl>
                                          <p:spTgt spid="276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3">
                                            <p:txEl>
                                              <p:pRg st="1" end="1"/>
                                            </p:txEl>
                                          </p:spTgt>
                                        </p:tgtEl>
                                        <p:attrNameLst>
                                          <p:attrName>style.visibility</p:attrName>
                                        </p:attrNameLst>
                                      </p:cBhvr>
                                      <p:to>
                                        <p:strVal val="visible"/>
                                      </p:to>
                                    </p:set>
                                    <p:animEffect transition="in" filter="wipe(left)">
                                      <p:cBhvr>
                                        <p:cTn id="12" dur="500"/>
                                        <p:tgtEl>
                                          <p:spTgt spid="276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53">
                                            <p:txEl>
                                              <p:pRg st="2" end="2"/>
                                            </p:txEl>
                                          </p:spTgt>
                                        </p:tgtEl>
                                        <p:attrNameLst>
                                          <p:attrName>style.visibility</p:attrName>
                                        </p:attrNameLst>
                                      </p:cBhvr>
                                      <p:to>
                                        <p:strVal val="visible"/>
                                      </p:to>
                                    </p:set>
                                    <p:animEffect transition="in" filter="wipe(left)">
                                      <p:cBhvr>
                                        <p:cTn id="17" dur="500"/>
                                        <p:tgtEl>
                                          <p:spTgt spid="276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653">
                                            <p:txEl>
                                              <p:pRg st="3" end="3"/>
                                            </p:txEl>
                                          </p:spTgt>
                                        </p:tgtEl>
                                        <p:attrNameLst>
                                          <p:attrName>style.visibility</p:attrName>
                                        </p:attrNameLst>
                                      </p:cBhvr>
                                      <p:to>
                                        <p:strVal val="visible"/>
                                      </p:to>
                                    </p:set>
                                    <p:animEffect transition="in" filter="wipe(left)">
                                      <p:cBhvr>
                                        <p:cTn id="22" dur="500"/>
                                        <p:tgtEl>
                                          <p:spTgt spid="276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653">
                                            <p:txEl>
                                              <p:pRg st="4" end="4"/>
                                            </p:txEl>
                                          </p:spTgt>
                                        </p:tgtEl>
                                        <p:attrNameLst>
                                          <p:attrName>style.visibility</p:attrName>
                                        </p:attrNameLst>
                                      </p:cBhvr>
                                      <p:to>
                                        <p:strVal val="visible"/>
                                      </p:to>
                                    </p:set>
                                    <p:animEffect transition="in" filter="wipe(left)">
                                      <p:cBhvr>
                                        <p:cTn id="27" dur="500"/>
                                        <p:tgtEl>
                                          <p:spTgt spid="276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4"/>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US" smtClean="0"/>
              <a:t>Arguments for Restricting Trade</a:t>
            </a:r>
          </a:p>
        </p:txBody>
      </p:sp>
      <p:sp>
        <p:nvSpPr>
          <p:cNvPr id="162819" name="Rectangle 3"/>
          <p:cNvSpPr>
            <a:spLocks noGrp="1" noChangeArrowheads="1"/>
          </p:cNvSpPr>
          <p:nvPr>
            <p:ph idx="1"/>
          </p:nvPr>
        </p:nvSpPr>
        <p:spPr>
          <a:xfrm>
            <a:off x="457200" y="1219200"/>
            <a:ext cx="8229600" cy="5257800"/>
          </a:xfrm>
        </p:spPr>
        <p:txBody>
          <a:bodyPr>
            <a:normAutofit/>
          </a:bodyPr>
          <a:lstStyle/>
          <a:p>
            <a:pPr marL="0" indent="0" eaLnBrk="1" hangingPunct="1">
              <a:spcBef>
                <a:spcPct val="20000"/>
              </a:spcBef>
              <a:buFont typeface="Wingdings" pitchFamily="2" charset="2"/>
              <a:buNone/>
            </a:pPr>
            <a:r>
              <a:rPr lang="en-US" b="1" dirty="0" smtClean="0">
                <a:solidFill>
                  <a:srgbClr val="CC0000"/>
                </a:solidFill>
              </a:rPr>
              <a:t>3. The infant-industry argument</a:t>
            </a:r>
          </a:p>
          <a:p>
            <a:pPr marL="455613" lvl="1" eaLnBrk="1" hangingPunct="1">
              <a:lnSpc>
                <a:spcPct val="105000"/>
              </a:lnSpc>
              <a:spcBef>
                <a:spcPct val="10000"/>
              </a:spcBef>
              <a:buFont typeface="Wingdings" pitchFamily="2" charset="2"/>
              <a:buNone/>
            </a:pPr>
            <a:r>
              <a:rPr lang="en-US" dirty="0" smtClean="0"/>
              <a:t>	A new industry argues for temporary protection until it is mature and can compete with foreign firms. </a:t>
            </a:r>
          </a:p>
          <a:p>
            <a:pPr marL="0" indent="0" eaLnBrk="1" hangingPunct="1">
              <a:spcBef>
                <a:spcPct val="30000"/>
              </a:spcBef>
              <a:buFont typeface="Wingdings" pitchFamily="2" charset="2"/>
              <a:buNone/>
            </a:pPr>
            <a:r>
              <a:rPr lang="en-US" b="1" i="1" dirty="0" smtClean="0">
                <a:solidFill>
                  <a:srgbClr val="339966"/>
                </a:solidFill>
              </a:rPr>
              <a:t>Economists’ response:</a:t>
            </a:r>
          </a:p>
          <a:p>
            <a:pPr marL="455613" lvl="1" eaLnBrk="1" hangingPunct="1">
              <a:lnSpc>
                <a:spcPct val="105000"/>
              </a:lnSpc>
              <a:spcBef>
                <a:spcPct val="10000"/>
              </a:spcBef>
              <a:buFont typeface="Wingdings" pitchFamily="2" charset="2"/>
              <a:buNone/>
            </a:pPr>
            <a:r>
              <a:rPr lang="en-US" dirty="0" smtClean="0"/>
              <a:t>	Difficult for </a:t>
            </a:r>
            <a:r>
              <a:rPr lang="en-US" dirty="0" err="1" smtClean="0"/>
              <a:t>govt</a:t>
            </a:r>
            <a:r>
              <a:rPr lang="en-US" dirty="0" smtClean="0"/>
              <a:t> to determine which industries </a:t>
            </a:r>
            <a:br>
              <a:rPr lang="en-US" dirty="0" smtClean="0"/>
            </a:br>
            <a:r>
              <a:rPr lang="en-US" dirty="0" smtClean="0"/>
              <a:t>will eventually be able to compete and whether benefits of establishing these industries exceed cost to consumers of restricting imports.  </a:t>
            </a:r>
          </a:p>
          <a:p>
            <a:pPr marL="455613" lvl="1" eaLnBrk="1" hangingPunct="1">
              <a:lnSpc>
                <a:spcPct val="105000"/>
              </a:lnSpc>
              <a:spcBef>
                <a:spcPct val="10000"/>
              </a:spcBef>
              <a:buFont typeface="Wingdings" pitchFamily="2" charset="2"/>
              <a:buNone/>
            </a:pPr>
            <a:r>
              <a:rPr lang="en-US" dirty="0" smtClean="0"/>
              <a:t>	Besides, if a firm will be profitable in the long run, </a:t>
            </a:r>
            <a:br>
              <a:rPr lang="en-US" dirty="0" smtClean="0"/>
            </a:br>
            <a:r>
              <a:rPr lang="en-US" dirty="0" smtClean="0"/>
              <a:t>it should be willing to incur temporary losses. </a:t>
            </a:r>
          </a:p>
        </p:txBody>
      </p:sp>
      <p:sp>
        <p:nvSpPr>
          <p:cNvPr id="2867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wipe(left)">
                                      <p:cBhvr>
                                        <p:cTn id="7" dur="500"/>
                                        <p:tgtEl>
                                          <p:spTgt spid="162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2819">
                                            <p:txEl>
                                              <p:pRg st="1" end="1"/>
                                            </p:txEl>
                                          </p:spTgt>
                                        </p:tgtEl>
                                        <p:attrNameLst>
                                          <p:attrName>style.visibility</p:attrName>
                                        </p:attrNameLst>
                                      </p:cBhvr>
                                      <p:to>
                                        <p:strVal val="visible"/>
                                      </p:to>
                                    </p:set>
                                    <p:animEffect transition="in" filter="wipe(left)">
                                      <p:cBhvr>
                                        <p:cTn id="12" dur="500"/>
                                        <p:tgtEl>
                                          <p:spTgt spid="162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2819">
                                            <p:txEl>
                                              <p:pRg st="2" end="2"/>
                                            </p:txEl>
                                          </p:spTgt>
                                        </p:tgtEl>
                                        <p:attrNameLst>
                                          <p:attrName>style.visibility</p:attrName>
                                        </p:attrNameLst>
                                      </p:cBhvr>
                                      <p:to>
                                        <p:strVal val="visible"/>
                                      </p:to>
                                    </p:set>
                                    <p:animEffect transition="in" filter="wipe(left)">
                                      <p:cBhvr>
                                        <p:cTn id="17" dur="500"/>
                                        <p:tgtEl>
                                          <p:spTgt spid="162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2819">
                                            <p:txEl>
                                              <p:pRg st="3" end="3"/>
                                            </p:txEl>
                                          </p:spTgt>
                                        </p:tgtEl>
                                        <p:attrNameLst>
                                          <p:attrName>style.visibility</p:attrName>
                                        </p:attrNameLst>
                                      </p:cBhvr>
                                      <p:to>
                                        <p:strVal val="visible"/>
                                      </p:to>
                                    </p:set>
                                    <p:animEffect transition="in" filter="wipe(left)">
                                      <p:cBhvr>
                                        <p:cTn id="22" dur="500"/>
                                        <p:tgtEl>
                                          <p:spTgt spid="162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2819">
                                            <p:txEl>
                                              <p:pRg st="4" end="4"/>
                                            </p:txEl>
                                          </p:spTgt>
                                        </p:tgtEl>
                                        <p:attrNameLst>
                                          <p:attrName>style.visibility</p:attrName>
                                        </p:attrNameLst>
                                      </p:cBhvr>
                                      <p:to>
                                        <p:strVal val="visible"/>
                                      </p:to>
                                    </p:set>
                                    <p:animEffect transition="in" filter="wipe(left)">
                                      <p:cBhvr>
                                        <p:cTn id="27" dur="500"/>
                                        <p:tgtEl>
                                          <p:spTgt spid="162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smtClean="0"/>
              <a:t>Arguments for Restricting Trade</a:t>
            </a:r>
          </a:p>
        </p:txBody>
      </p:sp>
      <p:sp>
        <p:nvSpPr>
          <p:cNvPr id="164867" name="Rectangle 3"/>
          <p:cNvSpPr>
            <a:spLocks noGrp="1" noChangeArrowheads="1"/>
          </p:cNvSpPr>
          <p:nvPr>
            <p:ph idx="1"/>
          </p:nvPr>
        </p:nvSpPr>
        <p:spPr>
          <a:xfrm>
            <a:off x="457200" y="1219200"/>
            <a:ext cx="8229600" cy="5334000"/>
          </a:xfrm>
        </p:spPr>
        <p:txBody>
          <a:bodyPr/>
          <a:lstStyle/>
          <a:p>
            <a:pPr marL="0" indent="0" eaLnBrk="1" hangingPunct="1">
              <a:spcBef>
                <a:spcPct val="20000"/>
              </a:spcBef>
              <a:buFont typeface="Wingdings" pitchFamily="2" charset="2"/>
              <a:buNone/>
            </a:pPr>
            <a:r>
              <a:rPr lang="en-US" b="1" dirty="0" smtClean="0">
                <a:solidFill>
                  <a:srgbClr val="CC0000"/>
                </a:solidFill>
              </a:rPr>
              <a:t>4. The unfair-competition argument</a:t>
            </a:r>
          </a:p>
          <a:p>
            <a:pPr marL="455613" lvl="1" eaLnBrk="1" hangingPunct="1">
              <a:lnSpc>
                <a:spcPct val="105000"/>
              </a:lnSpc>
              <a:spcBef>
                <a:spcPct val="10000"/>
              </a:spcBef>
              <a:buFont typeface="Wingdings" pitchFamily="2" charset="2"/>
              <a:buNone/>
            </a:pPr>
            <a:r>
              <a:rPr lang="en-US" dirty="0" smtClean="0"/>
              <a:t>	Producers argue their competitors in another country have an unfair advantage, </a:t>
            </a:r>
            <a:br>
              <a:rPr lang="en-US" dirty="0" smtClean="0"/>
            </a:br>
            <a:r>
              <a:rPr lang="en-US" dirty="0" smtClean="0"/>
              <a:t>e.g. due to </a:t>
            </a:r>
            <a:r>
              <a:rPr lang="en-US" dirty="0" err="1" smtClean="0"/>
              <a:t>govt</a:t>
            </a:r>
            <a:r>
              <a:rPr lang="en-US" dirty="0" smtClean="0"/>
              <a:t> subsidies. </a:t>
            </a:r>
          </a:p>
          <a:p>
            <a:pPr marL="0" indent="0" eaLnBrk="1" hangingPunct="1">
              <a:spcBef>
                <a:spcPct val="30000"/>
              </a:spcBef>
              <a:buFont typeface="Wingdings" pitchFamily="2" charset="2"/>
              <a:buNone/>
            </a:pPr>
            <a:r>
              <a:rPr lang="en-US" b="1" i="1" dirty="0" smtClean="0">
                <a:solidFill>
                  <a:srgbClr val="339966"/>
                </a:solidFill>
              </a:rPr>
              <a:t>Economists’ response:</a:t>
            </a:r>
          </a:p>
          <a:p>
            <a:pPr marL="455613" lvl="1" eaLnBrk="1" hangingPunct="1">
              <a:lnSpc>
                <a:spcPct val="105000"/>
              </a:lnSpc>
              <a:spcBef>
                <a:spcPct val="10000"/>
              </a:spcBef>
              <a:buFont typeface="Wingdings" pitchFamily="2" charset="2"/>
              <a:buNone/>
            </a:pPr>
            <a:r>
              <a:rPr lang="en-US" dirty="0" smtClean="0"/>
              <a:t>	Great!  Then we can import extra-cheap products subsidized by the other country’s taxpayers.  </a:t>
            </a:r>
          </a:p>
          <a:p>
            <a:pPr marL="455613" lvl="1" eaLnBrk="1" hangingPunct="1">
              <a:lnSpc>
                <a:spcPct val="105000"/>
              </a:lnSpc>
              <a:spcBef>
                <a:spcPct val="10000"/>
              </a:spcBef>
              <a:buFont typeface="Wingdings" pitchFamily="2" charset="2"/>
              <a:buNone/>
            </a:pPr>
            <a:r>
              <a:rPr lang="en-US" dirty="0" smtClean="0"/>
              <a:t>	The gains to our consumers will exceed the losses to our producers.  </a:t>
            </a:r>
          </a:p>
        </p:txBody>
      </p:sp>
      <p:sp>
        <p:nvSpPr>
          <p:cNvPr id="2970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wipe(left)">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wipe(left)">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wipe(left)">
                                      <p:cBhvr>
                                        <p:cTn id="17" dur="500"/>
                                        <p:tgtEl>
                                          <p:spTgt spid="164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wipe(left)">
                                      <p:cBhvr>
                                        <p:cTn id="22" dur="500"/>
                                        <p:tgtEl>
                                          <p:spTgt spid="164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4867">
                                            <p:txEl>
                                              <p:pRg st="4" end="4"/>
                                            </p:txEl>
                                          </p:spTgt>
                                        </p:tgtEl>
                                        <p:attrNameLst>
                                          <p:attrName>style.visibility</p:attrName>
                                        </p:attrNameLst>
                                      </p:cBhvr>
                                      <p:to>
                                        <p:strVal val="visible"/>
                                      </p:to>
                                    </p:set>
                                    <p:animEffect transition="in" filter="wipe(left)">
                                      <p:cBhvr>
                                        <p:cTn id="27" dur="500"/>
                                        <p:tgtEl>
                                          <p:spTgt spid="164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smtClean="0"/>
              <a:t>Arguments for Restricting Trade</a:t>
            </a:r>
          </a:p>
        </p:txBody>
      </p:sp>
      <p:sp>
        <p:nvSpPr>
          <p:cNvPr id="165891" name="Rectangle 3"/>
          <p:cNvSpPr>
            <a:spLocks noGrp="1" noChangeArrowheads="1"/>
          </p:cNvSpPr>
          <p:nvPr>
            <p:ph idx="1"/>
          </p:nvPr>
        </p:nvSpPr>
        <p:spPr>
          <a:xfrm>
            <a:off x="457200" y="1219200"/>
            <a:ext cx="8229600" cy="5257800"/>
          </a:xfrm>
        </p:spPr>
        <p:txBody>
          <a:bodyPr>
            <a:normAutofit/>
          </a:bodyPr>
          <a:lstStyle/>
          <a:p>
            <a:pPr marL="0" indent="0" eaLnBrk="1" hangingPunct="1">
              <a:spcBef>
                <a:spcPct val="20000"/>
              </a:spcBef>
              <a:buFont typeface="Wingdings" pitchFamily="2" charset="2"/>
              <a:buNone/>
            </a:pPr>
            <a:r>
              <a:rPr lang="en-US" b="1" dirty="0" smtClean="0">
                <a:solidFill>
                  <a:srgbClr val="CC0000"/>
                </a:solidFill>
              </a:rPr>
              <a:t>5. The protection-as-bargaining-chip argument</a:t>
            </a:r>
          </a:p>
          <a:p>
            <a:pPr marL="400050" lvl="1" eaLnBrk="1" hangingPunct="1">
              <a:lnSpc>
                <a:spcPct val="105000"/>
              </a:lnSpc>
              <a:spcBef>
                <a:spcPct val="10000"/>
              </a:spcBef>
              <a:buFont typeface="Wingdings" pitchFamily="2" charset="2"/>
              <a:buNone/>
            </a:pPr>
            <a:r>
              <a:rPr lang="en-US" dirty="0" smtClean="0"/>
              <a:t>	Example:  The U.S. can threaten to limit imports </a:t>
            </a:r>
            <a:br>
              <a:rPr lang="en-US" dirty="0" smtClean="0"/>
            </a:br>
            <a:r>
              <a:rPr lang="en-US" dirty="0" smtClean="0"/>
              <a:t>of French wine unless France lifts their quotas </a:t>
            </a:r>
            <a:br>
              <a:rPr lang="en-US" dirty="0" smtClean="0"/>
            </a:br>
            <a:r>
              <a:rPr lang="en-US" dirty="0" smtClean="0"/>
              <a:t>on American beef.  </a:t>
            </a:r>
          </a:p>
          <a:p>
            <a:pPr marL="0" indent="0" eaLnBrk="1" hangingPunct="1">
              <a:spcBef>
                <a:spcPct val="30000"/>
              </a:spcBef>
              <a:buFont typeface="Wingdings" pitchFamily="2" charset="2"/>
              <a:buNone/>
            </a:pPr>
            <a:r>
              <a:rPr lang="en-US" b="1" i="1" dirty="0" smtClean="0">
                <a:solidFill>
                  <a:srgbClr val="339966"/>
                </a:solidFill>
              </a:rPr>
              <a:t>Economists’ response:</a:t>
            </a:r>
          </a:p>
          <a:p>
            <a:pPr marL="400050" lvl="1" eaLnBrk="1" hangingPunct="1">
              <a:lnSpc>
                <a:spcPct val="105000"/>
              </a:lnSpc>
              <a:spcBef>
                <a:spcPct val="10000"/>
              </a:spcBef>
              <a:buFont typeface="Wingdings" pitchFamily="2" charset="2"/>
              <a:buNone/>
            </a:pPr>
            <a:r>
              <a:rPr lang="en-US" dirty="0" smtClean="0"/>
              <a:t>	Suppose France refuses.  Then the U.S. must choose between two bad options:  </a:t>
            </a:r>
          </a:p>
          <a:p>
            <a:pPr marL="920750" lvl="2" indent="-406400" eaLnBrk="1" hangingPunct="1">
              <a:lnSpc>
                <a:spcPct val="105000"/>
              </a:lnSpc>
              <a:spcBef>
                <a:spcPct val="10000"/>
              </a:spcBef>
              <a:buFont typeface="Wingdings" pitchFamily="2" charset="2"/>
              <a:buNone/>
            </a:pPr>
            <a:r>
              <a:rPr lang="en-US" dirty="0" smtClean="0"/>
              <a:t>A) </a:t>
            </a:r>
            <a:r>
              <a:rPr lang="en-US" sz="2600" dirty="0" smtClean="0"/>
              <a:t>Restrict imports from France, which reduces welfare in the U.S.</a:t>
            </a:r>
          </a:p>
          <a:p>
            <a:pPr marL="920750" lvl="2" indent="-406400" eaLnBrk="1" hangingPunct="1">
              <a:lnSpc>
                <a:spcPct val="105000"/>
              </a:lnSpc>
              <a:spcBef>
                <a:spcPct val="10000"/>
              </a:spcBef>
              <a:buFont typeface="Wingdings" pitchFamily="2" charset="2"/>
              <a:buNone/>
            </a:pPr>
            <a:r>
              <a:rPr lang="en-US" dirty="0" smtClean="0"/>
              <a:t>B) </a:t>
            </a:r>
            <a:r>
              <a:rPr lang="en-US" sz="2600" dirty="0" smtClean="0"/>
              <a:t>Don’t restrict imports, which reduces U.S. credibility. </a:t>
            </a:r>
          </a:p>
        </p:txBody>
      </p:sp>
      <p:sp>
        <p:nvSpPr>
          <p:cNvPr id="3072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wipe(left)">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Effect transition="in" filter="wipe(left)">
                                      <p:cBhvr>
                                        <p:cTn id="12" dur="500"/>
                                        <p:tgtEl>
                                          <p:spTgt spid="165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5891">
                                            <p:txEl>
                                              <p:pRg st="2" end="2"/>
                                            </p:txEl>
                                          </p:spTgt>
                                        </p:tgtEl>
                                        <p:attrNameLst>
                                          <p:attrName>style.visibility</p:attrName>
                                        </p:attrNameLst>
                                      </p:cBhvr>
                                      <p:to>
                                        <p:strVal val="visible"/>
                                      </p:to>
                                    </p:set>
                                    <p:animEffect transition="in" filter="wipe(left)">
                                      <p:cBhvr>
                                        <p:cTn id="17" dur="500"/>
                                        <p:tgtEl>
                                          <p:spTgt spid="165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5891">
                                            <p:txEl>
                                              <p:pRg st="3" end="3"/>
                                            </p:txEl>
                                          </p:spTgt>
                                        </p:tgtEl>
                                        <p:attrNameLst>
                                          <p:attrName>style.visibility</p:attrName>
                                        </p:attrNameLst>
                                      </p:cBhvr>
                                      <p:to>
                                        <p:strVal val="visible"/>
                                      </p:to>
                                    </p:set>
                                    <p:animEffect transition="in" filter="wipe(left)">
                                      <p:cBhvr>
                                        <p:cTn id="22" dur="500"/>
                                        <p:tgtEl>
                                          <p:spTgt spid="1658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5891">
                                            <p:txEl>
                                              <p:pRg st="4" end="4"/>
                                            </p:txEl>
                                          </p:spTgt>
                                        </p:tgtEl>
                                        <p:attrNameLst>
                                          <p:attrName>style.visibility</p:attrName>
                                        </p:attrNameLst>
                                      </p:cBhvr>
                                      <p:to>
                                        <p:strVal val="visible"/>
                                      </p:to>
                                    </p:set>
                                    <p:animEffect transition="in" filter="wipe(left)">
                                      <p:cBhvr>
                                        <p:cTn id="27" dur="500"/>
                                        <p:tgtEl>
                                          <p:spTgt spid="1658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5891">
                                            <p:txEl>
                                              <p:pRg st="5" end="5"/>
                                            </p:txEl>
                                          </p:spTgt>
                                        </p:tgtEl>
                                        <p:attrNameLst>
                                          <p:attrName>style.visibility</p:attrName>
                                        </p:attrNameLst>
                                      </p:cBhvr>
                                      <p:to>
                                        <p:strVal val="visible"/>
                                      </p:to>
                                    </p:set>
                                    <p:animEffect transition="in" filter="wipe(left)">
                                      <p:cBhvr>
                                        <p:cTn id="32" dur="500"/>
                                        <p:tgtEl>
                                          <p:spTgt spid="165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smtClean="0"/>
              <a:t>Trade Agreements</a:t>
            </a:r>
          </a:p>
        </p:txBody>
      </p:sp>
      <p:sp>
        <p:nvSpPr>
          <p:cNvPr id="31749" name="Rectangle 3"/>
          <p:cNvSpPr>
            <a:spLocks noGrp="1" noChangeArrowheads="1"/>
          </p:cNvSpPr>
          <p:nvPr>
            <p:ph idx="1"/>
          </p:nvPr>
        </p:nvSpPr>
        <p:spPr/>
        <p:txBody>
          <a:bodyPr/>
          <a:lstStyle/>
          <a:p>
            <a:pPr eaLnBrk="1" hangingPunct="1"/>
            <a:r>
              <a:rPr lang="en-US" sz="2700" smtClean="0"/>
              <a:t>A country can liberalize trade with </a:t>
            </a:r>
          </a:p>
          <a:p>
            <a:pPr lvl="1" eaLnBrk="1" hangingPunct="1"/>
            <a:r>
              <a:rPr lang="en-US" smtClean="0"/>
              <a:t>unilateral reductions in trade restrictions</a:t>
            </a:r>
          </a:p>
          <a:p>
            <a:pPr lvl="1" eaLnBrk="1" hangingPunct="1"/>
            <a:r>
              <a:rPr lang="en-US" smtClean="0"/>
              <a:t>multilateral agreements with other nations</a:t>
            </a:r>
          </a:p>
          <a:p>
            <a:pPr eaLnBrk="1" hangingPunct="1"/>
            <a:r>
              <a:rPr lang="en-US" sz="2700" smtClean="0"/>
              <a:t>Examples of trade agreements:  </a:t>
            </a:r>
          </a:p>
          <a:p>
            <a:pPr lvl="1" eaLnBrk="1" hangingPunct="1"/>
            <a:r>
              <a:rPr lang="en-US" smtClean="0"/>
              <a:t>North American Free Trade Agreement (NAFTA), 1993</a:t>
            </a:r>
          </a:p>
          <a:p>
            <a:pPr lvl="1" eaLnBrk="1" hangingPunct="1"/>
            <a:r>
              <a:rPr lang="en-US" smtClean="0"/>
              <a:t>General Agreement on Tariffs and Trade (GATT), ongoing</a:t>
            </a:r>
          </a:p>
          <a:p>
            <a:pPr eaLnBrk="1" hangingPunct="1"/>
            <a:r>
              <a:rPr lang="en-US" sz="2700" smtClean="0"/>
              <a:t>World Trade Organization (WTO), est. 1995, enforces trade agreements, resolves disputes</a:t>
            </a:r>
          </a:p>
        </p:txBody>
      </p:sp>
      <p:sp>
        <p:nvSpPr>
          <p:cNvPr id="3175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wipe(left)">
                                      <p:cBhvr>
                                        <p:cTn id="7" dur="500"/>
                                        <p:tgtEl>
                                          <p:spTgt spid="317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9">
                                            <p:txEl>
                                              <p:pRg st="1" end="1"/>
                                            </p:txEl>
                                          </p:spTgt>
                                        </p:tgtEl>
                                        <p:attrNameLst>
                                          <p:attrName>style.visibility</p:attrName>
                                        </p:attrNameLst>
                                      </p:cBhvr>
                                      <p:to>
                                        <p:strVal val="visible"/>
                                      </p:to>
                                    </p:set>
                                    <p:animEffect transition="in" filter="wipe(left)">
                                      <p:cBhvr>
                                        <p:cTn id="12" dur="500"/>
                                        <p:tgtEl>
                                          <p:spTgt spid="317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9">
                                            <p:txEl>
                                              <p:pRg st="2" end="2"/>
                                            </p:txEl>
                                          </p:spTgt>
                                        </p:tgtEl>
                                        <p:attrNameLst>
                                          <p:attrName>style.visibility</p:attrName>
                                        </p:attrNameLst>
                                      </p:cBhvr>
                                      <p:to>
                                        <p:strVal val="visible"/>
                                      </p:to>
                                    </p:set>
                                    <p:animEffect transition="in" filter="wipe(left)">
                                      <p:cBhvr>
                                        <p:cTn id="17" dur="500"/>
                                        <p:tgtEl>
                                          <p:spTgt spid="317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49">
                                            <p:txEl>
                                              <p:pRg st="3" end="3"/>
                                            </p:txEl>
                                          </p:spTgt>
                                        </p:tgtEl>
                                        <p:attrNameLst>
                                          <p:attrName>style.visibility</p:attrName>
                                        </p:attrNameLst>
                                      </p:cBhvr>
                                      <p:to>
                                        <p:strVal val="visible"/>
                                      </p:to>
                                    </p:set>
                                    <p:animEffect transition="in" filter="wipe(left)">
                                      <p:cBhvr>
                                        <p:cTn id="22" dur="500"/>
                                        <p:tgtEl>
                                          <p:spTgt spid="317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749">
                                            <p:txEl>
                                              <p:pRg st="4" end="4"/>
                                            </p:txEl>
                                          </p:spTgt>
                                        </p:tgtEl>
                                        <p:attrNameLst>
                                          <p:attrName>style.visibility</p:attrName>
                                        </p:attrNameLst>
                                      </p:cBhvr>
                                      <p:to>
                                        <p:strVal val="visible"/>
                                      </p:to>
                                    </p:set>
                                    <p:animEffect transition="in" filter="wipe(left)">
                                      <p:cBhvr>
                                        <p:cTn id="27" dur="500"/>
                                        <p:tgtEl>
                                          <p:spTgt spid="317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749">
                                            <p:txEl>
                                              <p:pRg st="5" end="5"/>
                                            </p:txEl>
                                          </p:spTgt>
                                        </p:tgtEl>
                                        <p:attrNameLst>
                                          <p:attrName>style.visibility</p:attrName>
                                        </p:attrNameLst>
                                      </p:cBhvr>
                                      <p:to>
                                        <p:strVal val="visible"/>
                                      </p:to>
                                    </p:set>
                                    <p:animEffect transition="in" filter="wipe(left)">
                                      <p:cBhvr>
                                        <p:cTn id="32" dur="500"/>
                                        <p:tgtEl>
                                          <p:spTgt spid="3174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749">
                                            <p:txEl>
                                              <p:pRg st="6" end="6"/>
                                            </p:txEl>
                                          </p:spTgt>
                                        </p:tgtEl>
                                        <p:attrNameLst>
                                          <p:attrName>style.visibility</p:attrName>
                                        </p:attrNameLst>
                                      </p:cBhvr>
                                      <p:to>
                                        <p:strVal val="visible"/>
                                      </p:to>
                                    </p:set>
                                    <p:animEffect transition="in" filter="wipe(left)">
                                      <p:cBhvr>
                                        <p:cTn id="37" dur="500"/>
                                        <p:tgtEl>
                                          <p:spTgt spid="317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bldLvl="4"/>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371600"/>
            <a:ext cx="8229600" cy="5105400"/>
          </a:xfrm>
        </p:spPr>
        <p:txBody>
          <a:bodyPr>
            <a:normAutofit fontScale="92500"/>
          </a:bodyPr>
          <a:lstStyle/>
          <a:p>
            <a:pPr>
              <a:buClrTx/>
              <a:buSzPct val="120000"/>
              <a:buFont typeface="Arial" pitchFamily="34" charset="0"/>
              <a:buChar char="•"/>
            </a:pPr>
            <a:r>
              <a:rPr lang="en-US" dirty="0" smtClean="0"/>
              <a:t>A country will export a good if the world price of the good is higher than the domestic price without trade.  Trade raises producer surplus, reduces consumer surplus, and raises total surplus. </a:t>
            </a:r>
          </a:p>
          <a:p>
            <a:pPr>
              <a:buClrTx/>
              <a:buSzPct val="120000"/>
              <a:buFont typeface="Arial" pitchFamily="34" charset="0"/>
              <a:buChar char="•"/>
            </a:pPr>
            <a:r>
              <a:rPr lang="en-US" dirty="0" smtClean="0"/>
              <a:t>A country will import a good if the world price </a:t>
            </a:r>
            <a:br>
              <a:rPr lang="en-US" dirty="0" smtClean="0"/>
            </a:br>
            <a:r>
              <a:rPr lang="en-US" dirty="0" smtClean="0"/>
              <a:t>is lower than the domestic price without trade.  </a:t>
            </a:r>
            <a:br>
              <a:rPr lang="en-US" dirty="0" smtClean="0"/>
            </a:br>
            <a:r>
              <a:rPr lang="en-US" dirty="0" smtClean="0"/>
              <a:t>Trade lowers producer surplus but raises consumer and total surplus. </a:t>
            </a:r>
          </a:p>
          <a:p>
            <a:pPr>
              <a:buClrTx/>
              <a:buSzPct val="120000"/>
              <a:buFont typeface="Arial" pitchFamily="34" charset="0"/>
              <a:buChar char="•"/>
            </a:pPr>
            <a:r>
              <a:rPr lang="en-US" dirty="0" smtClean="0"/>
              <a:t>A tariff benefits producers and generates revenue for the </a:t>
            </a:r>
            <a:r>
              <a:rPr lang="en-US" dirty="0" err="1" smtClean="0"/>
              <a:t>govt</a:t>
            </a:r>
            <a:r>
              <a:rPr lang="en-US" dirty="0" smtClean="0"/>
              <a:t>, but the losses to consumers exceed these gains.</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371600"/>
            <a:ext cx="8229600" cy="5105400"/>
          </a:xfrm>
        </p:spPr>
        <p:txBody>
          <a:bodyPr>
            <a:normAutofit/>
          </a:bodyPr>
          <a:lstStyle/>
          <a:p>
            <a:pPr>
              <a:buClrTx/>
              <a:buSzPct val="120000"/>
              <a:buFont typeface="Arial" pitchFamily="34" charset="0"/>
              <a:buChar char="•"/>
            </a:pPr>
            <a:r>
              <a:rPr lang="en-US" dirty="0" smtClean="0"/>
              <a:t>Common arguments for restricting trade include:  protecting jobs, defending national security, helping infant industries, preventing unfair competition, and responding to foreign trade restrictions. </a:t>
            </a:r>
          </a:p>
          <a:p>
            <a:pPr>
              <a:buClrTx/>
              <a:buSzPct val="120000"/>
              <a:buFont typeface="Arial" pitchFamily="34" charset="0"/>
              <a:buChar char="•"/>
            </a:pPr>
            <a:r>
              <a:rPr lang="en-US" dirty="0" smtClean="0"/>
              <a:t>Some of these arguments have merit in some cases, but economists believe free trade is usually the better policy.</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4820" name="Rectangle 2"/>
          <p:cNvSpPr>
            <a:spLocks noGrp="1" noChangeArrowheads="1"/>
          </p:cNvSpPr>
          <p:nvPr>
            <p:ph type="title" idx="4294967295"/>
          </p:nvPr>
        </p:nvSpPr>
        <p:spPr/>
        <p:txBody>
          <a:bodyPr>
            <a:normAutofit fontScale="90000"/>
          </a:bodyPr>
          <a:lstStyle/>
          <a:p>
            <a:pPr eaLnBrk="1" hangingPunct="1"/>
            <a:r>
              <a:rPr lang="en-US" sz="3600" smtClean="0"/>
              <a:t>A Country That Imports Plasma TVs</a:t>
            </a:r>
          </a:p>
        </p:txBody>
      </p:sp>
      <p:sp>
        <p:nvSpPr>
          <p:cNvPr id="210947" name="Rectangle 3"/>
          <p:cNvSpPr>
            <a:spLocks noGrp="1" noChangeArrowheads="1"/>
          </p:cNvSpPr>
          <p:nvPr>
            <p:ph type="body" idx="4294967295"/>
          </p:nvPr>
        </p:nvSpPr>
        <p:spPr>
          <a:xfrm>
            <a:off x="423863" y="1023938"/>
            <a:ext cx="3713162" cy="5411787"/>
          </a:xfrm>
          <a:noFill/>
        </p:spPr>
        <p:txBody>
          <a:bodyPr/>
          <a:lstStyle/>
          <a:p>
            <a:pPr marL="0" indent="0" eaLnBrk="1" hangingPunct="1">
              <a:lnSpc>
                <a:spcPct val="110000"/>
              </a:lnSpc>
              <a:buFont typeface="Wingdings" pitchFamily="2" charset="2"/>
              <a:buNone/>
            </a:pPr>
            <a:r>
              <a:rPr lang="en-US" sz="2600" dirty="0" smtClean="0"/>
              <a:t>Without trade,</a:t>
            </a:r>
            <a:br>
              <a:rPr lang="en-US" sz="2600" dirty="0" smtClean="0"/>
            </a:br>
            <a:r>
              <a:rPr lang="en-US" sz="2600" dirty="0" smtClean="0"/>
              <a:t> </a:t>
            </a:r>
            <a:r>
              <a:rPr lang="en-US" sz="2600" b="1" i="1" dirty="0" smtClean="0"/>
              <a:t>P</a:t>
            </a:r>
            <a:r>
              <a:rPr lang="en-US" sz="2600" b="1" baseline="-25000" dirty="0" smtClean="0"/>
              <a:t>D</a:t>
            </a:r>
            <a:r>
              <a:rPr lang="en-US" sz="2600" dirty="0" smtClean="0"/>
              <a:t> = $3000</a:t>
            </a:r>
            <a:br>
              <a:rPr lang="en-US" sz="2600" dirty="0" smtClean="0"/>
            </a:br>
            <a:r>
              <a:rPr lang="en-US" sz="2600" dirty="0" smtClean="0"/>
              <a:t> </a:t>
            </a:r>
            <a:r>
              <a:rPr lang="en-US" sz="2600" b="1" i="1" dirty="0" smtClean="0"/>
              <a:t>Q</a:t>
            </a:r>
            <a:r>
              <a:rPr lang="en-US" sz="2600" dirty="0" smtClean="0"/>
              <a:t>  = 400</a:t>
            </a:r>
          </a:p>
          <a:p>
            <a:pPr marL="0" indent="0" eaLnBrk="1" hangingPunct="1">
              <a:buFont typeface="Wingdings" pitchFamily="2" charset="2"/>
              <a:buNone/>
            </a:pPr>
            <a:r>
              <a:rPr lang="en-US" sz="2600" b="1" i="1" dirty="0" smtClean="0"/>
              <a:t>P</a:t>
            </a:r>
            <a:r>
              <a:rPr lang="en-US" sz="2600" b="1" baseline="-25000" dirty="0" smtClean="0"/>
              <a:t>W</a:t>
            </a:r>
            <a:r>
              <a:rPr lang="en-US" sz="2600" dirty="0" smtClean="0"/>
              <a:t> = $1500 </a:t>
            </a:r>
          </a:p>
          <a:p>
            <a:pPr marL="0" indent="0" eaLnBrk="1" hangingPunct="1">
              <a:spcBef>
                <a:spcPct val="35000"/>
              </a:spcBef>
              <a:buFont typeface="Wingdings" pitchFamily="2" charset="2"/>
              <a:buNone/>
            </a:pPr>
            <a:r>
              <a:rPr lang="en-US" sz="2600" dirty="0" smtClean="0"/>
              <a:t>Under free trade, </a:t>
            </a:r>
          </a:p>
          <a:p>
            <a:pPr marL="400050" lvl="1" eaLnBrk="1" hangingPunct="1">
              <a:lnSpc>
                <a:spcPct val="105000"/>
              </a:lnSpc>
            </a:pPr>
            <a:r>
              <a:rPr lang="en-US" sz="2600" dirty="0" smtClean="0"/>
              <a:t>domestic </a:t>
            </a:r>
            <a:br>
              <a:rPr lang="en-US" sz="2600" dirty="0" smtClean="0"/>
            </a:br>
            <a:r>
              <a:rPr lang="en-US" sz="2600" dirty="0" smtClean="0"/>
              <a:t>consumers </a:t>
            </a:r>
            <a:br>
              <a:rPr lang="en-US" sz="2600" dirty="0" smtClean="0"/>
            </a:br>
            <a:r>
              <a:rPr lang="en-US" sz="2600" dirty="0" smtClean="0"/>
              <a:t>demand 600 </a:t>
            </a:r>
          </a:p>
          <a:p>
            <a:pPr marL="400050" lvl="1" eaLnBrk="1" hangingPunct="1">
              <a:lnSpc>
                <a:spcPct val="105000"/>
              </a:lnSpc>
            </a:pPr>
            <a:r>
              <a:rPr lang="en-US" sz="2600" dirty="0" smtClean="0"/>
              <a:t>domestic producers </a:t>
            </a:r>
            <a:br>
              <a:rPr lang="en-US" sz="2600" dirty="0" smtClean="0"/>
            </a:br>
            <a:r>
              <a:rPr lang="en-US" sz="2600" dirty="0" smtClean="0"/>
              <a:t>supply 200</a:t>
            </a:r>
          </a:p>
          <a:p>
            <a:pPr marL="400050" lvl="1" eaLnBrk="1" hangingPunct="1">
              <a:lnSpc>
                <a:spcPct val="105000"/>
              </a:lnSpc>
            </a:pPr>
            <a:r>
              <a:rPr lang="en-US" sz="2600" dirty="0" smtClean="0"/>
              <a:t>imports = 400</a:t>
            </a:r>
          </a:p>
        </p:txBody>
      </p:sp>
      <p:grpSp>
        <p:nvGrpSpPr>
          <p:cNvPr id="2" name="Group 4"/>
          <p:cNvGrpSpPr>
            <a:grpSpLocks/>
          </p:cNvGrpSpPr>
          <p:nvPr/>
        </p:nvGrpSpPr>
        <p:grpSpPr bwMode="auto">
          <a:xfrm>
            <a:off x="4391025" y="1409700"/>
            <a:ext cx="4298950" cy="4086225"/>
            <a:chOff x="2563" y="1070"/>
            <a:chExt cx="2708" cy="2574"/>
          </a:xfrm>
        </p:grpSpPr>
        <p:grpSp>
          <p:nvGrpSpPr>
            <p:cNvPr id="3" name="Group 5"/>
            <p:cNvGrpSpPr>
              <a:grpSpLocks/>
            </p:cNvGrpSpPr>
            <p:nvPr/>
          </p:nvGrpSpPr>
          <p:grpSpPr bwMode="auto">
            <a:xfrm>
              <a:off x="2682" y="1303"/>
              <a:ext cx="2382" cy="2202"/>
              <a:chOff x="2424" y="1167"/>
              <a:chExt cx="2400" cy="2079"/>
            </a:xfrm>
          </p:grpSpPr>
          <p:sp>
            <p:nvSpPr>
              <p:cNvPr id="34854" name="Line 6"/>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p>
            </p:txBody>
          </p:sp>
          <p:sp>
            <p:nvSpPr>
              <p:cNvPr id="34855" name="Line 7"/>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p>
            </p:txBody>
          </p:sp>
        </p:grpSp>
        <p:sp>
          <p:nvSpPr>
            <p:cNvPr id="34852" name="Text Box 8"/>
            <p:cNvSpPr txBox="1">
              <a:spLocks noChangeArrowheads="1"/>
            </p:cNvSpPr>
            <p:nvPr/>
          </p:nvSpPr>
          <p:spPr bwMode="auto">
            <a:xfrm>
              <a:off x="2563" y="1070"/>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P</a:t>
              </a:r>
            </a:p>
          </p:txBody>
        </p:sp>
        <p:sp>
          <p:nvSpPr>
            <p:cNvPr id="34853" name="Text Box 9"/>
            <p:cNvSpPr txBox="1">
              <a:spLocks noChangeArrowheads="1"/>
            </p:cNvSpPr>
            <p:nvPr/>
          </p:nvSpPr>
          <p:spPr bwMode="auto">
            <a:xfrm>
              <a:off x="5038" y="3365"/>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Q</a:t>
              </a:r>
            </a:p>
          </p:txBody>
        </p:sp>
      </p:grpSp>
      <p:grpSp>
        <p:nvGrpSpPr>
          <p:cNvPr id="4" name="Group 10"/>
          <p:cNvGrpSpPr>
            <a:grpSpLocks/>
          </p:cNvGrpSpPr>
          <p:nvPr/>
        </p:nvGrpSpPr>
        <p:grpSpPr bwMode="auto">
          <a:xfrm>
            <a:off x="4583113" y="2038350"/>
            <a:ext cx="3821112" cy="2962275"/>
            <a:chOff x="2680" y="1462"/>
            <a:chExt cx="2407" cy="1866"/>
          </a:xfrm>
        </p:grpSpPr>
        <p:sp>
          <p:nvSpPr>
            <p:cNvPr id="34849" name="Text Box 11"/>
            <p:cNvSpPr txBox="1">
              <a:spLocks noChangeArrowheads="1"/>
            </p:cNvSpPr>
            <p:nvPr/>
          </p:nvSpPr>
          <p:spPr bwMode="auto">
            <a:xfrm>
              <a:off x="4854" y="3049"/>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D</a:t>
              </a:r>
            </a:p>
          </p:txBody>
        </p:sp>
        <p:sp>
          <p:nvSpPr>
            <p:cNvPr id="34850" name="Line 12"/>
            <p:cNvSpPr>
              <a:spLocks noChangeShapeType="1"/>
            </p:cNvSpPr>
            <p:nvPr/>
          </p:nvSpPr>
          <p:spPr bwMode="auto">
            <a:xfrm>
              <a:off x="2680" y="1462"/>
              <a:ext cx="2213" cy="1715"/>
            </a:xfrm>
            <a:prstGeom prst="line">
              <a:avLst/>
            </a:prstGeom>
            <a:noFill/>
            <a:ln w="38100">
              <a:solidFill>
                <a:schemeClr val="accent2"/>
              </a:solidFill>
              <a:round/>
              <a:headEnd/>
              <a:tailEnd/>
            </a:ln>
          </p:spPr>
          <p:txBody>
            <a:bodyPr/>
            <a:lstStyle/>
            <a:p>
              <a:endParaRPr lang="en-US"/>
            </a:p>
          </p:txBody>
        </p:sp>
      </p:grpSp>
      <p:grpSp>
        <p:nvGrpSpPr>
          <p:cNvPr id="5" name="Group 13"/>
          <p:cNvGrpSpPr>
            <a:grpSpLocks/>
          </p:cNvGrpSpPr>
          <p:nvPr/>
        </p:nvGrpSpPr>
        <p:grpSpPr bwMode="auto">
          <a:xfrm>
            <a:off x="4584700" y="2120900"/>
            <a:ext cx="3879850" cy="3148013"/>
            <a:chOff x="2685" y="1518"/>
            <a:chExt cx="2444" cy="1983"/>
          </a:xfrm>
        </p:grpSpPr>
        <p:sp>
          <p:nvSpPr>
            <p:cNvPr id="34847" name="Text Box 14"/>
            <p:cNvSpPr txBox="1">
              <a:spLocks noChangeArrowheads="1"/>
            </p:cNvSpPr>
            <p:nvPr/>
          </p:nvSpPr>
          <p:spPr bwMode="auto">
            <a:xfrm>
              <a:off x="4896" y="1518"/>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S</a:t>
              </a:r>
            </a:p>
          </p:txBody>
        </p:sp>
        <p:sp>
          <p:nvSpPr>
            <p:cNvPr id="34848" name="Line 15"/>
            <p:cNvSpPr>
              <a:spLocks noChangeShapeType="1"/>
            </p:cNvSpPr>
            <p:nvPr/>
          </p:nvSpPr>
          <p:spPr bwMode="auto">
            <a:xfrm flipV="1">
              <a:off x="2685" y="1740"/>
              <a:ext cx="2280" cy="1761"/>
            </a:xfrm>
            <a:prstGeom prst="line">
              <a:avLst/>
            </a:prstGeom>
            <a:noFill/>
            <a:ln w="38100">
              <a:solidFill>
                <a:schemeClr val="accent2"/>
              </a:solidFill>
              <a:round/>
              <a:headEnd/>
              <a:tailEnd/>
            </a:ln>
          </p:spPr>
          <p:txBody>
            <a:bodyPr/>
            <a:lstStyle/>
            <a:p>
              <a:endParaRPr lang="en-US"/>
            </a:p>
          </p:txBody>
        </p:sp>
      </p:grpSp>
      <p:grpSp>
        <p:nvGrpSpPr>
          <p:cNvPr id="6" name="Group 16"/>
          <p:cNvGrpSpPr>
            <a:grpSpLocks/>
          </p:cNvGrpSpPr>
          <p:nvPr/>
        </p:nvGrpSpPr>
        <p:grpSpPr bwMode="auto">
          <a:xfrm>
            <a:off x="3503613" y="4279900"/>
            <a:ext cx="4716462" cy="381000"/>
            <a:chOff x="2207" y="2731"/>
            <a:chExt cx="2971" cy="240"/>
          </a:xfrm>
        </p:grpSpPr>
        <p:sp>
          <p:nvSpPr>
            <p:cNvPr id="34845" name="Line 17"/>
            <p:cNvSpPr>
              <a:spLocks noChangeShapeType="1"/>
            </p:cNvSpPr>
            <p:nvPr/>
          </p:nvSpPr>
          <p:spPr bwMode="auto">
            <a:xfrm>
              <a:off x="2884" y="2854"/>
              <a:ext cx="2294" cy="0"/>
            </a:xfrm>
            <a:prstGeom prst="line">
              <a:avLst/>
            </a:prstGeom>
            <a:noFill/>
            <a:ln w="28575">
              <a:solidFill>
                <a:srgbClr val="CC0000"/>
              </a:solidFill>
              <a:round/>
              <a:headEnd/>
              <a:tailEnd/>
            </a:ln>
          </p:spPr>
          <p:txBody>
            <a:bodyPr/>
            <a:lstStyle/>
            <a:p>
              <a:endParaRPr lang="en-US"/>
            </a:p>
          </p:txBody>
        </p:sp>
        <p:sp>
          <p:nvSpPr>
            <p:cNvPr id="34846" name="Text Box 18"/>
            <p:cNvSpPr txBox="1">
              <a:spLocks noChangeArrowheads="1"/>
            </p:cNvSpPr>
            <p:nvPr/>
          </p:nvSpPr>
          <p:spPr bwMode="auto">
            <a:xfrm>
              <a:off x="2207" y="2731"/>
              <a:ext cx="669" cy="240"/>
            </a:xfrm>
            <a:prstGeom prst="rect">
              <a:avLst/>
            </a:prstGeom>
            <a:noFill/>
            <a:ln w="9525">
              <a:noFill/>
              <a:miter lim="800000"/>
              <a:headEnd/>
              <a:tailEnd/>
            </a:ln>
          </p:spPr>
          <p:txBody>
            <a:bodyPr lIns="0" tIns="0" bIns="0" anchor="ctr">
              <a:spAutoFit/>
            </a:bodyPr>
            <a:lstStyle/>
            <a:p>
              <a:pPr algn="r">
                <a:spcBef>
                  <a:spcPct val="50000"/>
                </a:spcBef>
              </a:pPr>
              <a:r>
                <a:rPr lang="en-US" sz="2500">
                  <a:cs typeface="Arial" charset="0"/>
                </a:rPr>
                <a:t>$1500</a:t>
              </a:r>
            </a:p>
          </p:txBody>
        </p:sp>
      </p:grpSp>
      <p:grpSp>
        <p:nvGrpSpPr>
          <p:cNvPr id="7" name="Group 19"/>
          <p:cNvGrpSpPr>
            <a:grpSpLocks/>
          </p:cNvGrpSpPr>
          <p:nvPr/>
        </p:nvGrpSpPr>
        <p:grpSpPr bwMode="auto">
          <a:xfrm>
            <a:off x="5251450" y="4413250"/>
            <a:ext cx="731838" cy="1258888"/>
            <a:chOff x="3308" y="2815"/>
            <a:chExt cx="461" cy="793"/>
          </a:xfrm>
        </p:grpSpPr>
        <p:sp>
          <p:nvSpPr>
            <p:cNvPr id="34842" name="Line 20"/>
            <p:cNvSpPr>
              <a:spLocks noChangeShapeType="1"/>
            </p:cNvSpPr>
            <p:nvPr/>
          </p:nvSpPr>
          <p:spPr bwMode="auto">
            <a:xfrm>
              <a:off x="3537" y="2852"/>
              <a:ext cx="0" cy="505"/>
            </a:xfrm>
            <a:prstGeom prst="line">
              <a:avLst/>
            </a:prstGeom>
            <a:noFill/>
            <a:ln w="9525">
              <a:solidFill>
                <a:schemeClr val="tx1"/>
              </a:solidFill>
              <a:prstDash val="lgDash"/>
              <a:round/>
              <a:headEnd/>
              <a:tailEnd/>
            </a:ln>
          </p:spPr>
          <p:txBody>
            <a:bodyPr/>
            <a:lstStyle/>
            <a:p>
              <a:endParaRPr lang="en-US"/>
            </a:p>
          </p:txBody>
        </p:sp>
        <p:sp>
          <p:nvSpPr>
            <p:cNvPr id="34843" name="Oval 21"/>
            <p:cNvSpPr>
              <a:spLocks noChangeAspect="1" noChangeArrowheads="1"/>
            </p:cNvSpPr>
            <p:nvPr/>
          </p:nvSpPr>
          <p:spPr bwMode="auto">
            <a:xfrm>
              <a:off x="3496" y="2815"/>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4844" name="Text Box 22"/>
            <p:cNvSpPr txBox="1">
              <a:spLocks noChangeArrowheads="1"/>
            </p:cNvSpPr>
            <p:nvPr/>
          </p:nvSpPr>
          <p:spPr bwMode="auto">
            <a:xfrm>
              <a:off x="3308" y="3368"/>
              <a:ext cx="461"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200</a:t>
              </a:r>
            </a:p>
          </p:txBody>
        </p:sp>
      </p:grpSp>
      <p:grpSp>
        <p:nvGrpSpPr>
          <p:cNvPr id="8" name="Group 23"/>
          <p:cNvGrpSpPr>
            <a:grpSpLocks/>
          </p:cNvGrpSpPr>
          <p:nvPr/>
        </p:nvGrpSpPr>
        <p:grpSpPr bwMode="auto">
          <a:xfrm>
            <a:off x="3536950" y="3473450"/>
            <a:ext cx="3511550" cy="2200275"/>
            <a:chOff x="2228" y="2223"/>
            <a:chExt cx="2212" cy="1386"/>
          </a:xfrm>
        </p:grpSpPr>
        <p:grpSp>
          <p:nvGrpSpPr>
            <p:cNvPr id="9" name="Group 24"/>
            <p:cNvGrpSpPr>
              <a:grpSpLocks/>
            </p:cNvGrpSpPr>
            <p:nvPr/>
          </p:nvGrpSpPr>
          <p:grpSpPr bwMode="auto">
            <a:xfrm>
              <a:off x="2883" y="2343"/>
              <a:ext cx="1321" cy="1012"/>
              <a:chOff x="3034" y="2356"/>
              <a:chExt cx="552" cy="560"/>
            </a:xfrm>
          </p:grpSpPr>
          <p:sp>
            <p:nvSpPr>
              <p:cNvPr id="34840" name="Line 25"/>
              <p:cNvSpPr>
                <a:spLocks noChangeShapeType="1"/>
              </p:cNvSpPr>
              <p:nvPr/>
            </p:nvSpPr>
            <p:spPr bwMode="auto">
              <a:xfrm>
                <a:off x="3034" y="2356"/>
                <a:ext cx="552" cy="0"/>
              </a:xfrm>
              <a:prstGeom prst="line">
                <a:avLst/>
              </a:prstGeom>
              <a:noFill/>
              <a:ln w="9525">
                <a:solidFill>
                  <a:schemeClr val="tx1"/>
                </a:solidFill>
                <a:prstDash val="lgDash"/>
                <a:round/>
                <a:headEnd/>
                <a:tailEnd/>
              </a:ln>
            </p:spPr>
            <p:txBody>
              <a:bodyPr/>
              <a:lstStyle/>
              <a:p>
                <a:endParaRPr lang="en-US"/>
              </a:p>
            </p:txBody>
          </p:sp>
          <p:sp>
            <p:nvSpPr>
              <p:cNvPr id="34841" name="Line 26"/>
              <p:cNvSpPr>
                <a:spLocks noChangeShapeType="1"/>
              </p:cNvSpPr>
              <p:nvPr/>
            </p:nvSpPr>
            <p:spPr bwMode="auto">
              <a:xfrm>
                <a:off x="3586" y="2356"/>
                <a:ext cx="0" cy="560"/>
              </a:xfrm>
              <a:prstGeom prst="line">
                <a:avLst/>
              </a:prstGeom>
              <a:noFill/>
              <a:ln w="9525">
                <a:solidFill>
                  <a:schemeClr val="tx1"/>
                </a:solidFill>
                <a:prstDash val="lgDash"/>
                <a:round/>
                <a:headEnd/>
                <a:tailEnd/>
              </a:ln>
            </p:spPr>
            <p:txBody>
              <a:bodyPr/>
              <a:lstStyle/>
              <a:p>
                <a:endParaRPr lang="en-US"/>
              </a:p>
            </p:txBody>
          </p:sp>
        </p:grpSp>
        <p:sp>
          <p:nvSpPr>
            <p:cNvPr id="34837" name="Oval 27"/>
            <p:cNvSpPr>
              <a:spLocks noChangeAspect="1" noChangeArrowheads="1"/>
            </p:cNvSpPr>
            <p:nvPr/>
          </p:nvSpPr>
          <p:spPr bwMode="auto">
            <a:xfrm>
              <a:off x="4161" y="2304"/>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4838" name="Text Box 28"/>
            <p:cNvSpPr txBox="1">
              <a:spLocks noChangeArrowheads="1"/>
            </p:cNvSpPr>
            <p:nvPr/>
          </p:nvSpPr>
          <p:spPr bwMode="auto">
            <a:xfrm>
              <a:off x="2228" y="2223"/>
              <a:ext cx="646" cy="240"/>
            </a:xfrm>
            <a:prstGeom prst="rect">
              <a:avLst/>
            </a:prstGeom>
            <a:noFill/>
            <a:ln w="9525">
              <a:noFill/>
              <a:miter lim="800000"/>
              <a:headEnd/>
              <a:tailEnd/>
            </a:ln>
          </p:spPr>
          <p:txBody>
            <a:bodyPr lIns="0" tIns="0" bIns="0" anchor="ctr">
              <a:spAutoFit/>
            </a:bodyPr>
            <a:lstStyle/>
            <a:p>
              <a:pPr algn="r">
                <a:spcBef>
                  <a:spcPct val="50000"/>
                </a:spcBef>
              </a:pPr>
              <a:r>
                <a:rPr lang="en-US" sz="2500">
                  <a:cs typeface="Arial" charset="0"/>
                </a:rPr>
                <a:t>$3000</a:t>
              </a:r>
            </a:p>
          </p:txBody>
        </p:sp>
        <p:sp>
          <p:nvSpPr>
            <p:cNvPr id="34839" name="Text Box 29"/>
            <p:cNvSpPr txBox="1">
              <a:spLocks noChangeArrowheads="1"/>
            </p:cNvSpPr>
            <p:nvPr/>
          </p:nvSpPr>
          <p:spPr bwMode="auto">
            <a:xfrm>
              <a:off x="3969" y="3369"/>
              <a:ext cx="471"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400</a:t>
              </a:r>
            </a:p>
          </p:txBody>
        </p:sp>
      </p:grpSp>
      <p:grpSp>
        <p:nvGrpSpPr>
          <p:cNvPr id="10" name="Group 30"/>
          <p:cNvGrpSpPr>
            <a:grpSpLocks/>
          </p:cNvGrpSpPr>
          <p:nvPr/>
        </p:nvGrpSpPr>
        <p:grpSpPr bwMode="auto">
          <a:xfrm>
            <a:off x="7353300" y="4408488"/>
            <a:ext cx="757238" cy="1263650"/>
            <a:chOff x="4632" y="2812"/>
            <a:chExt cx="477" cy="796"/>
          </a:xfrm>
        </p:grpSpPr>
        <p:sp>
          <p:nvSpPr>
            <p:cNvPr id="34833" name="Line 31"/>
            <p:cNvSpPr>
              <a:spLocks noChangeShapeType="1"/>
            </p:cNvSpPr>
            <p:nvPr/>
          </p:nvSpPr>
          <p:spPr bwMode="auto">
            <a:xfrm>
              <a:off x="4870" y="2853"/>
              <a:ext cx="0" cy="505"/>
            </a:xfrm>
            <a:prstGeom prst="line">
              <a:avLst/>
            </a:prstGeom>
            <a:noFill/>
            <a:ln w="9525">
              <a:solidFill>
                <a:schemeClr val="tx1"/>
              </a:solidFill>
              <a:prstDash val="lgDash"/>
              <a:round/>
              <a:headEnd/>
              <a:tailEnd/>
            </a:ln>
          </p:spPr>
          <p:txBody>
            <a:bodyPr/>
            <a:lstStyle/>
            <a:p>
              <a:endParaRPr lang="en-US"/>
            </a:p>
          </p:txBody>
        </p:sp>
        <p:sp>
          <p:nvSpPr>
            <p:cNvPr id="34834" name="Oval 32"/>
            <p:cNvSpPr>
              <a:spLocks noChangeAspect="1" noChangeArrowheads="1"/>
            </p:cNvSpPr>
            <p:nvPr/>
          </p:nvSpPr>
          <p:spPr bwMode="auto">
            <a:xfrm>
              <a:off x="4828" y="2812"/>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4835" name="Text Box 33"/>
            <p:cNvSpPr txBox="1">
              <a:spLocks noChangeArrowheads="1"/>
            </p:cNvSpPr>
            <p:nvPr/>
          </p:nvSpPr>
          <p:spPr bwMode="auto">
            <a:xfrm>
              <a:off x="4632" y="3368"/>
              <a:ext cx="477"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600</a:t>
              </a:r>
            </a:p>
          </p:txBody>
        </p:sp>
      </p:grpSp>
      <p:sp>
        <p:nvSpPr>
          <p:cNvPr id="34829" name="Text Box 34"/>
          <p:cNvSpPr txBox="1">
            <a:spLocks noChangeArrowheads="1"/>
          </p:cNvSpPr>
          <p:nvPr/>
        </p:nvSpPr>
        <p:spPr bwMode="auto">
          <a:xfrm>
            <a:off x="5646738" y="1489075"/>
            <a:ext cx="190817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u="sng">
                <a:cs typeface="Arial" charset="0"/>
              </a:rPr>
              <a:t>Plasma TVs</a:t>
            </a:r>
          </a:p>
        </p:txBody>
      </p:sp>
      <p:grpSp>
        <p:nvGrpSpPr>
          <p:cNvPr id="11" name="Group 35"/>
          <p:cNvGrpSpPr>
            <a:grpSpLocks/>
          </p:cNvGrpSpPr>
          <p:nvPr/>
        </p:nvGrpSpPr>
        <p:grpSpPr bwMode="auto">
          <a:xfrm>
            <a:off x="5621338" y="4540250"/>
            <a:ext cx="2101850" cy="581025"/>
            <a:chOff x="3541" y="2860"/>
            <a:chExt cx="1324" cy="366"/>
          </a:xfrm>
        </p:grpSpPr>
        <p:sp>
          <p:nvSpPr>
            <p:cNvPr id="34831" name="AutoShape 36"/>
            <p:cNvSpPr>
              <a:spLocks/>
            </p:cNvSpPr>
            <p:nvPr/>
          </p:nvSpPr>
          <p:spPr bwMode="auto">
            <a:xfrm rot="-5400000">
              <a:off x="4128" y="2273"/>
              <a:ext cx="149" cy="1324"/>
            </a:xfrm>
            <a:prstGeom prst="leftBrace">
              <a:avLst>
                <a:gd name="adj1" fmla="val 94742"/>
                <a:gd name="adj2" fmla="val 50000"/>
              </a:avLst>
            </a:prstGeom>
            <a:noFill/>
            <a:ln w="19050">
              <a:solidFill>
                <a:srgbClr val="996633"/>
              </a:solidFill>
              <a:round/>
              <a:headEnd/>
              <a:tailEnd/>
            </a:ln>
          </p:spPr>
          <p:txBody>
            <a:bodyPr wrap="none" anchor="ctr"/>
            <a:lstStyle/>
            <a:p>
              <a:endParaRPr lang="en-US">
                <a:cs typeface="Arial" charset="0"/>
              </a:endParaRPr>
            </a:p>
          </p:txBody>
        </p:sp>
        <p:sp>
          <p:nvSpPr>
            <p:cNvPr id="34832" name="Text Box 37"/>
            <p:cNvSpPr txBox="1">
              <a:spLocks noChangeArrowheads="1"/>
            </p:cNvSpPr>
            <p:nvPr/>
          </p:nvSpPr>
          <p:spPr bwMode="auto">
            <a:xfrm>
              <a:off x="3807" y="2928"/>
              <a:ext cx="795" cy="298"/>
            </a:xfrm>
            <a:prstGeom prst="rect">
              <a:avLst/>
            </a:prstGeom>
            <a:noFill/>
            <a:ln w="9525">
              <a:noFill/>
              <a:miter lim="800000"/>
              <a:headEnd/>
              <a:tailEnd/>
            </a:ln>
          </p:spPr>
          <p:txBody>
            <a:bodyPr>
              <a:spAutoFit/>
            </a:bodyPr>
            <a:lstStyle/>
            <a:p>
              <a:pPr algn="ctr">
                <a:spcBef>
                  <a:spcPct val="50000"/>
                </a:spcBef>
              </a:pPr>
              <a:r>
                <a:rPr lang="en-US" sz="2500">
                  <a:cs typeface="Arial" charset="0"/>
                </a:rPr>
                <a:t>imports</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Effect transition="in" filter="wipe(left)">
                                      <p:cBhvr>
                                        <p:cTn id="7" dur="500"/>
                                        <p:tgtEl>
                                          <p:spTgt spid="210947">
                                            <p:txEl>
                                              <p:pRg st="0" end="0"/>
                                            </p:txEl>
                                          </p:spTgt>
                                        </p:tgtEl>
                                      </p:cBhvr>
                                    </p:animEffect>
                                  </p:childTnLst>
                                  <p:subTnLst>
                                    <p:animClr>
                                      <p:cBhvr override="childStyle">
                                        <p:cTn dur="1" fill="hold" display="0" masterRel="nextClick" afterEffect="1"/>
                                        <p:tgtEl>
                                          <p:spTgt spid="210947">
                                            <p:txEl>
                                              <p:pRg st="0" end="0"/>
                                            </p:txEl>
                                          </p:spTgt>
                                        </p:tgtEl>
                                        <p:attrNameLst>
                                          <p:attrName>ppt_c</p:attrName>
                                        </p:attrNameLst>
                                      </p:cBhvr>
                                      <p:to>
                                        <a:srgbClr val="C0C0C0"/>
                                      </p:to>
                                    </p:animClr>
                                  </p:subTnLst>
                                </p:cTn>
                              </p:par>
                              <p:par>
                                <p:cTn id="8" presetID="18" presetClass="entr" presetSubtype="1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Left)">
                                      <p:cBhvr>
                                        <p:cTn id="10" dur="1000"/>
                                        <p:tgtEl>
                                          <p:spTgt spid="8"/>
                                        </p:tgtEl>
                                      </p:cBhvr>
                                    </p:animEffect>
                                  </p:childTnLst>
                                  <p:subTnLst>
                                    <p:animClr>
                                      <p:cBhvr override="childStyle">
                                        <p:cTn dur="1" fill="hold" display="0" masterRel="nextClick" afterEffect="1"/>
                                        <p:tgtEl>
                                          <p:spTgt spid="8"/>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0947">
                                            <p:txEl>
                                              <p:pRg st="1" end="1"/>
                                            </p:txEl>
                                          </p:spTgt>
                                        </p:tgtEl>
                                        <p:attrNameLst>
                                          <p:attrName>style.visibility</p:attrName>
                                        </p:attrNameLst>
                                      </p:cBhvr>
                                      <p:to>
                                        <p:strVal val="visible"/>
                                      </p:to>
                                    </p:set>
                                    <p:animEffect transition="in" filter="wipe(left)">
                                      <p:cBhvr>
                                        <p:cTn id="15" dur="500"/>
                                        <p:tgtEl>
                                          <p:spTgt spid="210947">
                                            <p:txEl>
                                              <p:pRg st="1" end="1"/>
                                            </p:txEl>
                                          </p:spTgt>
                                        </p:tgtEl>
                                      </p:cBhvr>
                                    </p:animEffect>
                                  </p:childTnLst>
                                </p:cTn>
                              </p:par>
                              <p:par>
                                <p:cTn id="16" presetID="18" presetClass="entr" presetSubtype="3"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up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10947">
                                            <p:txEl>
                                              <p:pRg st="2" end="2"/>
                                            </p:txEl>
                                          </p:spTgt>
                                        </p:tgtEl>
                                        <p:attrNameLst>
                                          <p:attrName>style.visibility</p:attrName>
                                        </p:attrNameLst>
                                      </p:cBhvr>
                                      <p:to>
                                        <p:strVal val="visible"/>
                                      </p:to>
                                    </p:set>
                                    <p:animEffect transition="in" filter="wipe(left)">
                                      <p:cBhvr>
                                        <p:cTn id="23" dur="500"/>
                                        <p:tgtEl>
                                          <p:spTgt spid="210947">
                                            <p:txEl>
                                              <p:pRg st="2" end="2"/>
                                            </p:tx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10947">
                                            <p:txEl>
                                              <p:pRg st="3" end="3"/>
                                            </p:txEl>
                                          </p:spTgt>
                                        </p:tgtEl>
                                        <p:attrNameLst>
                                          <p:attrName>style.visibility</p:attrName>
                                        </p:attrNameLst>
                                      </p:cBhvr>
                                      <p:to>
                                        <p:strVal val="visible"/>
                                      </p:to>
                                    </p:set>
                                    <p:animEffect transition="in" filter="wipe(left)">
                                      <p:cBhvr>
                                        <p:cTn id="27" dur="500"/>
                                        <p:tgtEl>
                                          <p:spTgt spid="210947">
                                            <p:txEl>
                                              <p:pRg st="3" end="3"/>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0947">
                                            <p:txEl>
                                              <p:pRg st="4" end="4"/>
                                            </p:txEl>
                                          </p:spTgt>
                                        </p:tgtEl>
                                        <p:attrNameLst>
                                          <p:attrName>style.visibility</p:attrName>
                                        </p:attrNameLst>
                                      </p:cBhvr>
                                      <p:to>
                                        <p:strVal val="visible"/>
                                      </p:to>
                                    </p:set>
                                    <p:animEffect transition="in" filter="wipe(left)">
                                      <p:cBhvr>
                                        <p:cTn id="35" dur="500"/>
                                        <p:tgtEl>
                                          <p:spTgt spid="210947">
                                            <p:txEl>
                                              <p:pRg st="4" end="4"/>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10947">
                                            <p:txEl>
                                              <p:pRg st="5" end="5"/>
                                            </p:txEl>
                                          </p:spTgt>
                                        </p:tgtEl>
                                        <p:attrNameLst>
                                          <p:attrName>style.visibility</p:attrName>
                                        </p:attrNameLst>
                                      </p:cBhvr>
                                      <p:to>
                                        <p:strVal val="visible"/>
                                      </p:to>
                                    </p:set>
                                    <p:animEffect transition="in" filter="wipe(left)">
                                      <p:cBhvr>
                                        <p:cTn id="43" dur="500"/>
                                        <p:tgtEl>
                                          <p:spTgt spid="210947">
                                            <p:txEl>
                                              <p:pRg st="5" end="5"/>
                                            </p:txEl>
                                          </p:spTgt>
                                        </p:tgtEl>
                                      </p:cBhvr>
                                    </p:animEffect>
                                  </p:childTnLst>
                                </p:cTn>
                              </p:par>
                              <p:par>
                                <p:cTn id="44" presetID="18" presetClass="entr" presetSubtype="6"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strips(downRigh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uiExpand="1" build="p" bldLvl="5"/>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2"/>
          <p:cNvSpPr>
            <a:spLocks noGrp="1" noChangeArrowheads="1"/>
          </p:cNvSpPr>
          <p:nvPr>
            <p:ph type="title" idx="4294967295"/>
          </p:nvPr>
        </p:nvSpPr>
        <p:spPr/>
        <p:txBody>
          <a:bodyPr/>
          <a:lstStyle/>
          <a:p>
            <a:pPr eaLnBrk="1" hangingPunct="1"/>
            <a:r>
              <a:rPr lang="en-US" smtClean="0"/>
              <a:t>Introduction</a:t>
            </a:r>
          </a:p>
        </p:txBody>
      </p:sp>
      <p:sp>
        <p:nvSpPr>
          <p:cNvPr id="8197" name="Rectangle 3"/>
          <p:cNvSpPr>
            <a:spLocks noGrp="1" noChangeArrowheads="1"/>
          </p:cNvSpPr>
          <p:nvPr>
            <p:ph type="body" idx="4294967295"/>
          </p:nvPr>
        </p:nvSpPr>
        <p:spPr/>
        <p:txBody>
          <a:bodyPr/>
          <a:lstStyle/>
          <a:p>
            <a:pPr eaLnBrk="1" hangingPunct="1"/>
            <a:r>
              <a:rPr lang="en-US" smtClean="0"/>
              <a:t>Recall from Chapter 3: </a:t>
            </a:r>
            <a:br>
              <a:rPr lang="en-US" smtClean="0"/>
            </a:br>
            <a:r>
              <a:rPr lang="en-US" smtClean="0"/>
              <a:t>A country has a </a:t>
            </a:r>
            <a:r>
              <a:rPr lang="en-US" b="1" smtClean="0">
                <a:solidFill>
                  <a:srgbClr val="CC0000"/>
                </a:solidFill>
              </a:rPr>
              <a:t>comparative advantage</a:t>
            </a:r>
            <a:r>
              <a:rPr lang="en-US" smtClean="0"/>
              <a:t> in a good if it produces the good at lower opportunity cost than other countries.  </a:t>
            </a:r>
          </a:p>
          <a:p>
            <a:pPr eaLnBrk="1" hangingPunct="1">
              <a:spcBef>
                <a:spcPct val="15000"/>
              </a:spcBef>
              <a:buFont typeface="Wingdings" pitchFamily="2" charset="2"/>
              <a:buNone/>
            </a:pPr>
            <a:r>
              <a:rPr lang="en-US" smtClean="0"/>
              <a:t>	Countries can gain from trade if each exports the goods in which it has a comparative advantage. </a:t>
            </a:r>
          </a:p>
          <a:p>
            <a:pPr eaLnBrk="1" hangingPunct="1"/>
            <a:r>
              <a:rPr lang="en-US" smtClean="0"/>
              <a:t>Now we apply the tools of welfare economics </a:t>
            </a:r>
            <a:br>
              <a:rPr lang="en-US" smtClean="0"/>
            </a:br>
            <a:r>
              <a:rPr lang="en-US" smtClean="0"/>
              <a:t>to see where these gains come from and </a:t>
            </a:r>
            <a:br>
              <a:rPr lang="en-US" smtClean="0"/>
            </a:br>
            <a:r>
              <a:rPr lang="en-US" smtClean="0"/>
              <a:t>who gets them.  </a:t>
            </a:r>
          </a:p>
        </p:txBody>
      </p:sp>
      <p:sp>
        <p:nvSpPr>
          <p:cNvPr id="819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wipe(left)">
                                      <p:cBhvr>
                                        <p:cTn id="7" dur="500"/>
                                        <p:tgtEl>
                                          <p:spTgt spid="81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7">
                                            <p:txEl>
                                              <p:pRg st="1" end="1"/>
                                            </p:txEl>
                                          </p:spTgt>
                                        </p:tgtEl>
                                        <p:attrNameLst>
                                          <p:attrName>style.visibility</p:attrName>
                                        </p:attrNameLst>
                                      </p:cBhvr>
                                      <p:to>
                                        <p:strVal val="visible"/>
                                      </p:to>
                                    </p:set>
                                    <p:animEffect transition="in" filter="wipe(left)">
                                      <p:cBhvr>
                                        <p:cTn id="12" dur="500"/>
                                        <p:tgtEl>
                                          <p:spTgt spid="81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7">
                                            <p:txEl>
                                              <p:pRg st="2" end="2"/>
                                            </p:txEl>
                                          </p:spTgt>
                                        </p:tgtEl>
                                        <p:attrNameLst>
                                          <p:attrName>style.visibility</p:attrName>
                                        </p:attrNameLst>
                                      </p:cBhvr>
                                      <p:to>
                                        <p:strVal val="visible"/>
                                      </p:to>
                                    </p:set>
                                    <p:animEffect transition="in" filter="wipe(left)">
                                      <p:cBhvr>
                                        <p:cTn id="17" dur="500"/>
                                        <p:tgtEl>
                                          <p:spTgt spid="81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bldLvl="4"/>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2994" name="AutoShape 2"/>
          <p:cNvSpPr>
            <a:spLocks noChangeArrowheads="1"/>
          </p:cNvSpPr>
          <p:nvPr/>
        </p:nvSpPr>
        <p:spPr bwMode="auto">
          <a:xfrm flipV="1">
            <a:off x="4589463" y="3660775"/>
            <a:ext cx="2051050" cy="1581150"/>
          </a:xfrm>
          <a:prstGeom prst="rtTriangle">
            <a:avLst/>
          </a:prstGeom>
          <a:solidFill>
            <a:srgbClr val="FFFFCC"/>
          </a:solidFill>
          <a:ln w="28575">
            <a:noFill/>
            <a:miter lim="800000"/>
            <a:headEnd/>
            <a:tailEnd/>
          </a:ln>
        </p:spPr>
        <p:txBody>
          <a:bodyPr wrap="none" anchor="ctr"/>
          <a:lstStyle/>
          <a:p>
            <a:endParaRPr lang="en-US">
              <a:cs typeface="Arial" charset="0"/>
            </a:endParaRPr>
          </a:p>
        </p:txBody>
      </p:sp>
      <p:sp>
        <p:nvSpPr>
          <p:cNvPr id="212995" name="AutoShape 3"/>
          <p:cNvSpPr>
            <a:spLocks noChangeArrowheads="1"/>
          </p:cNvSpPr>
          <p:nvPr/>
        </p:nvSpPr>
        <p:spPr bwMode="auto">
          <a:xfrm>
            <a:off x="4592638" y="2058988"/>
            <a:ext cx="2041525" cy="1597025"/>
          </a:xfrm>
          <a:prstGeom prst="rtTriangle">
            <a:avLst/>
          </a:prstGeom>
          <a:solidFill>
            <a:srgbClr val="FFFFCC"/>
          </a:solidFill>
          <a:ln w="28575">
            <a:noFill/>
            <a:miter lim="800000"/>
            <a:headEnd/>
            <a:tailEnd/>
          </a:ln>
        </p:spPr>
        <p:txBody>
          <a:bodyPr wrap="none" anchor="ctr"/>
          <a:lstStyle/>
          <a:p>
            <a:endParaRPr lang="en-US">
              <a:cs typeface="Arial" charset="0"/>
            </a:endParaRPr>
          </a:p>
        </p:txBody>
      </p:sp>
      <p:sp>
        <p:nvSpPr>
          <p:cNvPr id="212996" name="AutoShape 4"/>
          <p:cNvSpPr>
            <a:spLocks noChangeArrowheads="1"/>
          </p:cNvSpPr>
          <p:nvPr/>
        </p:nvSpPr>
        <p:spPr bwMode="auto">
          <a:xfrm>
            <a:off x="4587875" y="2057400"/>
            <a:ext cx="3086100" cy="2403475"/>
          </a:xfrm>
          <a:prstGeom prst="rtTriangle">
            <a:avLst/>
          </a:prstGeom>
          <a:solidFill>
            <a:srgbClr val="CCFFCC"/>
          </a:solidFill>
          <a:ln w="28575">
            <a:noFill/>
            <a:miter lim="800000"/>
            <a:headEnd/>
            <a:tailEnd/>
          </a:ln>
        </p:spPr>
        <p:txBody>
          <a:bodyPr wrap="none" anchor="ctr"/>
          <a:lstStyle/>
          <a:p>
            <a:endParaRPr lang="en-US">
              <a:cs typeface="Arial" charset="0"/>
            </a:endParaRPr>
          </a:p>
        </p:txBody>
      </p:sp>
      <p:sp>
        <p:nvSpPr>
          <p:cNvPr id="212997" name="AutoShape 5"/>
          <p:cNvSpPr>
            <a:spLocks noChangeArrowheads="1"/>
          </p:cNvSpPr>
          <p:nvPr/>
        </p:nvSpPr>
        <p:spPr bwMode="auto">
          <a:xfrm>
            <a:off x="5622925" y="3659188"/>
            <a:ext cx="2085975" cy="811212"/>
          </a:xfrm>
          <a:prstGeom prst="triangle">
            <a:avLst>
              <a:gd name="adj" fmla="val 50000"/>
            </a:avLst>
          </a:prstGeom>
          <a:solidFill>
            <a:srgbClr val="FF99CC"/>
          </a:solidFill>
          <a:ln w="9525">
            <a:noFill/>
            <a:miter lim="800000"/>
            <a:headEnd/>
            <a:tailEnd/>
          </a:ln>
        </p:spPr>
        <p:txBody>
          <a:bodyPr wrap="none" anchor="ctr"/>
          <a:lstStyle/>
          <a:p>
            <a:endParaRPr lang="en-US">
              <a:cs typeface="Arial" charset="0"/>
            </a:endParaRPr>
          </a:p>
        </p:txBody>
      </p:sp>
      <p:sp>
        <p:nvSpPr>
          <p:cNvPr id="212998" name="AutoShape 6"/>
          <p:cNvSpPr>
            <a:spLocks noChangeArrowheads="1"/>
          </p:cNvSpPr>
          <p:nvPr/>
        </p:nvSpPr>
        <p:spPr bwMode="auto">
          <a:xfrm flipV="1">
            <a:off x="4583113" y="4479925"/>
            <a:ext cx="1000125" cy="781050"/>
          </a:xfrm>
          <a:prstGeom prst="rtTriangle">
            <a:avLst/>
          </a:prstGeom>
          <a:solidFill>
            <a:srgbClr val="CCFFCC"/>
          </a:solidFill>
          <a:ln w="28575">
            <a:noFill/>
            <a:miter lim="800000"/>
            <a:headEnd/>
            <a:tailEnd/>
          </a:ln>
        </p:spPr>
        <p:txBody>
          <a:bodyPr wrap="none" anchor="ctr"/>
          <a:lstStyle/>
          <a:p>
            <a:endParaRPr lang="en-US">
              <a:cs typeface="Arial" charset="0"/>
            </a:endParaRPr>
          </a:p>
        </p:txBody>
      </p:sp>
      <p:sp>
        <p:nvSpPr>
          <p:cNvPr id="35849" name="Rectangle 7"/>
          <p:cNvSpPr>
            <a:spLocks noGrp="1" noChangeArrowheads="1"/>
          </p:cNvSpPr>
          <p:nvPr>
            <p:ph type="title" idx="4294967295"/>
          </p:nvPr>
        </p:nvSpPr>
        <p:spPr/>
        <p:txBody>
          <a:bodyPr>
            <a:normAutofit fontScale="90000"/>
          </a:bodyPr>
          <a:lstStyle/>
          <a:p>
            <a:pPr eaLnBrk="1" hangingPunct="1"/>
            <a:r>
              <a:rPr lang="en-US" sz="3600" smtClean="0"/>
              <a:t>A Country That Imports Plasma TVs</a:t>
            </a:r>
          </a:p>
        </p:txBody>
      </p:sp>
      <p:sp>
        <p:nvSpPr>
          <p:cNvPr id="213000" name="Rectangle 8"/>
          <p:cNvSpPr>
            <a:spLocks noGrp="1" noChangeArrowheads="1"/>
          </p:cNvSpPr>
          <p:nvPr>
            <p:ph type="body" idx="4294967295"/>
          </p:nvPr>
        </p:nvSpPr>
        <p:spPr>
          <a:xfrm>
            <a:off x="423863" y="1101725"/>
            <a:ext cx="4000500" cy="5411788"/>
          </a:xfrm>
          <a:noFill/>
        </p:spPr>
        <p:txBody>
          <a:bodyPr/>
          <a:lstStyle/>
          <a:p>
            <a:pPr marL="0" indent="0" eaLnBrk="1" hangingPunct="1">
              <a:lnSpc>
                <a:spcPct val="110000"/>
              </a:lnSpc>
              <a:buFont typeface="Wingdings" pitchFamily="2" charset="2"/>
              <a:buNone/>
            </a:pPr>
            <a:r>
              <a:rPr lang="en-US" sz="2600" smtClean="0"/>
              <a:t>Without trade, </a:t>
            </a:r>
          </a:p>
          <a:p>
            <a:pPr marL="690563" lvl="1" indent="-576263" eaLnBrk="1" hangingPunct="1">
              <a:lnSpc>
                <a:spcPct val="110000"/>
              </a:lnSpc>
              <a:spcBef>
                <a:spcPct val="10000"/>
              </a:spcBef>
              <a:buFont typeface="Wingdings" pitchFamily="2" charset="2"/>
              <a:buNone/>
            </a:pPr>
            <a:r>
              <a:rPr lang="en-US" sz="2600" smtClean="0"/>
              <a:t>CS = A</a:t>
            </a:r>
          </a:p>
          <a:p>
            <a:pPr marL="690563" lvl="1" indent="-576263" eaLnBrk="1" hangingPunct="1">
              <a:lnSpc>
                <a:spcPct val="110000"/>
              </a:lnSpc>
              <a:spcBef>
                <a:spcPct val="10000"/>
              </a:spcBef>
              <a:buFont typeface="Wingdings" pitchFamily="2" charset="2"/>
              <a:buNone/>
            </a:pPr>
            <a:r>
              <a:rPr lang="en-US" sz="2600" smtClean="0"/>
              <a:t>PS = B + C</a:t>
            </a:r>
          </a:p>
          <a:p>
            <a:pPr marL="690563" lvl="1" indent="-576263" eaLnBrk="1" hangingPunct="1">
              <a:lnSpc>
                <a:spcPct val="110000"/>
              </a:lnSpc>
              <a:spcBef>
                <a:spcPct val="10000"/>
              </a:spcBef>
              <a:buFont typeface="Wingdings" pitchFamily="2" charset="2"/>
              <a:buNone/>
            </a:pPr>
            <a:r>
              <a:rPr lang="en-US" sz="2600" smtClean="0"/>
              <a:t>Total surplus </a:t>
            </a:r>
            <a:br>
              <a:rPr lang="en-US" sz="2600" smtClean="0"/>
            </a:br>
            <a:r>
              <a:rPr lang="en-US" sz="2600" smtClean="0"/>
              <a:t>= A + B + C</a:t>
            </a:r>
          </a:p>
          <a:p>
            <a:pPr marL="0" indent="0" eaLnBrk="1" hangingPunct="1">
              <a:lnSpc>
                <a:spcPct val="110000"/>
              </a:lnSpc>
              <a:buFont typeface="Wingdings" pitchFamily="2" charset="2"/>
              <a:buNone/>
            </a:pPr>
            <a:r>
              <a:rPr lang="en-US" sz="2600" smtClean="0"/>
              <a:t>With trade, </a:t>
            </a:r>
          </a:p>
          <a:p>
            <a:pPr marL="690563" lvl="1" indent="-576263" eaLnBrk="1" hangingPunct="1">
              <a:lnSpc>
                <a:spcPct val="110000"/>
              </a:lnSpc>
              <a:spcBef>
                <a:spcPct val="10000"/>
              </a:spcBef>
              <a:buFont typeface="Wingdings" pitchFamily="2" charset="2"/>
              <a:buNone/>
            </a:pPr>
            <a:r>
              <a:rPr lang="en-US" sz="2600" smtClean="0"/>
              <a:t>CS = A + B + D</a:t>
            </a:r>
          </a:p>
          <a:p>
            <a:pPr marL="690563" lvl="1" indent="-576263" eaLnBrk="1" hangingPunct="1">
              <a:lnSpc>
                <a:spcPct val="110000"/>
              </a:lnSpc>
              <a:spcBef>
                <a:spcPct val="10000"/>
              </a:spcBef>
              <a:buFont typeface="Wingdings" pitchFamily="2" charset="2"/>
              <a:buNone/>
            </a:pPr>
            <a:r>
              <a:rPr lang="en-US" sz="2600" smtClean="0"/>
              <a:t>PS = C</a:t>
            </a:r>
          </a:p>
          <a:p>
            <a:pPr marL="690563" lvl="1" indent="-576263" eaLnBrk="1" hangingPunct="1">
              <a:lnSpc>
                <a:spcPct val="110000"/>
              </a:lnSpc>
              <a:spcBef>
                <a:spcPct val="10000"/>
              </a:spcBef>
              <a:buFont typeface="Wingdings" pitchFamily="2" charset="2"/>
              <a:buNone/>
            </a:pPr>
            <a:r>
              <a:rPr lang="en-US" sz="2600" smtClean="0"/>
              <a:t>Total surplus </a:t>
            </a:r>
            <a:br>
              <a:rPr lang="en-US" sz="2600" smtClean="0"/>
            </a:br>
            <a:r>
              <a:rPr lang="en-US" sz="2600" smtClean="0"/>
              <a:t>= A + B + C + D</a:t>
            </a:r>
          </a:p>
        </p:txBody>
      </p:sp>
      <p:grpSp>
        <p:nvGrpSpPr>
          <p:cNvPr id="2" name="Group 9"/>
          <p:cNvGrpSpPr>
            <a:grpSpLocks/>
          </p:cNvGrpSpPr>
          <p:nvPr/>
        </p:nvGrpSpPr>
        <p:grpSpPr bwMode="auto">
          <a:xfrm>
            <a:off x="4391025" y="1409700"/>
            <a:ext cx="4298950" cy="4086225"/>
            <a:chOff x="2563" y="1070"/>
            <a:chExt cx="2708" cy="2574"/>
          </a:xfrm>
        </p:grpSpPr>
        <p:grpSp>
          <p:nvGrpSpPr>
            <p:cNvPr id="3" name="Group 10"/>
            <p:cNvGrpSpPr>
              <a:grpSpLocks/>
            </p:cNvGrpSpPr>
            <p:nvPr/>
          </p:nvGrpSpPr>
          <p:grpSpPr bwMode="auto">
            <a:xfrm>
              <a:off x="2682" y="1303"/>
              <a:ext cx="2382" cy="2202"/>
              <a:chOff x="2424" y="1167"/>
              <a:chExt cx="2400" cy="2079"/>
            </a:xfrm>
          </p:grpSpPr>
          <p:sp>
            <p:nvSpPr>
              <p:cNvPr id="35881" name="Line 11"/>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p>
            </p:txBody>
          </p:sp>
          <p:sp>
            <p:nvSpPr>
              <p:cNvPr id="35882" name="Line 12"/>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p>
            </p:txBody>
          </p:sp>
        </p:grpSp>
        <p:sp>
          <p:nvSpPr>
            <p:cNvPr id="35879" name="Text Box 13"/>
            <p:cNvSpPr txBox="1">
              <a:spLocks noChangeArrowheads="1"/>
            </p:cNvSpPr>
            <p:nvPr/>
          </p:nvSpPr>
          <p:spPr bwMode="auto">
            <a:xfrm>
              <a:off x="2563" y="1070"/>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P</a:t>
              </a:r>
            </a:p>
          </p:txBody>
        </p:sp>
        <p:sp>
          <p:nvSpPr>
            <p:cNvPr id="35880" name="Text Box 14"/>
            <p:cNvSpPr txBox="1">
              <a:spLocks noChangeArrowheads="1"/>
            </p:cNvSpPr>
            <p:nvPr/>
          </p:nvSpPr>
          <p:spPr bwMode="auto">
            <a:xfrm>
              <a:off x="5038" y="3365"/>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Q</a:t>
              </a:r>
            </a:p>
          </p:txBody>
        </p:sp>
      </p:grpSp>
      <p:grpSp>
        <p:nvGrpSpPr>
          <p:cNvPr id="4" name="Group 15"/>
          <p:cNvGrpSpPr>
            <a:grpSpLocks/>
          </p:cNvGrpSpPr>
          <p:nvPr/>
        </p:nvGrpSpPr>
        <p:grpSpPr bwMode="auto">
          <a:xfrm>
            <a:off x="4583113" y="2038350"/>
            <a:ext cx="3821112" cy="2962275"/>
            <a:chOff x="2680" y="1462"/>
            <a:chExt cx="2407" cy="1866"/>
          </a:xfrm>
        </p:grpSpPr>
        <p:sp>
          <p:nvSpPr>
            <p:cNvPr id="35876" name="Text Box 16"/>
            <p:cNvSpPr txBox="1">
              <a:spLocks noChangeArrowheads="1"/>
            </p:cNvSpPr>
            <p:nvPr/>
          </p:nvSpPr>
          <p:spPr bwMode="auto">
            <a:xfrm>
              <a:off x="4854" y="3049"/>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D</a:t>
              </a:r>
            </a:p>
          </p:txBody>
        </p:sp>
        <p:sp>
          <p:nvSpPr>
            <p:cNvPr id="35877" name="Line 17"/>
            <p:cNvSpPr>
              <a:spLocks noChangeShapeType="1"/>
            </p:cNvSpPr>
            <p:nvPr/>
          </p:nvSpPr>
          <p:spPr bwMode="auto">
            <a:xfrm>
              <a:off x="2680" y="1462"/>
              <a:ext cx="2213" cy="1715"/>
            </a:xfrm>
            <a:prstGeom prst="line">
              <a:avLst/>
            </a:prstGeom>
            <a:noFill/>
            <a:ln w="38100">
              <a:solidFill>
                <a:schemeClr val="accent2"/>
              </a:solidFill>
              <a:round/>
              <a:headEnd/>
              <a:tailEnd/>
            </a:ln>
          </p:spPr>
          <p:txBody>
            <a:bodyPr/>
            <a:lstStyle/>
            <a:p>
              <a:endParaRPr lang="en-US"/>
            </a:p>
          </p:txBody>
        </p:sp>
      </p:grpSp>
      <p:grpSp>
        <p:nvGrpSpPr>
          <p:cNvPr id="5" name="Group 18"/>
          <p:cNvGrpSpPr>
            <a:grpSpLocks/>
          </p:cNvGrpSpPr>
          <p:nvPr/>
        </p:nvGrpSpPr>
        <p:grpSpPr bwMode="auto">
          <a:xfrm>
            <a:off x="4584700" y="2120900"/>
            <a:ext cx="3879850" cy="3148013"/>
            <a:chOff x="2685" y="1518"/>
            <a:chExt cx="2444" cy="1983"/>
          </a:xfrm>
        </p:grpSpPr>
        <p:sp>
          <p:nvSpPr>
            <p:cNvPr id="35874" name="Text Box 19"/>
            <p:cNvSpPr txBox="1">
              <a:spLocks noChangeArrowheads="1"/>
            </p:cNvSpPr>
            <p:nvPr/>
          </p:nvSpPr>
          <p:spPr bwMode="auto">
            <a:xfrm>
              <a:off x="4896" y="1518"/>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S</a:t>
              </a:r>
            </a:p>
          </p:txBody>
        </p:sp>
        <p:sp>
          <p:nvSpPr>
            <p:cNvPr id="35875" name="Line 20"/>
            <p:cNvSpPr>
              <a:spLocks noChangeShapeType="1"/>
            </p:cNvSpPr>
            <p:nvPr/>
          </p:nvSpPr>
          <p:spPr bwMode="auto">
            <a:xfrm flipV="1">
              <a:off x="2685" y="1740"/>
              <a:ext cx="2280" cy="1761"/>
            </a:xfrm>
            <a:prstGeom prst="line">
              <a:avLst/>
            </a:prstGeom>
            <a:noFill/>
            <a:ln w="38100">
              <a:solidFill>
                <a:schemeClr val="accent2"/>
              </a:solidFill>
              <a:round/>
              <a:headEnd/>
              <a:tailEnd/>
            </a:ln>
          </p:spPr>
          <p:txBody>
            <a:bodyPr/>
            <a:lstStyle/>
            <a:p>
              <a:endParaRPr lang="en-US"/>
            </a:p>
          </p:txBody>
        </p:sp>
      </p:grpSp>
      <p:grpSp>
        <p:nvGrpSpPr>
          <p:cNvPr id="6" name="Group 21"/>
          <p:cNvGrpSpPr>
            <a:grpSpLocks/>
          </p:cNvGrpSpPr>
          <p:nvPr/>
        </p:nvGrpSpPr>
        <p:grpSpPr bwMode="auto">
          <a:xfrm>
            <a:off x="3503613" y="4279900"/>
            <a:ext cx="4716462" cy="381000"/>
            <a:chOff x="2207" y="2731"/>
            <a:chExt cx="2971" cy="240"/>
          </a:xfrm>
        </p:grpSpPr>
        <p:sp>
          <p:nvSpPr>
            <p:cNvPr id="35872" name="Line 22"/>
            <p:cNvSpPr>
              <a:spLocks noChangeShapeType="1"/>
            </p:cNvSpPr>
            <p:nvPr/>
          </p:nvSpPr>
          <p:spPr bwMode="auto">
            <a:xfrm>
              <a:off x="2884" y="2854"/>
              <a:ext cx="2294" cy="0"/>
            </a:xfrm>
            <a:prstGeom prst="line">
              <a:avLst/>
            </a:prstGeom>
            <a:noFill/>
            <a:ln w="28575">
              <a:solidFill>
                <a:srgbClr val="CC0000"/>
              </a:solidFill>
              <a:round/>
              <a:headEnd/>
              <a:tailEnd/>
            </a:ln>
          </p:spPr>
          <p:txBody>
            <a:bodyPr/>
            <a:lstStyle/>
            <a:p>
              <a:endParaRPr lang="en-US"/>
            </a:p>
          </p:txBody>
        </p:sp>
        <p:sp>
          <p:nvSpPr>
            <p:cNvPr id="35873" name="Text Box 23"/>
            <p:cNvSpPr txBox="1">
              <a:spLocks noChangeArrowheads="1"/>
            </p:cNvSpPr>
            <p:nvPr/>
          </p:nvSpPr>
          <p:spPr bwMode="auto">
            <a:xfrm>
              <a:off x="2207" y="2731"/>
              <a:ext cx="669" cy="240"/>
            </a:xfrm>
            <a:prstGeom prst="rect">
              <a:avLst/>
            </a:prstGeom>
            <a:noFill/>
            <a:ln w="9525">
              <a:noFill/>
              <a:miter lim="800000"/>
              <a:headEnd/>
              <a:tailEnd/>
            </a:ln>
          </p:spPr>
          <p:txBody>
            <a:bodyPr lIns="0" tIns="0" bIns="0" anchor="ctr">
              <a:spAutoFit/>
            </a:bodyPr>
            <a:lstStyle/>
            <a:p>
              <a:pPr algn="r">
                <a:spcBef>
                  <a:spcPct val="50000"/>
                </a:spcBef>
              </a:pPr>
              <a:r>
                <a:rPr lang="en-US" sz="2500">
                  <a:cs typeface="Arial" charset="0"/>
                </a:rPr>
                <a:t>$1500</a:t>
              </a:r>
            </a:p>
          </p:txBody>
        </p:sp>
      </p:grpSp>
      <p:sp>
        <p:nvSpPr>
          <p:cNvPr id="35855" name="Oval 24"/>
          <p:cNvSpPr>
            <a:spLocks noChangeAspect="1" noChangeArrowheads="1"/>
          </p:cNvSpPr>
          <p:nvPr/>
        </p:nvSpPr>
        <p:spPr bwMode="auto">
          <a:xfrm>
            <a:off x="5549900" y="4413250"/>
            <a:ext cx="128588" cy="12700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5856" name="Line 25"/>
          <p:cNvSpPr>
            <a:spLocks noChangeShapeType="1"/>
          </p:cNvSpPr>
          <p:nvPr/>
        </p:nvSpPr>
        <p:spPr bwMode="auto">
          <a:xfrm>
            <a:off x="4576763" y="3663950"/>
            <a:ext cx="2097087" cy="0"/>
          </a:xfrm>
          <a:prstGeom prst="line">
            <a:avLst/>
          </a:prstGeom>
          <a:noFill/>
          <a:ln w="9525">
            <a:solidFill>
              <a:schemeClr val="tx1"/>
            </a:solidFill>
            <a:prstDash val="lgDash"/>
            <a:round/>
            <a:headEnd/>
            <a:tailEnd/>
          </a:ln>
        </p:spPr>
        <p:txBody>
          <a:bodyPr/>
          <a:lstStyle/>
          <a:p>
            <a:endParaRPr lang="en-US"/>
          </a:p>
        </p:txBody>
      </p:sp>
      <p:sp>
        <p:nvSpPr>
          <p:cNvPr id="35857" name="Oval 26"/>
          <p:cNvSpPr>
            <a:spLocks noChangeAspect="1" noChangeArrowheads="1"/>
          </p:cNvSpPr>
          <p:nvPr/>
        </p:nvSpPr>
        <p:spPr bwMode="auto">
          <a:xfrm>
            <a:off x="6605588" y="3602038"/>
            <a:ext cx="128587" cy="12700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5858" name="Text Box 27"/>
          <p:cNvSpPr txBox="1">
            <a:spLocks noChangeArrowheads="1"/>
          </p:cNvSpPr>
          <p:nvPr/>
        </p:nvSpPr>
        <p:spPr bwMode="auto">
          <a:xfrm>
            <a:off x="3536950" y="3473450"/>
            <a:ext cx="1025525" cy="381000"/>
          </a:xfrm>
          <a:prstGeom prst="rect">
            <a:avLst/>
          </a:prstGeom>
          <a:noFill/>
          <a:ln w="9525">
            <a:noFill/>
            <a:miter lim="800000"/>
            <a:headEnd/>
            <a:tailEnd/>
          </a:ln>
        </p:spPr>
        <p:txBody>
          <a:bodyPr lIns="0" tIns="0" bIns="0" anchor="ctr">
            <a:spAutoFit/>
          </a:bodyPr>
          <a:lstStyle/>
          <a:p>
            <a:pPr algn="r">
              <a:spcBef>
                <a:spcPct val="50000"/>
              </a:spcBef>
            </a:pPr>
            <a:r>
              <a:rPr lang="en-US" sz="2500">
                <a:cs typeface="Arial" charset="0"/>
              </a:rPr>
              <a:t>$3000</a:t>
            </a:r>
          </a:p>
        </p:txBody>
      </p:sp>
      <p:sp>
        <p:nvSpPr>
          <p:cNvPr id="35859" name="Oval 28"/>
          <p:cNvSpPr>
            <a:spLocks noChangeAspect="1" noChangeArrowheads="1"/>
          </p:cNvSpPr>
          <p:nvPr/>
        </p:nvSpPr>
        <p:spPr bwMode="auto">
          <a:xfrm>
            <a:off x="7664450" y="4408488"/>
            <a:ext cx="128588" cy="12700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5860" name="Text Box 29"/>
          <p:cNvSpPr txBox="1">
            <a:spLocks noChangeArrowheads="1"/>
          </p:cNvSpPr>
          <p:nvPr/>
        </p:nvSpPr>
        <p:spPr bwMode="auto">
          <a:xfrm>
            <a:off x="5646738" y="1489075"/>
            <a:ext cx="190817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u="sng">
                <a:cs typeface="Arial" charset="0"/>
              </a:rPr>
              <a:t>Plasma TVs</a:t>
            </a:r>
          </a:p>
        </p:txBody>
      </p:sp>
      <p:sp>
        <p:nvSpPr>
          <p:cNvPr id="213022" name="Text Box 30"/>
          <p:cNvSpPr txBox="1">
            <a:spLocks noChangeArrowheads="1"/>
          </p:cNvSpPr>
          <p:nvPr/>
        </p:nvSpPr>
        <p:spPr bwMode="auto">
          <a:xfrm>
            <a:off x="5010150" y="2981325"/>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A</a:t>
            </a:r>
          </a:p>
        </p:txBody>
      </p:sp>
      <p:sp>
        <p:nvSpPr>
          <p:cNvPr id="213023" name="Text Box 31"/>
          <p:cNvSpPr txBox="1">
            <a:spLocks noChangeArrowheads="1"/>
          </p:cNvSpPr>
          <p:nvPr/>
        </p:nvSpPr>
        <p:spPr bwMode="auto">
          <a:xfrm>
            <a:off x="5149850" y="3856038"/>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B</a:t>
            </a:r>
          </a:p>
        </p:txBody>
      </p:sp>
      <p:sp>
        <p:nvSpPr>
          <p:cNvPr id="213024" name="Text Box 32"/>
          <p:cNvSpPr txBox="1">
            <a:spLocks noChangeArrowheads="1"/>
          </p:cNvSpPr>
          <p:nvPr/>
        </p:nvSpPr>
        <p:spPr bwMode="auto">
          <a:xfrm>
            <a:off x="6494463" y="3940175"/>
            <a:ext cx="344487"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D</a:t>
            </a:r>
          </a:p>
        </p:txBody>
      </p:sp>
      <p:sp>
        <p:nvSpPr>
          <p:cNvPr id="213025" name="Text Box 33"/>
          <p:cNvSpPr txBox="1">
            <a:spLocks noChangeArrowheads="1"/>
          </p:cNvSpPr>
          <p:nvPr/>
        </p:nvSpPr>
        <p:spPr bwMode="auto">
          <a:xfrm>
            <a:off x="4657725" y="4548188"/>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C</a:t>
            </a:r>
          </a:p>
        </p:txBody>
      </p:sp>
      <p:sp>
        <p:nvSpPr>
          <p:cNvPr id="213026" name="Rectangle 34"/>
          <p:cNvSpPr>
            <a:spLocks noChangeArrowheads="1"/>
          </p:cNvSpPr>
          <p:nvPr/>
        </p:nvSpPr>
        <p:spPr bwMode="auto">
          <a:xfrm>
            <a:off x="3251200" y="5522913"/>
            <a:ext cx="352425" cy="396875"/>
          </a:xfrm>
          <a:prstGeom prst="rect">
            <a:avLst/>
          </a:prstGeom>
          <a:noFill/>
          <a:ln w="12700">
            <a:solidFill>
              <a:srgbClr val="FF0066"/>
            </a:solidFill>
            <a:miter lim="800000"/>
            <a:headEnd/>
            <a:tailEnd/>
          </a:ln>
        </p:spPr>
        <p:txBody>
          <a:bodyPr wrap="none" anchor="ctr"/>
          <a:lstStyle/>
          <a:p>
            <a:endParaRPr lang="en-US">
              <a:cs typeface="Arial" charset="0"/>
            </a:endParaRPr>
          </a:p>
        </p:txBody>
      </p:sp>
      <p:grpSp>
        <p:nvGrpSpPr>
          <p:cNvPr id="7" name="Group 35"/>
          <p:cNvGrpSpPr>
            <a:grpSpLocks/>
          </p:cNvGrpSpPr>
          <p:nvPr/>
        </p:nvGrpSpPr>
        <p:grpSpPr bwMode="auto">
          <a:xfrm>
            <a:off x="6910388" y="2743200"/>
            <a:ext cx="1717675" cy="1300163"/>
            <a:chOff x="4353" y="1728"/>
            <a:chExt cx="1082" cy="819"/>
          </a:xfrm>
        </p:grpSpPr>
        <p:sp>
          <p:nvSpPr>
            <p:cNvPr id="35870" name="Arc 36"/>
            <p:cNvSpPr>
              <a:spLocks/>
            </p:cNvSpPr>
            <p:nvPr/>
          </p:nvSpPr>
          <p:spPr bwMode="auto">
            <a:xfrm flipV="1">
              <a:off x="4353" y="2150"/>
              <a:ext cx="563" cy="397"/>
            </a:xfrm>
            <a:custGeom>
              <a:avLst/>
              <a:gdLst>
                <a:gd name="T0" fmla="*/ 0 w 21600"/>
                <a:gd name="T1" fmla="*/ 0 h 19406"/>
                <a:gd name="T2" fmla="*/ 0 w 21600"/>
                <a:gd name="T3" fmla="*/ 0 h 19406"/>
                <a:gd name="T4" fmla="*/ 0 w 21600"/>
                <a:gd name="T5" fmla="*/ 0 h 19406"/>
                <a:gd name="T6" fmla="*/ 0 60000 65536"/>
                <a:gd name="T7" fmla="*/ 0 60000 65536"/>
                <a:gd name="T8" fmla="*/ 0 60000 65536"/>
                <a:gd name="T9" fmla="*/ 0 w 21600"/>
                <a:gd name="T10" fmla="*/ 0 h 19406"/>
                <a:gd name="T11" fmla="*/ 21600 w 21600"/>
                <a:gd name="T12" fmla="*/ 19406 h 19406"/>
              </a:gdLst>
              <a:ahLst/>
              <a:cxnLst>
                <a:cxn ang="T6">
                  <a:pos x="T0" y="T1"/>
                </a:cxn>
                <a:cxn ang="T7">
                  <a:pos x="T2" y="T3"/>
                </a:cxn>
                <a:cxn ang="T8">
                  <a:pos x="T4" y="T5"/>
                </a:cxn>
              </a:cxnLst>
              <a:rect l="T9" t="T10" r="T11" b="T12"/>
              <a:pathLst>
                <a:path w="21600" h="19406" fill="none" extrusionOk="0">
                  <a:moveTo>
                    <a:pt x="9484" y="-1"/>
                  </a:moveTo>
                  <a:cubicBezTo>
                    <a:pt x="16898" y="3622"/>
                    <a:pt x="21600" y="11153"/>
                    <a:pt x="21600" y="19406"/>
                  </a:cubicBezTo>
                </a:path>
                <a:path w="21600" h="19406" stroke="0" extrusionOk="0">
                  <a:moveTo>
                    <a:pt x="9484" y="-1"/>
                  </a:moveTo>
                  <a:cubicBezTo>
                    <a:pt x="16898" y="3622"/>
                    <a:pt x="21600" y="11153"/>
                    <a:pt x="21600" y="19406"/>
                  </a:cubicBezTo>
                  <a:lnTo>
                    <a:pt x="0" y="19406"/>
                  </a:lnTo>
                  <a:close/>
                </a:path>
              </a:pathLst>
            </a:custGeom>
            <a:noFill/>
            <a:ln w="38100">
              <a:solidFill>
                <a:srgbClr val="FF0066"/>
              </a:solidFill>
              <a:round/>
              <a:headEnd type="triangle" w="lg" len="med"/>
              <a:tailEnd/>
            </a:ln>
          </p:spPr>
          <p:txBody>
            <a:bodyPr wrap="none" anchor="ctr"/>
            <a:lstStyle/>
            <a:p>
              <a:endParaRPr lang="en-US"/>
            </a:p>
          </p:txBody>
        </p:sp>
        <p:sp>
          <p:nvSpPr>
            <p:cNvPr id="35871" name="Text Box 37"/>
            <p:cNvSpPr txBox="1">
              <a:spLocks noChangeArrowheads="1"/>
            </p:cNvSpPr>
            <p:nvPr/>
          </p:nvSpPr>
          <p:spPr bwMode="auto">
            <a:xfrm>
              <a:off x="4396" y="1728"/>
              <a:ext cx="1039" cy="544"/>
            </a:xfrm>
            <a:prstGeom prst="rect">
              <a:avLst/>
            </a:prstGeom>
            <a:solidFill>
              <a:schemeClr val="bg1"/>
            </a:solidFill>
            <a:ln w="9525">
              <a:solidFill>
                <a:srgbClr val="FF0066"/>
              </a:solidFill>
              <a:miter lim="800000"/>
              <a:headEnd/>
              <a:tailEnd/>
            </a:ln>
          </p:spPr>
          <p:txBody>
            <a:bodyPr anchor="ctr">
              <a:spAutoFit/>
            </a:bodyPr>
            <a:lstStyle/>
            <a:p>
              <a:pPr algn="ctr">
                <a:spcBef>
                  <a:spcPct val="50000"/>
                </a:spcBef>
              </a:pPr>
              <a:r>
                <a:rPr lang="en-US" sz="2500">
                  <a:cs typeface="Arial" charset="0"/>
                </a:rPr>
                <a:t>gains from trade</a:t>
              </a:r>
            </a:p>
          </p:txBody>
        </p:sp>
      </p:grpSp>
      <p:grpSp>
        <p:nvGrpSpPr>
          <p:cNvPr id="8" name="Group 38"/>
          <p:cNvGrpSpPr>
            <a:grpSpLocks/>
          </p:cNvGrpSpPr>
          <p:nvPr/>
        </p:nvGrpSpPr>
        <p:grpSpPr bwMode="auto">
          <a:xfrm>
            <a:off x="5621338" y="4540250"/>
            <a:ext cx="2101850" cy="581025"/>
            <a:chOff x="3541" y="2860"/>
            <a:chExt cx="1324" cy="366"/>
          </a:xfrm>
        </p:grpSpPr>
        <p:sp>
          <p:nvSpPr>
            <p:cNvPr id="35868" name="AutoShape 39"/>
            <p:cNvSpPr>
              <a:spLocks/>
            </p:cNvSpPr>
            <p:nvPr/>
          </p:nvSpPr>
          <p:spPr bwMode="auto">
            <a:xfrm rot="-5400000">
              <a:off x="4128" y="2273"/>
              <a:ext cx="149" cy="1324"/>
            </a:xfrm>
            <a:prstGeom prst="leftBrace">
              <a:avLst>
                <a:gd name="adj1" fmla="val 94742"/>
                <a:gd name="adj2" fmla="val 50000"/>
              </a:avLst>
            </a:prstGeom>
            <a:noFill/>
            <a:ln w="19050">
              <a:solidFill>
                <a:srgbClr val="996633"/>
              </a:solidFill>
              <a:round/>
              <a:headEnd/>
              <a:tailEnd/>
            </a:ln>
          </p:spPr>
          <p:txBody>
            <a:bodyPr wrap="none" anchor="ctr"/>
            <a:lstStyle/>
            <a:p>
              <a:endParaRPr lang="en-US">
                <a:cs typeface="Arial" charset="0"/>
              </a:endParaRPr>
            </a:p>
          </p:txBody>
        </p:sp>
        <p:sp>
          <p:nvSpPr>
            <p:cNvPr id="35869" name="Text Box 40"/>
            <p:cNvSpPr txBox="1">
              <a:spLocks noChangeArrowheads="1"/>
            </p:cNvSpPr>
            <p:nvPr/>
          </p:nvSpPr>
          <p:spPr bwMode="auto">
            <a:xfrm>
              <a:off x="3807" y="2928"/>
              <a:ext cx="795" cy="298"/>
            </a:xfrm>
            <a:prstGeom prst="rect">
              <a:avLst/>
            </a:prstGeom>
            <a:noFill/>
            <a:ln w="9525">
              <a:noFill/>
              <a:miter lim="800000"/>
              <a:headEnd/>
              <a:tailEnd/>
            </a:ln>
          </p:spPr>
          <p:txBody>
            <a:bodyPr>
              <a:spAutoFit/>
            </a:bodyPr>
            <a:lstStyle/>
            <a:p>
              <a:pPr algn="ctr">
                <a:spcBef>
                  <a:spcPct val="50000"/>
                </a:spcBef>
              </a:pPr>
              <a:r>
                <a:rPr lang="en-US" sz="2500">
                  <a:cs typeface="Arial" charset="0"/>
                </a:rPr>
                <a:t>imports</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13022"/>
                                        </p:tgtEl>
                                        <p:attrNameLst>
                                          <p:attrName>style.visibility</p:attrName>
                                        </p:attrNameLst>
                                      </p:cBhvr>
                                      <p:to>
                                        <p:strVal val="visible"/>
                                      </p:to>
                                    </p:set>
                                    <p:animEffect transition="in" filter="strips(downRight)">
                                      <p:cBhvr>
                                        <p:cTn id="7" dur="500"/>
                                        <p:tgtEl>
                                          <p:spTgt spid="21302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13023"/>
                                        </p:tgtEl>
                                        <p:attrNameLst>
                                          <p:attrName>style.visibility</p:attrName>
                                        </p:attrNameLst>
                                      </p:cBhvr>
                                      <p:to>
                                        <p:strVal val="visible"/>
                                      </p:to>
                                    </p:set>
                                    <p:animEffect transition="in" filter="strips(downRight)">
                                      <p:cBhvr>
                                        <p:cTn id="11" dur="500"/>
                                        <p:tgtEl>
                                          <p:spTgt spid="213023"/>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213025"/>
                                        </p:tgtEl>
                                        <p:attrNameLst>
                                          <p:attrName>style.visibility</p:attrName>
                                        </p:attrNameLst>
                                      </p:cBhvr>
                                      <p:to>
                                        <p:strVal val="visible"/>
                                      </p:to>
                                    </p:set>
                                    <p:animEffect transition="in" filter="strips(downRight)">
                                      <p:cBhvr>
                                        <p:cTn id="15" dur="500"/>
                                        <p:tgtEl>
                                          <p:spTgt spid="213025"/>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213024"/>
                                        </p:tgtEl>
                                        <p:attrNameLst>
                                          <p:attrName>style.visibility</p:attrName>
                                        </p:attrNameLst>
                                      </p:cBhvr>
                                      <p:to>
                                        <p:strVal val="visible"/>
                                      </p:to>
                                    </p:set>
                                    <p:animEffect transition="in" filter="strips(downRight)">
                                      <p:cBhvr>
                                        <p:cTn id="19" dur="500"/>
                                        <p:tgtEl>
                                          <p:spTgt spid="2130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3000">
                                            <p:txEl>
                                              <p:pRg st="0" end="0"/>
                                            </p:txEl>
                                          </p:spTgt>
                                        </p:tgtEl>
                                        <p:attrNameLst>
                                          <p:attrName>style.visibility</p:attrName>
                                        </p:attrNameLst>
                                      </p:cBhvr>
                                      <p:to>
                                        <p:strVal val="visible"/>
                                      </p:to>
                                    </p:set>
                                    <p:animEffect transition="in" filter="wipe(left)">
                                      <p:cBhvr>
                                        <p:cTn id="24" dur="500"/>
                                        <p:tgtEl>
                                          <p:spTgt spid="213000">
                                            <p:txEl>
                                              <p:pRg st="0" end="0"/>
                                            </p:tx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13000">
                                            <p:txEl>
                                              <p:pRg st="1" end="1"/>
                                            </p:txEl>
                                          </p:spTgt>
                                        </p:tgtEl>
                                        <p:attrNameLst>
                                          <p:attrName>style.visibility</p:attrName>
                                        </p:attrNameLst>
                                      </p:cBhvr>
                                      <p:to>
                                        <p:strVal val="visible"/>
                                      </p:to>
                                    </p:set>
                                    <p:animEffect transition="in" filter="wipe(left)">
                                      <p:cBhvr>
                                        <p:cTn id="28" dur="500"/>
                                        <p:tgtEl>
                                          <p:spTgt spid="213000">
                                            <p:txEl>
                                              <p:pRg st="1" end="1"/>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2995"/>
                                        </p:tgtEl>
                                        <p:attrNameLst>
                                          <p:attrName>style.visibility</p:attrName>
                                        </p:attrNameLst>
                                      </p:cBhvr>
                                      <p:to>
                                        <p:strVal val="visible"/>
                                      </p:to>
                                    </p:set>
                                    <p:animEffect transition="in" filter="dissolve">
                                      <p:cBhvr>
                                        <p:cTn id="31" dur="500"/>
                                        <p:tgtEl>
                                          <p:spTgt spid="21299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3000">
                                            <p:txEl>
                                              <p:pRg st="2" end="2"/>
                                            </p:txEl>
                                          </p:spTgt>
                                        </p:tgtEl>
                                        <p:attrNameLst>
                                          <p:attrName>style.visibility</p:attrName>
                                        </p:attrNameLst>
                                      </p:cBhvr>
                                      <p:to>
                                        <p:strVal val="visible"/>
                                      </p:to>
                                    </p:set>
                                    <p:animEffect transition="in" filter="wipe(left)">
                                      <p:cBhvr>
                                        <p:cTn id="36" dur="500"/>
                                        <p:tgtEl>
                                          <p:spTgt spid="213000">
                                            <p:txEl>
                                              <p:pRg st="2" end="2"/>
                                            </p:txEl>
                                          </p:spTgt>
                                        </p:tgtEl>
                                      </p:cBhvr>
                                    </p:animEffect>
                                  </p:childTnLst>
                                </p:cTn>
                              </p:par>
                              <p:par>
                                <p:cTn id="37" presetID="9" presetClass="exit" presetSubtype="0" fill="hold" grpId="1" nodeType="withEffect">
                                  <p:stCondLst>
                                    <p:cond delay="0"/>
                                  </p:stCondLst>
                                  <p:childTnLst>
                                    <p:animEffect transition="out" filter="dissolve">
                                      <p:cBhvr>
                                        <p:cTn id="38" dur="500"/>
                                        <p:tgtEl>
                                          <p:spTgt spid="212995"/>
                                        </p:tgtEl>
                                      </p:cBhvr>
                                    </p:animEffect>
                                    <p:set>
                                      <p:cBhvr>
                                        <p:cTn id="39" dur="1" fill="hold">
                                          <p:stCondLst>
                                            <p:cond delay="499"/>
                                          </p:stCondLst>
                                        </p:cTn>
                                        <p:tgtEl>
                                          <p:spTgt spid="212995"/>
                                        </p:tgtEl>
                                        <p:attrNameLst>
                                          <p:attrName>style.visibility</p:attrName>
                                        </p:attrNameLst>
                                      </p:cBhvr>
                                      <p:to>
                                        <p:strVal val="hidden"/>
                                      </p:to>
                                    </p:set>
                                  </p:childTnLst>
                                </p:cTn>
                              </p:par>
                              <p:par>
                                <p:cTn id="40" presetID="9" presetClass="entr" presetSubtype="0" fill="hold" grpId="0" nodeType="withEffect">
                                  <p:stCondLst>
                                    <p:cond delay="0"/>
                                  </p:stCondLst>
                                  <p:childTnLst>
                                    <p:set>
                                      <p:cBhvr>
                                        <p:cTn id="41" dur="1" fill="hold">
                                          <p:stCondLst>
                                            <p:cond delay="0"/>
                                          </p:stCondLst>
                                        </p:cTn>
                                        <p:tgtEl>
                                          <p:spTgt spid="212994"/>
                                        </p:tgtEl>
                                        <p:attrNameLst>
                                          <p:attrName>style.visibility</p:attrName>
                                        </p:attrNameLst>
                                      </p:cBhvr>
                                      <p:to>
                                        <p:strVal val="visible"/>
                                      </p:to>
                                    </p:set>
                                    <p:animEffect transition="in" filter="dissolve">
                                      <p:cBhvr>
                                        <p:cTn id="42" dur="500"/>
                                        <p:tgtEl>
                                          <p:spTgt spid="21299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3000">
                                            <p:txEl>
                                              <p:pRg st="3" end="3"/>
                                            </p:txEl>
                                          </p:spTgt>
                                        </p:tgtEl>
                                        <p:attrNameLst>
                                          <p:attrName>style.visibility</p:attrName>
                                        </p:attrNameLst>
                                      </p:cBhvr>
                                      <p:to>
                                        <p:strVal val="visible"/>
                                      </p:to>
                                    </p:set>
                                    <p:animEffect transition="in" filter="wipe(left)">
                                      <p:cBhvr>
                                        <p:cTn id="47" dur="500"/>
                                        <p:tgtEl>
                                          <p:spTgt spid="213000">
                                            <p:txEl>
                                              <p:pRg st="3" end="3"/>
                                            </p:txEl>
                                          </p:spTgt>
                                        </p:tgtEl>
                                      </p:cBhvr>
                                    </p:animEffect>
                                  </p:childTnLst>
                                </p:cTn>
                              </p:par>
                            </p:childTnLst>
                          </p:cTn>
                        </p:par>
                        <p:par>
                          <p:cTn id="48" fill="hold">
                            <p:stCondLst>
                              <p:cond delay="500"/>
                            </p:stCondLst>
                            <p:childTnLst>
                              <p:par>
                                <p:cTn id="49" presetID="9" presetClass="entr" presetSubtype="0" fill="hold" grpId="2" nodeType="afterEffect">
                                  <p:stCondLst>
                                    <p:cond delay="0"/>
                                  </p:stCondLst>
                                  <p:childTnLst>
                                    <p:set>
                                      <p:cBhvr>
                                        <p:cTn id="50" dur="1" fill="hold">
                                          <p:stCondLst>
                                            <p:cond delay="0"/>
                                          </p:stCondLst>
                                        </p:cTn>
                                        <p:tgtEl>
                                          <p:spTgt spid="212995"/>
                                        </p:tgtEl>
                                        <p:attrNameLst>
                                          <p:attrName>style.visibility</p:attrName>
                                        </p:attrNameLst>
                                      </p:cBhvr>
                                      <p:to>
                                        <p:strVal val="visible"/>
                                      </p:to>
                                    </p:set>
                                    <p:animEffect transition="in" filter="dissolve">
                                      <p:cBhvr>
                                        <p:cTn id="51" dur="500"/>
                                        <p:tgtEl>
                                          <p:spTgt spid="21299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13000">
                                            <p:txEl>
                                              <p:pRg st="4" end="4"/>
                                            </p:txEl>
                                          </p:spTgt>
                                        </p:tgtEl>
                                        <p:attrNameLst>
                                          <p:attrName>style.visibility</p:attrName>
                                        </p:attrNameLst>
                                      </p:cBhvr>
                                      <p:to>
                                        <p:strVal val="visible"/>
                                      </p:to>
                                    </p:set>
                                    <p:animEffect transition="in" filter="wipe(left)">
                                      <p:cBhvr>
                                        <p:cTn id="56" dur="500"/>
                                        <p:tgtEl>
                                          <p:spTgt spid="213000">
                                            <p:txEl>
                                              <p:pRg st="4" end="4"/>
                                            </p:txEl>
                                          </p:spTgt>
                                        </p:tgtEl>
                                      </p:cBhvr>
                                    </p:animEffect>
                                  </p:childTnLst>
                                </p:cTn>
                              </p:par>
                              <p:par>
                                <p:cTn id="57" presetID="9" presetClass="exit" presetSubtype="0" fill="hold" grpId="3" nodeType="withEffect">
                                  <p:stCondLst>
                                    <p:cond delay="0"/>
                                  </p:stCondLst>
                                  <p:childTnLst>
                                    <p:animEffect transition="out" filter="dissolve">
                                      <p:cBhvr>
                                        <p:cTn id="58" dur="500"/>
                                        <p:tgtEl>
                                          <p:spTgt spid="212995"/>
                                        </p:tgtEl>
                                      </p:cBhvr>
                                    </p:animEffect>
                                    <p:set>
                                      <p:cBhvr>
                                        <p:cTn id="59" dur="1" fill="hold">
                                          <p:stCondLst>
                                            <p:cond delay="499"/>
                                          </p:stCondLst>
                                        </p:cTn>
                                        <p:tgtEl>
                                          <p:spTgt spid="212995"/>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500"/>
                                        <p:tgtEl>
                                          <p:spTgt spid="212994"/>
                                        </p:tgtEl>
                                      </p:cBhvr>
                                    </p:animEffect>
                                    <p:set>
                                      <p:cBhvr>
                                        <p:cTn id="62" dur="1" fill="hold">
                                          <p:stCondLst>
                                            <p:cond delay="499"/>
                                          </p:stCondLst>
                                        </p:cTn>
                                        <p:tgtEl>
                                          <p:spTgt spid="21299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13000">
                                            <p:txEl>
                                              <p:pRg st="5" end="5"/>
                                            </p:txEl>
                                          </p:spTgt>
                                        </p:tgtEl>
                                        <p:attrNameLst>
                                          <p:attrName>style.visibility</p:attrName>
                                        </p:attrNameLst>
                                      </p:cBhvr>
                                      <p:to>
                                        <p:strVal val="visible"/>
                                      </p:to>
                                    </p:set>
                                    <p:animEffect transition="in" filter="wipe(left)">
                                      <p:cBhvr>
                                        <p:cTn id="67" dur="500"/>
                                        <p:tgtEl>
                                          <p:spTgt spid="213000">
                                            <p:txEl>
                                              <p:pRg st="5" end="5"/>
                                            </p:txEl>
                                          </p:spTgt>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12996"/>
                                        </p:tgtEl>
                                        <p:attrNameLst>
                                          <p:attrName>style.visibility</p:attrName>
                                        </p:attrNameLst>
                                      </p:cBhvr>
                                      <p:to>
                                        <p:strVal val="visible"/>
                                      </p:to>
                                    </p:set>
                                    <p:animEffect transition="in" filter="dissolve">
                                      <p:cBhvr>
                                        <p:cTn id="70" dur="500"/>
                                        <p:tgtEl>
                                          <p:spTgt spid="21299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13000">
                                            <p:txEl>
                                              <p:pRg st="6" end="6"/>
                                            </p:txEl>
                                          </p:spTgt>
                                        </p:tgtEl>
                                        <p:attrNameLst>
                                          <p:attrName>style.visibility</p:attrName>
                                        </p:attrNameLst>
                                      </p:cBhvr>
                                      <p:to>
                                        <p:strVal val="visible"/>
                                      </p:to>
                                    </p:set>
                                    <p:animEffect transition="in" filter="wipe(left)">
                                      <p:cBhvr>
                                        <p:cTn id="75" dur="500"/>
                                        <p:tgtEl>
                                          <p:spTgt spid="213000">
                                            <p:txEl>
                                              <p:pRg st="6" end="6"/>
                                            </p:txEl>
                                          </p:spTgt>
                                        </p:tgtEl>
                                      </p:cBhvr>
                                    </p:animEffect>
                                  </p:childTnLst>
                                </p:cTn>
                              </p:par>
                              <p:par>
                                <p:cTn id="76" presetID="9" presetClass="exit" presetSubtype="0" fill="hold" grpId="1" nodeType="withEffect">
                                  <p:stCondLst>
                                    <p:cond delay="0"/>
                                  </p:stCondLst>
                                  <p:childTnLst>
                                    <p:animEffect transition="out" filter="dissolve">
                                      <p:cBhvr>
                                        <p:cTn id="77" dur="500"/>
                                        <p:tgtEl>
                                          <p:spTgt spid="212996"/>
                                        </p:tgtEl>
                                      </p:cBhvr>
                                    </p:animEffect>
                                    <p:set>
                                      <p:cBhvr>
                                        <p:cTn id="78" dur="1" fill="hold">
                                          <p:stCondLst>
                                            <p:cond delay="499"/>
                                          </p:stCondLst>
                                        </p:cTn>
                                        <p:tgtEl>
                                          <p:spTgt spid="212996"/>
                                        </p:tgtEl>
                                        <p:attrNameLst>
                                          <p:attrName>style.visibility</p:attrName>
                                        </p:attrNameLst>
                                      </p:cBhvr>
                                      <p:to>
                                        <p:strVal val="hidden"/>
                                      </p:to>
                                    </p:set>
                                  </p:childTnLst>
                                </p:cTn>
                              </p:par>
                              <p:par>
                                <p:cTn id="79" presetID="9" presetClass="entr" presetSubtype="0" fill="hold" grpId="0" nodeType="withEffect">
                                  <p:stCondLst>
                                    <p:cond delay="0"/>
                                  </p:stCondLst>
                                  <p:childTnLst>
                                    <p:set>
                                      <p:cBhvr>
                                        <p:cTn id="80" dur="1" fill="hold">
                                          <p:stCondLst>
                                            <p:cond delay="0"/>
                                          </p:stCondLst>
                                        </p:cTn>
                                        <p:tgtEl>
                                          <p:spTgt spid="212998"/>
                                        </p:tgtEl>
                                        <p:attrNameLst>
                                          <p:attrName>style.visibility</p:attrName>
                                        </p:attrNameLst>
                                      </p:cBhvr>
                                      <p:to>
                                        <p:strVal val="visible"/>
                                      </p:to>
                                    </p:set>
                                    <p:animEffect transition="in" filter="dissolve">
                                      <p:cBhvr>
                                        <p:cTn id="81" dur="500"/>
                                        <p:tgtEl>
                                          <p:spTgt spid="21299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13000">
                                            <p:txEl>
                                              <p:pRg st="7" end="7"/>
                                            </p:txEl>
                                          </p:spTgt>
                                        </p:tgtEl>
                                        <p:attrNameLst>
                                          <p:attrName>style.visibility</p:attrName>
                                        </p:attrNameLst>
                                      </p:cBhvr>
                                      <p:to>
                                        <p:strVal val="visible"/>
                                      </p:to>
                                    </p:set>
                                    <p:animEffect transition="in" filter="wipe(left)">
                                      <p:cBhvr>
                                        <p:cTn id="86" dur="500"/>
                                        <p:tgtEl>
                                          <p:spTgt spid="213000">
                                            <p:txEl>
                                              <p:pRg st="7" end="7"/>
                                            </p:txEl>
                                          </p:spTgt>
                                        </p:tgtEl>
                                      </p:cBhvr>
                                    </p:animEffect>
                                  </p:childTnLst>
                                </p:cTn>
                              </p:par>
                              <p:par>
                                <p:cTn id="87" presetID="9" presetClass="entr" presetSubtype="0" fill="hold" grpId="2" nodeType="withEffect">
                                  <p:stCondLst>
                                    <p:cond delay="0"/>
                                  </p:stCondLst>
                                  <p:childTnLst>
                                    <p:set>
                                      <p:cBhvr>
                                        <p:cTn id="88" dur="1" fill="hold">
                                          <p:stCondLst>
                                            <p:cond delay="0"/>
                                          </p:stCondLst>
                                        </p:cTn>
                                        <p:tgtEl>
                                          <p:spTgt spid="212996"/>
                                        </p:tgtEl>
                                        <p:attrNameLst>
                                          <p:attrName>style.visibility</p:attrName>
                                        </p:attrNameLst>
                                      </p:cBhvr>
                                      <p:to>
                                        <p:strVal val="visible"/>
                                      </p:to>
                                    </p:set>
                                    <p:animEffect transition="in" filter="dissolve">
                                      <p:cBhvr>
                                        <p:cTn id="89" dur="500"/>
                                        <p:tgtEl>
                                          <p:spTgt spid="212996"/>
                                        </p:tgtEl>
                                      </p:cBhvr>
                                    </p:animEffect>
                                  </p:childTnLst>
                                </p:cTn>
                              </p:par>
                            </p:childTnLst>
                          </p:cTn>
                        </p:par>
                      </p:childTnLst>
                    </p:cTn>
                  </p:par>
                  <p:par>
                    <p:cTn id="90" fill="hold">
                      <p:stCondLst>
                        <p:cond delay="indefinite"/>
                      </p:stCondLst>
                      <p:childTnLst>
                        <p:par>
                          <p:cTn id="91" fill="hold">
                            <p:stCondLst>
                              <p:cond delay="0"/>
                            </p:stCondLst>
                            <p:childTnLst>
                              <p:par>
                                <p:cTn id="92" presetID="23" presetClass="entr" presetSubtype="288" fill="hold" grpId="0" nodeType="clickEffect">
                                  <p:stCondLst>
                                    <p:cond delay="0"/>
                                  </p:stCondLst>
                                  <p:childTnLst>
                                    <p:set>
                                      <p:cBhvr>
                                        <p:cTn id="93" dur="1" fill="hold">
                                          <p:stCondLst>
                                            <p:cond delay="0"/>
                                          </p:stCondLst>
                                        </p:cTn>
                                        <p:tgtEl>
                                          <p:spTgt spid="213026"/>
                                        </p:tgtEl>
                                        <p:attrNameLst>
                                          <p:attrName>style.visibility</p:attrName>
                                        </p:attrNameLst>
                                      </p:cBhvr>
                                      <p:to>
                                        <p:strVal val="visible"/>
                                      </p:to>
                                    </p:set>
                                    <p:anim calcmode="lin" valueType="num">
                                      <p:cBhvr>
                                        <p:cTn id="94" dur="500" fill="hold"/>
                                        <p:tgtEl>
                                          <p:spTgt spid="213026"/>
                                        </p:tgtEl>
                                        <p:attrNameLst>
                                          <p:attrName>ppt_w</p:attrName>
                                        </p:attrNameLst>
                                      </p:cBhvr>
                                      <p:tavLst>
                                        <p:tav tm="0">
                                          <p:val>
                                            <p:strVal val="4/3*#ppt_w"/>
                                          </p:val>
                                        </p:tav>
                                        <p:tav tm="100000">
                                          <p:val>
                                            <p:strVal val="#ppt_w"/>
                                          </p:val>
                                        </p:tav>
                                      </p:tavLst>
                                    </p:anim>
                                    <p:anim calcmode="lin" valueType="num">
                                      <p:cBhvr>
                                        <p:cTn id="95" dur="500" fill="hold"/>
                                        <p:tgtEl>
                                          <p:spTgt spid="213026"/>
                                        </p:tgtEl>
                                        <p:attrNameLst>
                                          <p:attrName>ppt_h</p:attrName>
                                        </p:attrNameLst>
                                      </p:cBhvr>
                                      <p:tavLst>
                                        <p:tav tm="0">
                                          <p:val>
                                            <p:strVal val="4/3*#ppt_h"/>
                                          </p:val>
                                        </p:tav>
                                        <p:tav tm="100000">
                                          <p:val>
                                            <p:strVal val="#ppt_h"/>
                                          </p:val>
                                        </p:tav>
                                      </p:tavLst>
                                    </p:anim>
                                  </p:childTnLst>
                                </p:cTn>
                              </p:par>
                            </p:childTnLst>
                          </p:cTn>
                        </p:par>
                        <p:par>
                          <p:cTn id="96" fill="hold">
                            <p:stCondLst>
                              <p:cond delay="500"/>
                            </p:stCondLst>
                            <p:childTnLst>
                              <p:par>
                                <p:cTn id="97" presetID="18" presetClass="entr" presetSubtype="12" fill="hold" nodeType="after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strips(downLeft)">
                                      <p:cBhvr>
                                        <p:cTn id="99" dur="500"/>
                                        <p:tgtEl>
                                          <p:spTgt spid="7"/>
                                        </p:tgtEl>
                                      </p:cBhvr>
                                    </p:animEffect>
                                  </p:childTnLst>
                                </p:cTn>
                              </p:par>
                            </p:childTnLst>
                          </p:cTn>
                        </p:par>
                        <p:par>
                          <p:cTn id="100" fill="hold">
                            <p:stCondLst>
                              <p:cond delay="1000"/>
                            </p:stCondLst>
                            <p:childTnLst>
                              <p:par>
                                <p:cTn id="101" presetID="9" presetClass="entr" presetSubtype="0" fill="hold" grpId="0" nodeType="afterEffect">
                                  <p:stCondLst>
                                    <p:cond delay="0"/>
                                  </p:stCondLst>
                                  <p:childTnLst>
                                    <p:set>
                                      <p:cBhvr>
                                        <p:cTn id="102" dur="1" fill="hold">
                                          <p:stCondLst>
                                            <p:cond delay="0"/>
                                          </p:stCondLst>
                                        </p:cTn>
                                        <p:tgtEl>
                                          <p:spTgt spid="212997"/>
                                        </p:tgtEl>
                                        <p:attrNameLst>
                                          <p:attrName>style.visibility</p:attrName>
                                        </p:attrNameLst>
                                      </p:cBhvr>
                                      <p:to>
                                        <p:strVal val="visible"/>
                                      </p:to>
                                    </p:set>
                                    <p:animEffect transition="in" filter="dissolve">
                                      <p:cBhvr>
                                        <p:cTn id="103" dur="500"/>
                                        <p:tgtEl>
                                          <p:spTgt spid="212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animBg="1"/>
      <p:bldP spid="212994" grpId="1" animBg="1"/>
      <p:bldP spid="212995" grpId="0" animBg="1"/>
      <p:bldP spid="212995" grpId="1" animBg="1"/>
      <p:bldP spid="212995" grpId="2" animBg="1"/>
      <p:bldP spid="212995" grpId="3" animBg="1"/>
      <p:bldP spid="212996" grpId="0" animBg="1"/>
      <p:bldP spid="212996" grpId="1" animBg="1"/>
      <p:bldP spid="212996" grpId="2" animBg="1"/>
      <p:bldP spid="212997" grpId="0" animBg="1"/>
      <p:bldP spid="212998" grpId="0" animBg="1"/>
      <p:bldP spid="213000" grpId="0" build="p" bldLvl="2"/>
      <p:bldP spid="213022" grpId="0"/>
      <p:bldP spid="213023" grpId="0"/>
      <p:bldP spid="213024" grpId="0"/>
      <p:bldP spid="213025" grpId="0"/>
      <p:bldP spid="21302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26307" name="Rectangle 3"/>
          <p:cNvSpPr>
            <a:spLocks noGrp="1" noChangeArrowheads="1"/>
          </p:cNvSpPr>
          <p:nvPr>
            <p:ph type="body" idx="4294967295"/>
          </p:nvPr>
        </p:nvSpPr>
        <p:spPr>
          <a:xfrm>
            <a:off x="446088" y="1001713"/>
            <a:ext cx="4081462" cy="5314950"/>
          </a:xfrm>
        </p:spPr>
        <p:txBody>
          <a:bodyPr/>
          <a:lstStyle/>
          <a:p>
            <a:pPr marL="0" indent="0" eaLnBrk="1" hangingPunct="1">
              <a:spcBef>
                <a:spcPct val="20000"/>
              </a:spcBef>
              <a:buFont typeface="Wingdings" pitchFamily="2" charset="2"/>
              <a:buNone/>
            </a:pPr>
            <a:r>
              <a:rPr lang="en-US" sz="2600" smtClean="0"/>
              <a:t>On 12/31/2004, </a:t>
            </a:r>
            <a:br>
              <a:rPr lang="en-US" sz="2600" smtClean="0"/>
            </a:br>
            <a:r>
              <a:rPr lang="en-US" sz="2600" smtClean="0"/>
              <a:t>U.S. quotas on </a:t>
            </a:r>
            <a:br>
              <a:rPr lang="en-US" sz="2600" smtClean="0"/>
            </a:br>
            <a:r>
              <a:rPr lang="en-US" sz="2600" smtClean="0"/>
              <a:t>apparel &amp; textile </a:t>
            </a:r>
            <a:br>
              <a:rPr lang="en-US" sz="2600" smtClean="0"/>
            </a:br>
            <a:r>
              <a:rPr lang="en-US" sz="2600" smtClean="0"/>
              <a:t>products expired. </a:t>
            </a:r>
          </a:p>
          <a:p>
            <a:pPr marL="0" indent="0" eaLnBrk="1" hangingPunct="1">
              <a:spcBef>
                <a:spcPct val="50000"/>
              </a:spcBef>
              <a:buFont typeface="Wingdings" pitchFamily="2" charset="2"/>
              <a:buNone/>
            </a:pPr>
            <a:r>
              <a:rPr lang="en-US" sz="2600" smtClean="0"/>
              <a:t>During Jan 2005:</a:t>
            </a:r>
          </a:p>
          <a:p>
            <a:pPr marL="401638" lvl="1" indent="-287338" eaLnBrk="1" hangingPunct="1">
              <a:lnSpc>
                <a:spcPct val="105000"/>
              </a:lnSpc>
              <a:buClr>
                <a:srgbClr val="CC0000"/>
              </a:buClr>
            </a:pPr>
            <a:r>
              <a:rPr lang="en-US" sz="2600" smtClean="0"/>
              <a:t>U.S. imports of these products from China increased over 70%. </a:t>
            </a:r>
          </a:p>
          <a:p>
            <a:pPr marL="401638" lvl="1" indent="-287338" eaLnBrk="1" hangingPunct="1">
              <a:lnSpc>
                <a:spcPct val="105000"/>
              </a:lnSpc>
              <a:buClr>
                <a:srgbClr val="CC0000"/>
              </a:buClr>
            </a:pPr>
            <a:r>
              <a:rPr lang="en-US" sz="2600" smtClean="0"/>
              <a:t>Loss of 12,000 jobs </a:t>
            </a:r>
            <a:br>
              <a:rPr lang="en-US" sz="2600" smtClean="0"/>
            </a:br>
            <a:r>
              <a:rPr lang="en-US" sz="2600" smtClean="0"/>
              <a:t>in U.S. textile industry. </a:t>
            </a:r>
          </a:p>
        </p:txBody>
      </p:sp>
      <p:sp>
        <p:nvSpPr>
          <p:cNvPr id="226309" name="Rectangle 5"/>
          <p:cNvSpPr>
            <a:spLocks noChangeArrowheads="1"/>
          </p:cNvSpPr>
          <p:nvPr/>
        </p:nvSpPr>
        <p:spPr bwMode="auto">
          <a:xfrm>
            <a:off x="406400" y="3309938"/>
            <a:ext cx="3906838" cy="2919412"/>
          </a:xfrm>
          <a:prstGeom prst="rect">
            <a:avLst/>
          </a:prstGeom>
          <a:solidFill>
            <a:schemeClr val="bg1"/>
          </a:solidFill>
          <a:ln w="9525">
            <a:noFill/>
            <a:miter lim="800000"/>
            <a:headEnd/>
            <a:tailEnd/>
          </a:ln>
        </p:spPr>
        <p:txBody>
          <a:bodyPr/>
          <a:lstStyle/>
          <a:p>
            <a:pPr>
              <a:lnSpc>
                <a:spcPct val="105000"/>
              </a:lnSpc>
              <a:spcBef>
                <a:spcPct val="20000"/>
              </a:spcBef>
              <a:buClr>
                <a:srgbClr val="00B85C"/>
              </a:buClr>
              <a:buSzPct val="120000"/>
              <a:buFont typeface="Wingdings" pitchFamily="2" charset="2"/>
              <a:buNone/>
            </a:pPr>
            <a:r>
              <a:rPr lang="en-US" sz="2600">
                <a:cs typeface="Arial" charset="0"/>
              </a:rPr>
              <a:t>The U.S. textile industry &amp; labor unions fought for new trade restrictions. </a:t>
            </a:r>
          </a:p>
          <a:p>
            <a:pPr>
              <a:lnSpc>
                <a:spcPct val="105000"/>
              </a:lnSpc>
              <a:spcBef>
                <a:spcPct val="20000"/>
              </a:spcBef>
              <a:buClr>
                <a:srgbClr val="00B85C"/>
              </a:buClr>
              <a:buSzPct val="120000"/>
              <a:buFont typeface="Wingdings" pitchFamily="2" charset="2"/>
              <a:buNone/>
            </a:pPr>
            <a:r>
              <a:rPr lang="en-US" sz="2600">
                <a:cs typeface="Arial" charset="0"/>
              </a:rPr>
              <a:t>The National Retail Federation opposed any restrictions.  </a:t>
            </a:r>
          </a:p>
        </p:txBody>
      </p:sp>
      <p:sp>
        <p:nvSpPr>
          <p:cNvPr id="226306" name="Rectangle 2"/>
          <p:cNvSpPr>
            <a:spLocks noGrp="1" noChangeArrowheads="1"/>
          </p:cNvSpPr>
          <p:nvPr>
            <p:ph type="title" idx="4294967295"/>
          </p:nvPr>
        </p:nvSpPr>
        <p:spPr>
          <a:xfrm>
            <a:off x="0" y="207963"/>
            <a:ext cx="9144000" cy="649287"/>
          </a:xfrm>
        </p:spPr>
        <p:txBody>
          <a:bodyPr/>
          <a:lstStyle/>
          <a:p>
            <a:pPr algn="ctr" eaLnBrk="1" hangingPunct="1">
              <a:defRPr/>
            </a:pPr>
            <a:r>
              <a:rPr lang="en-US" sz="3400" i="1" dirty="0" smtClean="0">
                <a:solidFill>
                  <a:schemeClr val="tx1"/>
                </a:solidFill>
                <a:effectLst>
                  <a:outerShdw blurRad="38100" dist="38100" dir="2700000" algn="tl">
                    <a:srgbClr val="C0C0C0"/>
                  </a:outerShdw>
                </a:effectLst>
                <a:latin typeface="Arial" charset="0"/>
              </a:rPr>
              <a:t>In the News:</a:t>
            </a:r>
            <a:r>
              <a:rPr lang="en-US" sz="3400" dirty="0" smtClean="0">
                <a:solidFill>
                  <a:schemeClr val="tx1"/>
                </a:solidFill>
                <a:effectLst>
                  <a:outerShdw blurRad="38100" dist="38100" dir="2700000" algn="tl">
                    <a:srgbClr val="C0C0C0"/>
                  </a:outerShdw>
                </a:effectLst>
                <a:latin typeface="Arial" charset="0"/>
              </a:rPr>
              <a:t>  </a:t>
            </a:r>
            <a:r>
              <a:rPr lang="en-US" sz="3400" dirty="0" smtClean="0">
                <a:solidFill>
                  <a:srgbClr val="990033"/>
                </a:solidFill>
                <a:effectLst>
                  <a:outerShdw blurRad="38100" dist="38100" dir="2700000" algn="tl">
                    <a:srgbClr val="C0C0C0"/>
                  </a:outerShdw>
                </a:effectLst>
                <a:latin typeface="Arial" charset="0"/>
              </a:rPr>
              <a:t>Textile Imports from China</a:t>
            </a:r>
          </a:p>
        </p:txBody>
      </p:sp>
      <p:pic>
        <p:nvPicPr>
          <p:cNvPr id="36871" name="Picture 4" descr="200214623-001 beijing statue at tiananmen gate"/>
          <p:cNvPicPr>
            <a:picLocks noChangeAspect="1" noChangeArrowheads="1"/>
          </p:cNvPicPr>
          <p:nvPr/>
        </p:nvPicPr>
        <p:blipFill>
          <a:blip r:embed="rId3" cstate="print"/>
          <a:srcRect r="4269"/>
          <a:stretch>
            <a:fillRect/>
          </a:stretch>
        </p:blipFill>
        <p:spPr bwMode="auto">
          <a:xfrm>
            <a:off x="4359275" y="958850"/>
            <a:ext cx="4113213" cy="2870200"/>
          </a:xfrm>
          <a:prstGeom prst="rect">
            <a:avLst/>
          </a:prstGeom>
          <a:noFill/>
          <a:ln w="9525">
            <a:solidFill>
              <a:schemeClr val="tx1"/>
            </a:solidFill>
            <a:miter lim="800000"/>
            <a:headEnd/>
            <a:tailEnd/>
          </a:ln>
        </p:spPr>
      </p:pic>
      <p:sp>
        <p:nvSpPr>
          <p:cNvPr id="226310" name="Rectangle 6"/>
          <p:cNvSpPr>
            <a:spLocks noChangeArrowheads="1"/>
          </p:cNvSpPr>
          <p:nvPr/>
        </p:nvSpPr>
        <p:spPr bwMode="auto">
          <a:xfrm>
            <a:off x="4287838" y="4073525"/>
            <a:ext cx="4451350" cy="1779588"/>
          </a:xfrm>
          <a:prstGeom prst="rect">
            <a:avLst/>
          </a:prstGeom>
          <a:noFill/>
          <a:ln w="9525">
            <a:noFill/>
            <a:miter lim="800000"/>
            <a:headEnd/>
            <a:tailEnd/>
          </a:ln>
        </p:spPr>
        <p:txBody>
          <a:bodyPr/>
          <a:lstStyle/>
          <a:p>
            <a:pPr>
              <a:lnSpc>
                <a:spcPct val="105000"/>
              </a:lnSpc>
              <a:spcBef>
                <a:spcPct val="20000"/>
              </a:spcBef>
              <a:buClr>
                <a:srgbClr val="00B85C"/>
              </a:buClr>
              <a:buSzPct val="120000"/>
              <a:buFont typeface="Wingdings" pitchFamily="2" charset="2"/>
              <a:buNone/>
            </a:pPr>
            <a:r>
              <a:rPr lang="en-US" sz="2600">
                <a:cs typeface="Arial" charset="0"/>
              </a:rPr>
              <a:t>November 2005:  </a:t>
            </a:r>
            <a:br>
              <a:rPr lang="en-US" sz="2600">
                <a:cs typeface="Arial" charset="0"/>
              </a:rPr>
            </a:br>
            <a:r>
              <a:rPr lang="en-US" sz="2600">
                <a:cs typeface="Arial" charset="0"/>
              </a:rPr>
              <a:t>Bush administration agreed </a:t>
            </a:r>
            <a:br>
              <a:rPr lang="en-US" sz="2600">
                <a:cs typeface="Arial" charset="0"/>
              </a:rPr>
            </a:br>
            <a:r>
              <a:rPr lang="en-US" sz="2600">
                <a:cs typeface="Arial" charset="0"/>
              </a:rPr>
              <a:t>to limit growth in imports </a:t>
            </a:r>
            <a:br>
              <a:rPr lang="en-US" sz="2600">
                <a:cs typeface="Arial" charset="0"/>
              </a:rPr>
            </a:br>
            <a:r>
              <a:rPr lang="en-US" sz="2600">
                <a:cs typeface="Arial" charset="0"/>
              </a:rPr>
              <a:t>from China.  </a:t>
            </a:r>
          </a:p>
        </p:txBody>
      </p:sp>
      <p:sp>
        <p:nvSpPr>
          <p:cNvPr id="3687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animEffect transition="in" filter="wipe(left)">
                                      <p:cBhvr>
                                        <p:cTn id="7" dur="500"/>
                                        <p:tgtEl>
                                          <p:spTgt spid="226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6307">
                                            <p:txEl>
                                              <p:pRg st="1" end="1"/>
                                            </p:txEl>
                                          </p:spTgt>
                                        </p:tgtEl>
                                        <p:attrNameLst>
                                          <p:attrName>style.visibility</p:attrName>
                                        </p:attrNameLst>
                                      </p:cBhvr>
                                      <p:to>
                                        <p:strVal val="visible"/>
                                      </p:to>
                                    </p:set>
                                    <p:animEffect transition="in" filter="wipe(left)">
                                      <p:cBhvr>
                                        <p:cTn id="12" dur="500"/>
                                        <p:tgtEl>
                                          <p:spTgt spid="226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6307">
                                            <p:txEl>
                                              <p:pRg st="2" end="2"/>
                                            </p:txEl>
                                          </p:spTgt>
                                        </p:tgtEl>
                                        <p:attrNameLst>
                                          <p:attrName>style.visibility</p:attrName>
                                        </p:attrNameLst>
                                      </p:cBhvr>
                                      <p:to>
                                        <p:strVal val="visible"/>
                                      </p:to>
                                    </p:set>
                                    <p:animEffect transition="in" filter="wipe(left)">
                                      <p:cBhvr>
                                        <p:cTn id="17" dur="500"/>
                                        <p:tgtEl>
                                          <p:spTgt spid="2263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6307">
                                            <p:txEl>
                                              <p:pRg st="3" end="3"/>
                                            </p:txEl>
                                          </p:spTgt>
                                        </p:tgtEl>
                                        <p:attrNameLst>
                                          <p:attrName>style.visibility</p:attrName>
                                        </p:attrNameLst>
                                      </p:cBhvr>
                                      <p:to>
                                        <p:strVal val="visible"/>
                                      </p:to>
                                    </p:set>
                                    <p:animEffect transition="in" filter="wipe(left)">
                                      <p:cBhvr>
                                        <p:cTn id="22" dur="500"/>
                                        <p:tgtEl>
                                          <p:spTgt spid="2263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6309">
                                            <p:bg/>
                                          </p:spTgt>
                                        </p:tgtEl>
                                        <p:attrNameLst>
                                          <p:attrName>style.visibility</p:attrName>
                                        </p:attrNameLst>
                                      </p:cBhvr>
                                      <p:to>
                                        <p:strVal val="visible"/>
                                      </p:to>
                                    </p:set>
                                    <p:animEffect transition="in" filter="wipe(left)">
                                      <p:cBhvr>
                                        <p:cTn id="27" dur="500"/>
                                        <p:tgtEl>
                                          <p:spTgt spid="226309">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6309">
                                            <p:txEl>
                                              <p:pRg st="0" end="0"/>
                                            </p:txEl>
                                          </p:spTgt>
                                        </p:tgtEl>
                                        <p:attrNameLst>
                                          <p:attrName>style.visibility</p:attrName>
                                        </p:attrNameLst>
                                      </p:cBhvr>
                                      <p:to>
                                        <p:strVal val="visible"/>
                                      </p:to>
                                    </p:set>
                                    <p:animEffect transition="in" filter="wipe(left)">
                                      <p:cBhvr>
                                        <p:cTn id="32" dur="500"/>
                                        <p:tgtEl>
                                          <p:spTgt spid="22630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6309">
                                            <p:txEl>
                                              <p:pRg st="1" end="1"/>
                                            </p:txEl>
                                          </p:spTgt>
                                        </p:tgtEl>
                                        <p:attrNameLst>
                                          <p:attrName>style.visibility</p:attrName>
                                        </p:attrNameLst>
                                      </p:cBhvr>
                                      <p:to>
                                        <p:strVal val="visible"/>
                                      </p:to>
                                    </p:set>
                                    <p:animEffect transition="in" filter="wipe(left)">
                                      <p:cBhvr>
                                        <p:cTn id="37" dur="500"/>
                                        <p:tgtEl>
                                          <p:spTgt spid="22630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6310"/>
                                        </p:tgtEl>
                                        <p:attrNameLst>
                                          <p:attrName>style.visibility</p:attrName>
                                        </p:attrNameLst>
                                      </p:cBhvr>
                                      <p:to>
                                        <p:strVal val="visible"/>
                                      </p:to>
                                    </p:set>
                                    <p:animEffect transition="in" filter="wipe(left)">
                                      <p:cBhvr>
                                        <p:cTn id="42" dur="500"/>
                                        <p:tgtEl>
                                          <p:spTgt spid="22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bldLvl="5"/>
      <p:bldP spid="226309" grpId="0" build="p" animBg="1"/>
      <p:bldP spid="2263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a:xfrm>
            <a:off x="457200" y="285750"/>
            <a:ext cx="8229600" cy="904875"/>
          </a:xfrm>
        </p:spPr>
        <p:txBody>
          <a:bodyPr>
            <a:normAutofit fontScale="90000"/>
          </a:bodyPr>
          <a:lstStyle/>
          <a:p>
            <a:pPr eaLnBrk="1" hangingPunct="1"/>
            <a:r>
              <a:rPr lang="en-US" sz="3600" smtClean="0"/>
              <a:t>The World Price and </a:t>
            </a:r>
            <a:br>
              <a:rPr lang="en-US" sz="3600" smtClean="0"/>
            </a:br>
            <a:r>
              <a:rPr lang="en-US" sz="3600" smtClean="0"/>
              <a:t>Comparative Advantage</a:t>
            </a:r>
          </a:p>
        </p:txBody>
      </p:sp>
      <p:sp>
        <p:nvSpPr>
          <p:cNvPr id="9221" name="Rectangle 3"/>
          <p:cNvSpPr>
            <a:spLocks noGrp="1" noChangeArrowheads="1"/>
          </p:cNvSpPr>
          <p:nvPr>
            <p:ph type="body" idx="4294967295"/>
          </p:nvPr>
        </p:nvSpPr>
        <p:spPr>
          <a:xfrm>
            <a:off x="457200" y="1339850"/>
            <a:ext cx="8229600" cy="5030788"/>
          </a:xfrm>
        </p:spPr>
        <p:txBody>
          <a:bodyPr/>
          <a:lstStyle/>
          <a:p>
            <a:pPr eaLnBrk="1" hangingPunct="1"/>
            <a:r>
              <a:rPr lang="en-US" b="1" i="1" smtClean="0"/>
              <a:t>P</a:t>
            </a:r>
            <a:r>
              <a:rPr lang="en-US" b="1" baseline="-25000" smtClean="0"/>
              <a:t>W</a:t>
            </a:r>
            <a:r>
              <a:rPr lang="en-US" smtClean="0"/>
              <a:t> = the </a:t>
            </a:r>
            <a:r>
              <a:rPr lang="en-US" b="1" smtClean="0">
                <a:solidFill>
                  <a:srgbClr val="CC0000"/>
                </a:solidFill>
              </a:rPr>
              <a:t>world price</a:t>
            </a:r>
            <a:r>
              <a:rPr lang="en-US" smtClean="0"/>
              <a:t> of a good, </a:t>
            </a:r>
            <a:br>
              <a:rPr lang="en-US" smtClean="0"/>
            </a:br>
            <a:r>
              <a:rPr lang="en-US" smtClean="0"/>
              <a:t>the price that prevails in world markets </a:t>
            </a:r>
          </a:p>
          <a:p>
            <a:pPr eaLnBrk="1" hangingPunct="1"/>
            <a:r>
              <a:rPr lang="en-US" b="1" i="1" smtClean="0"/>
              <a:t>P</a:t>
            </a:r>
            <a:r>
              <a:rPr lang="en-US" b="1" baseline="-25000" smtClean="0"/>
              <a:t>D</a:t>
            </a:r>
            <a:r>
              <a:rPr lang="en-US" smtClean="0"/>
              <a:t> = domestic price without trade </a:t>
            </a:r>
          </a:p>
          <a:p>
            <a:pPr eaLnBrk="1" hangingPunct="1"/>
            <a:r>
              <a:rPr lang="en-US" smtClean="0"/>
              <a:t>If  </a:t>
            </a:r>
            <a:r>
              <a:rPr lang="en-US" b="1" i="1" smtClean="0"/>
              <a:t>P</a:t>
            </a:r>
            <a:r>
              <a:rPr lang="en-US" b="1" baseline="-25000" smtClean="0"/>
              <a:t>D</a:t>
            </a:r>
            <a:r>
              <a:rPr lang="en-US" smtClean="0"/>
              <a:t> &lt; </a:t>
            </a:r>
            <a:r>
              <a:rPr lang="en-US" b="1" i="1" smtClean="0"/>
              <a:t>P</a:t>
            </a:r>
            <a:r>
              <a:rPr lang="en-US" b="1" baseline="-25000" smtClean="0"/>
              <a:t>W</a:t>
            </a:r>
            <a:r>
              <a:rPr lang="en-US" smtClean="0"/>
              <a:t>, </a:t>
            </a:r>
          </a:p>
          <a:p>
            <a:pPr lvl="1" eaLnBrk="1" hangingPunct="1"/>
            <a:r>
              <a:rPr lang="en-US" smtClean="0"/>
              <a:t>country has comparative advantage in the good</a:t>
            </a:r>
          </a:p>
          <a:p>
            <a:pPr lvl="1" eaLnBrk="1" hangingPunct="1"/>
            <a:r>
              <a:rPr lang="en-US" smtClean="0"/>
              <a:t>under free trade, country exports the good</a:t>
            </a:r>
          </a:p>
          <a:p>
            <a:pPr eaLnBrk="1" hangingPunct="1"/>
            <a:r>
              <a:rPr lang="en-US" smtClean="0"/>
              <a:t>If  </a:t>
            </a:r>
            <a:r>
              <a:rPr lang="en-US" b="1" i="1" smtClean="0"/>
              <a:t>P</a:t>
            </a:r>
            <a:r>
              <a:rPr lang="en-US" b="1" baseline="-25000" smtClean="0"/>
              <a:t>D</a:t>
            </a:r>
            <a:r>
              <a:rPr lang="en-US" smtClean="0"/>
              <a:t> &gt; </a:t>
            </a:r>
            <a:r>
              <a:rPr lang="en-US" b="1" i="1" smtClean="0"/>
              <a:t>P</a:t>
            </a:r>
            <a:r>
              <a:rPr lang="en-US" b="1" baseline="-25000" smtClean="0"/>
              <a:t>W</a:t>
            </a:r>
            <a:r>
              <a:rPr lang="en-US" smtClean="0"/>
              <a:t>, </a:t>
            </a:r>
          </a:p>
          <a:p>
            <a:pPr lvl="1" eaLnBrk="1" hangingPunct="1"/>
            <a:r>
              <a:rPr lang="en-US" smtClean="0"/>
              <a:t>country does not have comparative advantage </a:t>
            </a:r>
          </a:p>
          <a:p>
            <a:pPr lvl="1" eaLnBrk="1" hangingPunct="1"/>
            <a:r>
              <a:rPr lang="en-US" smtClean="0"/>
              <a:t>under free trade, country imports the good</a:t>
            </a:r>
          </a:p>
        </p:txBody>
      </p:sp>
      <p:sp>
        <p:nvSpPr>
          <p:cNvPr id="922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Effect transition="in" filter="wipe(left)">
                                      <p:cBhvr>
                                        <p:cTn id="7" dur="500"/>
                                        <p:tgtEl>
                                          <p:spTgt spid="92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1">
                                            <p:txEl>
                                              <p:pRg st="1" end="1"/>
                                            </p:txEl>
                                          </p:spTgt>
                                        </p:tgtEl>
                                        <p:attrNameLst>
                                          <p:attrName>style.visibility</p:attrName>
                                        </p:attrNameLst>
                                      </p:cBhvr>
                                      <p:to>
                                        <p:strVal val="visible"/>
                                      </p:to>
                                    </p:set>
                                    <p:animEffect transition="in" filter="wipe(left)">
                                      <p:cBhvr>
                                        <p:cTn id="12" dur="500"/>
                                        <p:tgtEl>
                                          <p:spTgt spid="92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21">
                                            <p:txEl>
                                              <p:pRg st="2" end="2"/>
                                            </p:txEl>
                                          </p:spTgt>
                                        </p:tgtEl>
                                        <p:attrNameLst>
                                          <p:attrName>style.visibility</p:attrName>
                                        </p:attrNameLst>
                                      </p:cBhvr>
                                      <p:to>
                                        <p:strVal val="visible"/>
                                      </p:to>
                                    </p:set>
                                    <p:animEffect transition="in" filter="wipe(left)">
                                      <p:cBhvr>
                                        <p:cTn id="17" dur="500"/>
                                        <p:tgtEl>
                                          <p:spTgt spid="92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21">
                                            <p:txEl>
                                              <p:pRg st="3" end="3"/>
                                            </p:txEl>
                                          </p:spTgt>
                                        </p:tgtEl>
                                        <p:attrNameLst>
                                          <p:attrName>style.visibility</p:attrName>
                                        </p:attrNameLst>
                                      </p:cBhvr>
                                      <p:to>
                                        <p:strVal val="visible"/>
                                      </p:to>
                                    </p:set>
                                    <p:animEffect transition="in" filter="wipe(left)">
                                      <p:cBhvr>
                                        <p:cTn id="22" dur="500"/>
                                        <p:tgtEl>
                                          <p:spTgt spid="92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21">
                                            <p:txEl>
                                              <p:pRg st="4" end="4"/>
                                            </p:txEl>
                                          </p:spTgt>
                                        </p:tgtEl>
                                        <p:attrNameLst>
                                          <p:attrName>style.visibility</p:attrName>
                                        </p:attrNameLst>
                                      </p:cBhvr>
                                      <p:to>
                                        <p:strVal val="visible"/>
                                      </p:to>
                                    </p:set>
                                    <p:animEffect transition="in" filter="wipe(left)">
                                      <p:cBhvr>
                                        <p:cTn id="27" dur="500"/>
                                        <p:tgtEl>
                                          <p:spTgt spid="92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21">
                                            <p:txEl>
                                              <p:pRg st="5" end="5"/>
                                            </p:txEl>
                                          </p:spTgt>
                                        </p:tgtEl>
                                        <p:attrNameLst>
                                          <p:attrName>style.visibility</p:attrName>
                                        </p:attrNameLst>
                                      </p:cBhvr>
                                      <p:to>
                                        <p:strVal val="visible"/>
                                      </p:to>
                                    </p:set>
                                    <p:animEffect transition="in" filter="wipe(left)">
                                      <p:cBhvr>
                                        <p:cTn id="32" dur="500"/>
                                        <p:tgtEl>
                                          <p:spTgt spid="922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221">
                                            <p:txEl>
                                              <p:pRg st="6" end="6"/>
                                            </p:txEl>
                                          </p:spTgt>
                                        </p:tgtEl>
                                        <p:attrNameLst>
                                          <p:attrName>style.visibility</p:attrName>
                                        </p:attrNameLst>
                                      </p:cBhvr>
                                      <p:to>
                                        <p:strVal val="visible"/>
                                      </p:to>
                                    </p:set>
                                    <p:animEffect transition="in" filter="wipe(left)">
                                      <p:cBhvr>
                                        <p:cTn id="37" dur="500"/>
                                        <p:tgtEl>
                                          <p:spTgt spid="922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221">
                                            <p:txEl>
                                              <p:pRg st="7" end="7"/>
                                            </p:txEl>
                                          </p:spTgt>
                                        </p:tgtEl>
                                        <p:attrNameLst>
                                          <p:attrName>style.visibility</p:attrName>
                                        </p:attrNameLst>
                                      </p:cBhvr>
                                      <p:to>
                                        <p:strVal val="visible"/>
                                      </p:to>
                                    </p:set>
                                    <p:animEffect transition="in" filter="wipe(left)">
                                      <p:cBhvr>
                                        <p:cTn id="42" dur="500"/>
                                        <p:tgtEl>
                                          <p:spTgt spid="92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bldLvl="4"/>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2"/>
          <p:cNvSpPr>
            <a:spLocks noGrp="1" noChangeArrowheads="1"/>
          </p:cNvSpPr>
          <p:nvPr>
            <p:ph type="title" idx="4294967295"/>
          </p:nvPr>
        </p:nvSpPr>
        <p:spPr/>
        <p:txBody>
          <a:bodyPr/>
          <a:lstStyle/>
          <a:p>
            <a:pPr eaLnBrk="1" hangingPunct="1"/>
            <a:r>
              <a:rPr lang="en-US" smtClean="0"/>
              <a:t>The Small Economy Assumption</a:t>
            </a:r>
          </a:p>
        </p:txBody>
      </p:sp>
      <p:sp>
        <p:nvSpPr>
          <p:cNvPr id="10245" name="Rectangle 3"/>
          <p:cNvSpPr>
            <a:spLocks noGrp="1" noChangeArrowheads="1"/>
          </p:cNvSpPr>
          <p:nvPr>
            <p:ph type="body" idx="4294967295"/>
          </p:nvPr>
        </p:nvSpPr>
        <p:spPr>
          <a:xfrm>
            <a:off x="457200" y="1136650"/>
            <a:ext cx="8369300" cy="5264150"/>
          </a:xfrm>
        </p:spPr>
        <p:txBody>
          <a:bodyPr/>
          <a:lstStyle/>
          <a:p>
            <a:pPr eaLnBrk="1" hangingPunct="1"/>
            <a:r>
              <a:rPr lang="en-US" sz="2700" dirty="0" smtClean="0"/>
              <a:t>A small economy is a </a:t>
            </a:r>
            <a:r>
              <a:rPr lang="en-US" sz="2700" b="1" dirty="0" smtClean="0">
                <a:solidFill>
                  <a:srgbClr val="800080"/>
                </a:solidFill>
              </a:rPr>
              <a:t>price taker</a:t>
            </a:r>
            <a:r>
              <a:rPr lang="en-US" sz="2700" dirty="0" smtClean="0"/>
              <a:t> in world markets:  Its actions have no effect on  </a:t>
            </a:r>
            <a:r>
              <a:rPr lang="en-US" sz="2700" b="1" i="1" dirty="0" smtClean="0"/>
              <a:t>P</a:t>
            </a:r>
            <a:r>
              <a:rPr lang="en-US" sz="2700" b="1" baseline="-25000" dirty="0" smtClean="0"/>
              <a:t>W</a:t>
            </a:r>
            <a:r>
              <a:rPr lang="en-US" sz="2700" dirty="0" smtClean="0"/>
              <a:t>.  </a:t>
            </a:r>
          </a:p>
          <a:p>
            <a:pPr>
              <a:spcBef>
                <a:spcPct val="50000"/>
              </a:spcBef>
            </a:pPr>
            <a:r>
              <a:rPr lang="en-US" sz="2700" dirty="0" smtClean="0"/>
              <a:t>Not always true</a:t>
            </a:r>
            <a:r>
              <a:rPr lang="en-US" sz="2400" dirty="0" smtClean="0"/>
              <a:t>—</a:t>
            </a:r>
            <a:r>
              <a:rPr lang="en-US" sz="2700" dirty="0" smtClean="0"/>
              <a:t>especially for the U.S.</a:t>
            </a:r>
            <a:r>
              <a:rPr lang="en-US" sz="2400" dirty="0" smtClean="0"/>
              <a:t>—</a:t>
            </a:r>
            <a:r>
              <a:rPr lang="en-US" sz="2700" dirty="0" smtClean="0"/>
              <a:t>but simplifies the analysis without changing its lessons. </a:t>
            </a:r>
          </a:p>
          <a:p>
            <a:pPr eaLnBrk="1" hangingPunct="1">
              <a:spcBef>
                <a:spcPct val="50000"/>
              </a:spcBef>
            </a:pPr>
            <a:r>
              <a:rPr lang="en-US" sz="2700" dirty="0" smtClean="0"/>
              <a:t>When a small economy engages in free trade,</a:t>
            </a:r>
            <a:br>
              <a:rPr lang="en-US" sz="2700" dirty="0" smtClean="0"/>
            </a:br>
            <a:r>
              <a:rPr lang="en-US" sz="2700" b="1" i="1" dirty="0" smtClean="0"/>
              <a:t>P</a:t>
            </a:r>
            <a:r>
              <a:rPr lang="en-US" sz="2700" b="1" baseline="-25000" dirty="0" smtClean="0"/>
              <a:t>W</a:t>
            </a:r>
            <a:r>
              <a:rPr lang="en-US" sz="2700" dirty="0" smtClean="0"/>
              <a:t> is the only relevant price:  </a:t>
            </a:r>
          </a:p>
          <a:p>
            <a:pPr lvl="1" eaLnBrk="1" hangingPunct="1">
              <a:lnSpc>
                <a:spcPct val="105000"/>
              </a:lnSpc>
              <a:spcBef>
                <a:spcPct val="20000"/>
              </a:spcBef>
            </a:pPr>
            <a:r>
              <a:rPr lang="en-US" dirty="0" smtClean="0"/>
              <a:t>No seller would accept less than </a:t>
            </a:r>
            <a:r>
              <a:rPr lang="en-US" b="1" i="1" dirty="0" smtClean="0"/>
              <a:t>P</a:t>
            </a:r>
            <a:r>
              <a:rPr lang="en-US" b="1" baseline="-25000" dirty="0" smtClean="0"/>
              <a:t>W</a:t>
            </a:r>
            <a:r>
              <a:rPr lang="en-US" dirty="0" smtClean="0"/>
              <a:t>, since</a:t>
            </a:r>
            <a:br>
              <a:rPr lang="en-US" dirty="0" smtClean="0"/>
            </a:br>
            <a:r>
              <a:rPr lang="en-US" dirty="0" smtClean="0"/>
              <a:t>she could sell the good for </a:t>
            </a:r>
            <a:r>
              <a:rPr lang="en-US" b="1" i="1" dirty="0" smtClean="0"/>
              <a:t>P</a:t>
            </a:r>
            <a:r>
              <a:rPr lang="en-US" b="1" baseline="-25000" dirty="0" smtClean="0"/>
              <a:t>W</a:t>
            </a:r>
            <a:r>
              <a:rPr lang="en-US" dirty="0" smtClean="0"/>
              <a:t> in world markets. </a:t>
            </a:r>
          </a:p>
          <a:p>
            <a:pPr lvl="1" eaLnBrk="1" hangingPunct="1">
              <a:lnSpc>
                <a:spcPct val="105000"/>
              </a:lnSpc>
              <a:spcBef>
                <a:spcPct val="20000"/>
              </a:spcBef>
            </a:pPr>
            <a:r>
              <a:rPr lang="en-US" dirty="0" smtClean="0"/>
              <a:t>No buyer would pay more than </a:t>
            </a:r>
            <a:r>
              <a:rPr lang="en-US" b="1" i="1" dirty="0" smtClean="0"/>
              <a:t>P</a:t>
            </a:r>
            <a:r>
              <a:rPr lang="en-US" b="1" baseline="-25000" dirty="0" smtClean="0"/>
              <a:t>W</a:t>
            </a:r>
            <a:r>
              <a:rPr lang="en-US" dirty="0" smtClean="0"/>
              <a:t>, since </a:t>
            </a:r>
            <a:br>
              <a:rPr lang="en-US" dirty="0" smtClean="0"/>
            </a:br>
            <a:r>
              <a:rPr lang="en-US" dirty="0" smtClean="0"/>
              <a:t>he could buy the good for </a:t>
            </a:r>
            <a:r>
              <a:rPr lang="en-US" b="1" i="1" dirty="0" smtClean="0"/>
              <a:t>P</a:t>
            </a:r>
            <a:r>
              <a:rPr lang="en-US" b="1" baseline="-25000" dirty="0" smtClean="0"/>
              <a:t>W</a:t>
            </a:r>
            <a:r>
              <a:rPr lang="en-US" dirty="0" smtClean="0"/>
              <a:t> in world markets. </a:t>
            </a:r>
          </a:p>
        </p:txBody>
      </p:sp>
      <p:sp>
        <p:nvSpPr>
          <p:cNvPr id="1024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wipe(left)">
                                      <p:cBhvr>
                                        <p:cTn id="7" dur="500"/>
                                        <p:tgtEl>
                                          <p:spTgt spid="102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5">
                                            <p:txEl>
                                              <p:pRg st="1" end="1"/>
                                            </p:txEl>
                                          </p:spTgt>
                                        </p:tgtEl>
                                        <p:attrNameLst>
                                          <p:attrName>style.visibility</p:attrName>
                                        </p:attrNameLst>
                                      </p:cBhvr>
                                      <p:to>
                                        <p:strVal val="visible"/>
                                      </p:to>
                                    </p:set>
                                    <p:animEffect transition="in" filter="wipe(left)">
                                      <p:cBhvr>
                                        <p:cTn id="12" dur="500"/>
                                        <p:tgtEl>
                                          <p:spTgt spid="102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5">
                                            <p:txEl>
                                              <p:pRg st="2" end="2"/>
                                            </p:txEl>
                                          </p:spTgt>
                                        </p:tgtEl>
                                        <p:attrNameLst>
                                          <p:attrName>style.visibility</p:attrName>
                                        </p:attrNameLst>
                                      </p:cBhvr>
                                      <p:to>
                                        <p:strVal val="visible"/>
                                      </p:to>
                                    </p:set>
                                    <p:animEffect transition="in" filter="wipe(left)">
                                      <p:cBhvr>
                                        <p:cTn id="17" dur="500"/>
                                        <p:tgtEl>
                                          <p:spTgt spid="102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5">
                                            <p:txEl>
                                              <p:pRg st="3" end="3"/>
                                            </p:txEl>
                                          </p:spTgt>
                                        </p:tgtEl>
                                        <p:attrNameLst>
                                          <p:attrName>style.visibility</p:attrName>
                                        </p:attrNameLst>
                                      </p:cBhvr>
                                      <p:to>
                                        <p:strVal val="visible"/>
                                      </p:to>
                                    </p:set>
                                    <p:animEffect transition="in" filter="wipe(left)">
                                      <p:cBhvr>
                                        <p:cTn id="22" dur="500"/>
                                        <p:tgtEl>
                                          <p:spTgt spid="102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45">
                                            <p:txEl>
                                              <p:pRg st="4" end="4"/>
                                            </p:txEl>
                                          </p:spTgt>
                                        </p:tgtEl>
                                        <p:attrNameLst>
                                          <p:attrName>style.visibility</p:attrName>
                                        </p:attrNameLst>
                                      </p:cBhvr>
                                      <p:to>
                                        <p:strVal val="visible"/>
                                      </p:to>
                                    </p:set>
                                    <p:animEffect transition="in" filter="wipe(left)">
                                      <p:cBhvr>
                                        <p:cTn id="27" dur="500"/>
                                        <p:tgtEl>
                                          <p:spTgt spid="102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bldLvl="4"/>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idx="4294967295"/>
          </p:nvPr>
        </p:nvSpPr>
        <p:spPr/>
        <p:txBody>
          <a:bodyPr/>
          <a:lstStyle/>
          <a:p>
            <a:pPr eaLnBrk="1" hangingPunct="1"/>
            <a:r>
              <a:rPr lang="en-US" sz="3600" smtClean="0"/>
              <a:t>A Country That Exports Soybeans</a:t>
            </a:r>
          </a:p>
        </p:txBody>
      </p:sp>
      <p:sp>
        <p:nvSpPr>
          <p:cNvPr id="106499" name="Rectangle 3"/>
          <p:cNvSpPr>
            <a:spLocks noGrp="1" noChangeArrowheads="1"/>
          </p:cNvSpPr>
          <p:nvPr>
            <p:ph type="body" idx="4294967295"/>
          </p:nvPr>
        </p:nvSpPr>
        <p:spPr>
          <a:xfrm>
            <a:off x="423863" y="1023938"/>
            <a:ext cx="3713162" cy="5411787"/>
          </a:xfrm>
          <a:noFill/>
        </p:spPr>
        <p:txBody>
          <a:bodyPr/>
          <a:lstStyle/>
          <a:p>
            <a:pPr marL="0" indent="0" eaLnBrk="1" hangingPunct="1">
              <a:lnSpc>
                <a:spcPct val="110000"/>
              </a:lnSpc>
              <a:buFont typeface="Wingdings" pitchFamily="2" charset="2"/>
              <a:buNone/>
            </a:pPr>
            <a:r>
              <a:rPr lang="en-US" sz="2600" dirty="0" smtClean="0"/>
              <a:t>Without trade,</a:t>
            </a:r>
            <a:br>
              <a:rPr lang="en-US" sz="2600" dirty="0" smtClean="0"/>
            </a:br>
            <a:r>
              <a:rPr lang="en-US" sz="2600" dirty="0" smtClean="0"/>
              <a:t>  </a:t>
            </a:r>
            <a:r>
              <a:rPr lang="en-US" sz="2600" b="1" i="1" dirty="0" smtClean="0"/>
              <a:t>P</a:t>
            </a:r>
            <a:r>
              <a:rPr lang="en-US" sz="2600" b="1" baseline="-25000" dirty="0" smtClean="0"/>
              <a:t>D</a:t>
            </a:r>
            <a:r>
              <a:rPr lang="en-US" sz="2600" dirty="0" smtClean="0"/>
              <a:t> = $4</a:t>
            </a:r>
            <a:br>
              <a:rPr lang="en-US" sz="2600" dirty="0" smtClean="0"/>
            </a:br>
            <a:r>
              <a:rPr lang="en-US" sz="2600" dirty="0" smtClean="0"/>
              <a:t>  </a:t>
            </a:r>
            <a:r>
              <a:rPr lang="en-US" sz="2600" b="1" i="1" dirty="0" smtClean="0"/>
              <a:t>Q</a:t>
            </a:r>
            <a:r>
              <a:rPr lang="en-US" sz="2600" dirty="0" smtClean="0"/>
              <a:t>  = 500</a:t>
            </a:r>
          </a:p>
          <a:p>
            <a:pPr marL="0" indent="0" eaLnBrk="1" hangingPunct="1">
              <a:buFont typeface="Wingdings" pitchFamily="2" charset="2"/>
              <a:buNone/>
            </a:pPr>
            <a:r>
              <a:rPr lang="en-US" sz="2600" b="1" i="1" dirty="0" smtClean="0"/>
              <a:t>P</a:t>
            </a:r>
            <a:r>
              <a:rPr lang="en-US" sz="2600" b="1" baseline="-25000" dirty="0" smtClean="0"/>
              <a:t>W</a:t>
            </a:r>
            <a:r>
              <a:rPr lang="en-US" sz="2600" dirty="0" smtClean="0"/>
              <a:t> = $6 </a:t>
            </a:r>
          </a:p>
          <a:p>
            <a:pPr marL="0" indent="0" eaLnBrk="1" hangingPunct="1">
              <a:spcBef>
                <a:spcPct val="35000"/>
              </a:spcBef>
              <a:buFont typeface="Wingdings" pitchFamily="2" charset="2"/>
              <a:buNone/>
            </a:pPr>
            <a:r>
              <a:rPr lang="en-US" sz="2600" dirty="0" smtClean="0"/>
              <a:t>Under free trade, </a:t>
            </a:r>
          </a:p>
          <a:p>
            <a:pPr marL="400050" lvl="1" eaLnBrk="1" hangingPunct="1">
              <a:lnSpc>
                <a:spcPct val="105000"/>
              </a:lnSpc>
            </a:pPr>
            <a:r>
              <a:rPr lang="en-US" sz="2600" dirty="0" smtClean="0"/>
              <a:t>domestic </a:t>
            </a:r>
            <a:br>
              <a:rPr lang="en-US" sz="2600" dirty="0" smtClean="0"/>
            </a:br>
            <a:r>
              <a:rPr lang="en-US" sz="2600" dirty="0" smtClean="0"/>
              <a:t>consumers </a:t>
            </a:r>
            <a:br>
              <a:rPr lang="en-US" sz="2600" dirty="0" smtClean="0"/>
            </a:br>
            <a:r>
              <a:rPr lang="en-US" sz="2600" dirty="0" smtClean="0"/>
              <a:t>demand 300 </a:t>
            </a:r>
          </a:p>
          <a:p>
            <a:pPr marL="400050" lvl="1" eaLnBrk="1" hangingPunct="1">
              <a:lnSpc>
                <a:spcPct val="105000"/>
              </a:lnSpc>
            </a:pPr>
            <a:r>
              <a:rPr lang="en-US" sz="2600" dirty="0" smtClean="0"/>
              <a:t>domestic producers </a:t>
            </a:r>
            <a:br>
              <a:rPr lang="en-US" sz="2600" dirty="0" smtClean="0"/>
            </a:br>
            <a:r>
              <a:rPr lang="en-US" sz="2600" dirty="0" smtClean="0"/>
              <a:t>supply 750</a:t>
            </a:r>
          </a:p>
          <a:p>
            <a:pPr marL="400050" lvl="1" eaLnBrk="1" hangingPunct="1">
              <a:lnSpc>
                <a:spcPct val="105000"/>
              </a:lnSpc>
            </a:pPr>
            <a:r>
              <a:rPr lang="en-US" sz="2600" dirty="0" smtClean="0"/>
              <a:t>exports = 450</a:t>
            </a:r>
          </a:p>
        </p:txBody>
      </p:sp>
      <p:grpSp>
        <p:nvGrpSpPr>
          <p:cNvPr id="2" name="Group 52"/>
          <p:cNvGrpSpPr>
            <a:grpSpLocks/>
          </p:cNvGrpSpPr>
          <p:nvPr/>
        </p:nvGrpSpPr>
        <p:grpSpPr bwMode="auto">
          <a:xfrm>
            <a:off x="4468813" y="1454150"/>
            <a:ext cx="3998912" cy="4064000"/>
            <a:chOff x="2766" y="902"/>
            <a:chExt cx="2519" cy="2560"/>
          </a:xfrm>
        </p:grpSpPr>
        <p:grpSp>
          <p:nvGrpSpPr>
            <p:cNvPr id="3" name="Group 5"/>
            <p:cNvGrpSpPr>
              <a:grpSpLocks/>
            </p:cNvGrpSpPr>
            <p:nvPr/>
          </p:nvGrpSpPr>
          <p:grpSpPr bwMode="auto">
            <a:xfrm>
              <a:off x="2885" y="1158"/>
              <a:ext cx="2208" cy="2165"/>
              <a:chOff x="2424" y="1167"/>
              <a:chExt cx="2400" cy="2079"/>
            </a:xfrm>
          </p:grpSpPr>
          <p:sp>
            <p:nvSpPr>
              <p:cNvPr id="11303" name="Line 6"/>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p>
            </p:txBody>
          </p:sp>
          <p:sp>
            <p:nvSpPr>
              <p:cNvPr id="11304" name="Line 7"/>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p>
            </p:txBody>
          </p:sp>
        </p:grpSp>
        <p:sp>
          <p:nvSpPr>
            <p:cNvPr id="11301" name="Text Box 8"/>
            <p:cNvSpPr txBox="1">
              <a:spLocks noChangeArrowheads="1"/>
            </p:cNvSpPr>
            <p:nvPr/>
          </p:nvSpPr>
          <p:spPr bwMode="auto">
            <a:xfrm>
              <a:off x="2766" y="902"/>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P</a:t>
              </a:r>
            </a:p>
          </p:txBody>
        </p:sp>
        <p:sp>
          <p:nvSpPr>
            <p:cNvPr id="11302" name="Text Box 9"/>
            <p:cNvSpPr txBox="1">
              <a:spLocks noChangeArrowheads="1"/>
            </p:cNvSpPr>
            <p:nvPr/>
          </p:nvSpPr>
          <p:spPr bwMode="auto">
            <a:xfrm>
              <a:off x="5052" y="3183"/>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Q</a:t>
              </a:r>
            </a:p>
          </p:txBody>
        </p:sp>
      </p:grpSp>
      <p:grpSp>
        <p:nvGrpSpPr>
          <p:cNvPr id="4" name="Group 39"/>
          <p:cNvGrpSpPr>
            <a:grpSpLocks/>
          </p:cNvGrpSpPr>
          <p:nvPr/>
        </p:nvGrpSpPr>
        <p:grpSpPr bwMode="auto">
          <a:xfrm>
            <a:off x="4660900" y="2082800"/>
            <a:ext cx="3176588" cy="3046413"/>
            <a:chOff x="2887" y="1298"/>
            <a:chExt cx="2001" cy="1919"/>
          </a:xfrm>
        </p:grpSpPr>
        <p:sp>
          <p:nvSpPr>
            <p:cNvPr id="11298" name="Text Box 11"/>
            <p:cNvSpPr txBox="1">
              <a:spLocks noChangeArrowheads="1"/>
            </p:cNvSpPr>
            <p:nvPr/>
          </p:nvSpPr>
          <p:spPr bwMode="auto">
            <a:xfrm>
              <a:off x="4655" y="2938"/>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D</a:t>
              </a:r>
            </a:p>
          </p:txBody>
        </p:sp>
        <p:sp>
          <p:nvSpPr>
            <p:cNvPr id="11299" name="Line 12"/>
            <p:cNvSpPr>
              <a:spLocks noChangeShapeType="1"/>
            </p:cNvSpPr>
            <p:nvPr/>
          </p:nvSpPr>
          <p:spPr bwMode="auto">
            <a:xfrm>
              <a:off x="2887" y="1298"/>
              <a:ext cx="1805" cy="1766"/>
            </a:xfrm>
            <a:prstGeom prst="line">
              <a:avLst/>
            </a:prstGeom>
            <a:noFill/>
            <a:ln w="38100">
              <a:solidFill>
                <a:schemeClr val="tx2"/>
              </a:solidFill>
              <a:round/>
              <a:headEnd/>
              <a:tailEnd/>
            </a:ln>
          </p:spPr>
          <p:txBody>
            <a:bodyPr/>
            <a:lstStyle/>
            <a:p>
              <a:endParaRPr lang="en-US"/>
            </a:p>
          </p:txBody>
        </p:sp>
      </p:grpSp>
      <p:grpSp>
        <p:nvGrpSpPr>
          <p:cNvPr id="5" name="Group 38"/>
          <p:cNvGrpSpPr>
            <a:grpSpLocks/>
          </p:cNvGrpSpPr>
          <p:nvPr/>
        </p:nvGrpSpPr>
        <p:grpSpPr bwMode="auto">
          <a:xfrm>
            <a:off x="4662488" y="2220913"/>
            <a:ext cx="3486150" cy="3070225"/>
            <a:chOff x="2888" y="1385"/>
            <a:chExt cx="2196" cy="1934"/>
          </a:xfrm>
        </p:grpSpPr>
        <p:sp>
          <p:nvSpPr>
            <p:cNvPr id="11296" name="Text Box 14"/>
            <p:cNvSpPr txBox="1">
              <a:spLocks noChangeArrowheads="1"/>
            </p:cNvSpPr>
            <p:nvPr/>
          </p:nvSpPr>
          <p:spPr bwMode="auto">
            <a:xfrm>
              <a:off x="4851" y="1385"/>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S</a:t>
              </a:r>
            </a:p>
          </p:txBody>
        </p:sp>
        <p:sp>
          <p:nvSpPr>
            <p:cNvPr id="11297" name="Line 15"/>
            <p:cNvSpPr>
              <a:spLocks noChangeShapeType="1"/>
            </p:cNvSpPr>
            <p:nvPr/>
          </p:nvSpPr>
          <p:spPr bwMode="auto">
            <a:xfrm flipV="1">
              <a:off x="2888" y="1594"/>
              <a:ext cx="2002" cy="1725"/>
            </a:xfrm>
            <a:prstGeom prst="line">
              <a:avLst/>
            </a:prstGeom>
            <a:noFill/>
            <a:ln w="38100">
              <a:solidFill>
                <a:schemeClr val="tx2"/>
              </a:solidFill>
              <a:round/>
              <a:headEnd/>
              <a:tailEnd/>
            </a:ln>
          </p:spPr>
          <p:txBody>
            <a:bodyPr/>
            <a:lstStyle/>
            <a:p>
              <a:endParaRPr lang="en-US"/>
            </a:p>
          </p:txBody>
        </p:sp>
      </p:grpSp>
      <p:grpSp>
        <p:nvGrpSpPr>
          <p:cNvPr id="6" name="Group 40"/>
          <p:cNvGrpSpPr>
            <a:grpSpLocks/>
          </p:cNvGrpSpPr>
          <p:nvPr/>
        </p:nvGrpSpPr>
        <p:grpSpPr bwMode="auto">
          <a:xfrm>
            <a:off x="4108450" y="2870200"/>
            <a:ext cx="4189413" cy="381000"/>
            <a:chOff x="2539" y="1842"/>
            <a:chExt cx="2639" cy="240"/>
          </a:xfrm>
        </p:grpSpPr>
        <p:sp>
          <p:nvSpPr>
            <p:cNvPr id="11294" name="Line 17"/>
            <p:cNvSpPr>
              <a:spLocks noChangeShapeType="1"/>
            </p:cNvSpPr>
            <p:nvPr/>
          </p:nvSpPr>
          <p:spPr bwMode="auto">
            <a:xfrm>
              <a:off x="2884" y="1965"/>
              <a:ext cx="2294" cy="0"/>
            </a:xfrm>
            <a:prstGeom prst="line">
              <a:avLst/>
            </a:prstGeom>
            <a:noFill/>
            <a:ln w="28575">
              <a:solidFill>
                <a:srgbClr val="CC0000"/>
              </a:solidFill>
              <a:round/>
              <a:headEnd/>
              <a:tailEnd/>
            </a:ln>
          </p:spPr>
          <p:txBody>
            <a:bodyPr/>
            <a:lstStyle/>
            <a:p>
              <a:endParaRPr lang="en-US"/>
            </a:p>
          </p:txBody>
        </p:sp>
        <p:sp>
          <p:nvSpPr>
            <p:cNvPr id="11295" name="Text Box 18"/>
            <p:cNvSpPr txBox="1">
              <a:spLocks noChangeArrowheads="1"/>
            </p:cNvSpPr>
            <p:nvPr/>
          </p:nvSpPr>
          <p:spPr bwMode="auto">
            <a:xfrm>
              <a:off x="2539" y="1842"/>
              <a:ext cx="334" cy="240"/>
            </a:xfrm>
            <a:prstGeom prst="rect">
              <a:avLst/>
            </a:prstGeom>
            <a:noFill/>
            <a:ln w="9525">
              <a:noFill/>
              <a:miter lim="800000"/>
              <a:headEnd/>
              <a:tailEnd/>
            </a:ln>
          </p:spPr>
          <p:txBody>
            <a:bodyPr lIns="0" tIns="0" bIns="0" anchor="ctr">
              <a:spAutoFit/>
            </a:bodyPr>
            <a:lstStyle/>
            <a:p>
              <a:pPr algn="r">
                <a:spcBef>
                  <a:spcPct val="50000"/>
                </a:spcBef>
              </a:pPr>
              <a:r>
                <a:rPr lang="en-US" sz="2500">
                  <a:cs typeface="Arial" charset="0"/>
                </a:rPr>
                <a:t>$6</a:t>
              </a:r>
            </a:p>
          </p:txBody>
        </p:sp>
      </p:grpSp>
      <p:grpSp>
        <p:nvGrpSpPr>
          <p:cNvPr id="7" name="Group 51"/>
          <p:cNvGrpSpPr>
            <a:grpSpLocks/>
          </p:cNvGrpSpPr>
          <p:nvPr/>
        </p:nvGrpSpPr>
        <p:grpSpPr bwMode="auto">
          <a:xfrm>
            <a:off x="4105275" y="3595688"/>
            <a:ext cx="2673350" cy="2098675"/>
            <a:chOff x="2537" y="2251"/>
            <a:chExt cx="1684" cy="1322"/>
          </a:xfrm>
        </p:grpSpPr>
        <p:grpSp>
          <p:nvGrpSpPr>
            <p:cNvPr id="8" name="Group 24"/>
            <p:cNvGrpSpPr>
              <a:grpSpLocks/>
            </p:cNvGrpSpPr>
            <p:nvPr/>
          </p:nvGrpSpPr>
          <p:grpSpPr bwMode="auto">
            <a:xfrm>
              <a:off x="2882" y="2373"/>
              <a:ext cx="1103" cy="948"/>
              <a:chOff x="3034" y="2356"/>
              <a:chExt cx="552" cy="560"/>
            </a:xfrm>
          </p:grpSpPr>
          <p:sp>
            <p:nvSpPr>
              <p:cNvPr id="11292" name="Line 25"/>
              <p:cNvSpPr>
                <a:spLocks noChangeShapeType="1"/>
              </p:cNvSpPr>
              <p:nvPr/>
            </p:nvSpPr>
            <p:spPr bwMode="auto">
              <a:xfrm>
                <a:off x="3034" y="2356"/>
                <a:ext cx="552" cy="0"/>
              </a:xfrm>
              <a:prstGeom prst="line">
                <a:avLst/>
              </a:prstGeom>
              <a:noFill/>
              <a:ln w="9525">
                <a:solidFill>
                  <a:schemeClr val="tx1"/>
                </a:solidFill>
                <a:prstDash val="lgDash"/>
                <a:round/>
                <a:headEnd/>
                <a:tailEnd/>
              </a:ln>
            </p:spPr>
            <p:txBody>
              <a:bodyPr/>
              <a:lstStyle/>
              <a:p>
                <a:endParaRPr lang="en-US"/>
              </a:p>
            </p:txBody>
          </p:sp>
          <p:sp>
            <p:nvSpPr>
              <p:cNvPr id="11293" name="Line 26"/>
              <p:cNvSpPr>
                <a:spLocks noChangeShapeType="1"/>
              </p:cNvSpPr>
              <p:nvPr/>
            </p:nvSpPr>
            <p:spPr bwMode="auto">
              <a:xfrm>
                <a:off x="3586" y="2356"/>
                <a:ext cx="0" cy="560"/>
              </a:xfrm>
              <a:prstGeom prst="line">
                <a:avLst/>
              </a:prstGeom>
              <a:noFill/>
              <a:ln w="9525">
                <a:solidFill>
                  <a:schemeClr val="tx1"/>
                </a:solidFill>
                <a:prstDash val="lgDash"/>
                <a:round/>
                <a:headEnd/>
                <a:tailEnd/>
              </a:ln>
            </p:spPr>
            <p:txBody>
              <a:bodyPr/>
              <a:lstStyle/>
              <a:p>
                <a:endParaRPr lang="en-US"/>
              </a:p>
            </p:txBody>
          </p:sp>
        </p:grpSp>
        <p:sp>
          <p:nvSpPr>
            <p:cNvPr id="11289" name="Oval 27"/>
            <p:cNvSpPr>
              <a:spLocks noChangeAspect="1" noChangeArrowheads="1"/>
            </p:cNvSpPr>
            <p:nvPr/>
          </p:nvSpPr>
          <p:spPr bwMode="auto">
            <a:xfrm>
              <a:off x="3942" y="2335"/>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1290" name="Text Box 28"/>
            <p:cNvSpPr txBox="1">
              <a:spLocks noChangeArrowheads="1"/>
            </p:cNvSpPr>
            <p:nvPr/>
          </p:nvSpPr>
          <p:spPr bwMode="auto">
            <a:xfrm>
              <a:off x="2537" y="2251"/>
              <a:ext cx="338" cy="240"/>
            </a:xfrm>
            <a:prstGeom prst="rect">
              <a:avLst/>
            </a:prstGeom>
            <a:noFill/>
            <a:ln w="9525">
              <a:noFill/>
              <a:miter lim="800000"/>
              <a:headEnd/>
              <a:tailEnd/>
            </a:ln>
          </p:spPr>
          <p:txBody>
            <a:bodyPr lIns="0" tIns="0" bIns="0" anchor="ctr">
              <a:spAutoFit/>
            </a:bodyPr>
            <a:lstStyle/>
            <a:p>
              <a:pPr algn="r">
                <a:spcBef>
                  <a:spcPct val="50000"/>
                </a:spcBef>
              </a:pPr>
              <a:r>
                <a:rPr lang="en-US" sz="2500">
                  <a:cs typeface="Arial" charset="0"/>
                </a:rPr>
                <a:t>$4</a:t>
              </a:r>
            </a:p>
          </p:txBody>
        </p:sp>
        <p:sp>
          <p:nvSpPr>
            <p:cNvPr id="11291" name="Text Box 29"/>
            <p:cNvSpPr txBox="1">
              <a:spLocks noChangeArrowheads="1"/>
            </p:cNvSpPr>
            <p:nvPr/>
          </p:nvSpPr>
          <p:spPr bwMode="auto">
            <a:xfrm>
              <a:off x="3750" y="3333"/>
              <a:ext cx="471"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500</a:t>
              </a:r>
            </a:p>
          </p:txBody>
        </p:sp>
      </p:grpSp>
      <p:grpSp>
        <p:nvGrpSpPr>
          <p:cNvPr id="9" name="Group 45"/>
          <p:cNvGrpSpPr>
            <a:grpSpLocks/>
          </p:cNvGrpSpPr>
          <p:nvPr/>
        </p:nvGrpSpPr>
        <p:grpSpPr bwMode="auto">
          <a:xfrm>
            <a:off x="5278438" y="2997200"/>
            <a:ext cx="757237" cy="2695575"/>
            <a:chOff x="3276" y="1874"/>
            <a:chExt cx="477" cy="1698"/>
          </a:xfrm>
        </p:grpSpPr>
        <p:sp>
          <p:nvSpPr>
            <p:cNvPr id="11285" name="Line 31"/>
            <p:cNvSpPr>
              <a:spLocks noChangeShapeType="1"/>
            </p:cNvSpPr>
            <p:nvPr/>
          </p:nvSpPr>
          <p:spPr bwMode="auto">
            <a:xfrm>
              <a:off x="3518" y="1922"/>
              <a:ext cx="0" cy="1395"/>
            </a:xfrm>
            <a:prstGeom prst="line">
              <a:avLst/>
            </a:prstGeom>
            <a:noFill/>
            <a:ln w="9525">
              <a:solidFill>
                <a:schemeClr val="tx1"/>
              </a:solidFill>
              <a:prstDash val="lgDash"/>
              <a:round/>
              <a:headEnd/>
              <a:tailEnd/>
            </a:ln>
          </p:spPr>
          <p:txBody>
            <a:bodyPr/>
            <a:lstStyle/>
            <a:p>
              <a:endParaRPr lang="en-US"/>
            </a:p>
          </p:txBody>
        </p:sp>
        <p:sp>
          <p:nvSpPr>
            <p:cNvPr id="11286" name="Oval 32"/>
            <p:cNvSpPr>
              <a:spLocks noChangeAspect="1" noChangeArrowheads="1"/>
            </p:cNvSpPr>
            <p:nvPr/>
          </p:nvSpPr>
          <p:spPr bwMode="auto">
            <a:xfrm>
              <a:off x="3477" y="1874"/>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1287" name="Text Box 33"/>
            <p:cNvSpPr txBox="1">
              <a:spLocks noChangeArrowheads="1"/>
            </p:cNvSpPr>
            <p:nvPr/>
          </p:nvSpPr>
          <p:spPr bwMode="auto">
            <a:xfrm>
              <a:off x="3276" y="3332"/>
              <a:ext cx="477"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300</a:t>
              </a:r>
            </a:p>
          </p:txBody>
        </p:sp>
      </p:grpSp>
      <p:sp>
        <p:nvSpPr>
          <p:cNvPr id="11276" name="Text Box 34"/>
          <p:cNvSpPr txBox="1">
            <a:spLocks noChangeArrowheads="1"/>
          </p:cNvSpPr>
          <p:nvPr/>
        </p:nvSpPr>
        <p:spPr bwMode="auto">
          <a:xfrm>
            <a:off x="5602288" y="1422400"/>
            <a:ext cx="190817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u="sng">
                <a:cs typeface="Arial" charset="0"/>
              </a:rPr>
              <a:t>Soybeans</a:t>
            </a:r>
          </a:p>
        </p:txBody>
      </p:sp>
      <p:grpSp>
        <p:nvGrpSpPr>
          <p:cNvPr id="10" name="Group 50"/>
          <p:cNvGrpSpPr>
            <a:grpSpLocks/>
          </p:cNvGrpSpPr>
          <p:nvPr/>
        </p:nvGrpSpPr>
        <p:grpSpPr bwMode="auto">
          <a:xfrm>
            <a:off x="5670550" y="2335213"/>
            <a:ext cx="1563688" cy="665162"/>
            <a:chOff x="3523" y="1457"/>
            <a:chExt cx="985" cy="419"/>
          </a:xfrm>
        </p:grpSpPr>
        <p:sp>
          <p:nvSpPr>
            <p:cNvPr id="11283" name="AutoShape 36"/>
            <p:cNvSpPr>
              <a:spLocks/>
            </p:cNvSpPr>
            <p:nvPr/>
          </p:nvSpPr>
          <p:spPr bwMode="auto">
            <a:xfrm rot="5400000" flipV="1">
              <a:off x="3938" y="1306"/>
              <a:ext cx="155" cy="985"/>
            </a:xfrm>
            <a:prstGeom prst="leftBrace">
              <a:avLst>
                <a:gd name="adj1" fmla="val 67756"/>
                <a:gd name="adj2" fmla="val 50000"/>
              </a:avLst>
            </a:prstGeom>
            <a:noFill/>
            <a:ln w="19050">
              <a:solidFill>
                <a:srgbClr val="996633"/>
              </a:solidFill>
              <a:round/>
              <a:headEnd/>
              <a:tailEnd/>
            </a:ln>
          </p:spPr>
          <p:txBody>
            <a:bodyPr wrap="none" anchor="ctr"/>
            <a:lstStyle/>
            <a:p>
              <a:endParaRPr lang="en-US">
                <a:cs typeface="Arial" charset="0"/>
              </a:endParaRPr>
            </a:p>
          </p:txBody>
        </p:sp>
        <p:sp>
          <p:nvSpPr>
            <p:cNvPr id="11284" name="Text Box 37"/>
            <p:cNvSpPr txBox="1">
              <a:spLocks noChangeArrowheads="1"/>
            </p:cNvSpPr>
            <p:nvPr/>
          </p:nvSpPr>
          <p:spPr bwMode="auto">
            <a:xfrm>
              <a:off x="3619" y="1457"/>
              <a:ext cx="795" cy="298"/>
            </a:xfrm>
            <a:prstGeom prst="rect">
              <a:avLst/>
            </a:prstGeom>
            <a:noFill/>
            <a:ln w="9525">
              <a:noFill/>
              <a:miter lim="800000"/>
              <a:headEnd/>
              <a:tailEnd/>
            </a:ln>
          </p:spPr>
          <p:txBody>
            <a:bodyPr>
              <a:spAutoFit/>
            </a:bodyPr>
            <a:lstStyle/>
            <a:p>
              <a:pPr algn="ctr">
                <a:spcBef>
                  <a:spcPct val="50000"/>
                </a:spcBef>
              </a:pPr>
              <a:r>
                <a:rPr lang="en-US" sz="2500">
                  <a:cs typeface="Arial" charset="0"/>
                </a:rPr>
                <a:t>exports</a:t>
              </a:r>
            </a:p>
          </p:txBody>
        </p:sp>
      </p:grpSp>
      <p:grpSp>
        <p:nvGrpSpPr>
          <p:cNvPr id="11" name="Group 46"/>
          <p:cNvGrpSpPr>
            <a:grpSpLocks/>
          </p:cNvGrpSpPr>
          <p:nvPr/>
        </p:nvGrpSpPr>
        <p:grpSpPr bwMode="auto">
          <a:xfrm>
            <a:off x="6854825" y="3001963"/>
            <a:ext cx="757238" cy="2695575"/>
            <a:chOff x="3276" y="1874"/>
            <a:chExt cx="477" cy="1698"/>
          </a:xfrm>
        </p:grpSpPr>
        <p:sp>
          <p:nvSpPr>
            <p:cNvPr id="11280" name="Line 47"/>
            <p:cNvSpPr>
              <a:spLocks noChangeShapeType="1"/>
            </p:cNvSpPr>
            <p:nvPr/>
          </p:nvSpPr>
          <p:spPr bwMode="auto">
            <a:xfrm>
              <a:off x="3518" y="1922"/>
              <a:ext cx="0" cy="1395"/>
            </a:xfrm>
            <a:prstGeom prst="line">
              <a:avLst/>
            </a:prstGeom>
            <a:noFill/>
            <a:ln w="9525">
              <a:solidFill>
                <a:schemeClr val="tx1"/>
              </a:solidFill>
              <a:prstDash val="lgDash"/>
              <a:round/>
              <a:headEnd/>
              <a:tailEnd/>
            </a:ln>
          </p:spPr>
          <p:txBody>
            <a:bodyPr/>
            <a:lstStyle/>
            <a:p>
              <a:endParaRPr lang="en-US"/>
            </a:p>
          </p:txBody>
        </p:sp>
        <p:sp>
          <p:nvSpPr>
            <p:cNvPr id="11281" name="Oval 48"/>
            <p:cNvSpPr>
              <a:spLocks noChangeAspect="1" noChangeArrowheads="1"/>
            </p:cNvSpPr>
            <p:nvPr/>
          </p:nvSpPr>
          <p:spPr bwMode="auto">
            <a:xfrm>
              <a:off x="3477" y="1874"/>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1282" name="Text Box 49"/>
            <p:cNvSpPr txBox="1">
              <a:spLocks noChangeArrowheads="1"/>
            </p:cNvSpPr>
            <p:nvPr/>
          </p:nvSpPr>
          <p:spPr bwMode="auto">
            <a:xfrm>
              <a:off x="3276" y="3332"/>
              <a:ext cx="477"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750</a:t>
              </a:r>
            </a:p>
          </p:txBody>
        </p:sp>
      </p:grpSp>
      <p:sp>
        <p:nvSpPr>
          <p:cNvPr id="1127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wipe(left)">
                                      <p:cBhvr>
                                        <p:cTn id="7" dur="500"/>
                                        <p:tgtEl>
                                          <p:spTgt spid="106499">
                                            <p:txEl>
                                              <p:pRg st="0" end="0"/>
                                            </p:txEl>
                                          </p:spTgt>
                                        </p:tgtEl>
                                      </p:cBhvr>
                                    </p:animEffect>
                                  </p:childTnLst>
                                  <p:subTnLst>
                                    <p:animClr>
                                      <p:cBhvr override="childStyle">
                                        <p:cTn dur="1" fill="hold" display="0" masterRel="nextClick" afterEffect="1"/>
                                        <p:tgtEl>
                                          <p:spTgt spid="106499">
                                            <p:txEl>
                                              <p:pRg st="0" end="0"/>
                                            </p:txEl>
                                          </p:spTgt>
                                        </p:tgtEl>
                                        <p:attrNameLst>
                                          <p:attrName>ppt_c</p:attrName>
                                        </p:attrNameLst>
                                      </p:cBhvr>
                                      <p:to>
                                        <a:srgbClr val="808080"/>
                                      </p:to>
                                    </p:animClr>
                                  </p:subTnLst>
                                </p:cTn>
                              </p:par>
                              <p:par>
                                <p:cTn id="8" presetID="18"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1000"/>
                                        <p:tgtEl>
                                          <p:spTgt spid="7"/>
                                        </p:tgtEl>
                                      </p:cBhvr>
                                    </p:animEffect>
                                  </p:childTnLst>
                                  <p:subTnLst>
                                    <p:animClr>
                                      <p:cBhvr override="childStyle">
                                        <p:cTn dur="1" fill="hold" display="0" masterRel="nextClick" afterEffect="1"/>
                                        <p:tgtEl>
                                          <p:spTgt spid="7"/>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6499">
                                            <p:txEl>
                                              <p:pRg st="1" end="1"/>
                                            </p:txEl>
                                          </p:spTgt>
                                        </p:tgtEl>
                                        <p:attrNameLst>
                                          <p:attrName>style.visibility</p:attrName>
                                        </p:attrNameLst>
                                      </p:cBhvr>
                                      <p:to>
                                        <p:strVal val="visible"/>
                                      </p:to>
                                    </p:set>
                                    <p:animEffect transition="in" filter="wipe(left)">
                                      <p:cBhvr>
                                        <p:cTn id="15" dur="500"/>
                                        <p:tgtEl>
                                          <p:spTgt spid="106499">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6499">
                                            <p:txEl>
                                              <p:pRg st="2" end="2"/>
                                            </p:txEl>
                                          </p:spTgt>
                                        </p:tgtEl>
                                        <p:attrNameLst>
                                          <p:attrName>style.visibility</p:attrName>
                                        </p:attrNameLst>
                                      </p:cBhvr>
                                      <p:to>
                                        <p:strVal val="visible"/>
                                      </p:to>
                                    </p:set>
                                    <p:animEffect transition="in" filter="wipe(left)">
                                      <p:cBhvr>
                                        <p:cTn id="23" dur="500"/>
                                        <p:tgtEl>
                                          <p:spTgt spid="106499">
                                            <p:txEl>
                                              <p:pRg st="2" end="2"/>
                                            </p:tx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06499">
                                            <p:txEl>
                                              <p:pRg st="3" end="3"/>
                                            </p:txEl>
                                          </p:spTgt>
                                        </p:tgtEl>
                                        <p:attrNameLst>
                                          <p:attrName>style.visibility</p:attrName>
                                        </p:attrNameLst>
                                      </p:cBhvr>
                                      <p:to>
                                        <p:strVal val="visible"/>
                                      </p:to>
                                    </p:set>
                                    <p:animEffect transition="in" filter="wipe(left)">
                                      <p:cBhvr>
                                        <p:cTn id="27" dur="500"/>
                                        <p:tgtEl>
                                          <p:spTgt spid="106499">
                                            <p:txEl>
                                              <p:pRg st="3" end="3"/>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6499">
                                            <p:txEl>
                                              <p:pRg st="4" end="4"/>
                                            </p:txEl>
                                          </p:spTgt>
                                        </p:tgtEl>
                                        <p:attrNameLst>
                                          <p:attrName>style.visibility</p:attrName>
                                        </p:attrNameLst>
                                      </p:cBhvr>
                                      <p:to>
                                        <p:strVal val="visible"/>
                                      </p:to>
                                    </p:set>
                                    <p:animEffect transition="in" filter="wipe(left)">
                                      <p:cBhvr>
                                        <p:cTn id="35" dur="500"/>
                                        <p:tgtEl>
                                          <p:spTgt spid="106499">
                                            <p:txEl>
                                              <p:pRg st="4" end="4"/>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6499">
                                            <p:txEl>
                                              <p:pRg st="5" end="5"/>
                                            </p:txEl>
                                          </p:spTgt>
                                        </p:tgtEl>
                                        <p:attrNameLst>
                                          <p:attrName>style.visibility</p:attrName>
                                        </p:attrNameLst>
                                      </p:cBhvr>
                                      <p:to>
                                        <p:strVal val="visible"/>
                                      </p:to>
                                    </p:set>
                                    <p:animEffect transition="in" filter="wipe(left)">
                                      <p:cBhvr>
                                        <p:cTn id="43" dur="500"/>
                                        <p:tgtEl>
                                          <p:spTgt spid="106499">
                                            <p:txEl>
                                              <p:pRg st="5" end="5"/>
                                            </p:txEl>
                                          </p:spTgt>
                                        </p:tgtEl>
                                      </p:cBhvr>
                                    </p:animEffect>
                                  </p:childTnLst>
                                </p:cTn>
                              </p:par>
                              <p:par>
                                <p:cTn id="44" presetID="18" presetClass="entr" presetSubtype="3"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trips(upRigh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94" name="AutoShape 50"/>
          <p:cNvSpPr>
            <a:spLocks noChangeArrowheads="1"/>
          </p:cNvSpPr>
          <p:nvPr/>
        </p:nvSpPr>
        <p:spPr bwMode="auto">
          <a:xfrm flipV="1">
            <a:off x="4660900" y="3794125"/>
            <a:ext cx="1727200" cy="1476375"/>
          </a:xfrm>
          <a:prstGeom prst="rtTriangle">
            <a:avLst/>
          </a:prstGeom>
          <a:solidFill>
            <a:srgbClr val="FFFFCC"/>
          </a:solidFill>
          <a:ln w="28575">
            <a:noFill/>
            <a:miter lim="800000"/>
            <a:headEnd/>
            <a:tailEnd/>
          </a:ln>
        </p:spPr>
        <p:txBody>
          <a:bodyPr wrap="none" anchor="ctr"/>
          <a:lstStyle/>
          <a:p>
            <a:endParaRPr lang="en-US">
              <a:cs typeface="Arial" charset="0"/>
            </a:endParaRPr>
          </a:p>
        </p:txBody>
      </p:sp>
      <p:sp>
        <p:nvSpPr>
          <p:cNvPr id="108593" name="AutoShape 49"/>
          <p:cNvSpPr>
            <a:spLocks noChangeArrowheads="1"/>
          </p:cNvSpPr>
          <p:nvPr/>
        </p:nvSpPr>
        <p:spPr bwMode="auto">
          <a:xfrm>
            <a:off x="4664075" y="2111375"/>
            <a:ext cx="1722438" cy="1673225"/>
          </a:xfrm>
          <a:prstGeom prst="rtTriangle">
            <a:avLst/>
          </a:prstGeom>
          <a:solidFill>
            <a:srgbClr val="FFFFCC"/>
          </a:solidFill>
          <a:ln w="28575">
            <a:noFill/>
            <a:miter lim="800000"/>
            <a:headEnd/>
            <a:tailEnd/>
          </a:ln>
        </p:spPr>
        <p:txBody>
          <a:bodyPr wrap="none" anchor="ctr"/>
          <a:lstStyle/>
          <a:p>
            <a:endParaRPr lang="en-US">
              <a:cs typeface="Arial" charset="0"/>
            </a:endParaRPr>
          </a:p>
        </p:txBody>
      </p:sp>
      <p:sp>
        <p:nvSpPr>
          <p:cNvPr id="108591" name="AutoShape 47"/>
          <p:cNvSpPr>
            <a:spLocks noChangeArrowheads="1"/>
          </p:cNvSpPr>
          <p:nvPr/>
        </p:nvSpPr>
        <p:spPr bwMode="auto">
          <a:xfrm flipV="1">
            <a:off x="4664075" y="3074988"/>
            <a:ext cx="2541588" cy="2212975"/>
          </a:xfrm>
          <a:prstGeom prst="rtTriangle">
            <a:avLst/>
          </a:prstGeom>
          <a:solidFill>
            <a:srgbClr val="CCFFCC"/>
          </a:solidFill>
          <a:ln w="28575">
            <a:noFill/>
            <a:miter lim="800000"/>
            <a:headEnd/>
            <a:tailEnd/>
          </a:ln>
        </p:spPr>
        <p:txBody>
          <a:bodyPr wrap="none" anchor="ctr"/>
          <a:lstStyle/>
          <a:p>
            <a:endParaRPr lang="en-US">
              <a:cs typeface="Arial" charset="0"/>
            </a:endParaRPr>
          </a:p>
        </p:txBody>
      </p:sp>
      <p:sp>
        <p:nvSpPr>
          <p:cNvPr id="108592" name="AutoShape 48"/>
          <p:cNvSpPr>
            <a:spLocks noChangeArrowheads="1"/>
          </p:cNvSpPr>
          <p:nvPr/>
        </p:nvSpPr>
        <p:spPr bwMode="auto">
          <a:xfrm>
            <a:off x="4659313" y="2090738"/>
            <a:ext cx="985837" cy="969962"/>
          </a:xfrm>
          <a:prstGeom prst="rtTriangle">
            <a:avLst/>
          </a:prstGeom>
          <a:solidFill>
            <a:srgbClr val="CCFFCC"/>
          </a:solidFill>
          <a:ln w="28575">
            <a:noFill/>
            <a:miter lim="800000"/>
            <a:headEnd/>
            <a:tailEnd/>
          </a:ln>
        </p:spPr>
        <p:txBody>
          <a:bodyPr wrap="none" anchor="ctr"/>
          <a:lstStyle/>
          <a:p>
            <a:endParaRPr lang="en-US">
              <a:cs typeface="Arial" charset="0"/>
            </a:endParaRPr>
          </a:p>
        </p:txBody>
      </p:sp>
      <p:sp>
        <p:nvSpPr>
          <p:cNvPr id="108586" name="AutoShape 42"/>
          <p:cNvSpPr>
            <a:spLocks noChangeArrowheads="1"/>
          </p:cNvSpPr>
          <p:nvPr/>
        </p:nvSpPr>
        <p:spPr bwMode="auto">
          <a:xfrm flipV="1">
            <a:off x="5678488" y="3070225"/>
            <a:ext cx="1536700" cy="698500"/>
          </a:xfrm>
          <a:prstGeom prst="triangle">
            <a:avLst>
              <a:gd name="adj" fmla="val 47620"/>
            </a:avLst>
          </a:prstGeom>
          <a:solidFill>
            <a:srgbClr val="FF99CC"/>
          </a:solidFill>
          <a:ln w="9525">
            <a:noFill/>
            <a:miter lim="800000"/>
            <a:headEnd/>
            <a:tailEnd/>
          </a:ln>
        </p:spPr>
        <p:txBody>
          <a:bodyPr wrap="none" anchor="ctr"/>
          <a:lstStyle/>
          <a:p>
            <a:endParaRPr lang="en-US">
              <a:cs typeface="Arial" charset="0"/>
            </a:endParaRPr>
          </a:p>
        </p:txBody>
      </p:sp>
      <p:sp>
        <p:nvSpPr>
          <p:cNvPr id="12297" name="Rectangle 2"/>
          <p:cNvSpPr>
            <a:spLocks noGrp="1" noChangeArrowheads="1"/>
          </p:cNvSpPr>
          <p:nvPr>
            <p:ph type="title" idx="4294967295"/>
          </p:nvPr>
        </p:nvSpPr>
        <p:spPr/>
        <p:txBody>
          <a:bodyPr/>
          <a:lstStyle/>
          <a:p>
            <a:pPr eaLnBrk="1" hangingPunct="1"/>
            <a:r>
              <a:rPr lang="en-US" sz="3600" smtClean="0"/>
              <a:t>A Country That Exports Soybeans</a:t>
            </a:r>
          </a:p>
        </p:txBody>
      </p:sp>
      <p:sp>
        <p:nvSpPr>
          <p:cNvPr id="108547" name="Rectangle 3"/>
          <p:cNvSpPr>
            <a:spLocks noGrp="1" noChangeArrowheads="1"/>
          </p:cNvSpPr>
          <p:nvPr>
            <p:ph type="body" idx="4294967295"/>
          </p:nvPr>
        </p:nvSpPr>
        <p:spPr>
          <a:xfrm>
            <a:off x="423863" y="1023938"/>
            <a:ext cx="3713162" cy="5411787"/>
          </a:xfrm>
          <a:noFill/>
        </p:spPr>
        <p:txBody>
          <a:bodyPr/>
          <a:lstStyle/>
          <a:p>
            <a:pPr marL="0" indent="0" eaLnBrk="1" hangingPunct="1">
              <a:lnSpc>
                <a:spcPct val="110000"/>
              </a:lnSpc>
              <a:buFont typeface="Wingdings" pitchFamily="2" charset="2"/>
              <a:buNone/>
            </a:pPr>
            <a:r>
              <a:rPr lang="en-US" sz="2600" smtClean="0"/>
              <a:t>Without trade,</a:t>
            </a:r>
          </a:p>
          <a:p>
            <a:pPr marL="400050" lvl="1" eaLnBrk="1" hangingPunct="1">
              <a:lnSpc>
                <a:spcPct val="110000"/>
              </a:lnSpc>
              <a:buFont typeface="Wingdings" pitchFamily="2" charset="2"/>
              <a:buNone/>
            </a:pPr>
            <a:r>
              <a:rPr lang="en-US" sz="2600" smtClean="0"/>
              <a:t>CS = A + B</a:t>
            </a:r>
          </a:p>
          <a:p>
            <a:pPr marL="400050" lvl="1" eaLnBrk="1" hangingPunct="1">
              <a:lnSpc>
                <a:spcPct val="110000"/>
              </a:lnSpc>
              <a:spcBef>
                <a:spcPct val="10000"/>
              </a:spcBef>
              <a:buFont typeface="Wingdings" pitchFamily="2" charset="2"/>
              <a:buNone/>
            </a:pPr>
            <a:r>
              <a:rPr lang="en-US" sz="2600" smtClean="0"/>
              <a:t>PS = C</a:t>
            </a:r>
          </a:p>
          <a:p>
            <a:pPr marL="400050" lvl="1" eaLnBrk="1" hangingPunct="1">
              <a:lnSpc>
                <a:spcPct val="110000"/>
              </a:lnSpc>
              <a:spcBef>
                <a:spcPct val="10000"/>
              </a:spcBef>
              <a:buFont typeface="Wingdings" pitchFamily="2" charset="2"/>
              <a:buNone/>
            </a:pPr>
            <a:r>
              <a:rPr lang="en-US" sz="2600" smtClean="0"/>
              <a:t>Total surplus </a:t>
            </a:r>
            <a:br>
              <a:rPr lang="en-US" sz="2600" smtClean="0"/>
            </a:br>
            <a:r>
              <a:rPr lang="en-US" sz="2600" smtClean="0"/>
              <a:t>= A + B + C</a:t>
            </a:r>
          </a:p>
          <a:p>
            <a:pPr marL="0" indent="0" eaLnBrk="1" hangingPunct="1">
              <a:lnSpc>
                <a:spcPct val="110000"/>
              </a:lnSpc>
              <a:buFont typeface="Wingdings" pitchFamily="2" charset="2"/>
              <a:buNone/>
            </a:pPr>
            <a:r>
              <a:rPr lang="en-US" sz="2600" smtClean="0"/>
              <a:t>With trade, </a:t>
            </a:r>
          </a:p>
          <a:p>
            <a:pPr marL="400050" lvl="1" eaLnBrk="1" hangingPunct="1">
              <a:lnSpc>
                <a:spcPct val="110000"/>
              </a:lnSpc>
              <a:spcBef>
                <a:spcPct val="10000"/>
              </a:spcBef>
              <a:buFont typeface="Wingdings" pitchFamily="2" charset="2"/>
              <a:buNone/>
            </a:pPr>
            <a:r>
              <a:rPr lang="en-US" sz="2600" smtClean="0"/>
              <a:t>CS = A</a:t>
            </a:r>
          </a:p>
          <a:p>
            <a:pPr marL="400050" lvl="1" eaLnBrk="1" hangingPunct="1">
              <a:lnSpc>
                <a:spcPct val="110000"/>
              </a:lnSpc>
              <a:spcBef>
                <a:spcPct val="10000"/>
              </a:spcBef>
              <a:buFont typeface="Wingdings" pitchFamily="2" charset="2"/>
              <a:buNone/>
            </a:pPr>
            <a:r>
              <a:rPr lang="en-US" sz="2600" smtClean="0"/>
              <a:t>PS = B + C + D</a:t>
            </a:r>
          </a:p>
          <a:p>
            <a:pPr marL="400050" lvl="1" eaLnBrk="1" hangingPunct="1">
              <a:lnSpc>
                <a:spcPct val="110000"/>
              </a:lnSpc>
              <a:spcBef>
                <a:spcPct val="10000"/>
              </a:spcBef>
              <a:buFont typeface="Wingdings" pitchFamily="2" charset="2"/>
              <a:buNone/>
            </a:pPr>
            <a:r>
              <a:rPr lang="en-US" sz="2600" smtClean="0"/>
              <a:t>Total surplus </a:t>
            </a:r>
            <a:br>
              <a:rPr lang="en-US" sz="2600" smtClean="0"/>
            </a:br>
            <a:r>
              <a:rPr lang="en-US" sz="2600" smtClean="0"/>
              <a:t>= A + B + C + D</a:t>
            </a:r>
          </a:p>
          <a:p>
            <a:pPr marL="400050" lvl="1" eaLnBrk="1" hangingPunct="1">
              <a:lnSpc>
                <a:spcPct val="110000"/>
              </a:lnSpc>
              <a:spcBef>
                <a:spcPct val="10000"/>
              </a:spcBef>
              <a:buFont typeface="Wingdings" pitchFamily="2" charset="2"/>
              <a:buNone/>
            </a:pPr>
            <a:endParaRPr lang="en-US" sz="2600" smtClean="0"/>
          </a:p>
        </p:txBody>
      </p:sp>
      <p:grpSp>
        <p:nvGrpSpPr>
          <p:cNvPr id="2" name="Group 4"/>
          <p:cNvGrpSpPr>
            <a:grpSpLocks/>
          </p:cNvGrpSpPr>
          <p:nvPr/>
        </p:nvGrpSpPr>
        <p:grpSpPr bwMode="auto">
          <a:xfrm>
            <a:off x="4468813" y="1454150"/>
            <a:ext cx="3998912" cy="4064000"/>
            <a:chOff x="2766" y="902"/>
            <a:chExt cx="2519" cy="2560"/>
          </a:xfrm>
        </p:grpSpPr>
        <p:grpSp>
          <p:nvGrpSpPr>
            <p:cNvPr id="3" name="Group 5"/>
            <p:cNvGrpSpPr>
              <a:grpSpLocks/>
            </p:cNvGrpSpPr>
            <p:nvPr/>
          </p:nvGrpSpPr>
          <p:grpSpPr bwMode="auto">
            <a:xfrm>
              <a:off x="2885" y="1158"/>
              <a:ext cx="2208" cy="2165"/>
              <a:chOff x="2424" y="1167"/>
              <a:chExt cx="2400" cy="2079"/>
            </a:xfrm>
          </p:grpSpPr>
          <p:sp>
            <p:nvSpPr>
              <p:cNvPr id="12329" name="Line 6"/>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p>
            </p:txBody>
          </p:sp>
          <p:sp>
            <p:nvSpPr>
              <p:cNvPr id="12330" name="Line 7"/>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p>
            </p:txBody>
          </p:sp>
        </p:grpSp>
        <p:sp>
          <p:nvSpPr>
            <p:cNvPr id="12327" name="Text Box 8"/>
            <p:cNvSpPr txBox="1">
              <a:spLocks noChangeArrowheads="1"/>
            </p:cNvSpPr>
            <p:nvPr/>
          </p:nvSpPr>
          <p:spPr bwMode="auto">
            <a:xfrm>
              <a:off x="2766" y="902"/>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P</a:t>
              </a:r>
            </a:p>
          </p:txBody>
        </p:sp>
        <p:sp>
          <p:nvSpPr>
            <p:cNvPr id="12328" name="Text Box 9"/>
            <p:cNvSpPr txBox="1">
              <a:spLocks noChangeArrowheads="1"/>
            </p:cNvSpPr>
            <p:nvPr/>
          </p:nvSpPr>
          <p:spPr bwMode="auto">
            <a:xfrm>
              <a:off x="5052" y="3183"/>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Q</a:t>
              </a:r>
            </a:p>
          </p:txBody>
        </p:sp>
      </p:grpSp>
      <p:grpSp>
        <p:nvGrpSpPr>
          <p:cNvPr id="4" name="Group 10"/>
          <p:cNvGrpSpPr>
            <a:grpSpLocks/>
          </p:cNvGrpSpPr>
          <p:nvPr/>
        </p:nvGrpSpPr>
        <p:grpSpPr bwMode="auto">
          <a:xfrm>
            <a:off x="4660900" y="2082800"/>
            <a:ext cx="3176588" cy="3046413"/>
            <a:chOff x="2887" y="1298"/>
            <a:chExt cx="2001" cy="1919"/>
          </a:xfrm>
        </p:grpSpPr>
        <p:sp>
          <p:nvSpPr>
            <p:cNvPr id="12324" name="Text Box 11"/>
            <p:cNvSpPr txBox="1">
              <a:spLocks noChangeArrowheads="1"/>
            </p:cNvSpPr>
            <p:nvPr/>
          </p:nvSpPr>
          <p:spPr bwMode="auto">
            <a:xfrm>
              <a:off x="4655" y="2938"/>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D</a:t>
              </a:r>
            </a:p>
          </p:txBody>
        </p:sp>
        <p:sp>
          <p:nvSpPr>
            <p:cNvPr id="12325" name="Line 12"/>
            <p:cNvSpPr>
              <a:spLocks noChangeShapeType="1"/>
            </p:cNvSpPr>
            <p:nvPr/>
          </p:nvSpPr>
          <p:spPr bwMode="auto">
            <a:xfrm>
              <a:off x="2887" y="1298"/>
              <a:ext cx="1805" cy="1766"/>
            </a:xfrm>
            <a:prstGeom prst="line">
              <a:avLst/>
            </a:prstGeom>
            <a:noFill/>
            <a:ln w="38100">
              <a:solidFill>
                <a:schemeClr val="tx2"/>
              </a:solidFill>
              <a:round/>
              <a:headEnd/>
              <a:tailEnd/>
            </a:ln>
          </p:spPr>
          <p:txBody>
            <a:bodyPr/>
            <a:lstStyle/>
            <a:p>
              <a:endParaRPr lang="en-US"/>
            </a:p>
          </p:txBody>
        </p:sp>
      </p:grpSp>
      <p:grpSp>
        <p:nvGrpSpPr>
          <p:cNvPr id="5" name="Group 13"/>
          <p:cNvGrpSpPr>
            <a:grpSpLocks/>
          </p:cNvGrpSpPr>
          <p:nvPr/>
        </p:nvGrpSpPr>
        <p:grpSpPr bwMode="auto">
          <a:xfrm>
            <a:off x="4662488" y="2220913"/>
            <a:ext cx="3486150" cy="3070225"/>
            <a:chOff x="2888" y="1385"/>
            <a:chExt cx="2196" cy="1934"/>
          </a:xfrm>
        </p:grpSpPr>
        <p:sp>
          <p:nvSpPr>
            <p:cNvPr id="12322" name="Text Box 14"/>
            <p:cNvSpPr txBox="1">
              <a:spLocks noChangeArrowheads="1"/>
            </p:cNvSpPr>
            <p:nvPr/>
          </p:nvSpPr>
          <p:spPr bwMode="auto">
            <a:xfrm>
              <a:off x="4851" y="1385"/>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S</a:t>
              </a:r>
            </a:p>
          </p:txBody>
        </p:sp>
        <p:sp>
          <p:nvSpPr>
            <p:cNvPr id="12323" name="Line 15"/>
            <p:cNvSpPr>
              <a:spLocks noChangeShapeType="1"/>
            </p:cNvSpPr>
            <p:nvPr/>
          </p:nvSpPr>
          <p:spPr bwMode="auto">
            <a:xfrm flipV="1">
              <a:off x="2888" y="1594"/>
              <a:ext cx="2002" cy="1725"/>
            </a:xfrm>
            <a:prstGeom prst="line">
              <a:avLst/>
            </a:prstGeom>
            <a:noFill/>
            <a:ln w="38100">
              <a:solidFill>
                <a:schemeClr val="tx2"/>
              </a:solidFill>
              <a:round/>
              <a:headEnd/>
              <a:tailEnd/>
            </a:ln>
          </p:spPr>
          <p:txBody>
            <a:bodyPr/>
            <a:lstStyle/>
            <a:p>
              <a:endParaRPr lang="en-US"/>
            </a:p>
          </p:txBody>
        </p:sp>
      </p:grpSp>
      <p:grpSp>
        <p:nvGrpSpPr>
          <p:cNvPr id="6" name="Group 16"/>
          <p:cNvGrpSpPr>
            <a:grpSpLocks/>
          </p:cNvGrpSpPr>
          <p:nvPr/>
        </p:nvGrpSpPr>
        <p:grpSpPr bwMode="auto">
          <a:xfrm>
            <a:off x="4108450" y="2870200"/>
            <a:ext cx="4189413" cy="381000"/>
            <a:chOff x="2539" y="1842"/>
            <a:chExt cx="2639" cy="240"/>
          </a:xfrm>
        </p:grpSpPr>
        <p:sp>
          <p:nvSpPr>
            <p:cNvPr id="12320" name="Line 17"/>
            <p:cNvSpPr>
              <a:spLocks noChangeShapeType="1"/>
            </p:cNvSpPr>
            <p:nvPr/>
          </p:nvSpPr>
          <p:spPr bwMode="auto">
            <a:xfrm>
              <a:off x="2884" y="1965"/>
              <a:ext cx="2294" cy="0"/>
            </a:xfrm>
            <a:prstGeom prst="line">
              <a:avLst/>
            </a:prstGeom>
            <a:noFill/>
            <a:ln w="28575">
              <a:solidFill>
                <a:srgbClr val="CC0000"/>
              </a:solidFill>
              <a:round/>
              <a:headEnd/>
              <a:tailEnd/>
            </a:ln>
          </p:spPr>
          <p:txBody>
            <a:bodyPr/>
            <a:lstStyle/>
            <a:p>
              <a:endParaRPr lang="en-US"/>
            </a:p>
          </p:txBody>
        </p:sp>
        <p:sp>
          <p:nvSpPr>
            <p:cNvPr id="12321" name="Text Box 18"/>
            <p:cNvSpPr txBox="1">
              <a:spLocks noChangeArrowheads="1"/>
            </p:cNvSpPr>
            <p:nvPr/>
          </p:nvSpPr>
          <p:spPr bwMode="auto">
            <a:xfrm>
              <a:off x="2539" y="1842"/>
              <a:ext cx="334" cy="240"/>
            </a:xfrm>
            <a:prstGeom prst="rect">
              <a:avLst/>
            </a:prstGeom>
            <a:noFill/>
            <a:ln w="9525">
              <a:noFill/>
              <a:miter lim="800000"/>
              <a:headEnd/>
              <a:tailEnd/>
            </a:ln>
          </p:spPr>
          <p:txBody>
            <a:bodyPr lIns="0" tIns="0" bIns="0" anchor="ctr">
              <a:spAutoFit/>
            </a:bodyPr>
            <a:lstStyle/>
            <a:p>
              <a:pPr algn="r">
                <a:spcBef>
                  <a:spcPct val="50000"/>
                </a:spcBef>
              </a:pPr>
              <a:r>
                <a:rPr lang="en-US" sz="2500">
                  <a:cs typeface="Arial" charset="0"/>
                </a:rPr>
                <a:t>$6</a:t>
              </a:r>
            </a:p>
          </p:txBody>
        </p:sp>
      </p:grpSp>
      <p:sp>
        <p:nvSpPr>
          <p:cNvPr id="12303" name="Line 21"/>
          <p:cNvSpPr>
            <a:spLocks noChangeShapeType="1"/>
          </p:cNvSpPr>
          <p:nvPr/>
        </p:nvSpPr>
        <p:spPr bwMode="auto">
          <a:xfrm>
            <a:off x="4652963" y="3789363"/>
            <a:ext cx="1751012" cy="0"/>
          </a:xfrm>
          <a:prstGeom prst="line">
            <a:avLst/>
          </a:prstGeom>
          <a:noFill/>
          <a:ln w="9525">
            <a:solidFill>
              <a:schemeClr val="tx1"/>
            </a:solidFill>
            <a:prstDash val="lgDash"/>
            <a:round/>
            <a:headEnd/>
            <a:tailEnd/>
          </a:ln>
        </p:spPr>
        <p:txBody>
          <a:bodyPr/>
          <a:lstStyle/>
          <a:p>
            <a:endParaRPr lang="en-US"/>
          </a:p>
        </p:txBody>
      </p:sp>
      <p:sp>
        <p:nvSpPr>
          <p:cNvPr id="12304" name="Oval 23"/>
          <p:cNvSpPr>
            <a:spLocks noChangeAspect="1" noChangeArrowheads="1"/>
          </p:cNvSpPr>
          <p:nvPr/>
        </p:nvSpPr>
        <p:spPr bwMode="auto">
          <a:xfrm>
            <a:off x="6335713" y="3729038"/>
            <a:ext cx="128587" cy="12700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2305" name="Text Box 24"/>
          <p:cNvSpPr txBox="1">
            <a:spLocks noChangeArrowheads="1"/>
          </p:cNvSpPr>
          <p:nvPr/>
        </p:nvSpPr>
        <p:spPr bwMode="auto">
          <a:xfrm>
            <a:off x="4105275" y="3595688"/>
            <a:ext cx="536575" cy="381000"/>
          </a:xfrm>
          <a:prstGeom prst="rect">
            <a:avLst/>
          </a:prstGeom>
          <a:noFill/>
          <a:ln w="9525">
            <a:noFill/>
            <a:miter lim="800000"/>
            <a:headEnd/>
            <a:tailEnd/>
          </a:ln>
        </p:spPr>
        <p:txBody>
          <a:bodyPr lIns="0" tIns="0" bIns="0" anchor="ctr">
            <a:spAutoFit/>
          </a:bodyPr>
          <a:lstStyle/>
          <a:p>
            <a:pPr algn="r">
              <a:spcBef>
                <a:spcPct val="50000"/>
              </a:spcBef>
            </a:pPr>
            <a:r>
              <a:rPr lang="en-US" sz="2500">
                <a:cs typeface="Arial" charset="0"/>
              </a:rPr>
              <a:t>$4</a:t>
            </a:r>
          </a:p>
        </p:txBody>
      </p:sp>
      <p:sp>
        <p:nvSpPr>
          <p:cNvPr id="12306" name="Oval 28"/>
          <p:cNvSpPr>
            <a:spLocks noChangeAspect="1" noChangeArrowheads="1"/>
          </p:cNvSpPr>
          <p:nvPr/>
        </p:nvSpPr>
        <p:spPr bwMode="auto">
          <a:xfrm>
            <a:off x="5597525" y="2997200"/>
            <a:ext cx="128588" cy="12700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2307" name="Text Box 30"/>
          <p:cNvSpPr txBox="1">
            <a:spLocks noChangeArrowheads="1"/>
          </p:cNvSpPr>
          <p:nvPr/>
        </p:nvSpPr>
        <p:spPr bwMode="auto">
          <a:xfrm>
            <a:off x="5602288" y="1422400"/>
            <a:ext cx="190817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u="sng">
                <a:cs typeface="Arial" charset="0"/>
              </a:rPr>
              <a:t>Soybeans</a:t>
            </a:r>
          </a:p>
        </p:txBody>
      </p:sp>
      <p:grpSp>
        <p:nvGrpSpPr>
          <p:cNvPr id="7" name="Group 31"/>
          <p:cNvGrpSpPr>
            <a:grpSpLocks/>
          </p:cNvGrpSpPr>
          <p:nvPr/>
        </p:nvGrpSpPr>
        <p:grpSpPr bwMode="auto">
          <a:xfrm>
            <a:off x="5670550" y="2335213"/>
            <a:ext cx="1563688" cy="665162"/>
            <a:chOff x="3523" y="1457"/>
            <a:chExt cx="985" cy="419"/>
          </a:xfrm>
        </p:grpSpPr>
        <p:sp>
          <p:nvSpPr>
            <p:cNvPr id="12318" name="AutoShape 32"/>
            <p:cNvSpPr>
              <a:spLocks/>
            </p:cNvSpPr>
            <p:nvPr/>
          </p:nvSpPr>
          <p:spPr bwMode="auto">
            <a:xfrm rot="5400000" flipV="1">
              <a:off x="3938" y="1306"/>
              <a:ext cx="155" cy="985"/>
            </a:xfrm>
            <a:prstGeom prst="leftBrace">
              <a:avLst>
                <a:gd name="adj1" fmla="val 67756"/>
                <a:gd name="adj2" fmla="val 50000"/>
              </a:avLst>
            </a:prstGeom>
            <a:noFill/>
            <a:ln w="19050">
              <a:solidFill>
                <a:srgbClr val="996633"/>
              </a:solidFill>
              <a:round/>
              <a:headEnd/>
              <a:tailEnd/>
            </a:ln>
          </p:spPr>
          <p:txBody>
            <a:bodyPr wrap="none" anchor="ctr"/>
            <a:lstStyle/>
            <a:p>
              <a:endParaRPr lang="en-US">
                <a:cs typeface="Arial" charset="0"/>
              </a:endParaRPr>
            </a:p>
          </p:txBody>
        </p:sp>
        <p:sp>
          <p:nvSpPr>
            <p:cNvPr id="12319" name="Text Box 33"/>
            <p:cNvSpPr txBox="1">
              <a:spLocks noChangeArrowheads="1"/>
            </p:cNvSpPr>
            <p:nvPr/>
          </p:nvSpPr>
          <p:spPr bwMode="auto">
            <a:xfrm>
              <a:off x="3619" y="1457"/>
              <a:ext cx="795" cy="298"/>
            </a:xfrm>
            <a:prstGeom prst="rect">
              <a:avLst/>
            </a:prstGeom>
            <a:noFill/>
            <a:ln w="9525">
              <a:noFill/>
              <a:miter lim="800000"/>
              <a:headEnd/>
              <a:tailEnd/>
            </a:ln>
          </p:spPr>
          <p:txBody>
            <a:bodyPr>
              <a:spAutoFit/>
            </a:bodyPr>
            <a:lstStyle/>
            <a:p>
              <a:pPr algn="ctr">
                <a:spcBef>
                  <a:spcPct val="50000"/>
                </a:spcBef>
              </a:pPr>
              <a:r>
                <a:rPr lang="en-US" sz="2500">
                  <a:cs typeface="Arial" charset="0"/>
                </a:rPr>
                <a:t>exports</a:t>
              </a:r>
            </a:p>
          </p:txBody>
        </p:sp>
      </p:grpSp>
      <p:sp>
        <p:nvSpPr>
          <p:cNvPr id="12309" name="Oval 36"/>
          <p:cNvSpPr>
            <a:spLocks noChangeAspect="1" noChangeArrowheads="1"/>
          </p:cNvSpPr>
          <p:nvPr/>
        </p:nvSpPr>
        <p:spPr bwMode="auto">
          <a:xfrm>
            <a:off x="7173913" y="3001963"/>
            <a:ext cx="128587" cy="12700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08582" name="Text Box 38"/>
          <p:cNvSpPr txBox="1">
            <a:spLocks noChangeArrowheads="1"/>
          </p:cNvSpPr>
          <p:nvPr/>
        </p:nvSpPr>
        <p:spPr bwMode="auto">
          <a:xfrm>
            <a:off x="4738688" y="2568575"/>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A</a:t>
            </a:r>
          </a:p>
        </p:txBody>
      </p:sp>
      <p:sp>
        <p:nvSpPr>
          <p:cNvPr id="108583" name="Text Box 39"/>
          <p:cNvSpPr txBox="1">
            <a:spLocks noChangeArrowheads="1"/>
          </p:cNvSpPr>
          <p:nvPr/>
        </p:nvSpPr>
        <p:spPr bwMode="auto">
          <a:xfrm>
            <a:off x="5126038" y="3249613"/>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B</a:t>
            </a:r>
          </a:p>
        </p:txBody>
      </p:sp>
      <p:sp>
        <p:nvSpPr>
          <p:cNvPr id="108584" name="Text Box 40"/>
          <p:cNvSpPr txBox="1">
            <a:spLocks noChangeArrowheads="1"/>
          </p:cNvSpPr>
          <p:nvPr/>
        </p:nvSpPr>
        <p:spPr bwMode="auto">
          <a:xfrm>
            <a:off x="6245225" y="3176588"/>
            <a:ext cx="344488"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D</a:t>
            </a:r>
          </a:p>
        </p:txBody>
      </p:sp>
      <p:sp>
        <p:nvSpPr>
          <p:cNvPr id="108585" name="Text Box 41"/>
          <p:cNvSpPr txBox="1">
            <a:spLocks noChangeArrowheads="1"/>
          </p:cNvSpPr>
          <p:nvPr/>
        </p:nvSpPr>
        <p:spPr bwMode="auto">
          <a:xfrm>
            <a:off x="5013325" y="4029075"/>
            <a:ext cx="42862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a:cs typeface="Arial" charset="0"/>
              </a:rPr>
              <a:t>C</a:t>
            </a:r>
          </a:p>
        </p:txBody>
      </p:sp>
      <p:grpSp>
        <p:nvGrpSpPr>
          <p:cNvPr id="8" name="Group 46"/>
          <p:cNvGrpSpPr>
            <a:grpSpLocks/>
          </p:cNvGrpSpPr>
          <p:nvPr/>
        </p:nvGrpSpPr>
        <p:grpSpPr bwMode="auto">
          <a:xfrm>
            <a:off x="6426200" y="3370263"/>
            <a:ext cx="2055813" cy="1131887"/>
            <a:chOff x="4048" y="2123"/>
            <a:chExt cx="1295" cy="713"/>
          </a:xfrm>
        </p:grpSpPr>
        <p:sp>
          <p:nvSpPr>
            <p:cNvPr id="12316" name="Arc 44"/>
            <p:cNvSpPr>
              <a:spLocks/>
            </p:cNvSpPr>
            <p:nvPr/>
          </p:nvSpPr>
          <p:spPr bwMode="auto">
            <a:xfrm>
              <a:off x="4048" y="2123"/>
              <a:ext cx="563" cy="278"/>
            </a:xfrm>
            <a:custGeom>
              <a:avLst/>
              <a:gdLst>
                <a:gd name="T0" fmla="*/ 0 w 21600"/>
                <a:gd name="T1" fmla="*/ 0 h 21174"/>
                <a:gd name="T2" fmla="*/ 0 w 21600"/>
                <a:gd name="T3" fmla="*/ 0 h 21174"/>
                <a:gd name="T4" fmla="*/ 0 w 21600"/>
                <a:gd name="T5" fmla="*/ 0 h 21174"/>
                <a:gd name="T6" fmla="*/ 0 60000 65536"/>
                <a:gd name="T7" fmla="*/ 0 60000 65536"/>
                <a:gd name="T8" fmla="*/ 0 60000 65536"/>
                <a:gd name="T9" fmla="*/ 0 w 21600"/>
                <a:gd name="T10" fmla="*/ 0 h 21174"/>
                <a:gd name="T11" fmla="*/ 21600 w 21600"/>
                <a:gd name="T12" fmla="*/ 21174 h 21174"/>
              </a:gdLst>
              <a:ahLst/>
              <a:cxnLst>
                <a:cxn ang="T6">
                  <a:pos x="T0" y="T1"/>
                </a:cxn>
                <a:cxn ang="T7">
                  <a:pos x="T2" y="T3"/>
                </a:cxn>
                <a:cxn ang="T8">
                  <a:pos x="T4" y="T5"/>
                </a:cxn>
              </a:cxnLst>
              <a:rect l="T9" t="T10" r="T11" b="T12"/>
              <a:pathLst>
                <a:path w="21600" h="21174" fill="none" extrusionOk="0">
                  <a:moveTo>
                    <a:pt x="4266" y="-1"/>
                  </a:moveTo>
                  <a:cubicBezTo>
                    <a:pt x="14348" y="2030"/>
                    <a:pt x="21600" y="10889"/>
                    <a:pt x="21600" y="21174"/>
                  </a:cubicBezTo>
                </a:path>
                <a:path w="21600" h="21174" stroke="0" extrusionOk="0">
                  <a:moveTo>
                    <a:pt x="4266" y="-1"/>
                  </a:moveTo>
                  <a:cubicBezTo>
                    <a:pt x="14348" y="2030"/>
                    <a:pt x="21600" y="10889"/>
                    <a:pt x="21600" y="21174"/>
                  </a:cubicBezTo>
                  <a:lnTo>
                    <a:pt x="0" y="21174"/>
                  </a:lnTo>
                  <a:close/>
                </a:path>
              </a:pathLst>
            </a:custGeom>
            <a:noFill/>
            <a:ln w="38100">
              <a:solidFill>
                <a:srgbClr val="FF0066"/>
              </a:solidFill>
              <a:round/>
              <a:headEnd type="triangle" w="lg" len="med"/>
              <a:tailEnd/>
            </a:ln>
          </p:spPr>
          <p:txBody>
            <a:bodyPr wrap="none" anchor="ctr"/>
            <a:lstStyle/>
            <a:p>
              <a:endParaRPr lang="en-US"/>
            </a:p>
          </p:txBody>
        </p:sp>
        <p:sp>
          <p:nvSpPr>
            <p:cNvPr id="12317" name="Text Box 45"/>
            <p:cNvSpPr txBox="1">
              <a:spLocks noChangeArrowheads="1"/>
            </p:cNvSpPr>
            <p:nvPr/>
          </p:nvSpPr>
          <p:spPr bwMode="auto">
            <a:xfrm>
              <a:off x="4304" y="2292"/>
              <a:ext cx="1039" cy="544"/>
            </a:xfrm>
            <a:prstGeom prst="rect">
              <a:avLst/>
            </a:prstGeom>
            <a:solidFill>
              <a:schemeClr val="bg1"/>
            </a:solidFill>
            <a:ln w="9525">
              <a:solidFill>
                <a:srgbClr val="FF0066"/>
              </a:solidFill>
              <a:miter lim="800000"/>
              <a:headEnd/>
              <a:tailEnd/>
            </a:ln>
          </p:spPr>
          <p:txBody>
            <a:bodyPr anchor="ctr">
              <a:spAutoFit/>
            </a:bodyPr>
            <a:lstStyle/>
            <a:p>
              <a:pPr algn="ctr">
                <a:spcBef>
                  <a:spcPct val="50000"/>
                </a:spcBef>
              </a:pPr>
              <a:r>
                <a:rPr lang="en-US" sz="2500">
                  <a:cs typeface="Arial" charset="0"/>
                </a:rPr>
                <a:t>gains from trade</a:t>
              </a:r>
            </a:p>
          </p:txBody>
        </p:sp>
      </p:grpSp>
      <p:sp>
        <p:nvSpPr>
          <p:cNvPr id="1231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8582"/>
                                        </p:tgtEl>
                                        <p:attrNameLst>
                                          <p:attrName>style.visibility</p:attrName>
                                        </p:attrNameLst>
                                      </p:cBhvr>
                                      <p:to>
                                        <p:strVal val="visible"/>
                                      </p:to>
                                    </p:set>
                                    <p:animEffect transition="in" filter="strips(downRight)">
                                      <p:cBhvr>
                                        <p:cTn id="7" dur="500"/>
                                        <p:tgtEl>
                                          <p:spTgt spid="108582"/>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8583"/>
                                        </p:tgtEl>
                                        <p:attrNameLst>
                                          <p:attrName>style.visibility</p:attrName>
                                        </p:attrNameLst>
                                      </p:cBhvr>
                                      <p:to>
                                        <p:strVal val="visible"/>
                                      </p:to>
                                    </p:set>
                                    <p:animEffect transition="in" filter="strips(downRight)">
                                      <p:cBhvr>
                                        <p:cTn id="11" dur="500"/>
                                        <p:tgtEl>
                                          <p:spTgt spid="108583"/>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08585"/>
                                        </p:tgtEl>
                                        <p:attrNameLst>
                                          <p:attrName>style.visibility</p:attrName>
                                        </p:attrNameLst>
                                      </p:cBhvr>
                                      <p:to>
                                        <p:strVal val="visible"/>
                                      </p:to>
                                    </p:set>
                                    <p:animEffect transition="in" filter="strips(downRight)">
                                      <p:cBhvr>
                                        <p:cTn id="15" dur="500"/>
                                        <p:tgtEl>
                                          <p:spTgt spid="108585"/>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08584"/>
                                        </p:tgtEl>
                                        <p:attrNameLst>
                                          <p:attrName>style.visibility</p:attrName>
                                        </p:attrNameLst>
                                      </p:cBhvr>
                                      <p:to>
                                        <p:strVal val="visible"/>
                                      </p:to>
                                    </p:set>
                                    <p:animEffect transition="in" filter="strips(downRight)">
                                      <p:cBhvr>
                                        <p:cTn id="19" dur="500"/>
                                        <p:tgtEl>
                                          <p:spTgt spid="10858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8547">
                                            <p:txEl>
                                              <p:pRg st="0" end="0"/>
                                            </p:txEl>
                                          </p:spTgt>
                                        </p:tgtEl>
                                        <p:attrNameLst>
                                          <p:attrName>style.visibility</p:attrName>
                                        </p:attrNameLst>
                                      </p:cBhvr>
                                      <p:to>
                                        <p:strVal val="visible"/>
                                      </p:to>
                                    </p:set>
                                    <p:animEffect transition="in" filter="wipe(left)">
                                      <p:cBhvr>
                                        <p:cTn id="24" dur="500"/>
                                        <p:tgtEl>
                                          <p:spTgt spid="108547">
                                            <p:txEl>
                                              <p:pRg st="0" end="0"/>
                                            </p:tx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08547">
                                            <p:txEl>
                                              <p:pRg st="1" end="1"/>
                                            </p:txEl>
                                          </p:spTgt>
                                        </p:tgtEl>
                                        <p:attrNameLst>
                                          <p:attrName>style.visibility</p:attrName>
                                        </p:attrNameLst>
                                      </p:cBhvr>
                                      <p:to>
                                        <p:strVal val="visible"/>
                                      </p:to>
                                    </p:set>
                                    <p:animEffect transition="in" filter="wipe(left)">
                                      <p:cBhvr>
                                        <p:cTn id="28" dur="500"/>
                                        <p:tgtEl>
                                          <p:spTgt spid="108547">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8593"/>
                                        </p:tgtEl>
                                        <p:attrNameLst>
                                          <p:attrName>style.visibility</p:attrName>
                                        </p:attrNameLst>
                                      </p:cBhvr>
                                      <p:to>
                                        <p:strVal val="visible"/>
                                      </p:to>
                                    </p:set>
                                    <p:animEffect transition="in" filter="fade">
                                      <p:cBhvr>
                                        <p:cTn id="31" dur="500"/>
                                        <p:tgtEl>
                                          <p:spTgt spid="10859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8547">
                                            <p:txEl>
                                              <p:pRg st="2" end="2"/>
                                            </p:txEl>
                                          </p:spTgt>
                                        </p:tgtEl>
                                        <p:attrNameLst>
                                          <p:attrName>style.visibility</p:attrName>
                                        </p:attrNameLst>
                                      </p:cBhvr>
                                      <p:to>
                                        <p:strVal val="visible"/>
                                      </p:to>
                                    </p:set>
                                    <p:animEffect transition="in" filter="wipe(left)">
                                      <p:cBhvr>
                                        <p:cTn id="36" dur="500"/>
                                        <p:tgtEl>
                                          <p:spTgt spid="108547">
                                            <p:txEl>
                                              <p:pRg st="2" end="2"/>
                                            </p:txEl>
                                          </p:spTgt>
                                        </p:tgtEl>
                                      </p:cBhvr>
                                    </p:animEffect>
                                  </p:childTnLst>
                                </p:cTn>
                              </p:par>
                              <p:par>
                                <p:cTn id="37" presetID="10" presetClass="exit" presetSubtype="0" fill="hold" grpId="1" nodeType="withEffect">
                                  <p:stCondLst>
                                    <p:cond delay="0"/>
                                  </p:stCondLst>
                                  <p:childTnLst>
                                    <p:animEffect transition="out" filter="fade">
                                      <p:cBhvr>
                                        <p:cTn id="38" dur="500"/>
                                        <p:tgtEl>
                                          <p:spTgt spid="108593"/>
                                        </p:tgtEl>
                                      </p:cBhvr>
                                    </p:animEffect>
                                    <p:set>
                                      <p:cBhvr>
                                        <p:cTn id="39" dur="1" fill="hold">
                                          <p:stCondLst>
                                            <p:cond delay="499"/>
                                          </p:stCondLst>
                                        </p:cTn>
                                        <p:tgtEl>
                                          <p:spTgt spid="108593"/>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08594"/>
                                        </p:tgtEl>
                                        <p:attrNameLst>
                                          <p:attrName>style.visibility</p:attrName>
                                        </p:attrNameLst>
                                      </p:cBhvr>
                                      <p:to>
                                        <p:strVal val="visible"/>
                                      </p:to>
                                    </p:set>
                                    <p:animEffect transition="in" filter="fade">
                                      <p:cBhvr>
                                        <p:cTn id="42" dur="500"/>
                                        <p:tgtEl>
                                          <p:spTgt spid="10859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8547">
                                            <p:txEl>
                                              <p:pRg st="3" end="3"/>
                                            </p:txEl>
                                          </p:spTgt>
                                        </p:tgtEl>
                                        <p:attrNameLst>
                                          <p:attrName>style.visibility</p:attrName>
                                        </p:attrNameLst>
                                      </p:cBhvr>
                                      <p:to>
                                        <p:strVal val="visible"/>
                                      </p:to>
                                    </p:set>
                                    <p:animEffect transition="in" filter="wipe(left)">
                                      <p:cBhvr>
                                        <p:cTn id="47" dur="500"/>
                                        <p:tgtEl>
                                          <p:spTgt spid="108547">
                                            <p:txEl>
                                              <p:pRg st="3" end="3"/>
                                            </p:txEl>
                                          </p:spTgt>
                                        </p:tgtEl>
                                      </p:cBhvr>
                                    </p:animEffect>
                                  </p:childTnLst>
                                </p:cTn>
                              </p:par>
                            </p:childTnLst>
                          </p:cTn>
                        </p:par>
                        <p:par>
                          <p:cTn id="48" fill="hold">
                            <p:stCondLst>
                              <p:cond delay="500"/>
                            </p:stCondLst>
                            <p:childTnLst>
                              <p:par>
                                <p:cTn id="49" presetID="10" presetClass="entr" presetSubtype="0" fill="hold" grpId="2" nodeType="afterEffect">
                                  <p:stCondLst>
                                    <p:cond delay="0"/>
                                  </p:stCondLst>
                                  <p:childTnLst>
                                    <p:set>
                                      <p:cBhvr>
                                        <p:cTn id="50" dur="1" fill="hold">
                                          <p:stCondLst>
                                            <p:cond delay="0"/>
                                          </p:stCondLst>
                                        </p:cTn>
                                        <p:tgtEl>
                                          <p:spTgt spid="108593"/>
                                        </p:tgtEl>
                                        <p:attrNameLst>
                                          <p:attrName>style.visibility</p:attrName>
                                        </p:attrNameLst>
                                      </p:cBhvr>
                                      <p:to>
                                        <p:strVal val="visible"/>
                                      </p:to>
                                    </p:set>
                                    <p:animEffect transition="in" filter="fade">
                                      <p:cBhvr>
                                        <p:cTn id="51" dur="500"/>
                                        <p:tgtEl>
                                          <p:spTgt spid="10859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8547">
                                            <p:txEl>
                                              <p:pRg st="4" end="4"/>
                                            </p:txEl>
                                          </p:spTgt>
                                        </p:tgtEl>
                                        <p:attrNameLst>
                                          <p:attrName>style.visibility</p:attrName>
                                        </p:attrNameLst>
                                      </p:cBhvr>
                                      <p:to>
                                        <p:strVal val="visible"/>
                                      </p:to>
                                    </p:set>
                                    <p:animEffect transition="in" filter="wipe(left)">
                                      <p:cBhvr>
                                        <p:cTn id="56" dur="500"/>
                                        <p:tgtEl>
                                          <p:spTgt spid="108547">
                                            <p:txEl>
                                              <p:pRg st="4" end="4"/>
                                            </p:txEl>
                                          </p:spTgt>
                                        </p:tgtEl>
                                      </p:cBhvr>
                                    </p:animEffect>
                                  </p:childTnLst>
                                </p:cTn>
                              </p:par>
                              <p:par>
                                <p:cTn id="57" presetID="10" presetClass="exit" presetSubtype="0" fill="hold" grpId="3" nodeType="withEffect">
                                  <p:stCondLst>
                                    <p:cond delay="0"/>
                                  </p:stCondLst>
                                  <p:childTnLst>
                                    <p:animEffect transition="out" filter="fade">
                                      <p:cBhvr>
                                        <p:cTn id="58" dur="500"/>
                                        <p:tgtEl>
                                          <p:spTgt spid="108593"/>
                                        </p:tgtEl>
                                      </p:cBhvr>
                                    </p:animEffect>
                                    <p:set>
                                      <p:cBhvr>
                                        <p:cTn id="59" dur="1" fill="hold">
                                          <p:stCondLst>
                                            <p:cond delay="499"/>
                                          </p:stCondLst>
                                        </p:cTn>
                                        <p:tgtEl>
                                          <p:spTgt spid="108593"/>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08594"/>
                                        </p:tgtEl>
                                      </p:cBhvr>
                                    </p:animEffect>
                                    <p:set>
                                      <p:cBhvr>
                                        <p:cTn id="62" dur="1" fill="hold">
                                          <p:stCondLst>
                                            <p:cond delay="499"/>
                                          </p:stCondLst>
                                        </p:cTn>
                                        <p:tgtEl>
                                          <p:spTgt spid="10859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8547">
                                            <p:txEl>
                                              <p:pRg st="5" end="5"/>
                                            </p:txEl>
                                          </p:spTgt>
                                        </p:tgtEl>
                                        <p:attrNameLst>
                                          <p:attrName>style.visibility</p:attrName>
                                        </p:attrNameLst>
                                      </p:cBhvr>
                                      <p:to>
                                        <p:strVal val="visible"/>
                                      </p:to>
                                    </p:set>
                                    <p:animEffect transition="in" filter="wipe(left)">
                                      <p:cBhvr>
                                        <p:cTn id="67" dur="500"/>
                                        <p:tgtEl>
                                          <p:spTgt spid="108547">
                                            <p:txEl>
                                              <p:pRg st="5" end="5"/>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8592"/>
                                        </p:tgtEl>
                                        <p:attrNameLst>
                                          <p:attrName>style.visibility</p:attrName>
                                        </p:attrNameLst>
                                      </p:cBhvr>
                                      <p:to>
                                        <p:strVal val="visible"/>
                                      </p:to>
                                    </p:set>
                                    <p:animEffect transition="in" filter="fade">
                                      <p:cBhvr>
                                        <p:cTn id="70" dur="500"/>
                                        <p:tgtEl>
                                          <p:spTgt spid="10859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08547">
                                            <p:txEl>
                                              <p:pRg st="6" end="6"/>
                                            </p:txEl>
                                          </p:spTgt>
                                        </p:tgtEl>
                                        <p:attrNameLst>
                                          <p:attrName>style.visibility</p:attrName>
                                        </p:attrNameLst>
                                      </p:cBhvr>
                                      <p:to>
                                        <p:strVal val="visible"/>
                                      </p:to>
                                    </p:set>
                                    <p:animEffect transition="in" filter="wipe(left)">
                                      <p:cBhvr>
                                        <p:cTn id="75" dur="500"/>
                                        <p:tgtEl>
                                          <p:spTgt spid="108547">
                                            <p:txEl>
                                              <p:pRg st="6" end="6"/>
                                            </p:txEl>
                                          </p:spTgt>
                                        </p:tgtEl>
                                      </p:cBhvr>
                                    </p:animEffect>
                                  </p:childTnLst>
                                </p:cTn>
                              </p:par>
                              <p:par>
                                <p:cTn id="76" presetID="10" presetClass="exit" presetSubtype="0" fill="hold" grpId="1" nodeType="withEffect">
                                  <p:stCondLst>
                                    <p:cond delay="0"/>
                                  </p:stCondLst>
                                  <p:childTnLst>
                                    <p:animEffect transition="out" filter="fade">
                                      <p:cBhvr>
                                        <p:cTn id="77" dur="500"/>
                                        <p:tgtEl>
                                          <p:spTgt spid="108592"/>
                                        </p:tgtEl>
                                      </p:cBhvr>
                                    </p:animEffect>
                                    <p:set>
                                      <p:cBhvr>
                                        <p:cTn id="78" dur="1" fill="hold">
                                          <p:stCondLst>
                                            <p:cond delay="499"/>
                                          </p:stCondLst>
                                        </p:cTn>
                                        <p:tgtEl>
                                          <p:spTgt spid="108592"/>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108591"/>
                                        </p:tgtEl>
                                        <p:attrNameLst>
                                          <p:attrName>style.visibility</p:attrName>
                                        </p:attrNameLst>
                                      </p:cBhvr>
                                      <p:to>
                                        <p:strVal val="visible"/>
                                      </p:to>
                                    </p:set>
                                    <p:animEffect transition="in" filter="fade">
                                      <p:cBhvr>
                                        <p:cTn id="81" dur="500"/>
                                        <p:tgtEl>
                                          <p:spTgt spid="108591"/>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08547">
                                            <p:txEl>
                                              <p:pRg st="7" end="7"/>
                                            </p:txEl>
                                          </p:spTgt>
                                        </p:tgtEl>
                                        <p:attrNameLst>
                                          <p:attrName>style.visibility</p:attrName>
                                        </p:attrNameLst>
                                      </p:cBhvr>
                                      <p:to>
                                        <p:strVal val="visible"/>
                                      </p:to>
                                    </p:set>
                                    <p:animEffect transition="in" filter="wipe(left)">
                                      <p:cBhvr>
                                        <p:cTn id="86" dur="500"/>
                                        <p:tgtEl>
                                          <p:spTgt spid="108547">
                                            <p:txEl>
                                              <p:pRg st="7" end="7"/>
                                            </p:txEl>
                                          </p:spTgt>
                                        </p:tgtEl>
                                      </p:cBhvr>
                                    </p:animEffect>
                                  </p:childTnLst>
                                </p:cTn>
                              </p:par>
                              <p:par>
                                <p:cTn id="87" presetID="10" presetClass="entr" presetSubtype="0" fill="hold" grpId="2" nodeType="withEffect">
                                  <p:stCondLst>
                                    <p:cond delay="0"/>
                                  </p:stCondLst>
                                  <p:childTnLst>
                                    <p:set>
                                      <p:cBhvr>
                                        <p:cTn id="88" dur="1" fill="hold">
                                          <p:stCondLst>
                                            <p:cond delay="0"/>
                                          </p:stCondLst>
                                        </p:cTn>
                                        <p:tgtEl>
                                          <p:spTgt spid="108592"/>
                                        </p:tgtEl>
                                        <p:attrNameLst>
                                          <p:attrName>style.visibility</p:attrName>
                                        </p:attrNameLst>
                                      </p:cBhvr>
                                      <p:to>
                                        <p:strVal val="visible"/>
                                      </p:to>
                                    </p:set>
                                    <p:animEffect transition="in" filter="fade">
                                      <p:cBhvr>
                                        <p:cTn id="89" dur="500"/>
                                        <p:tgtEl>
                                          <p:spTgt spid="108592"/>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9" fill="hold"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strips(upLeft)">
                                      <p:cBhvr>
                                        <p:cTn id="94" dur="500"/>
                                        <p:tgtEl>
                                          <p:spTgt spid="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8586"/>
                                        </p:tgtEl>
                                        <p:attrNameLst>
                                          <p:attrName>style.visibility</p:attrName>
                                        </p:attrNameLst>
                                      </p:cBhvr>
                                      <p:to>
                                        <p:strVal val="visible"/>
                                      </p:to>
                                    </p:set>
                                    <p:animEffect transition="in" filter="fade">
                                      <p:cBhvr>
                                        <p:cTn id="97" dur="500"/>
                                        <p:tgtEl>
                                          <p:spTgt spid="108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94" grpId="0" uiExpand="1" animBg="1"/>
      <p:bldP spid="108594" grpId="1" uiExpand="1" animBg="1"/>
      <p:bldP spid="108593" grpId="0" uiExpand="1" animBg="1"/>
      <p:bldP spid="108593" grpId="1" uiExpand="1" animBg="1"/>
      <p:bldP spid="108593" grpId="2" uiExpand="1" animBg="1"/>
      <p:bldP spid="108593" grpId="3" uiExpand="1" animBg="1"/>
      <p:bldP spid="108591" grpId="0" uiExpand="1" animBg="1"/>
      <p:bldP spid="108592" grpId="0" uiExpand="1" animBg="1"/>
      <p:bldP spid="108592" grpId="1" uiExpand="1" animBg="1"/>
      <p:bldP spid="108592" grpId="2" animBg="1"/>
      <p:bldP spid="108586" grpId="0" animBg="1"/>
      <p:bldP spid="108547" grpId="0" uiExpand="1" build="p" bldLvl="5"/>
      <p:bldP spid="108582" grpId="0"/>
      <p:bldP spid="108583" grpId="0"/>
      <p:bldP spid="108584" grpId="0"/>
      <p:bldP spid="10858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2CD"/>
        </a:solidFill>
        <a:effectLst/>
      </p:bgPr>
    </p:bg>
    <p:spTree>
      <p:nvGrpSpPr>
        <p:cNvPr id="1" name=""/>
        <p:cNvGrpSpPr/>
        <p:nvPr/>
      </p:nvGrpSpPr>
      <p:grpSpPr>
        <a:xfrm>
          <a:off x="0" y="0"/>
          <a:ext cx="0" cy="0"/>
          <a:chOff x="0" y="0"/>
          <a:chExt cx="0" cy="0"/>
        </a:xfrm>
      </p:grpSpPr>
      <p:sp>
        <p:nvSpPr>
          <p:cNvPr id="178181" name="Rectangle 5"/>
          <p:cNvSpPr>
            <a:spLocks noChangeArrowheads="1"/>
          </p:cNvSpPr>
          <p:nvPr/>
        </p:nvSpPr>
        <p:spPr bwMode="auto">
          <a:xfrm>
            <a:off x="557213" y="1397000"/>
            <a:ext cx="3917950" cy="5218113"/>
          </a:xfrm>
          <a:prstGeom prst="rect">
            <a:avLst/>
          </a:prstGeom>
          <a:noFill/>
          <a:ln w="9525">
            <a:noFill/>
            <a:miter lim="800000"/>
            <a:headEnd/>
            <a:tailEnd/>
          </a:ln>
        </p:spPr>
        <p:txBody>
          <a:bodyPr/>
          <a:lstStyle/>
          <a:p>
            <a:pPr>
              <a:lnSpc>
                <a:spcPct val="105000"/>
              </a:lnSpc>
              <a:spcBef>
                <a:spcPct val="40000"/>
              </a:spcBef>
              <a:buClr>
                <a:srgbClr val="339966"/>
              </a:buClr>
              <a:buSzPct val="120000"/>
              <a:buFont typeface="Wingdings" pitchFamily="2" charset="2"/>
              <a:buNone/>
            </a:pPr>
            <a:r>
              <a:rPr lang="en-US" sz="2600" dirty="0"/>
              <a:t>Without trade,</a:t>
            </a:r>
            <a:br>
              <a:rPr lang="en-US" sz="2600" dirty="0"/>
            </a:br>
            <a:r>
              <a:rPr lang="en-US" sz="2600" b="1" i="1" dirty="0"/>
              <a:t>P</a:t>
            </a:r>
            <a:r>
              <a:rPr lang="en-US" sz="2600" b="1" baseline="-25000" dirty="0"/>
              <a:t>D</a:t>
            </a:r>
            <a:r>
              <a:rPr lang="en-US" sz="2600" dirty="0"/>
              <a:t> = $3000, </a:t>
            </a:r>
            <a:r>
              <a:rPr lang="en-US" sz="2600" b="1" i="1" dirty="0"/>
              <a:t>Q</a:t>
            </a:r>
            <a:r>
              <a:rPr lang="en-US" sz="2600" dirty="0"/>
              <a:t> = 400</a:t>
            </a:r>
          </a:p>
          <a:p>
            <a:pPr>
              <a:lnSpc>
                <a:spcPct val="105000"/>
              </a:lnSpc>
              <a:spcBef>
                <a:spcPct val="40000"/>
              </a:spcBef>
              <a:buClr>
                <a:srgbClr val="339966"/>
              </a:buClr>
              <a:buSzPct val="120000"/>
              <a:buFont typeface="Wingdings" pitchFamily="2" charset="2"/>
              <a:buNone/>
            </a:pPr>
            <a:r>
              <a:rPr lang="en-US" sz="2600" dirty="0"/>
              <a:t>In world markets, </a:t>
            </a:r>
            <a:br>
              <a:rPr lang="en-US" sz="2600" dirty="0"/>
            </a:br>
            <a:r>
              <a:rPr lang="en-US" sz="2600" b="1" i="1" dirty="0"/>
              <a:t>P</a:t>
            </a:r>
            <a:r>
              <a:rPr lang="en-US" sz="2600" b="1" baseline="-25000" dirty="0"/>
              <a:t>W</a:t>
            </a:r>
            <a:r>
              <a:rPr lang="en-US" sz="2600" dirty="0"/>
              <a:t> = $1500 </a:t>
            </a:r>
          </a:p>
          <a:p>
            <a:pPr>
              <a:lnSpc>
                <a:spcPct val="105000"/>
              </a:lnSpc>
              <a:spcBef>
                <a:spcPct val="40000"/>
              </a:spcBef>
              <a:buClr>
                <a:srgbClr val="339966"/>
              </a:buClr>
              <a:buSzPct val="120000"/>
              <a:buFont typeface="Wingdings" pitchFamily="2" charset="2"/>
              <a:buNone/>
            </a:pPr>
            <a:r>
              <a:rPr lang="en-US" sz="2600" dirty="0"/>
              <a:t>Under free trade, </a:t>
            </a:r>
            <a:br>
              <a:rPr lang="en-US" sz="2600" dirty="0"/>
            </a:br>
            <a:r>
              <a:rPr lang="en-US" sz="2600" dirty="0"/>
              <a:t>how many TVs </a:t>
            </a:r>
            <a:br>
              <a:rPr lang="en-US" sz="2600" dirty="0"/>
            </a:br>
            <a:r>
              <a:rPr lang="en-US" sz="2600" dirty="0"/>
              <a:t>will the country </a:t>
            </a:r>
            <a:br>
              <a:rPr lang="en-US" sz="2600" dirty="0"/>
            </a:br>
            <a:r>
              <a:rPr lang="en-US" sz="2600" dirty="0"/>
              <a:t>import or export?</a:t>
            </a:r>
          </a:p>
          <a:p>
            <a:pPr>
              <a:lnSpc>
                <a:spcPct val="105000"/>
              </a:lnSpc>
              <a:spcBef>
                <a:spcPct val="40000"/>
              </a:spcBef>
              <a:buClr>
                <a:srgbClr val="339966"/>
              </a:buClr>
              <a:buSzPct val="120000"/>
              <a:buFont typeface="Wingdings" pitchFamily="2" charset="2"/>
              <a:buNone/>
            </a:pPr>
            <a:r>
              <a:rPr lang="en-US" sz="2600" dirty="0"/>
              <a:t>Identify CS, PS, and </a:t>
            </a:r>
            <a:br>
              <a:rPr lang="en-US" sz="2600" dirty="0"/>
            </a:br>
            <a:r>
              <a:rPr lang="en-US" sz="2600" dirty="0"/>
              <a:t>total surplus without trade, and with trade.  </a:t>
            </a:r>
          </a:p>
        </p:txBody>
      </p:sp>
      <p:grpSp>
        <p:nvGrpSpPr>
          <p:cNvPr id="3" name="Group 7"/>
          <p:cNvGrpSpPr>
            <a:grpSpLocks/>
          </p:cNvGrpSpPr>
          <p:nvPr/>
        </p:nvGrpSpPr>
        <p:grpSpPr bwMode="auto">
          <a:xfrm>
            <a:off x="4391025" y="1520825"/>
            <a:ext cx="4298950" cy="4086225"/>
            <a:chOff x="2563" y="1070"/>
            <a:chExt cx="2708" cy="2574"/>
          </a:xfrm>
        </p:grpSpPr>
        <p:grpSp>
          <p:nvGrpSpPr>
            <p:cNvPr id="4" name="Group 8"/>
            <p:cNvGrpSpPr>
              <a:grpSpLocks/>
            </p:cNvGrpSpPr>
            <p:nvPr/>
          </p:nvGrpSpPr>
          <p:grpSpPr bwMode="auto">
            <a:xfrm>
              <a:off x="2682" y="1303"/>
              <a:ext cx="2382" cy="2202"/>
              <a:chOff x="2424" y="1167"/>
              <a:chExt cx="2400" cy="2079"/>
            </a:xfrm>
          </p:grpSpPr>
          <p:sp>
            <p:nvSpPr>
              <p:cNvPr id="13352" name="Line 9"/>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p>
            </p:txBody>
          </p:sp>
          <p:sp>
            <p:nvSpPr>
              <p:cNvPr id="13353" name="Line 10"/>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p>
            </p:txBody>
          </p:sp>
        </p:grpSp>
        <p:sp>
          <p:nvSpPr>
            <p:cNvPr id="13350" name="Text Box 11"/>
            <p:cNvSpPr txBox="1">
              <a:spLocks noChangeArrowheads="1"/>
            </p:cNvSpPr>
            <p:nvPr/>
          </p:nvSpPr>
          <p:spPr bwMode="auto">
            <a:xfrm>
              <a:off x="2563" y="1070"/>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P</a:t>
              </a:r>
            </a:p>
          </p:txBody>
        </p:sp>
        <p:sp>
          <p:nvSpPr>
            <p:cNvPr id="13351" name="Text Box 12"/>
            <p:cNvSpPr txBox="1">
              <a:spLocks noChangeArrowheads="1"/>
            </p:cNvSpPr>
            <p:nvPr/>
          </p:nvSpPr>
          <p:spPr bwMode="auto">
            <a:xfrm>
              <a:off x="5038" y="3365"/>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Q</a:t>
              </a:r>
            </a:p>
          </p:txBody>
        </p:sp>
      </p:grpSp>
      <p:grpSp>
        <p:nvGrpSpPr>
          <p:cNvPr id="5" name="Group 13"/>
          <p:cNvGrpSpPr>
            <a:grpSpLocks/>
          </p:cNvGrpSpPr>
          <p:nvPr/>
        </p:nvGrpSpPr>
        <p:grpSpPr bwMode="auto">
          <a:xfrm>
            <a:off x="4583113" y="2149475"/>
            <a:ext cx="3821112" cy="2962275"/>
            <a:chOff x="2680" y="1462"/>
            <a:chExt cx="2407" cy="1866"/>
          </a:xfrm>
        </p:grpSpPr>
        <p:sp>
          <p:nvSpPr>
            <p:cNvPr id="13347" name="Text Box 14"/>
            <p:cNvSpPr txBox="1">
              <a:spLocks noChangeArrowheads="1"/>
            </p:cNvSpPr>
            <p:nvPr/>
          </p:nvSpPr>
          <p:spPr bwMode="auto">
            <a:xfrm>
              <a:off x="4854" y="3049"/>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D</a:t>
              </a:r>
            </a:p>
          </p:txBody>
        </p:sp>
        <p:sp>
          <p:nvSpPr>
            <p:cNvPr id="13348" name="Line 15"/>
            <p:cNvSpPr>
              <a:spLocks noChangeShapeType="1"/>
            </p:cNvSpPr>
            <p:nvPr/>
          </p:nvSpPr>
          <p:spPr bwMode="auto">
            <a:xfrm>
              <a:off x="2680" y="1462"/>
              <a:ext cx="2213" cy="1715"/>
            </a:xfrm>
            <a:prstGeom prst="line">
              <a:avLst/>
            </a:prstGeom>
            <a:noFill/>
            <a:ln w="38100">
              <a:solidFill>
                <a:schemeClr val="tx2"/>
              </a:solidFill>
              <a:round/>
              <a:headEnd/>
              <a:tailEnd/>
            </a:ln>
          </p:spPr>
          <p:txBody>
            <a:bodyPr/>
            <a:lstStyle/>
            <a:p>
              <a:endParaRPr lang="en-US"/>
            </a:p>
          </p:txBody>
        </p:sp>
      </p:grpSp>
      <p:grpSp>
        <p:nvGrpSpPr>
          <p:cNvPr id="6" name="Group 16"/>
          <p:cNvGrpSpPr>
            <a:grpSpLocks/>
          </p:cNvGrpSpPr>
          <p:nvPr/>
        </p:nvGrpSpPr>
        <p:grpSpPr bwMode="auto">
          <a:xfrm>
            <a:off x="4584700" y="2232025"/>
            <a:ext cx="3879850" cy="3148013"/>
            <a:chOff x="2685" y="1518"/>
            <a:chExt cx="2444" cy="1983"/>
          </a:xfrm>
        </p:grpSpPr>
        <p:sp>
          <p:nvSpPr>
            <p:cNvPr id="13345" name="Text Box 17"/>
            <p:cNvSpPr txBox="1">
              <a:spLocks noChangeArrowheads="1"/>
            </p:cNvSpPr>
            <p:nvPr/>
          </p:nvSpPr>
          <p:spPr bwMode="auto">
            <a:xfrm>
              <a:off x="4896" y="1518"/>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S</a:t>
              </a:r>
            </a:p>
          </p:txBody>
        </p:sp>
        <p:sp>
          <p:nvSpPr>
            <p:cNvPr id="13346" name="Line 18"/>
            <p:cNvSpPr>
              <a:spLocks noChangeShapeType="1"/>
            </p:cNvSpPr>
            <p:nvPr/>
          </p:nvSpPr>
          <p:spPr bwMode="auto">
            <a:xfrm flipV="1">
              <a:off x="2685" y="1740"/>
              <a:ext cx="2280" cy="1761"/>
            </a:xfrm>
            <a:prstGeom prst="line">
              <a:avLst/>
            </a:prstGeom>
            <a:noFill/>
            <a:ln w="38100">
              <a:solidFill>
                <a:schemeClr val="tx2"/>
              </a:solidFill>
              <a:round/>
              <a:headEnd/>
              <a:tailEnd/>
            </a:ln>
          </p:spPr>
          <p:txBody>
            <a:bodyPr/>
            <a:lstStyle/>
            <a:p>
              <a:endParaRPr lang="en-US"/>
            </a:p>
          </p:txBody>
        </p:sp>
      </p:grpSp>
      <p:grpSp>
        <p:nvGrpSpPr>
          <p:cNvPr id="7" name="Group 19"/>
          <p:cNvGrpSpPr>
            <a:grpSpLocks/>
          </p:cNvGrpSpPr>
          <p:nvPr/>
        </p:nvGrpSpPr>
        <p:grpSpPr bwMode="auto">
          <a:xfrm>
            <a:off x="3503613" y="4391025"/>
            <a:ext cx="4716462" cy="381000"/>
            <a:chOff x="2207" y="2731"/>
            <a:chExt cx="2971" cy="240"/>
          </a:xfrm>
        </p:grpSpPr>
        <p:sp>
          <p:nvSpPr>
            <p:cNvPr id="13343" name="Line 20"/>
            <p:cNvSpPr>
              <a:spLocks noChangeShapeType="1"/>
            </p:cNvSpPr>
            <p:nvPr/>
          </p:nvSpPr>
          <p:spPr bwMode="auto">
            <a:xfrm>
              <a:off x="2884" y="2854"/>
              <a:ext cx="2294" cy="0"/>
            </a:xfrm>
            <a:prstGeom prst="line">
              <a:avLst/>
            </a:prstGeom>
            <a:noFill/>
            <a:ln w="28575">
              <a:solidFill>
                <a:srgbClr val="CC0000"/>
              </a:solidFill>
              <a:round/>
              <a:headEnd/>
              <a:tailEnd/>
            </a:ln>
          </p:spPr>
          <p:txBody>
            <a:bodyPr/>
            <a:lstStyle/>
            <a:p>
              <a:endParaRPr lang="en-US"/>
            </a:p>
          </p:txBody>
        </p:sp>
        <p:sp>
          <p:nvSpPr>
            <p:cNvPr id="13344" name="Text Box 21"/>
            <p:cNvSpPr txBox="1">
              <a:spLocks noChangeArrowheads="1"/>
            </p:cNvSpPr>
            <p:nvPr/>
          </p:nvSpPr>
          <p:spPr bwMode="auto">
            <a:xfrm>
              <a:off x="2207" y="2731"/>
              <a:ext cx="669" cy="240"/>
            </a:xfrm>
            <a:prstGeom prst="rect">
              <a:avLst/>
            </a:prstGeom>
            <a:noFill/>
            <a:ln w="9525">
              <a:noFill/>
              <a:miter lim="800000"/>
              <a:headEnd/>
              <a:tailEnd/>
            </a:ln>
          </p:spPr>
          <p:txBody>
            <a:bodyPr lIns="0" tIns="0" bIns="0" anchor="ctr">
              <a:spAutoFit/>
            </a:bodyPr>
            <a:lstStyle/>
            <a:p>
              <a:pPr algn="r">
                <a:spcBef>
                  <a:spcPct val="50000"/>
                </a:spcBef>
              </a:pPr>
              <a:r>
                <a:rPr lang="en-US" sz="2500">
                  <a:cs typeface="Arial" charset="0"/>
                </a:rPr>
                <a:t>$1500</a:t>
              </a:r>
            </a:p>
          </p:txBody>
        </p:sp>
      </p:grpSp>
      <p:grpSp>
        <p:nvGrpSpPr>
          <p:cNvPr id="8" name="Group 22"/>
          <p:cNvGrpSpPr>
            <a:grpSpLocks/>
          </p:cNvGrpSpPr>
          <p:nvPr/>
        </p:nvGrpSpPr>
        <p:grpSpPr bwMode="auto">
          <a:xfrm>
            <a:off x="5251450" y="4524375"/>
            <a:ext cx="731838" cy="1258888"/>
            <a:chOff x="3308" y="2815"/>
            <a:chExt cx="461" cy="793"/>
          </a:xfrm>
        </p:grpSpPr>
        <p:sp>
          <p:nvSpPr>
            <p:cNvPr id="13340" name="Line 23"/>
            <p:cNvSpPr>
              <a:spLocks noChangeShapeType="1"/>
            </p:cNvSpPr>
            <p:nvPr/>
          </p:nvSpPr>
          <p:spPr bwMode="auto">
            <a:xfrm>
              <a:off x="3537" y="2852"/>
              <a:ext cx="0" cy="505"/>
            </a:xfrm>
            <a:prstGeom prst="line">
              <a:avLst/>
            </a:prstGeom>
            <a:noFill/>
            <a:ln w="9525">
              <a:solidFill>
                <a:schemeClr val="tx1"/>
              </a:solidFill>
              <a:prstDash val="lgDash"/>
              <a:round/>
              <a:headEnd/>
              <a:tailEnd/>
            </a:ln>
          </p:spPr>
          <p:txBody>
            <a:bodyPr/>
            <a:lstStyle/>
            <a:p>
              <a:endParaRPr lang="en-US"/>
            </a:p>
          </p:txBody>
        </p:sp>
        <p:sp>
          <p:nvSpPr>
            <p:cNvPr id="13341" name="Oval 24"/>
            <p:cNvSpPr>
              <a:spLocks noChangeAspect="1" noChangeArrowheads="1"/>
            </p:cNvSpPr>
            <p:nvPr/>
          </p:nvSpPr>
          <p:spPr bwMode="auto">
            <a:xfrm>
              <a:off x="3496" y="2815"/>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3342" name="Text Box 25"/>
            <p:cNvSpPr txBox="1">
              <a:spLocks noChangeArrowheads="1"/>
            </p:cNvSpPr>
            <p:nvPr/>
          </p:nvSpPr>
          <p:spPr bwMode="auto">
            <a:xfrm>
              <a:off x="3308" y="3368"/>
              <a:ext cx="461"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200</a:t>
              </a:r>
            </a:p>
          </p:txBody>
        </p:sp>
      </p:grpSp>
      <p:grpSp>
        <p:nvGrpSpPr>
          <p:cNvPr id="9" name="Group 26"/>
          <p:cNvGrpSpPr>
            <a:grpSpLocks/>
          </p:cNvGrpSpPr>
          <p:nvPr/>
        </p:nvGrpSpPr>
        <p:grpSpPr bwMode="auto">
          <a:xfrm>
            <a:off x="3536950" y="3584575"/>
            <a:ext cx="3511550" cy="2200275"/>
            <a:chOff x="2228" y="2223"/>
            <a:chExt cx="2212" cy="1386"/>
          </a:xfrm>
        </p:grpSpPr>
        <p:grpSp>
          <p:nvGrpSpPr>
            <p:cNvPr id="10" name="Group 27"/>
            <p:cNvGrpSpPr>
              <a:grpSpLocks/>
            </p:cNvGrpSpPr>
            <p:nvPr/>
          </p:nvGrpSpPr>
          <p:grpSpPr bwMode="auto">
            <a:xfrm>
              <a:off x="2883" y="2343"/>
              <a:ext cx="1321" cy="1012"/>
              <a:chOff x="3034" y="2356"/>
              <a:chExt cx="552" cy="560"/>
            </a:xfrm>
          </p:grpSpPr>
          <p:sp>
            <p:nvSpPr>
              <p:cNvPr id="13338" name="Line 28"/>
              <p:cNvSpPr>
                <a:spLocks noChangeShapeType="1"/>
              </p:cNvSpPr>
              <p:nvPr/>
            </p:nvSpPr>
            <p:spPr bwMode="auto">
              <a:xfrm>
                <a:off x="3034" y="2356"/>
                <a:ext cx="552" cy="0"/>
              </a:xfrm>
              <a:prstGeom prst="line">
                <a:avLst/>
              </a:prstGeom>
              <a:noFill/>
              <a:ln w="9525">
                <a:solidFill>
                  <a:schemeClr val="tx1"/>
                </a:solidFill>
                <a:prstDash val="lgDash"/>
                <a:round/>
                <a:headEnd/>
                <a:tailEnd/>
              </a:ln>
            </p:spPr>
            <p:txBody>
              <a:bodyPr/>
              <a:lstStyle/>
              <a:p>
                <a:endParaRPr lang="en-US"/>
              </a:p>
            </p:txBody>
          </p:sp>
          <p:sp>
            <p:nvSpPr>
              <p:cNvPr id="13339" name="Line 29"/>
              <p:cNvSpPr>
                <a:spLocks noChangeShapeType="1"/>
              </p:cNvSpPr>
              <p:nvPr/>
            </p:nvSpPr>
            <p:spPr bwMode="auto">
              <a:xfrm>
                <a:off x="3586" y="2356"/>
                <a:ext cx="0" cy="560"/>
              </a:xfrm>
              <a:prstGeom prst="line">
                <a:avLst/>
              </a:prstGeom>
              <a:noFill/>
              <a:ln w="9525">
                <a:solidFill>
                  <a:schemeClr val="tx1"/>
                </a:solidFill>
                <a:prstDash val="lgDash"/>
                <a:round/>
                <a:headEnd/>
                <a:tailEnd/>
              </a:ln>
            </p:spPr>
            <p:txBody>
              <a:bodyPr/>
              <a:lstStyle/>
              <a:p>
                <a:endParaRPr lang="en-US"/>
              </a:p>
            </p:txBody>
          </p:sp>
        </p:grpSp>
        <p:sp>
          <p:nvSpPr>
            <p:cNvPr id="13335" name="Oval 30"/>
            <p:cNvSpPr>
              <a:spLocks noChangeAspect="1" noChangeArrowheads="1"/>
            </p:cNvSpPr>
            <p:nvPr/>
          </p:nvSpPr>
          <p:spPr bwMode="auto">
            <a:xfrm>
              <a:off x="4161" y="2304"/>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3336" name="Text Box 31"/>
            <p:cNvSpPr txBox="1">
              <a:spLocks noChangeArrowheads="1"/>
            </p:cNvSpPr>
            <p:nvPr/>
          </p:nvSpPr>
          <p:spPr bwMode="auto">
            <a:xfrm>
              <a:off x="2228" y="2223"/>
              <a:ext cx="646" cy="240"/>
            </a:xfrm>
            <a:prstGeom prst="rect">
              <a:avLst/>
            </a:prstGeom>
            <a:noFill/>
            <a:ln w="9525">
              <a:noFill/>
              <a:miter lim="800000"/>
              <a:headEnd/>
              <a:tailEnd/>
            </a:ln>
          </p:spPr>
          <p:txBody>
            <a:bodyPr lIns="0" tIns="0" bIns="0" anchor="ctr">
              <a:spAutoFit/>
            </a:bodyPr>
            <a:lstStyle/>
            <a:p>
              <a:pPr algn="r">
                <a:spcBef>
                  <a:spcPct val="50000"/>
                </a:spcBef>
              </a:pPr>
              <a:r>
                <a:rPr lang="en-US" sz="2500">
                  <a:cs typeface="Arial" charset="0"/>
                </a:rPr>
                <a:t>$3000</a:t>
              </a:r>
            </a:p>
          </p:txBody>
        </p:sp>
        <p:sp>
          <p:nvSpPr>
            <p:cNvPr id="13337" name="Text Box 32"/>
            <p:cNvSpPr txBox="1">
              <a:spLocks noChangeArrowheads="1"/>
            </p:cNvSpPr>
            <p:nvPr/>
          </p:nvSpPr>
          <p:spPr bwMode="auto">
            <a:xfrm>
              <a:off x="3969" y="3369"/>
              <a:ext cx="471"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400</a:t>
              </a:r>
            </a:p>
          </p:txBody>
        </p:sp>
      </p:grpSp>
      <p:grpSp>
        <p:nvGrpSpPr>
          <p:cNvPr id="11" name="Group 33"/>
          <p:cNvGrpSpPr>
            <a:grpSpLocks/>
          </p:cNvGrpSpPr>
          <p:nvPr/>
        </p:nvGrpSpPr>
        <p:grpSpPr bwMode="auto">
          <a:xfrm>
            <a:off x="7353300" y="4519613"/>
            <a:ext cx="757238" cy="1263650"/>
            <a:chOff x="4632" y="2812"/>
            <a:chExt cx="477" cy="796"/>
          </a:xfrm>
        </p:grpSpPr>
        <p:sp>
          <p:nvSpPr>
            <p:cNvPr id="13331" name="Line 34"/>
            <p:cNvSpPr>
              <a:spLocks noChangeShapeType="1"/>
            </p:cNvSpPr>
            <p:nvPr/>
          </p:nvSpPr>
          <p:spPr bwMode="auto">
            <a:xfrm>
              <a:off x="4870" y="2853"/>
              <a:ext cx="0" cy="505"/>
            </a:xfrm>
            <a:prstGeom prst="line">
              <a:avLst/>
            </a:prstGeom>
            <a:noFill/>
            <a:ln w="9525">
              <a:solidFill>
                <a:schemeClr val="tx1"/>
              </a:solidFill>
              <a:prstDash val="lgDash"/>
              <a:round/>
              <a:headEnd/>
              <a:tailEnd/>
            </a:ln>
          </p:spPr>
          <p:txBody>
            <a:bodyPr/>
            <a:lstStyle/>
            <a:p>
              <a:endParaRPr lang="en-US"/>
            </a:p>
          </p:txBody>
        </p:sp>
        <p:sp>
          <p:nvSpPr>
            <p:cNvPr id="13332" name="Oval 35"/>
            <p:cNvSpPr>
              <a:spLocks noChangeAspect="1" noChangeArrowheads="1"/>
            </p:cNvSpPr>
            <p:nvPr/>
          </p:nvSpPr>
          <p:spPr bwMode="auto">
            <a:xfrm>
              <a:off x="4828" y="2812"/>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3333" name="Text Box 36"/>
            <p:cNvSpPr txBox="1">
              <a:spLocks noChangeArrowheads="1"/>
            </p:cNvSpPr>
            <p:nvPr/>
          </p:nvSpPr>
          <p:spPr bwMode="auto">
            <a:xfrm>
              <a:off x="4632" y="3368"/>
              <a:ext cx="477"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600</a:t>
              </a:r>
            </a:p>
          </p:txBody>
        </p:sp>
      </p:grpSp>
      <p:sp>
        <p:nvSpPr>
          <p:cNvPr id="13326" name="Text Box 37"/>
          <p:cNvSpPr txBox="1">
            <a:spLocks noChangeArrowheads="1"/>
          </p:cNvSpPr>
          <p:nvPr/>
        </p:nvSpPr>
        <p:spPr bwMode="auto">
          <a:xfrm>
            <a:off x="5646738" y="1600200"/>
            <a:ext cx="190817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u="sng">
                <a:cs typeface="Arial" charset="0"/>
              </a:rPr>
              <a:t>Plasma TVs</a:t>
            </a:r>
          </a:p>
        </p:txBody>
      </p:sp>
      <p:sp>
        <p:nvSpPr>
          <p:cNvPr id="178220" name="Rectangle 44"/>
          <p:cNvSpPr>
            <a:spLocks noChangeArrowheads="1"/>
          </p:cNvSpPr>
          <p:nvPr/>
        </p:nvSpPr>
        <p:spPr bwMode="auto">
          <a:xfrm>
            <a:off x="6351588" y="5416550"/>
            <a:ext cx="630237" cy="377825"/>
          </a:xfrm>
          <a:prstGeom prst="rect">
            <a:avLst/>
          </a:prstGeom>
          <a:noFill/>
          <a:ln w="12700">
            <a:solidFill>
              <a:srgbClr val="FF6600"/>
            </a:solidFill>
            <a:miter lim="800000"/>
            <a:headEnd/>
            <a:tailEnd/>
          </a:ln>
        </p:spPr>
        <p:txBody>
          <a:bodyPr wrap="none" anchor="ctr"/>
          <a:lstStyle/>
          <a:p>
            <a:endParaRPr lang="en-US">
              <a:cs typeface="Arial" charset="0"/>
            </a:endParaRPr>
          </a:p>
        </p:txBody>
      </p:sp>
      <p:sp>
        <p:nvSpPr>
          <p:cNvPr id="178221" name="Rectangle 45"/>
          <p:cNvSpPr>
            <a:spLocks noChangeArrowheads="1"/>
          </p:cNvSpPr>
          <p:nvPr/>
        </p:nvSpPr>
        <p:spPr bwMode="auto">
          <a:xfrm>
            <a:off x="3532188" y="3587750"/>
            <a:ext cx="977900" cy="377825"/>
          </a:xfrm>
          <a:prstGeom prst="rect">
            <a:avLst/>
          </a:prstGeom>
          <a:noFill/>
          <a:ln w="12700">
            <a:solidFill>
              <a:srgbClr val="FF6600"/>
            </a:solidFill>
            <a:miter lim="800000"/>
            <a:headEnd/>
            <a:tailEnd/>
          </a:ln>
        </p:spPr>
        <p:txBody>
          <a:bodyPr wrap="none" anchor="ctr"/>
          <a:lstStyle/>
          <a:p>
            <a:endParaRPr lang="en-US">
              <a:cs typeface="Arial" charset="0"/>
            </a:endParaRPr>
          </a:p>
        </p:txBody>
      </p:sp>
      <p:sp>
        <p:nvSpPr>
          <p:cNvPr id="178222" name="Rectangle 46"/>
          <p:cNvSpPr>
            <a:spLocks noChangeArrowheads="1"/>
          </p:cNvSpPr>
          <p:nvPr/>
        </p:nvSpPr>
        <p:spPr bwMode="auto">
          <a:xfrm>
            <a:off x="3541713" y="4397375"/>
            <a:ext cx="977900" cy="377825"/>
          </a:xfrm>
          <a:prstGeom prst="rect">
            <a:avLst/>
          </a:prstGeom>
          <a:noFill/>
          <a:ln w="12700">
            <a:solidFill>
              <a:srgbClr val="FF6600"/>
            </a:solidFill>
            <a:miter lim="800000"/>
            <a:headEnd/>
            <a:tailEnd/>
          </a:ln>
        </p:spPr>
        <p:txBody>
          <a:bodyPr wrap="none" anchor="ctr"/>
          <a:lstStyle/>
          <a:p>
            <a:endParaRPr lang="en-US">
              <a:cs typeface="Arial" charset="0"/>
            </a:endParaRPr>
          </a:p>
        </p:txBody>
      </p:sp>
      <p:sp>
        <p:nvSpPr>
          <p:cNvPr id="13330" name="FlagCount" hidden="1">
            <a:hlinkClick r:id="rId3"/>
          </p:cNvPr>
          <p:cNvSpPr>
            <a:spLocks noChangeArrowheads="1"/>
          </p:cNvSpPr>
          <p:nvPr/>
        </p:nvSpPr>
        <p:spPr bwMode="auto">
          <a:xfrm>
            <a:off x="8255000" y="365125"/>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5"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46" name="TextBox 45"/>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47"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1</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Analysis of trade</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8181">
                                            <p:txEl>
                                              <p:pRg st="0" end="0"/>
                                            </p:txEl>
                                          </p:spTgt>
                                        </p:tgtEl>
                                        <p:attrNameLst>
                                          <p:attrName>style.visibility</p:attrName>
                                        </p:attrNameLst>
                                      </p:cBhvr>
                                      <p:to>
                                        <p:strVal val="visible"/>
                                      </p:to>
                                    </p:set>
                                    <p:animEffect transition="in" filter="wipe(left)">
                                      <p:cBhvr>
                                        <p:cTn id="7" dur="500"/>
                                        <p:tgtEl>
                                          <p:spTgt spid="178181">
                                            <p:txEl>
                                              <p:pRg st="0" end="0"/>
                                            </p:txEl>
                                          </p:spTgt>
                                        </p:tgtEl>
                                      </p:cBhvr>
                                    </p:animEffect>
                                  </p:childTnLst>
                                  <p:subTnLst>
                                    <p:animClr>
                                      <p:cBhvr override="childStyle">
                                        <p:cTn dur="1" fill="hold" display="0" masterRel="nextClick" afterEffect="1"/>
                                        <p:tgtEl>
                                          <p:spTgt spid="178181">
                                            <p:txEl>
                                              <p:pRg st="0" end="0"/>
                                            </p:txEl>
                                          </p:spTgt>
                                        </p:tgtEl>
                                        <p:attrNameLst>
                                          <p:attrName>ppt_c</p:attrName>
                                        </p:attrNameLst>
                                      </p:cBhvr>
                                      <p:to>
                                        <a:srgbClr val="808080"/>
                                      </p:to>
                                    </p:animClr>
                                  </p:subTnLst>
                                </p:cTn>
                              </p:par>
                              <p:par>
                                <p:cTn id="8" presetID="23" presetClass="entr" presetSubtype="288" fill="hold" grpId="0" nodeType="withEffect">
                                  <p:stCondLst>
                                    <p:cond delay="0"/>
                                  </p:stCondLst>
                                  <p:childTnLst>
                                    <p:set>
                                      <p:cBhvr>
                                        <p:cTn id="9" dur="1" fill="hold">
                                          <p:stCondLst>
                                            <p:cond delay="0"/>
                                          </p:stCondLst>
                                        </p:cTn>
                                        <p:tgtEl>
                                          <p:spTgt spid="178220"/>
                                        </p:tgtEl>
                                        <p:attrNameLst>
                                          <p:attrName>style.visibility</p:attrName>
                                        </p:attrNameLst>
                                      </p:cBhvr>
                                      <p:to>
                                        <p:strVal val="visible"/>
                                      </p:to>
                                    </p:set>
                                    <p:anim calcmode="lin" valueType="num">
                                      <p:cBhvr>
                                        <p:cTn id="10" dur="500" fill="hold"/>
                                        <p:tgtEl>
                                          <p:spTgt spid="178220"/>
                                        </p:tgtEl>
                                        <p:attrNameLst>
                                          <p:attrName>ppt_w</p:attrName>
                                        </p:attrNameLst>
                                      </p:cBhvr>
                                      <p:tavLst>
                                        <p:tav tm="0">
                                          <p:val>
                                            <p:strVal val="4/3*#ppt_w"/>
                                          </p:val>
                                        </p:tav>
                                        <p:tav tm="100000">
                                          <p:val>
                                            <p:strVal val="#ppt_w"/>
                                          </p:val>
                                        </p:tav>
                                      </p:tavLst>
                                    </p:anim>
                                    <p:anim calcmode="lin" valueType="num">
                                      <p:cBhvr>
                                        <p:cTn id="11" dur="500" fill="hold"/>
                                        <p:tgtEl>
                                          <p:spTgt spid="178220"/>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178220"/>
                                        </p:tgtEl>
                                        <p:attrNameLst>
                                          <p:attrName>style.visibility</p:attrName>
                                        </p:attrNameLst>
                                      </p:cBhvr>
                                      <p:to>
                                        <p:strVal val="hidden"/>
                                      </p:to>
                                    </p:set>
                                  </p:subTnLst>
                                </p:cTn>
                              </p:par>
                              <p:par>
                                <p:cTn id="12" presetID="23" presetClass="entr" presetSubtype="288" fill="hold" grpId="0" nodeType="withEffect">
                                  <p:stCondLst>
                                    <p:cond delay="0"/>
                                  </p:stCondLst>
                                  <p:childTnLst>
                                    <p:set>
                                      <p:cBhvr>
                                        <p:cTn id="13" dur="1" fill="hold">
                                          <p:stCondLst>
                                            <p:cond delay="0"/>
                                          </p:stCondLst>
                                        </p:cTn>
                                        <p:tgtEl>
                                          <p:spTgt spid="178221"/>
                                        </p:tgtEl>
                                        <p:attrNameLst>
                                          <p:attrName>style.visibility</p:attrName>
                                        </p:attrNameLst>
                                      </p:cBhvr>
                                      <p:to>
                                        <p:strVal val="visible"/>
                                      </p:to>
                                    </p:set>
                                    <p:anim calcmode="lin" valueType="num">
                                      <p:cBhvr>
                                        <p:cTn id="14" dur="500" fill="hold"/>
                                        <p:tgtEl>
                                          <p:spTgt spid="178221"/>
                                        </p:tgtEl>
                                        <p:attrNameLst>
                                          <p:attrName>ppt_w</p:attrName>
                                        </p:attrNameLst>
                                      </p:cBhvr>
                                      <p:tavLst>
                                        <p:tav tm="0">
                                          <p:val>
                                            <p:strVal val="4/3*#ppt_w"/>
                                          </p:val>
                                        </p:tav>
                                        <p:tav tm="100000">
                                          <p:val>
                                            <p:strVal val="#ppt_w"/>
                                          </p:val>
                                        </p:tav>
                                      </p:tavLst>
                                    </p:anim>
                                    <p:anim calcmode="lin" valueType="num">
                                      <p:cBhvr>
                                        <p:cTn id="15" dur="500" fill="hold"/>
                                        <p:tgtEl>
                                          <p:spTgt spid="178221"/>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178221"/>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8181">
                                            <p:txEl>
                                              <p:pRg st="1" end="1"/>
                                            </p:txEl>
                                          </p:spTgt>
                                        </p:tgtEl>
                                        <p:attrNameLst>
                                          <p:attrName>style.visibility</p:attrName>
                                        </p:attrNameLst>
                                      </p:cBhvr>
                                      <p:to>
                                        <p:strVal val="visible"/>
                                      </p:to>
                                    </p:set>
                                    <p:animEffect transition="in" filter="wipe(left)">
                                      <p:cBhvr>
                                        <p:cTn id="20" dur="500"/>
                                        <p:tgtEl>
                                          <p:spTgt spid="178181">
                                            <p:txEl>
                                              <p:pRg st="1" end="1"/>
                                            </p:txEl>
                                          </p:spTgt>
                                        </p:tgtEl>
                                      </p:cBhvr>
                                    </p:animEffect>
                                  </p:childTnLst>
                                  <p:subTnLst>
                                    <p:animClr>
                                      <p:cBhvr override="childStyle">
                                        <p:cTn dur="1" fill="hold" display="0" masterRel="nextClick" afterEffect="1"/>
                                        <p:tgtEl>
                                          <p:spTgt spid="178181">
                                            <p:txEl>
                                              <p:pRg st="1" end="1"/>
                                            </p:txEl>
                                          </p:spTgt>
                                        </p:tgtEl>
                                        <p:attrNameLst>
                                          <p:attrName>ppt_c</p:attrName>
                                        </p:attrNameLst>
                                      </p:cBhvr>
                                      <p:to>
                                        <a:srgbClr val="808080"/>
                                      </p:to>
                                    </p:animClr>
                                  </p:subTnLst>
                                </p:cTn>
                              </p:par>
                              <p:par>
                                <p:cTn id="21" presetID="23" presetClass="entr" presetSubtype="288" fill="hold" grpId="0" nodeType="withEffect">
                                  <p:stCondLst>
                                    <p:cond delay="0"/>
                                  </p:stCondLst>
                                  <p:childTnLst>
                                    <p:set>
                                      <p:cBhvr>
                                        <p:cTn id="22" dur="1" fill="hold">
                                          <p:stCondLst>
                                            <p:cond delay="0"/>
                                          </p:stCondLst>
                                        </p:cTn>
                                        <p:tgtEl>
                                          <p:spTgt spid="178222"/>
                                        </p:tgtEl>
                                        <p:attrNameLst>
                                          <p:attrName>style.visibility</p:attrName>
                                        </p:attrNameLst>
                                      </p:cBhvr>
                                      <p:to>
                                        <p:strVal val="visible"/>
                                      </p:to>
                                    </p:set>
                                    <p:anim calcmode="lin" valueType="num">
                                      <p:cBhvr>
                                        <p:cTn id="23" dur="500" fill="hold"/>
                                        <p:tgtEl>
                                          <p:spTgt spid="178222"/>
                                        </p:tgtEl>
                                        <p:attrNameLst>
                                          <p:attrName>ppt_w</p:attrName>
                                        </p:attrNameLst>
                                      </p:cBhvr>
                                      <p:tavLst>
                                        <p:tav tm="0">
                                          <p:val>
                                            <p:strVal val="4/3*#ppt_w"/>
                                          </p:val>
                                        </p:tav>
                                        <p:tav tm="100000">
                                          <p:val>
                                            <p:strVal val="#ppt_w"/>
                                          </p:val>
                                        </p:tav>
                                      </p:tavLst>
                                    </p:anim>
                                    <p:anim calcmode="lin" valueType="num">
                                      <p:cBhvr>
                                        <p:cTn id="24" dur="500" fill="hold"/>
                                        <p:tgtEl>
                                          <p:spTgt spid="178222"/>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178222"/>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8181">
                                            <p:txEl>
                                              <p:pRg st="2" end="2"/>
                                            </p:txEl>
                                          </p:spTgt>
                                        </p:tgtEl>
                                        <p:attrNameLst>
                                          <p:attrName>style.visibility</p:attrName>
                                        </p:attrNameLst>
                                      </p:cBhvr>
                                      <p:to>
                                        <p:strVal val="visible"/>
                                      </p:to>
                                    </p:set>
                                    <p:animEffect transition="in" filter="wipe(left)">
                                      <p:cBhvr>
                                        <p:cTn id="29" dur="500"/>
                                        <p:tgtEl>
                                          <p:spTgt spid="17818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8181">
                                            <p:txEl>
                                              <p:pRg st="3" end="3"/>
                                            </p:txEl>
                                          </p:spTgt>
                                        </p:tgtEl>
                                        <p:attrNameLst>
                                          <p:attrName>style.visibility</p:attrName>
                                        </p:attrNameLst>
                                      </p:cBhvr>
                                      <p:to>
                                        <p:strVal val="visible"/>
                                      </p:to>
                                    </p:set>
                                    <p:animEffect transition="in" filter="wipe(left)">
                                      <p:cBhvr>
                                        <p:cTn id="34" dur="500"/>
                                        <p:tgtEl>
                                          <p:spTgt spid="1781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uiExpand="1" build="p" bldLvl="5"/>
      <p:bldP spid="178220" grpId="0" uiExpand="1" animBg="1"/>
      <p:bldP spid="178221" grpId="0" uiExpand="1" animBg="1"/>
      <p:bldP spid="178222" grpId="0" uiExpan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2CD"/>
        </a:solidFill>
        <a:effectLst/>
      </p:bgPr>
    </p:bg>
    <p:spTree>
      <p:nvGrpSpPr>
        <p:cNvPr id="1" name=""/>
        <p:cNvGrpSpPr/>
        <p:nvPr/>
      </p:nvGrpSpPr>
      <p:grpSpPr>
        <a:xfrm>
          <a:off x="0" y="0"/>
          <a:ext cx="0" cy="0"/>
          <a:chOff x="0" y="0"/>
          <a:chExt cx="0" cy="0"/>
        </a:xfrm>
      </p:grpSpPr>
      <p:sp>
        <p:nvSpPr>
          <p:cNvPr id="181291" name="Rectangle 43"/>
          <p:cNvSpPr>
            <a:spLocks noChangeArrowheads="1"/>
          </p:cNvSpPr>
          <p:nvPr/>
        </p:nvSpPr>
        <p:spPr bwMode="auto">
          <a:xfrm>
            <a:off x="601663" y="1435100"/>
            <a:ext cx="2935287" cy="3767138"/>
          </a:xfrm>
          <a:prstGeom prst="rect">
            <a:avLst/>
          </a:prstGeom>
          <a:noFill/>
          <a:ln w="9525">
            <a:noFill/>
            <a:miter lim="800000"/>
            <a:headEnd/>
            <a:tailEnd/>
          </a:ln>
        </p:spPr>
        <p:txBody>
          <a:bodyPr/>
          <a:lstStyle/>
          <a:p>
            <a:pPr>
              <a:lnSpc>
                <a:spcPct val="105000"/>
              </a:lnSpc>
              <a:spcBef>
                <a:spcPct val="45000"/>
              </a:spcBef>
              <a:buClr>
                <a:srgbClr val="339966"/>
              </a:buClr>
              <a:buSzPct val="120000"/>
              <a:buFont typeface="Wingdings" pitchFamily="2" charset="2"/>
              <a:buNone/>
            </a:pPr>
            <a:r>
              <a:rPr lang="en-US" sz="2600"/>
              <a:t>Under free trade, </a:t>
            </a:r>
          </a:p>
          <a:p>
            <a:pPr marL="400050" lvl="1" indent="-285750">
              <a:lnSpc>
                <a:spcPct val="105000"/>
              </a:lnSpc>
              <a:spcBef>
                <a:spcPct val="15000"/>
              </a:spcBef>
              <a:buClr>
                <a:srgbClr val="996633"/>
              </a:buClr>
              <a:buSzPct val="120000"/>
              <a:buFont typeface="Wingdings" pitchFamily="2" charset="2"/>
              <a:buChar char="§"/>
            </a:pPr>
            <a:r>
              <a:rPr lang="en-US" sz="2600"/>
              <a:t>domestic </a:t>
            </a:r>
            <a:br>
              <a:rPr lang="en-US" sz="2600"/>
            </a:br>
            <a:r>
              <a:rPr lang="en-US" sz="2600"/>
              <a:t>consumers </a:t>
            </a:r>
            <a:br>
              <a:rPr lang="en-US" sz="2600"/>
            </a:br>
            <a:r>
              <a:rPr lang="en-US" sz="2600"/>
              <a:t>demand 600 </a:t>
            </a:r>
          </a:p>
          <a:p>
            <a:pPr marL="400050" lvl="1" indent="-285750">
              <a:lnSpc>
                <a:spcPct val="105000"/>
              </a:lnSpc>
              <a:spcBef>
                <a:spcPct val="15000"/>
              </a:spcBef>
              <a:buClr>
                <a:srgbClr val="996633"/>
              </a:buClr>
              <a:buSzPct val="120000"/>
              <a:buFont typeface="Wingdings" pitchFamily="2" charset="2"/>
              <a:buChar char="§"/>
            </a:pPr>
            <a:r>
              <a:rPr lang="en-US" sz="2600"/>
              <a:t>domestic </a:t>
            </a:r>
            <a:br>
              <a:rPr lang="en-US" sz="2600"/>
            </a:br>
            <a:r>
              <a:rPr lang="en-US" sz="2600"/>
              <a:t>producers </a:t>
            </a:r>
            <a:br>
              <a:rPr lang="en-US" sz="2600"/>
            </a:br>
            <a:r>
              <a:rPr lang="en-US" sz="2600"/>
              <a:t>supply 200</a:t>
            </a:r>
          </a:p>
          <a:p>
            <a:pPr marL="400050" lvl="1" indent="-285750">
              <a:lnSpc>
                <a:spcPct val="105000"/>
              </a:lnSpc>
              <a:spcBef>
                <a:spcPct val="15000"/>
              </a:spcBef>
              <a:buClr>
                <a:srgbClr val="996633"/>
              </a:buClr>
              <a:buSzPct val="120000"/>
              <a:buFont typeface="Wingdings" pitchFamily="2" charset="2"/>
              <a:buChar char="§"/>
            </a:pPr>
            <a:r>
              <a:rPr lang="en-US" sz="2600"/>
              <a:t>imports = 400</a:t>
            </a:r>
          </a:p>
        </p:txBody>
      </p:sp>
      <p:grpSp>
        <p:nvGrpSpPr>
          <p:cNvPr id="3" name="Group 44"/>
          <p:cNvGrpSpPr>
            <a:grpSpLocks/>
          </p:cNvGrpSpPr>
          <p:nvPr/>
        </p:nvGrpSpPr>
        <p:grpSpPr bwMode="auto">
          <a:xfrm>
            <a:off x="4391025" y="1520825"/>
            <a:ext cx="4298950" cy="4086225"/>
            <a:chOff x="2563" y="1070"/>
            <a:chExt cx="2708" cy="2574"/>
          </a:xfrm>
        </p:grpSpPr>
        <p:grpSp>
          <p:nvGrpSpPr>
            <p:cNvPr id="4" name="Group 45"/>
            <p:cNvGrpSpPr>
              <a:grpSpLocks/>
            </p:cNvGrpSpPr>
            <p:nvPr/>
          </p:nvGrpSpPr>
          <p:grpSpPr bwMode="auto">
            <a:xfrm>
              <a:off x="2682" y="1303"/>
              <a:ext cx="2382" cy="2202"/>
              <a:chOff x="2424" y="1167"/>
              <a:chExt cx="2400" cy="2079"/>
            </a:xfrm>
          </p:grpSpPr>
          <p:sp>
            <p:nvSpPr>
              <p:cNvPr id="14375" name="Line 46"/>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p>
            </p:txBody>
          </p:sp>
          <p:sp>
            <p:nvSpPr>
              <p:cNvPr id="14376" name="Line 47"/>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p>
            </p:txBody>
          </p:sp>
        </p:grpSp>
        <p:sp>
          <p:nvSpPr>
            <p:cNvPr id="14373" name="Text Box 48"/>
            <p:cNvSpPr txBox="1">
              <a:spLocks noChangeArrowheads="1"/>
            </p:cNvSpPr>
            <p:nvPr/>
          </p:nvSpPr>
          <p:spPr bwMode="auto">
            <a:xfrm>
              <a:off x="2563" y="1070"/>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P</a:t>
              </a:r>
            </a:p>
          </p:txBody>
        </p:sp>
        <p:sp>
          <p:nvSpPr>
            <p:cNvPr id="14374" name="Text Box 49"/>
            <p:cNvSpPr txBox="1">
              <a:spLocks noChangeArrowheads="1"/>
            </p:cNvSpPr>
            <p:nvPr/>
          </p:nvSpPr>
          <p:spPr bwMode="auto">
            <a:xfrm>
              <a:off x="5038" y="3365"/>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Q</a:t>
              </a:r>
            </a:p>
          </p:txBody>
        </p:sp>
      </p:grpSp>
      <p:grpSp>
        <p:nvGrpSpPr>
          <p:cNvPr id="5" name="Group 50"/>
          <p:cNvGrpSpPr>
            <a:grpSpLocks/>
          </p:cNvGrpSpPr>
          <p:nvPr/>
        </p:nvGrpSpPr>
        <p:grpSpPr bwMode="auto">
          <a:xfrm>
            <a:off x="4583113" y="2149475"/>
            <a:ext cx="3821112" cy="2962275"/>
            <a:chOff x="2680" y="1462"/>
            <a:chExt cx="2407" cy="1866"/>
          </a:xfrm>
        </p:grpSpPr>
        <p:sp>
          <p:nvSpPr>
            <p:cNvPr id="14370" name="Text Box 51"/>
            <p:cNvSpPr txBox="1">
              <a:spLocks noChangeArrowheads="1"/>
            </p:cNvSpPr>
            <p:nvPr/>
          </p:nvSpPr>
          <p:spPr bwMode="auto">
            <a:xfrm>
              <a:off x="4854" y="3049"/>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D</a:t>
              </a:r>
            </a:p>
          </p:txBody>
        </p:sp>
        <p:sp>
          <p:nvSpPr>
            <p:cNvPr id="14371" name="Line 52"/>
            <p:cNvSpPr>
              <a:spLocks noChangeShapeType="1"/>
            </p:cNvSpPr>
            <p:nvPr/>
          </p:nvSpPr>
          <p:spPr bwMode="auto">
            <a:xfrm>
              <a:off x="2680" y="1462"/>
              <a:ext cx="2213" cy="1715"/>
            </a:xfrm>
            <a:prstGeom prst="line">
              <a:avLst/>
            </a:prstGeom>
            <a:noFill/>
            <a:ln w="38100">
              <a:solidFill>
                <a:schemeClr val="tx2"/>
              </a:solidFill>
              <a:round/>
              <a:headEnd/>
              <a:tailEnd/>
            </a:ln>
          </p:spPr>
          <p:txBody>
            <a:bodyPr/>
            <a:lstStyle/>
            <a:p>
              <a:endParaRPr lang="en-US"/>
            </a:p>
          </p:txBody>
        </p:sp>
      </p:grpSp>
      <p:grpSp>
        <p:nvGrpSpPr>
          <p:cNvPr id="6" name="Group 53"/>
          <p:cNvGrpSpPr>
            <a:grpSpLocks/>
          </p:cNvGrpSpPr>
          <p:nvPr/>
        </p:nvGrpSpPr>
        <p:grpSpPr bwMode="auto">
          <a:xfrm>
            <a:off x="4584700" y="2232025"/>
            <a:ext cx="3879850" cy="3148013"/>
            <a:chOff x="2685" y="1518"/>
            <a:chExt cx="2444" cy="1983"/>
          </a:xfrm>
        </p:grpSpPr>
        <p:sp>
          <p:nvSpPr>
            <p:cNvPr id="14368" name="Text Box 54"/>
            <p:cNvSpPr txBox="1">
              <a:spLocks noChangeArrowheads="1"/>
            </p:cNvSpPr>
            <p:nvPr/>
          </p:nvSpPr>
          <p:spPr bwMode="auto">
            <a:xfrm>
              <a:off x="4896" y="1518"/>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S</a:t>
              </a:r>
            </a:p>
          </p:txBody>
        </p:sp>
        <p:sp>
          <p:nvSpPr>
            <p:cNvPr id="14369" name="Line 55"/>
            <p:cNvSpPr>
              <a:spLocks noChangeShapeType="1"/>
            </p:cNvSpPr>
            <p:nvPr/>
          </p:nvSpPr>
          <p:spPr bwMode="auto">
            <a:xfrm flipV="1">
              <a:off x="2685" y="1740"/>
              <a:ext cx="2280" cy="1761"/>
            </a:xfrm>
            <a:prstGeom prst="line">
              <a:avLst/>
            </a:prstGeom>
            <a:noFill/>
            <a:ln w="38100">
              <a:solidFill>
                <a:schemeClr val="tx2"/>
              </a:solidFill>
              <a:round/>
              <a:headEnd/>
              <a:tailEnd/>
            </a:ln>
          </p:spPr>
          <p:txBody>
            <a:bodyPr/>
            <a:lstStyle/>
            <a:p>
              <a:endParaRPr lang="en-US"/>
            </a:p>
          </p:txBody>
        </p:sp>
      </p:grpSp>
      <p:grpSp>
        <p:nvGrpSpPr>
          <p:cNvPr id="7" name="Group 56"/>
          <p:cNvGrpSpPr>
            <a:grpSpLocks/>
          </p:cNvGrpSpPr>
          <p:nvPr/>
        </p:nvGrpSpPr>
        <p:grpSpPr bwMode="auto">
          <a:xfrm>
            <a:off x="3503613" y="4391025"/>
            <a:ext cx="4716462" cy="381000"/>
            <a:chOff x="2207" y="2731"/>
            <a:chExt cx="2971" cy="240"/>
          </a:xfrm>
        </p:grpSpPr>
        <p:sp>
          <p:nvSpPr>
            <p:cNvPr id="14366" name="Line 57"/>
            <p:cNvSpPr>
              <a:spLocks noChangeShapeType="1"/>
            </p:cNvSpPr>
            <p:nvPr/>
          </p:nvSpPr>
          <p:spPr bwMode="auto">
            <a:xfrm>
              <a:off x="2884" y="2854"/>
              <a:ext cx="2294" cy="0"/>
            </a:xfrm>
            <a:prstGeom prst="line">
              <a:avLst/>
            </a:prstGeom>
            <a:noFill/>
            <a:ln w="28575">
              <a:solidFill>
                <a:srgbClr val="CC0000"/>
              </a:solidFill>
              <a:round/>
              <a:headEnd/>
              <a:tailEnd/>
            </a:ln>
          </p:spPr>
          <p:txBody>
            <a:bodyPr/>
            <a:lstStyle/>
            <a:p>
              <a:endParaRPr lang="en-US"/>
            </a:p>
          </p:txBody>
        </p:sp>
        <p:sp>
          <p:nvSpPr>
            <p:cNvPr id="14367" name="Text Box 58"/>
            <p:cNvSpPr txBox="1">
              <a:spLocks noChangeArrowheads="1"/>
            </p:cNvSpPr>
            <p:nvPr/>
          </p:nvSpPr>
          <p:spPr bwMode="auto">
            <a:xfrm>
              <a:off x="2207" y="2731"/>
              <a:ext cx="669" cy="240"/>
            </a:xfrm>
            <a:prstGeom prst="rect">
              <a:avLst/>
            </a:prstGeom>
            <a:noFill/>
            <a:ln w="9525">
              <a:noFill/>
              <a:miter lim="800000"/>
              <a:headEnd/>
              <a:tailEnd/>
            </a:ln>
          </p:spPr>
          <p:txBody>
            <a:bodyPr lIns="0" tIns="0" bIns="0" anchor="ctr">
              <a:spAutoFit/>
            </a:bodyPr>
            <a:lstStyle/>
            <a:p>
              <a:pPr algn="r">
                <a:spcBef>
                  <a:spcPct val="50000"/>
                </a:spcBef>
              </a:pPr>
              <a:r>
                <a:rPr lang="en-US" sz="2500">
                  <a:cs typeface="Arial" charset="0"/>
                </a:rPr>
                <a:t>$1500</a:t>
              </a:r>
            </a:p>
          </p:txBody>
        </p:sp>
      </p:grpSp>
      <p:grpSp>
        <p:nvGrpSpPr>
          <p:cNvPr id="8" name="Group 59"/>
          <p:cNvGrpSpPr>
            <a:grpSpLocks/>
          </p:cNvGrpSpPr>
          <p:nvPr/>
        </p:nvGrpSpPr>
        <p:grpSpPr bwMode="auto">
          <a:xfrm>
            <a:off x="5251450" y="4524375"/>
            <a:ext cx="731838" cy="1258888"/>
            <a:chOff x="3308" y="2815"/>
            <a:chExt cx="461" cy="793"/>
          </a:xfrm>
        </p:grpSpPr>
        <p:sp>
          <p:nvSpPr>
            <p:cNvPr id="14363" name="Line 60"/>
            <p:cNvSpPr>
              <a:spLocks noChangeShapeType="1"/>
            </p:cNvSpPr>
            <p:nvPr/>
          </p:nvSpPr>
          <p:spPr bwMode="auto">
            <a:xfrm>
              <a:off x="3537" y="2852"/>
              <a:ext cx="0" cy="505"/>
            </a:xfrm>
            <a:prstGeom prst="line">
              <a:avLst/>
            </a:prstGeom>
            <a:noFill/>
            <a:ln w="9525">
              <a:solidFill>
                <a:schemeClr val="tx1"/>
              </a:solidFill>
              <a:prstDash val="lgDash"/>
              <a:round/>
              <a:headEnd/>
              <a:tailEnd/>
            </a:ln>
          </p:spPr>
          <p:txBody>
            <a:bodyPr/>
            <a:lstStyle/>
            <a:p>
              <a:endParaRPr lang="en-US"/>
            </a:p>
          </p:txBody>
        </p:sp>
        <p:sp>
          <p:nvSpPr>
            <p:cNvPr id="14364" name="Oval 61"/>
            <p:cNvSpPr>
              <a:spLocks noChangeAspect="1" noChangeArrowheads="1"/>
            </p:cNvSpPr>
            <p:nvPr/>
          </p:nvSpPr>
          <p:spPr bwMode="auto">
            <a:xfrm>
              <a:off x="3496" y="2815"/>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4365" name="Text Box 62"/>
            <p:cNvSpPr txBox="1">
              <a:spLocks noChangeArrowheads="1"/>
            </p:cNvSpPr>
            <p:nvPr/>
          </p:nvSpPr>
          <p:spPr bwMode="auto">
            <a:xfrm>
              <a:off x="3308" y="3368"/>
              <a:ext cx="461"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200</a:t>
              </a:r>
            </a:p>
          </p:txBody>
        </p:sp>
      </p:grpSp>
      <p:grpSp>
        <p:nvGrpSpPr>
          <p:cNvPr id="9" name="Group 83"/>
          <p:cNvGrpSpPr>
            <a:grpSpLocks/>
          </p:cNvGrpSpPr>
          <p:nvPr/>
        </p:nvGrpSpPr>
        <p:grpSpPr bwMode="auto">
          <a:xfrm>
            <a:off x="3536950" y="3584575"/>
            <a:ext cx="3136900" cy="381000"/>
            <a:chOff x="2228" y="2188"/>
            <a:chExt cx="1976" cy="240"/>
          </a:xfrm>
        </p:grpSpPr>
        <p:sp>
          <p:nvSpPr>
            <p:cNvPr id="14361" name="Line 65"/>
            <p:cNvSpPr>
              <a:spLocks noChangeShapeType="1"/>
            </p:cNvSpPr>
            <p:nvPr/>
          </p:nvSpPr>
          <p:spPr bwMode="auto">
            <a:xfrm>
              <a:off x="2883" y="2308"/>
              <a:ext cx="1321" cy="0"/>
            </a:xfrm>
            <a:prstGeom prst="line">
              <a:avLst/>
            </a:prstGeom>
            <a:noFill/>
            <a:ln w="9525">
              <a:solidFill>
                <a:schemeClr val="tx1"/>
              </a:solidFill>
              <a:prstDash val="lgDash"/>
              <a:round/>
              <a:headEnd/>
              <a:tailEnd/>
            </a:ln>
          </p:spPr>
          <p:txBody>
            <a:bodyPr/>
            <a:lstStyle/>
            <a:p>
              <a:endParaRPr lang="en-US"/>
            </a:p>
          </p:txBody>
        </p:sp>
        <p:sp>
          <p:nvSpPr>
            <p:cNvPr id="14362" name="Text Box 68"/>
            <p:cNvSpPr txBox="1">
              <a:spLocks noChangeArrowheads="1"/>
            </p:cNvSpPr>
            <p:nvPr/>
          </p:nvSpPr>
          <p:spPr bwMode="auto">
            <a:xfrm>
              <a:off x="2228" y="2188"/>
              <a:ext cx="646" cy="240"/>
            </a:xfrm>
            <a:prstGeom prst="rect">
              <a:avLst/>
            </a:prstGeom>
            <a:noFill/>
            <a:ln w="9525">
              <a:noFill/>
              <a:miter lim="800000"/>
              <a:headEnd/>
              <a:tailEnd/>
            </a:ln>
          </p:spPr>
          <p:txBody>
            <a:bodyPr lIns="0" tIns="0" bIns="0" anchor="ctr">
              <a:spAutoFit/>
            </a:bodyPr>
            <a:lstStyle/>
            <a:p>
              <a:pPr algn="r">
                <a:spcBef>
                  <a:spcPct val="50000"/>
                </a:spcBef>
              </a:pPr>
              <a:r>
                <a:rPr lang="en-US" sz="2500" dirty="0">
                  <a:solidFill>
                    <a:srgbClr val="777777"/>
                  </a:solidFill>
                  <a:cs typeface="Arial" charset="0"/>
                </a:rPr>
                <a:t>$3000</a:t>
              </a:r>
            </a:p>
          </p:txBody>
        </p:sp>
      </p:grpSp>
      <p:sp>
        <p:nvSpPr>
          <p:cNvPr id="14349" name="Oval 67"/>
          <p:cNvSpPr>
            <a:spLocks noChangeAspect="1" noChangeArrowheads="1"/>
          </p:cNvSpPr>
          <p:nvPr/>
        </p:nvSpPr>
        <p:spPr bwMode="auto">
          <a:xfrm>
            <a:off x="6605588" y="3713163"/>
            <a:ext cx="128587" cy="12700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nvGrpSpPr>
          <p:cNvPr id="10" name="Group 70"/>
          <p:cNvGrpSpPr>
            <a:grpSpLocks/>
          </p:cNvGrpSpPr>
          <p:nvPr/>
        </p:nvGrpSpPr>
        <p:grpSpPr bwMode="auto">
          <a:xfrm>
            <a:off x="7353300" y="4519613"/>
            <a:ext cx="757238" cy="1263650"/>
            <a:chOff x="4632" y="2812"/>
            <a:chExt cx="477" cy="796"/>
          </a:xfrm>
        </p:grpSpPr>
        <p:sp>
          <p:nvSpPr>
            <p:cNvPr id="14358" name="Line 71"/>
            <p:cNvSpPr>
              <a:spLocks noChangeShapeType="1"/>
            </p:cNvSpPr>
            <p:nvPr/>
          </p:nvSpPr>
          <p:spPr bwMode="auto">
            <a:xfrm>
              <a:off x="4870" y="2853"/>
              <a:ext cx="0" cy="505"/>
            </a:xfrm>
            <a:prstGeom prst="line">
              <a:avLst/>
            </a:prstGeom>
            <a:noFill/>
            <a:ln w="9525">
              <a:solidFill>
                <a:schemeClr val="tx1"/>
              </a:solidFill>
              <a:prstDash val="lgDash"/>
              <a:round/>
              <a:headEnd/>
              <a:tailEnd/>
            </a:ln>
          </p:spPr>
          <p:txBody>
            <a:bodyPr/>
            <a:lstStyle/>
            <a:p>
              <a:endParaRPr lang="en-US"/>
            </a:p>
          </p:txBody>
        </p:sp>
        <p:sp>
          <p:nvSpPr>
            <p:cNvPr id="14359" name="Oval 72"/>
            <p:cNvSpPr>
              <a:spLocks noChangeAspect="1" noChangeArrowheads="1"/>
            </p:cNvSpPr>
            <p:nvPr/>
          </p:nvSpPr>
          <p:spPr bwMode="auto">
            <a:xfrm>
              <a:off x="4828" y="2812"/>
              <a:ext cx="81" cy="80"/>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4360" name="Text Box 73"/>
            <p:cNvSpPr txBox="1">
              <a:spLocks noChangeArrowheads="1"/>
            </p:cNvSpPr>
            <p:nvPr/>
          </p:nvSpPr>
          <p:spPr bwMode="auto">
            <a:xfrm>
              <a:off x="4632" y="3368"/>
              <a:ext cx="477" cy="240"/>
            </a:xfrm>
            <a:prstGeom prst="rect">
              <a:avLst/>
            </a:prstGeom>
            <a:noFill/>
            <a:ln w="9525">
              <a:noFill/>
              <a:miter lim="800000"/>
              <a:headEnd/>
              <a:tailEnd/>
            </a:ln>
          </p:spPr>
          <p:txBody>
            <a:bodyPr tIns="0" bIns="0" anchor="ctr">
              <a:spAutoFit/>
            </a:bodyPr>
            <a:lstStyle/>
            <a:p>
              <a:pPr algn="ctr">
                <a:spcBef>
                  <a:spcPct val="50000"/>
                </a:spcBef>
              </a:pPr>
              <a:r>
                <a:rPr lang="en-US" sz="2500">
                  <a:cs typeface="Arial" charset="0"/>
                </a:rPr>
                <a:t>600</a:t>
              </a:r>
            </a:p>
          </p:txBody>
        </p:sp>
      </p:grpSp>
      <p:sp>
        <p:nvSpPr>
          <p:cNvPr id="14351" name="Text Box 74"/>
          <p:cNvSpPr txBox="1">
            <a:spLocks noChangeArrowheads="1"/>
          </p:cNvSpPr>
          <p:nvPr/>
        </p:nvSpPr>
        <p:spPr bwMode="auto">
          <a:xfrm>
            <a:off x="5646738" y="1600200"/>
            <a:ext cx="1908175" cy="381000"/>
          </a:xfrm>
          <a:prstGeom prst="rect">
            <a:avLst/>
          </a:prstGeom>
          <a:noFill/>
          <a:ln w="9525">
            <a:noFill/>
            <a:miter lim="800000"/>
            <a:headEnd/>
            <a:tailEnd/>
          </a:ln>
        </p:spPr>
        <p:txBody>
          <a:bodyPr lIns="0" tIns="0" rIns="0" bIns="0" anchor="ctr">
            <a:spAutoFit/>
          </a:bodyPr>
          <a:lstStyle/>
          <a:p>
            <a:pPr algn="ctr">
              <a:spcBef>
                <a:spcPct val="50000"/>
              </a:spcBef>
            </a:pPr>
            <a:r>
              <a:rPr lang="en-US" sz="2500" u="sng">
                <a:cs typeface="Arial" charset="0"/>
              </a:rPr>
              <a:t>Plasma TVs</a:t>
            </a:r>
          </a:p>
        </p:txBody>
      </p:sp>
      <p:grpSp>
        <p:nvGrpSpPr>
          <p:cNvPr id="11" name="Group 75"/>
          <p:cNvGrpSpPr>
            <a:grpSpLocks/>
          </p:cNvGrpSpPr>
          <p:nvPr/>
        </p:nvGrpSpPr>
        <p:grpSpPr bwMode="auto">
          <a:xfrm>
            <a:off x="5621338" y="4651375"/>
            <a:ext cx="2101850" cy="581025"/>
            <a:chOff x="3541" y="2860"/>
            <a:chExt cx="1324" cy="366"/>
          </a:xfrm>
        </p:grpSpPr>
        <p:sp>
          <p:nvSpPr>
            <p:cNvPr id="14356" name="AutoShape 76"/>
            <p:cNvSpPr>
              <a:spLocks/>
            </p:cNvSpPr>
            <p:nvPr/>
          </p:nvSpPr>
          <p:spPr bwMode="auto">
            <a:xfrm rot="-5400000">
              <a:off x="4128" y="2273"/>
              <a:ext cx="149" cy="1324"/>
            </a:xfrm>
            <a:prstGeom prst="leftBrace">
              <a:avLst>
                <a:gd name="adj1" fmla="val 94742"/>
                <a:gd name="adj2" fmla="val 50000"/>
              </a:avLst>
            </a:prstGeom>
            <a:noFill/>
            <a:ln w="19050">
              <a:solidFill>
                <a:srgbClr val="996633"/>
              </a:solidFill>
              <a:round/>
              <a:headEnd/>
              <a:tailEnd/>
            </a:ln>
          </p:spPr>
          <p:txBody>
            <a:bodyPr vert="eaVert" wrap="none" anchor="ctr"/>
            <a:lstStyle/>
            <a:p>
              <a:endParaRPr lang="en-US">
                <a:cs typeface="Arial" charset="0"/>
              </a:endParaRPr>
            </a:p>
          </p:txBody>
        </p:sp>
        <p:sp>
          <p:nvSpPr>
            <p:cNvPr id="14357" name="Text Box 77"/>
            <p:cNvSpPr txBox="1">
              <a:spLocks noChangeArrowheads="1"/>
            </p:cNvSpPr>
            <p:nvPr/>
          </p:nvSpPr>
          <p:spPr bwMode="auto">
            <a:xfrm>
              <a:off x="3807" y="2928"/>
              <a:ext cx="795" cy="298"/>
            </a:xfrm>
            <a:prstGeom prst="rect">
              <a:avLst/>
            </a:prstGeom>
            <a:noFill/>
            <a:ln w="9525">
              <a:noFill/>
              <a:miter lim="800000"/>
              <a:headEnd/>
              <a:tailEnd/>
            </a:ln>
          </p:spPr>
          <p:txBody>
            <a:bodyPr>
              <a:spAutoFit/>
            </a:bodyPr>
            <a:lstStyle/>
            <a:p>
              <a:pPr algn="ctr">
                <a:spcBef>
                  <a:spcPct val="50000"/>
                </a:spcBef>
              </a:pPr>
              <a:r>
                <a:rPr lang="en-US" sz="2500">
                  <a:cs typeface="Arial" charset="0"/>
                </a:rPr>
                <a:t>imports</a:t>
              </a:r>
            </a:p>
          </p:txBody>
        </p:sp>
      </p:grpSp>
      <p:sp>
        <p:nvSpPr>
          <p:cNvPr id="181329" name="Rectangle 81"/>
          <p:cNvSpPr>
            <a:spLocks noChangeArrowheads="1"/>
          </p:cNvSpPr>
          <p:nvPr/>
        </p:nvSpPr>
        <p:spPr bwMode="auto">
          <a:xfrm>
            <a:off x="7404100" y="5416550"/>
            <a:ext cx="630238" cy="377825"/>
          </a:xfrm>
          <a:prstGeom prst="rect">
            <a:avLst/>
          </a:prstGeom>
          <a:noFill/>
          <a:ln w="12700">
            <a:solidFill>
              <a:srgbClr val="FF6600"/>
            </a:solidFill>
            <a:miter lim="800000"/>
            <a:headEnd/>
            <a:tailEnd/>
          </a:ln>
        </p:spPr>
        <p:txBody>
          <a:bodyPr wrap="none" anchor="ctr"/>
          <a:lstStyle/>
          <a:p>
            <a:endParaRPr lang="en-US">
              <a:cs typeface="Arial" charset="0"/>
            </a:endParaRPr>
          </a:p>
        </p:txBody>
      </p:sp>
      <p:sp>
        <p:nvSpPr>
          <p:cNvPr id="181330" name="Rectangle 82"/>
          <p:cNvSpPr>
            <a:spLocks noChangeArrowheads="1"/>
          </p:cNvSpPr>
          <p:nvPr/>
        </p:nvSpPr>
        <p:spPr bwMode="auto">
          <a:xfrm>
            <a:off x="5292725" y="5408613"/>
            <a:ext cx="630238" cy="377825"/>
          </a:xfrm>
          <a:prstGeom prst="rect">
            <a:avLst/>
          </a:prstGeom>
          <a:noFill/>
          <a:ln w="12700">
            <a:solidFill>
              <a:srgbClr val="FF6600"/>
            </a:solidFill>
            <a:miter lim="800000"/>
            <a:headEnd/>
            <a:tailEnd/>
          </a:ln>
        </p:spPr>
        <p:txBody>
          <a:bodyPr wrap="none" anchor="ctr"/>
          <a:lstStyle/>
          <a:p>
            <a:endParaRPr lang="en-US">
              <a:cs typeface="Arial" charset="0"/>
            </a:endParaRPr>
          </a:p>
        </p:txBody>
      </p:sp>
      <p:sp>
        <p:nvSpPr>
          <p:cNvPr id="14355" name="FlagCount" hidden="1">
            <a:hlinkClick r:id="rId3"/>
          </p:cNvPr>
          <p:cNvSpPr>
            <a:spLocks noChangeArrowheads="1"/>
          </p:cNvSpPr>
          <p:nvPr/>
        </p:nvSpPr>
        <p:spPr bwMode="auto">
          <a:xfrm>
            <a:off x="8255000" y="365125"/>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4"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1</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Answers</a:t>
            </a:r>
          </a:p>
        </p:txBody>
      </p:sp>
      <p:sp>
        <p:nvSpPr>
          <p:cNvPr id="45"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46" name="TextBox 45"/>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1291">
                                            <p:txEl>
                                              <p:pRg st="0" end="0"/>
                                            </p:txEl>
                                          </p:spTgt>
                                        </p:tgtEl>
                                        <p:attrNameLst>
                                          <p:attrName>style.visibility</p:attrName>
                                        </p:attrNameLst>
                                      </p:cBhvr>
                                      <p:to>
                                        <p:strVal val="visible"/>
                                      </p:to>
                                    </p:set>
                                    <p:animEffect transition="in" filter="wipe(left)">
                                      <p:cBhvr>
                                        <p:cTn id="7" dur="500"/>
                                        <p:tgtEl>
                                          <p:spTgt spid="18129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1291">
                                            <p:txEl>
                                              <p:pRg st="1" end="1"/>
                                            </p:txEl>
                                          </p:spTgt>
                                        </p:tgtEl>
                                        <p:attrNameLst>
                                          <p:attrName>style.visibility</p:attrName>
                                        </p:attrNameLst>
                                      </p:cBhvr>
                                      <p:to>
                                        <p:strVal val="visible"/>
                                      </p:to>
                                    </p:set>
                                    <p:animEffect transition="in" filter="wipe(left)">
                                      <p:cBhvr>
                                        <p:cTn id="11" dur="500"/>
                                        <p:tgtEl>
                                          <p:spTgt spid="181291">
                                            <p:txEl>
                                              <p:pRg st="1" end="1"/>
                                            </p:txEl>
                                          </p:spTgt>
                                        </p:tgtEl>
                                      </p:cBhvr>
                                    </p:animEffect>
                                  </p:childTnLst>
                                </p:cTn>
                              </p:par>
                            </p:childTnLst>
                          </p:cTn>
                        </p:par>
                        <p:par>
                          <p:cTn id="12" fill="hold">
                            <p:stCondLst>
                              <p:cond delay="1000"/>
                            </p:stCondLst>
                            <p:childTnLst>
                              <p:par>
                                <p:cTn id="13" presetID="23" presetClass="entr" presetSubtype="288" fill="hold" grpId="0" nodeType="afterEffect">
                                  <p:stCondLst>
                                    <p:cond delay="0"/>
                                  </p:stCondLst>
                                  <p:childTnLst>
                                    <p:set>
                                      <p:cBhvr>
                                        <p:cTn id="14" dur="1" fill="hold">
                                          <p:stCondLst>
                                            <p:cond delay="0"/>
                                          </p:stCondLst>
                                        </p:cTn>
                                        <p:tgtEl>
                                          <p:spTgt spid="181329"/>
                                        </p:tgtEl>
                                        <p:attrNameLst>
                                          <p:attrName>style.visibility</p:attrName>
                                        </p:attrNameLst>
                                      </p:cBhvr>
                                      <p:to>
                                        <p:strVal val="visible"/>
                                      </p:to>
                                    </p:set>
                                    <p:anim calcmode="lin" valueType="num">
                                      <p:cBhvr>
                                        <p:cTn id="15" dur="500" fill="hold"/>
                                        <p:tgtEl>
                                          <p:spTgt spid="181329"/>
                                        </p:tgtEl>
                                        <p:attrNameLst>
                                          <p:attrName>ppt_w</p:attrName>
                                        </p:attrNameLst>
                                      </p:cBhvr>
                                      <p:tavLst>
                                        <p:tav tm="0">
                                          <p:val>
                                            <p:strVal val="4/3*#ppt_w"/>
                                          </p:val>
                                        </p:tav>
                                        <p:tav tm="100000">
                                          <p:val>
                                            <p:strVal val="#ppt_w"/>
                                          </p:val>
                                        </p:tav>
                                      </p:tavLst>
                                    </p:anim>
                                    <p:anim calcmode="lin" valueType="num">
                                      <p:cBhvr>
                                        <p:cTn id="16" dur="500" fill="hold"/>
                                        <p:tgtEl>
                                          <p:spTgt spid="181329"/>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18132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1291">
                                            <p:txEl>
                                              <p:pRg st="2" end="2"/>
                                            </p:txEl>
                                          </p:spTgt>
                                        </p:tgtEl>
                                        <p:attrNameLst>
                                          <p:attrName>style.visibility</p:attrName>
                                        </p:attrNameLst>
                                      </p:cBhvr>
                                      <p:to>
                                        <p:strVal val="visible"/>
                                      </p:to>
                                    </p:set>
                                    <p:animEffect transition="in" filter="wipe(left)">
                                      <p:cBhvr>
                                        <p:cTn id="21" dur="500"/>
                                        <p:tgtEl>
                                          <p:spTgt spid="181291">
                                            <p:txEl>
                                              <p:pRg st="2" end="2"/>
                                            </p:txEl>
                                          </p:spTgt>
                                        </p:tgtEl>
                                      </p:cBhvr>
                                    </p:animEffect>
                                  </p:childTnLst>
                                </p:cTn>
                              </p:par>
                            </p:childTnLst>
                          </p:cTn>
                        </p:par>
                        <p:par>
                          <p:cTn id="22" fill="hold">
                            <p:stCondLst>
                              <p:cond delay="500"/>
                            </p:stCondLst>
                            <p:childTnLst>
                              <p:par>
                                <p:cTn id="23" presetID="23" presetClass="entr" presetSubtype="288" fill="hold" grpId="0" nodeType="afterEffect">
                                  <p:stCondLst>
                                    <p:cond delay="0"/>
                                  </p:stCondLst>
                                  <p:childTnLst>
                                    <p:set>
                                      <p:cBhvr>
                                        <p:cTn id="24" dur="1" fill="hold">
                                          <p:stCondLst>
                                            <p:cond delay="0"/>
                                          </p:stCondLst>
                                        </p:cTn>
                                        <p:tgtEl>
                                          <p:spTgt spid="181330"/>
                                        </p:tgtEl>
                                        <p:attrNameLst>
                                          <p:attrName>style.visibility</p:attrName>
                                        </p:attrNameLst>
                                      </p:cBhvr>
                                      <p:to>
                                        <p:strVal val="visible"/>
                                      </p:to>
                                    </p:set>
                                    <p:anim calcmode="lin" valueType="num">
                                      <p:cBhvr>
                                        <p:cTn id="25" dur="500" fill="hold"/>
                                        <p:tgtEl>
                                          <p:spTgt spid="181330"/>
                                        </p:tgtEl>
                                        <p:attrNameLst>
                                          <p:attrName>ppt_w</p:attrName>
                                        </p:attrNameLst>
                                      </p:cBhvr>
                                      <p:tavLst>
                                        <p:tav tm="0">
                                          <p:val>
                                            <p:strVal val="4/3*#ppt_w"/>
                                          </p:val>
                                        </p:tav>
                                        <p:tav tm="100000">
                                          <p:val>
                                            <p:strVal val="#ppt_w"/>
                                          </p:val>
                                        </p:tav>
                                      </p:tavLst>
                                    </p:anim>
                                    <p:anim calcmode="lin" valueType="num">
                                      <p:cBhvr>
                                        <p:cTn id="26" dur="500" fill="hold"/>
                                        <p:tgtEl>
                                          <p:spTgt spid="181330"/>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18133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1291">
                                            <p:txEl>
                                              <p:pRg st="3" end="3"/>
                                            </p:txEl>
                                          </p:spTgt>
                                        </p:tgtEl>
                                        <p:attrNameLst>
                                          <p:attrName>style.visibility</p:attrName>
                                        </p:attrNameLst>
                                      </p:cBhvr>
                                      <p:to>
                                        <p:strVal val="visible"/>
                                      </p:to>
                                    </p:set>
                                    <p:animEffect transition="in" filter="wipe(left)">
                                      <p:cBhvr>
                                        <p:cTn id="31" dur="500"/>
                                        <p:tgtEl>
                                          <p:spTgt spid="181291">
                                            <p:txEl>
                                              <p:pRg st="3" end="3"/>
                                            </p:txEl>
                                          </p:spTgt>
                                        </p:tgtEl>
                                      </p:cBhvr>
                                    </p:animEffect>
                                  </p:childTnLst>
                                </p:cTn>
                              </p:par>
                              <p:par>
                                <p:cTn id="32" presetID="18" presetClass="entr" presetSubtype="6"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trips(downRigh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91" grpId="0" build="p" bldLvl="5"/>
      <p:bldP spid="181329" grpId="0" animBg="1"/>
      <p:bldP spid="1813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555</TotalTime>
  <Words>3211</Words>
  <Application>Microsoft Office PowerPoint</Application>
  <PresentationFormat>On-screen Show (4:3)</PresentationFormat>
  <Paragraphs>525</Paragraphs>
  <Slides>31</Slides>
  <Notes>31</Notes>
  <HiddenSlides>3</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0</vt:lpstr>
      <vt:lpstr>In this chapter,  look for the answers to these questions:</vt:lpstr>
      <vt:lpstr>Introduction</vt:lpstr>
      <vt:lpstr>The World Price and  Comparative Advantage</vt:lpstr>
      <vt:lpstr>The Small Economy Assumption</vt:lpstr>
      <vt:lpstr>A Country That Exports Soybeans</vt:lpstr>
      <vt:lpstr>A Country That Exports Soybeans</vt:lpstr>
      <vt:lpstr>ACTIVE LEARNING   1    Analysis of trade</vt:lpstr>
      <vt:lpstr>ACTIVE LEARNING   1    Answers</vt:lpstr>
      <vt:lpstr>ACTIVE LEARNING   1    Answers</vt:lpstr>
      <vt:lpstr>Summary:  The Welfare Effects of Trade</vt:lpstr>
      <vt:lpstr>Other Benefits of International Trade</vt:lpstr>
      <vt:lpstr>Then Why All the Opposition to Trade?</vt:lpstr>
      <vt:lpstr>Tariff:  An Example of a Trade Restriction</vt:lpstr>
      <vt:lpstr>Analysis of a Tariff on Cotton Shirts</vt:lpstr>
      <vt:lpstr>Analysis of a Tariff on Cotton Shirts</vt:lpstr>
      <vt:lpstr>Analysis of a Tariff on Cotton Shirts</vt:lpstr>
      <vt:lpstr>Import Quotas:   Another Way to Restrict Trade</vt:lpstr>
      <vt:lpstr>Arguments for Restricting Trade</vt:lpstr>
      <vt:lpstr>U.S. Imports &amp; Unemployment,  Decade averages, 1961–2010</vt:lpstr>
      <vt:lpstr>Arguments for Restricting Trade</vt:lpstr>
      <vt:lpstr>Arguments for Restricting Trade</vt:lpstr>
      <vt:lpstr>Arguments for Restricting Trade</vt:lpstr>
      <vt:lpstr>Arguments for Restricting Trade</vt:lpstr>
      <vt:lpstr>Arguments for Restricting Trade</vt:lpstr>
      <vt:lpstr>Trade Agreements</vt:lpstr>
      <vt:lpstr>SUMMARY</vt:lpstr>
      <vt:lpstr>SUMMARY</vt:lpstr>
      <vt:lpstr>A Country That Imports Plasma TVs</vt:lpstr>
      <vt:lpstr>A Country That Imports Plasma TVs</vt:lpstr>
      <vt:lpstr>In the News:  Textile Imports from China</vt:lpstr>
    </vt:vector>
  </TitlesOfParts>
  <Company>Carthage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title>
  <dc:creator>Ron</dc:creator>
  <cp:lastModifiedBy>Windows User</cp:lastModifiedBy>
  <cp:revision>121</cp:revision>
  <dcterms:created xsi:type="dcterms:W3CDTF">2010-12-25T14:19:53Z</dcterms:created>
  <dcterms:modified xsi:type="dcterms:W3CDTF">2011-10-07T19:21:13Z</dcterms:modified>
</cp:coreProperties>
</file>