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9"/>
  </p:notesMasterIdLst>
  <p:handoutMasterIdLst>
    <p:handoutMasterId r:id="rId50"/>
  </p:handoutMasterIdLst>
  <p:sldIdLst>
    <p:sldId id="266" r:id="rId2"/>
    <p:sldId id="280"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37" r:id="rId18"/>
    <p:sldId id="338" r:id="rId19"/>
    <p:sldId id="311" r:id="rId20"/>
    <p:sldId id="312" r:id="rId21"/>
    <p:sldId id="313" r:id="rId22"/>
    <p:sldId id="314" r:id="rId23"/>
    <p:sldId id="315" r:id="rId24"/>
    <p:sldId id="316" r:id="rId25"/>
    <p:sldId id="317" r:id="rId26"/>
    <p:sldId id="318" r:id="rId27"/>
    <p:sldId id="319" r:id="rId28"/>
    <p:sldId id="339" r:id="rId29"/>
    <p:sldId id="340"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289" r:id="rId46"/>
    <p:sldId id="290" r:id="rId47"/>
    <p:sldId id="28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5F5F5F"/>
    <a:srgbClr val="006699"/>
    <a:srgbClr val="FFF2CD"/>
    <a:srgbClr val="AE1237"/>
    <a:srgbClr val="6C45BB"/>
    <a:srgbClr val="8E47B9"/>
    <a:srgbClr val="960096"/>
    <a:srgbClr val="69389A"/>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55" autoAdjust="0"/>
    <p:restoredTop sz="91148" autoAdjust="0"/>
  </p:normalViewPr>
  <p:slideViewPr>
    <p:cSldViewPr>
      <p:cViewPr>
        <p:scale>
          <a:sx n="64" d="100"/>
          <a:sy n="64" d="100"/>
        </p:scale>
        <p:origin x="-396" y="-72"/>
      </p:cViewPr>
      <p:guideLst>
        <p:guide orient="horz" pos="768"/>
        <p:guide pos="28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9317A2-341C-4A47-B4B8-EF50E2ED2E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A24F5-E131-4EBA-BC25-A81BE41A185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1pPr>
    <a:lvl2pPr marL="2349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2pPr>
    <a:lvl3pPr marL="4572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3pPr>
    <a:lvl4pPr marL="69215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4pPr>
    <a:lvl5pPr marL="914400" indent="0" algn="l" defTabSz="914400" rtl="0" eaLnBrk="1" latinLnBrk="0" hangingPunct="1">
      <a:lnSpc>
        <a:spcPct val="105000"/>
      </a:lnSpc>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t>This is a very theoretical chapter.  Most students in principles-level courses are a bit less patient with theory than with real-world applications.  However, you can tell your students that learning the material in this chapter will pay off in (at least) two ways.  </a:t>
            </a:r>
          </a:p>
          <a:p>
            <a:pPr eaLnBrk="1" hangingPunct="1"/>
            <a:endParaRPr lang="en-US" sz="1200" dirty="0" smtClean="0"/>
          </a:p>
          <a:p>
            <a:pPr eaLnBrk="1" hangingPunct="1"/>
            <a:r>
              <a:rPr lang="en-US" sz="1200" dirty="0" smtClean="0"/>
              <a:t>First, the tools introduced in this chapter (consumer &amp; producer surplus, welfare economics) are used extensively in the real world to assess the costs and benefits of policies and market imperfections.  When does a policy do more harm than good?  Who does the policy make better off, and who is made worse off?  How do the total gains to the winners compare to the total losses incurred by the losers?  The following two chapters will use the tools of welfare economics to analyze taxes and international trade (including restrictions on trade).  Students typically find these applications very interesting, and they are much easier to learn after students have a good working knowledge of the material covered in this chapter.</a:t>
            </a:r>
          </a:p>
          <a:p>
            <a:pPr eaLnBrk="1" hangingPunct="1"/>
            <a:endParaRPr lang="en-US" sz="1200" dirty="0" smtClean="0"/>
          </a:p>
          <a:p>
            <a:pPr eaLnBrk="1" hangingPunct="1"/>
            <a:r>
              <a:rPr lang="en-US" sz="1200" dirty="0" smtClean="0"/>
              <a:t>Second, this chapter illuminates one of the most important ideas in economics:  Adam Smith’s invisible hand, </a:t>
            </a:r>
            <a:r>
              <a:rPr lang="en-US" sz="1200" i="0" dirty="0" smtClean="0"/>
              <a:t>a.k.a.</a:t>
            </a:r>
            <a:r>
              <a:rPr lang="en-US" sz="1200" i="1" dirty="0" smtClean="0"/>
              <a:t> </a:t>
            </a:r>
            <a:r>
              <a:rPr lang="en-US" sz="1200" dirty="0" smtClean="0"/>
              <a:t>the principle that markets are usually a good way to organize economic activity. </a:t>
            </a:r>
          </a:p>
          <a:p>
            <a:pPr eaLnBrk="1" hangingPunct="1"/>
            <a:endParaRPr lang="en-US" sz="1200" dirty="0" smtClean="0"/>
          </a:p>
          <a:p>
            <a:pPr eaLnBrk="1" hangingPunct="1"/>
            <a:r>
              <a:rPr lang="en-US" sz="1200" dirty="0" smtClean="0"/>
              <a:t>Note that this analysis assumes perfect competition.  When this assumption fails, the market on its own may not maximize society’s well-being.  We will study such market failures in later chapters, and we’ll use the tools of welfare economics to see how public policy can improve on the market outcome in such cases. </a:t>
            </a:r>
            <a:endParaRPr lang="en-US" dirty="0"/>
          </a:p>
        </p:txBody>
      </p:sp>
      <p:sp>
        <p:nvSpPr>
          <p:cNvPr id="4" name="Slide Number Placeholder 3"/>
          <p:cNvSpPr>
            <a:spLocks noGrp="1"/>
          </p:cNvSpPr>
          <p:nvPr>
            <p:ph type="sldNum" sz="quarter" idx="10"/>
          </p:nvPr>
        </p:nvSpPr>
        <p:spPr/>
        <p:txBody>
          <a:bodyPr/>
          <a:lstStyle/>
          <a:p>
            <a:fld id="{4EAA24F5-E131-4EBA-BC25-A81BE41A1852}"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998886F-70E5-4A9A-83D3-91160EED3302}" type="slidenum">
              <a:rPr lang="en-US" smtClean="0"/>
              <a:pPr/>
              <a:t>9</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0354BF-7D5E-4006-8E01-4F5EFD1EE19B}" type="slidenum">
              <a:rPr lang="en-US" sz="1200">
                <a:cs typeface="Arial" charset="0"/>
              </a:rPr>
              <a:pPr algn="r"/>
              <a:t>9</a:t>
            </a:fld>
            <a:endParaRPr lang="en-US" sz="1200">
              <a:cs typeface="Arial" charset="0"/>
            </a:endParaRPr>
          </a:p>
        </p:txBody>
      </p:sp>
      <p:sp>
        <p:nvSpPr>
          <p:cNvPr id="67588" name="Rectangle 2"/>
          <p:cNvSpPr>
            <a:spLocks noGrp="1" noRot="1" noChangeAspect="1" noChangeArrowheads="1" noTextEdit="1"/>
          </p:cNvSpPr>
          <p:nvPr>
            <p:ph type="sldImg"/>
          </p:nvPr>
        </p:nvSpPr>
        <p:spPr>
          <a:xfrm>
            <a:off x="1143000" y="534988"/>
            <a:ext cx="4572000" cy="3429000"/>
          </a:xfrm>
          <a:ln/>
        </p:spPr>
      </p:sp>
      <p:sp>
        <p:nvSpPr>
          <p:cNvPr id="6758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52A5780-8615-4032-9D1C-B2055BF3EDE4}" type="slidenum">
              <a:rPr lang="en-US" smtClean="0"/>
              <a:pPr/>
              <a:t>10</a:t>
            </a:fld>
            <a:endParaRPr lang="en-US" smtClean="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605B779-FF25-463A-B7E7-DDCD110980E8}" type="slidenum">
              <a:rPr lang="en-US" sz="1200">
                <a:cs typeface="Arial" charset="0"/>
              </a:rPr>
              <a:pPr algn="r"/>
              <a:t>10</a:t>
            </a:fld>
            <a:endParaRPr lang="en-US" sz="1200">
              <a:cs typeface="Arial" charset="0"/>
            </a:endParaRPr>
          </a:p>
        </p:txBody>
      </p:sp>
      <p:sp>
        <p:nvSpPr>
          <p:cNvPr id="68612" name="Rectangle 2"/>
          <p:cNvSpPr>
            <a:spLocks noGrp="1" noRot="1" noChangeAspect="1" noChangeArrowheads="1" noTextEdit="1"/>
          </p:cNvSpPr>
          <p:nvPr>
            <p:ph type="sldImg"/>
          </p:nvPr>
        </p:nvSpPr>
        <p:spPr>
          <a:xfrm>
            <a:off x="1143000" y="534988"/>
            <a:ext cx="4572000" cy="3429000"/>
          </a:xfrm>
          <a:ln/>
        </p:spPr>
      </p:sp>
      <p:sp>
        <p:nvSpPr>
          <p:cNvPr id="68613"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area of any rectangle equals base times height.  </a:t>
            </a:r>
          </a:p>
          <a:p>
            <a:pPr eaLnBrk="1" hangingPunct="1"/>
            <a:endParaRPr lang="en-US" smtClean="0"/>
          </a:p>
          <a:p>
            <a:pPr eaLnBrk="1" hangingPunct="1"/>
            <a:r>
              <a:rPr lang="en-US" smtClean="0"/>
              <a:t>For the green rectangle on this slide, </a:t>
            </a:r>
          </a:p>
          <a:p>
            <a:pPr eaLnBrk="1" hangingPunct="1"/>
            <a:r>
              <a:rPr lang="en-US" smtClean="0"/>
              <a:t>	base = 1 </a:t>
            </a:r>
          </a:p>
          <a:p>
            <a:pPr eaLnBrk="1" hangingPunct="1"/>
            <a:r>
              <a:rPr lang="en-US" smtClean="0"/>
              <a:t>	height = $300 – 260 = $40</a:t>
            </a:r>
          </a:p>
          <a:p>
            <a:pPr eaLnBrk="1" hangingPunct="1"/>
            <a:r>
              <a:rPr lang="en-US" smtClean="0"/>
              <a:t>	area = 1 x $40 = $40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647EAA2-7B44-4C77-8ADB-701813562B2E}" type="slidenum">
              <a:rPr lang="en-US" smtClean="0"/>
              <a:pPr/>
              <a:t>11</a:t>
            </a:fld>
            <a:endParaRPr lang="en-US" smtClean="0"/>
          </a:p>
        </p:txBody>
      </p:sp>
      <p:sp>
        <p:nvSpPr>
          <p:cNvPr id="69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E7E3B-B11D-453E-B364-C5B245F4435C}" type="slidenum">
              <a:rPr lang="en-US" sz="1200">
                <a:cs typeface="Arial" charset="0"/>
              </a:rPr>
              <a:pPr algn="r"/>
              <a:t>11</a:t>
            </a:fld>
            <a:endParaRPr lang="en-US" sz="1200">
              <a:cs typeface="Arial" charset="0"/>
            </a:endParaRPr>
          </a:p>
        </p:txBody>
      </p:sp>
      <p:sp>
        <p:nvSpPr>
          <p:cNvPr id="69636" name="Rectangle 2"/>
          <p:cNvSpPr>
            <a:spLocks noGrp="1" noRot="1" noChangeAspect="1" noChangeArrowheads="1" noTextEdit="1"/>
          </p:cNvSpPr>
          <p:nvPr>
            <p:ph type="sldImg"/>
          </p:nvPr>
        </p:nvSpPr>
        <p:spPr>
          <a:xfrm>
            <a:off x="1143000" y="534988"/>
            <a:ext cx="4572000" cy="3429000"/>
          </a:xfrm>
          <a:ln/>
        </p:spPr>
      </p:sp>
      <p:sp>
        <p:nvSpPr>
          <p:cNvPr id="69637"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entire green area (total CS) can be divided into two rectangles:  </a:t>
            </a:r>
          </a:p>
          <a:p>
            <a:pPr eaLnBrk="1" hangingPunct="1"/>
            <a:endParaRPr lang="en-US" smtClean="0"/>
          </a:p>
          <a:p>
            <a:pPr eaLnBrk="1" hangingPunct="1"/>
            <a:r>
              <a:rPr lang="en-US" smtClean="0"/>
              <a:t>The first (and leftmost) represents Flea’s CS.  It has a height of $80 and a width of 1. </a:t>
            </a:r>
          </a:p>
          <a:p>
            <a:pPr eaLnBrk="1" hangingPunct="1"/>
            <a:endParaRPr lang="en-US" smtClean="0"/>
          </a:p>
          <a:p>
            <a:pPr eaLnBrk="1" hangingPunct="1"/>
            <a:r>
              <a:rPr lang="en-US" smtClean="0"/>
              <a:t>The second represents Anthony’s CS.  It has a height of $30 and a width of 1.  </a:t>
            </a:r>
          </a:p>
          <a:p>
            <a:pPr eaLnBrk="1" hangingPunct="1"/>
            <a:endParaRPr lang="en-US" smtClean="0"/>
          </a:p>
          <a:p>
            <a:pPr eaLnBrk="1" hangingPunct="1"/>
            <a:r>
              <a:rPr lang="en-US" smtClean="0"/>
              <a:t>The sum of these two rectangular areas equals total CS.  </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2DE6104-14EC-4CA4-8462-4D6CA9813066}" type="slidenum">
              <a:rPr lang="en-US" smtClean="0"/>
              <a:pPr/>
              <a:t>12</a:t>
            </a:fld>
            <a:endParaRPr lang="en-US" smtClean="0"/>
          </a:p>
        </p:txBody>
      </p:sp>
      <p:sp>
        <p:nvSpPr>
          <p:cNvPr id="70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AE5AF4-45F3-441C-97A5-4AECBDF8C338}" type="slidenum">
              <a:rPr lang="en-US" sz="1200">
                <a:cs typeface="Arial" charset="0"/>
              </a:rPr>
              <a:pPr algn="r"/>
              <a:t>12</a:t>
            </a:fld>
            <a:endParaRPr lang="en-US" sz="1200">
              <a:cs typeface="Arial" charset="0"/>
            </a:endParaRPr>
          </a:p>
        </p:txBody>
      </p:sp>
      <p:sp>
        <p:nvSpPr>
          <p:cNvPr id="70660" name="Rectangle 2"/>
          <p:cNvSpPr>
            <a:spLocks noGrp="1" noRot="1" noChangeAspect="1" noChangeArrowheads="1" noTextEdit="1"/>
          </p:cNvSpPr>
          <p:nvPr>
            <p:ph type="sldImg"/>
          </p:nvPr>
        </p:nvSpPr>
        <p:spPr>
          <a:xfrm>
            <a:off x="1143000" y="534988"/>
            <a:ext cx="4572000" cy="3429000"/>
          </a:xfrm>
          <a:ln/>
        </p:spPr>
      </p:sp>
      <p:sp>
        <p:nvSpPr>
          <p:cNvPr id="70661"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text in the yellow box summarizes the lesson of the two preceding slides.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258D9FD-DDCD-4F80-BB9A-A24EE68F43DA}" type="slidenum">
              <a:rPr lang="en-US" smtClean="0"/>
              <a:pPr/>
              <a:t>13</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233A650-169C-4F9F-BCCE-41A74BFB4332}" type="slidenum">
              <a:rPr lang="en-US" sz="1200">
                <a:cs typeface="Arial" charset="0"/>
              </a:rPr>
              <a:pPr algn="r"/>
              <a:t>13</a:t>
            </a:fld>
            <a:endParaRPr lang="en-US" sz="1200">
              <a:cs typeface="Arial" charset="0"/>
            </a:endParaRPr>
          </a:p>
        </p:txBody>
      </p:sp>
      <p:sp>
        <p:nvSpPr>
          <p:cNvPr id="71684" name="Rectangle 2"/>
          <p:cNvSpPr>
            <a:spLocks noGrp="1" noRot="1" noChangeAspect="1" noChangeArrowheads="1" noTextEdit="1"/>
          </p:cNvSpPr>
          <p:nvPr>
            <p:ph type="sldImg"/>
          </p:nvPr>
        </p:nvSpPr>
        <p:spPr>
          <a:xfrm>
            <a:off x="1143000" y="534988"/>
            <a:ext cx="4572000" cy="3429000"/>
          </a:xfrm>
          <a:ln/>
        </p:spPr>
      </p:sp>
      <p:sp>
        <p:nvSpPr>
          <p:cNvPr id="71685"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In “Normal” or edit mode, the text appears to overlap with the vertical axis label.  Don’t worry—in “Slide Show” or presentation mode, the axis labels disappear before the text appears.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CA4E8F3-2B9B-45B1-BE74-BD7D913A4C1D}" type="slidenum">
              <a:rPr lang="en-US" smtClean="0"/>
              <a:pPr/>
              <a:t>14</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301F562-7609-476D-A569-DA6D25B22D80}" type="slidenum">
              <a:rPr lang="en-US" sz="1200">
                <a:cs typeface="Arial" charset="0"/>
              </a:rPr>
              <a:pPr algn="r"/>
              <a:t>14</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685800" y="4248150"/>
            <a:ext cx="5486400" cy="4210050"/>
          </a:xfrm>
          <a:noFill/>
          <a:ln/>
        </p:spPr>
        <p:txBody>
          <a:bodyPr/>
          <a:lstStyle/>
          <a:p>
            <a:pPr eaLnBrk="1" hangingPunct="1"/>
            <a:r>
              <a:rPr lang="en-US" smtClean="0"/>
              <a:t>Some students mistake the upper vertical intercept ($60 in this example) for the height of the blue triangle:  they forget to subtract off the height of the bottom of the triangle from the height of the top of the triangle.  So, the first one or two times, it might be worthwhile to show them how to find the height of the triangle.  </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0D02B21-51A3-4B6E-A0F3-68010129A3F4}" type="slidenum">
              <a:rPr lang="en-US" smtClean="0"/>
              <a:pPr/>
              <a:t>15</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A884CA-8334-48DA-8FEB-0FF92212994F}" type="slidenum">
              <a:rPr lang="en-US" sz="1200">
                <a:cs typeface="Arial" charset="0"/>
              </a:rPr>
              <a:pPr algn="r"/>
              <a:t>15</a:t>
            </a:fld>
            <a:endParaRPr lang="en-US" sz="1200">
              <a:cs typeface="Arial" charset="0"/>
            </a:endParaRPr>
          </a:p>
        </p:txBody>
      </p:sp>
      <p:sp>
        <p:nvSpPr>
          <p:cNvPr id="73732" name="Rectangle 2"/>
          <p:cNvSpPr>
            <a:spLocks noGrp="1" noRot="1" noChangeAspect="1" noChangeArrowheads="1" noTextEdit="1"/>
          </p:cNvSpPr>
          <p:nvPr>
            <p:ph type="sldImg"/>
          </p:nvPr>
        </p:nvSpPr>
        <p:spPr>
          <a:xfrm>
            <a:off x="1143000" y="534988"/>
            <a:ext cx="4572000" cy="3429000"/>
          </a:xfrm>
          <a:ln/>
        </p:spPr>
      </p:sp>
      <p:sp>
        <p:nvSpPr>
          <p:cNvPr id="73733"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book shows how a lower price increases CS.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16</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17</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08B3829-6CD0-4464-891E-DC4EAD664052}" type="slidenum">
              <a:rPr lang="en-US" smtClean="0"/>
              <a:pPr/>
              <a:t>18</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1256DBE-DEFE-477C-A690-D49AE12BAC19}" type="slidenum">
              <a:rPr lang="en-US" sz="1200">
                <a:cs typeface="Arial" charset="0"/>
              </a:rPr>
              <a:pPr algn="r"/>
              <a:t>18</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material on cost, producer surplus, and the supply curve is analogous to the material earlier on WTP, consumer surplus, and the demand curve. Therefore, this section provides a bit less detail and should move a little more quickly.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AA24F5-E131-4EBA-BC25-A81BE41A1852}"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8736D5A-FAF7-4676-9EBE-0D4EFE035C07}" type="slidenum">
              <a:rPr lang="en-US" smtClean="0"/>
              <a:pPr/>
              <a:t>19</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FB7808D-048F-4907-849E-73B21847BCAF}" type="slidenum">
              <a:rPr lang="en-US" sz="1200">
                <a:cs typeface="Arial" charset="0"/>
              </a:rPr>
              <a:pPr algn="r"/>
              <a:t>19</a:t>
            </a:fld>
            <a:endParaRPr lang="en-US" sz="1200">
              <a:cs typeface="Arial" charset="0"/>
            </a:endParaRPr>
          </a:p>
        </p:txBody>
      </p:sp>
      <p:sp>
        <p:nvSpPr>
          <p:cNvPr id="77828" name="Rectangle 2"/>
          <p:cNvSpPr>
            <a:spLocks noGrp="1" noRot="1" noChangeAspect="1" noChangeArrowheads="1" noTextEdit="1"/>
          </p:cNvSpPr>
          <p:nvPr>
            <p:ph type="sldImg"/>
          </p:nvPr>
        </p:nvSpPr>
        <p:spPr>
          <a:xfrm>
            <a:off x="1143000" y="534988"/>
            <a:ext cx="4572000" cy="3429000"/>
          </a:xfrm>
          <a:ln/>
        </p:spPr>
      </p:sp>
      <p:sp>
        <p:nvSpPr>
          <p:cNvPr id="77829" name="Rectangle 3"/>
          <p:cNvSpPr>
            <a:spLocks noGrp="1" noChangeArrowheads="1"/>
          </p:cNvSpPr>
          <p:nvPr>
            <p:ph type="body" idx="1"/>
          </p:nvPr>
        </p:nvSpPr>
        <p:spPr>
          <a:xfrm>
            <a:off x="685800" y="4248150"/>
            <a:ext cx="5486400" cy="4210050"/>
          </a:xfrm>
          <a:noFill/>
          <a:ln/>
        </p:spPr>
        <p:txBody>
          <a:bodyPr/>
          <a:lstStyle/>
          <a:p>
            <a:pPr eaLnBrk="1" hangingPunct="1"/>
            <a:r>
              <a:rPr lang="en-US" smtClean="0"/>
              <a:t>Your students should be able to figure out how to get the Q</a:t>
            </a:r>
            <a:r>
              <a:rPr lang="en-US" baseline="30000" smtClean="0"/>
              <a:t>s</a:t>
            </a:r>
            <a:r>
              <a:rPr lang="en-US" smtClean="0"/>
              <a:t> numbers in the second column of the table.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2B347CB-53B8-40B3-913F-667A37F1FB5C}" type="slidenum">
              <a:rPr lang="en-US" smtClean="0"/>
              <a:pPr/>
              <a:t>20</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57DF588-9110-4B8C-A810-9CDB91E4E0CB}" type="slidenum">
              <a:rPr lang="en-US" sz="1200">
                <a:cs typeface="Arial" charset="0"/>
              </a:rPr>
              <a:pPr algn="r"/>
              <a:t>20</a:t>
            </a:fld>
            <a:endParaRPr lang="en-US" sz="1200">
              <a:cs typeface="Arial" charset="0"/>
            </a:endParaRPr>
          </a:p>
        </p:txBody>
      </p:sp>
      <p:sp>
        <p:nvSpPr>
          <p:cNvPr id="78852" name="Rectangle 2"/>
          <p:cNvSpPr>
            <a:spLocks noGrp="1" noRot="1" noChangeAspect="1" noChangeArrowheads="1" noTextEdit="1"/>
          </p:cNvSpPr>
          <p:nvPr>
            <p:ph type="sldImg"/>
          </p:nvPr>
        </p:nvSpPr>
        <p:spPr>
          <a:xfrm>
            <a:off x="1143000" y="534988"/>
            <a:ext cx="4572000" cy="3429000"/>
          </a:xfrm>
          <a:ln/>
        </p:spPr>
      </p:sp>
      <p:sp>
        <p:nvSpPr>
          <p:cNvPr id="7885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derivation of the staircase supply curve is analogous to that of the staircase demand curve in the earlier example.  Hence, the animation is not as detailed.  </a:t>
            </a:r>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55DF9A9-675F-41E9-9390-AF0AAE9687B7}" type="slidenum">
              <a:rPr lang="en-US" smtClean="0"/>
              <a:pPr/>
              <a:t>21</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2AF8A92-67AB-406F-A7DF-F02450B8C8D5}" type="slidenum">
              <a:rPr lang="en-US" sz="1200">
                <a:cs typeface="Arial" charset="0"/>
              </a:rPr>
              <a:pPr algn="r"/>
              <a:t>21</a:t>
            </a:fld>
            <a:endParaRPr lang="en-US" sz="1200">
              <a:cs typeface="Arial" charset="0"/>
            </a:endParaRPr>
          </a:p>
        </p:txBody>
      </p:sp>
      <p:sp>
        <p:nvSpPr>
          <p:cNvPr id="79876" name="Rectangle 2"/>
          <p:cNvSpPr>
            <a:spLocks noGrp="1" noRot="1" noChangeAspect="1" noChangeArrowheads="1" noTextEdit="1"/>
          </p:cNvSpPr>
          <p:nvPr>
            <p:ph type="sldImg"/>
          </p:nvPr>
        </p:nvSpPr>
        <p:spPr>
          <a:xfrm>
            <a:off x="1143000" y="534988"/>
            <a:ext cx="4572000" cy="3429000"/>
          </a:xfrm>
          <a:ln/>
        </p:spPr>
      </p:sp>
      <p:sp>
        <p:nvSpPr>
          <p:cNvPr id="79877" name="Rectangle 3"/>
          <p:cNvSpPr>
            <a:spLocks noGrp="1" noChangeArrowheads="1"/>
          </p:cNvSpPr>
          <p:nvPr>
            <p:ph type="body" idx="1"/>
          </p:nvPr>
        </p:nvSpPr>
        <p:spPr>
          <a:xfrm>
            <a:off x="685800" y="4248150"/>
            <a:ext cx="5486400" cy="4210050"/>
          </a:xfrm>
          <a:noFill/>
          <a:ln/>
        </p:spPr>
        <p:txBody>
          <a:bodyPr/>
          <a:lstStyle/>
          <a:p>
            <a:pPr eaLnBrk="1" hangingPunct="1"/>
            <a:r>
              <a:rPr lang="en-US" smtClean="0"/>
              <a:t>For your students’ future reference, you might also note that we can use the term “marginal cost” as short-hand for “cost of the marginal seller.”  </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5069518-C04E-49AC-B7AC-A23EB92AFDCA}" type="slidenum">
              <a:rPr lang="en-US" smtClean="0"/>
              <a:pPr/>
              <a:t>22</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A026F82-7786-4A3D-90FD-8CD55964676C}" type="slidenum">
              <a:rPr lang="en-US" sz="1200">
                <a:cs typeface="Arial" charset="0"/>
              </a:rPr>
              <a:pPr algn="r"/>
              <a:t>22</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88728F8-44FA-49AA-AA0B-B39DA69782E1}" type="slidenum">
              <a:rPr lang="en-US" smtClean="0"/>
              <a:pPr/>
              <a:t>23</a:t>
            </a:fld>
            <a:endParaRPr lang="en-US" smtClean="0"/>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B56F5DA-ED8C-4B95-8E54-41C922879A69}" type="slidenum">
              <a:rPr lang="en-US" sz="1200">
                <a:cs typeface="Arial" charset="0"/>
              </a:rPr>
              <a:pPr algn="r"/>
              <a:t>23</a:t>
            </a:fld>
            <a:endParaRPr lang="en-US" sz="1200">
              <a:cs typeface="Arial" charset="0"/>
            </a:endParaRPr>
          </a:p>
        </p:txBody>
      </p:sp>
      <p:sp>
        <p:nvSpPr>
          <p:cNvPr id="81924" name="Rectangle 2"/>
          <p:cNvSpPr>
            <a:spLocks noGrp="1" noRot="1" noChangeAspect="1" noChangeArrowheads="1" noTextEdit="1"/>
          </p:cNvSpPr>
          <p:nvPr>
            <p:ph type="sldImg"/>
          </p:nvPr>
        </p:nvSpPr>
        <p:spPr>
          <a:xfrm>
            <a:off x="1143000" y="534988"/>
            <a:ext cx="4572000" cy="3429000"/>
          </a:xfrm>
          <a:ln/>
        </p:spPr>
      </p:sp>
      <p:sp>
        <p:nvSpPr>
          <p:cNvPr id="81925"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B8A7919-440F-481F-86D3-9E5D229FA923}" type="slidenum">
              <a:rPr lang="en-US" smtClean="0"/>
              <a:pPr/>
              <a:t>24</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FCD59F-0772-49AE-AA9E-DA9E59B9889D}" type="slidenum">
              <a:rPr lang="en-US" sz="1200">
                <a:cs typeface="Arial" charset="0"/>
              </a:rPr>
              <a:pPr algn="r"/>
              <a:t>24</a:t>
            </a:fld>
            <a:endParaRPr lang="en-US" sz="1200">
              <a:cs typeface="Arial" charset="0"/>
            </a:endParaRPr>
          </a:p>
        </p:txBody>
      </p:sp>
      <p:sp>
        <p:nvSpPr>
          <p:cNvPr id="82948" name="Rectangle 2"/>
          <p:cNvSpPr>
            <a:spLocks noGrp="1" noRot="1" noChangeAspect="1" noChangeArrowheads="1" noTextEdit="1"/>
          </p:cNvSpPr>
          <p:nvPr>
            <p:ph type="sldImg"/>
          </p:nvPr>
        </p:nvSpPr>
        <p:spPr>
          <a:xfrm>
            <a:off x="1143000" y="534988"/>
            <a:ext cx="4572000" cy="3429000"/>
          </a:xfrm>
          <a:ln/>
        </p:spPr>
      </p:sp>
      <p:sp>
        <p:nvSpPr>
          <p:cNvPr id="8294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981DD22-E6BF-495A-8202-164C35F011C0}" type="slidenum">
              <a:rPr lang="en-US" smtClean="0"/>
              <a:pPr/>
              <a:t>25</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CDC1404-26C9-4847-B0DF-E2AD89D7B250}" type="slidenum">
              <a:rPr lang="en-US" sz="1200">
                <a:cs typeface="Arial" charset="0"/>
              </a:rPr>
              <a:pPr algn="r"/>
              <a:t>25</a:t>
            </a:fld>
            <a:endParaRPr lang="en-US" sz="1200">
              <a:cs typeface="Arial" charset="0"/>
            </a:endParaRPr>
          </a:p>
        </p:txBody>
      </p:sp>
      <p:sp>
        <p:nvSpPr>
          <p:cNvPr id="83972" name="Rectangle 2"/>
          <p:cNvSpPr>
            <a:spLocks noGrp="1" noRot="1" noChangeAspect="1" noChangeArrowheads="1" noTextEdit="1"/>
          </p:cNvSpPr>
          <p:nvPr>
            <p:ph type="sldImg"/>
          </p:nvPr>
        </p:nvSpPr>
        <p:spPr>
          <a:xfrm>
            <a:off x="1143000" y="534988"/>
            <a:ext cx="4572000" cy="3429000"/>
          </a:xfrm>
          <a:ln/>
        </p:spPr>
      </p:sp>
      <p:sp>
        <p:nvSpPr>
          <p:cNvPr id="8397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0AFCCA4-AADA-475C-ABEE-8EA0420A1748}" type="slidenum">
              <a:rPr lang="en-US" smtClean="0"/>
              <a:pPr/>
              <a:t>26</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BA12A8C-8C2A-439D-A95E-132667818B24}" type="slidenum">
              <a:rPr lang="en-US" sz="1200">
                <a:cs typeface="Arial" charset="0"/>
              </a:rPr>
              <a:pPr algn="r"/>
              <a:t>26</a:t>
            </a:fld>
            <a:endParaRPr lang="en-US" sz="1200">
              <a:cs typeface="Arial" charset="0"/>
            </a:endParaRPr>
          </a:p>
        </p:txBody>
      </p:sp>
      <p:sp>
        <p:nvSpPr>
          <p:cNvPr id="84996" name="Rectangle 2"/>
          <p:cNvSpPr>
            <a:spLocks noGrp="1" noRot="1" noChangeAspect="1" noChangeArrowheads="1" noTextEdit="1"/>
          </p:cNvSpPr>
          <p:nvPr>
            <p:ph type="sldImg"/>
          </p:nvPr>
        </p:nvSpPr>
        <p:spPr>
          <a:xfrm>
            <a:off x="1143000" y="534988"/>
            <a:ext cx="4572000" cy="3429000"/>
          </a:xfrm>
          <a:ln/>
        </p:spPr>
      </p:sp>
      <p:sp>
        <p:nvSpPr>
          <p:cNvPr id="8499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27</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28</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281741B-4E27-496E-ADD8-A241006555D1}" type="slidenum">
              <a:rPr lang="en-US" smtClean="0"/>
              <a:pPr/>
              <a:t>2</a:t>
            </a:fld>
            <a:endParaRPr lang="en-US"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362066-9FDE-44F7-BF30-5D027C21235B}" type="slidenum">
              <a:rPr lang="en-US" sz="1200">
                <a:cs typeface="Arial" charset="0"/>
              </a:rPr>
              <a:pPr algn="r"/>
              <a:t>2</a:t>
            </a:fld>
            <a:endParaRPr lang="en-US" sz="1200">
              <a:cs typeface="Arial" charset="0"/>
            </a:endParaRPr>
          </a:p>
        </p:txBody>
      </p:sp>
      <p:sp>
        <p:nvSpPr>
          <p:cNvPr id="60420" name="Rectangle 2"/>
          <p:cNvSpPr>
            <a:spLocks noGrp="1" noRot="1" noChangeAspect="1" noChangeArrowheads="1" noTextEdit="1"/>
          </p:cNvSpPr>
          <p:nvPr>
            <p:ph type="sldImg"/>
          </p:nvPr>
        </p:nvSpPr>
        <p:spPr>
          <a:xfrm>
            <a:off x="1143000" y="534988"/>
            <a:ext cx="4572000" cy="3429000"/>
          </a:xfrm>
          <a:ln/>
        </p:spPr>
      </p:sp>
      <p:sp>
        <p:nvSpPr>
          <p:cNvPr id="6042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DB5BA8D-CE9F-43EB-AC91-5ACF9360A8EC}" type="slidenum">
              <a:rPr lang="en-US" smtClean="0"/>
              <a:pPr/>
              <a:t>29</a:t>
            </a:fld>
            <a:endParaRPr lang="en-US" smtClean="0"/>
          </a:p>
        </p:txBody>
      </p:sp>
      <p:sp>
        <p:nvSpPr>
          <p:cNvPr id="880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F13821B-E1BE-46F3-BBC1-7F5E55F010D4}" type="slidenum">
              <a:rPr lang="en-US" sz="1200">
                <a:cs typeface="Arial" charset="0"/>
              </a:rPr>
              <a:pPr algn="r"/>
              <a:t>29</a:t>
            </a:fld>
            <a:endParaRPr lang="en-US" sz="1200">
              <a:cs typeface="Arial" charset="0"/>
            </a:endParaRPr>
          </a:p>
        </p:txBody>
      </p:sp>
      <p:sp>
        <p:nvSpPr>
          <p:cNvPr id="88068" name="Rectangle 2"/>
          <p:cNvSpPr>
            <a:spLocks noGrp="1" noRot="1" noChangeAspect="1" noChangeArrowheads="1" noTextEdit="1"/>
          </p:cNvSpPr>
          <p:nvPr>
            <p:ph type="sldImg"/>
          </p:nvPr>
        </p:nvSpPr>
        <p:spPr>
          <a:xfrm>
            <a:off x="1547813" y="534988"/>
            <a:ext cx="3749675" cy="2811462"/>
          </a:xfrm>
          <a:ln/>
        </p:spPr>
      </p:sp>
      <p:sp>
        <p:nvSpPr>
          <p:cNvPr id="88069" name="Rectangle 3"/>
          <p:cNvSpPr>
            <a:spLocks noGrp="1" noChangeArrowheads="1"/>
          </p:cNvSpPr>
          <p:nvPr>
            <p:ph type="body" idx="1"/>
          </p:nvPr>
        </p:nvSpPr>
        <p:spPr>
          <a:xfrm>
            <a:off x="485775" y="3598863"/>
            <a:ext cx="5867400" cy="5202237"/>
          </a:xfrm>
          <a:noFill/>
          <a:ln/>
        </p:spPr>
        <p:txBody>
          <a:bodyPr/>
          <a:lstStyle/>
          <a:p>
            <a:pPr eaLnBrk="1" hangingPunct="1">
              <a:spcBef>
                <a:spcPct val="0"/>
              </a:spcBef>
            </a:pPr>
            <a:r>
              <a:rPr lang="en-US" dirty="0" smtClean="0"/>
              <a:t>It might help to say “participating in the market” means buying and selling.  </a:t>
            </a:r>
          </a:p>
          <a:p>
            <a:pPr eaLnBrk="1" hangingPunct="1">
              <a:spcBef>
                <a:spcPct val="0"/>
              </a:spcBef>
            </a:pPr>
            <a:endParaRPr lang="en-US" dirty="0" smtClean="0"/>
          </a:p>
          <a:p>
            <a:pPr eaLnBrk="1" hangingPunct="1">
              <a:spcBef>
                <a:spcPct val="0"/>
              </a:spcBef>
            </a:pPr>
            <a:r>
              <a:rPr lang="en-US" dirty="0" smtClean="0"/>
              <a:t>It might also help to say that CS measures the </a:t>
            </a:r>
            <a:r>
              <a:rPr lang="en-US" u="sng" dirty="0" smtClean="0"/>
              <a:t>net</a:t>
            </a:r>
            <a:r>
              <a:rPr lang="en-US" dirty="0" smtClean="0"/>
              <a:t> benefit to buyers:  the value they get from the good is the gross benefit, minus what they pay leaves the net benefit, or CS.  Similarly, PS is the </a:t>
            </a:r>
            <a:r>
              <a:rPr lang="en-US" u="sng" dirty="0" smtClean="0"/>
              <a:t>net</a:t>
            </a:r>
            <a:r>
              <a:rPr lang="en-US" dirty="0" smtClean="0"/>
              <a:t> benefit to sellers.  I did not put “net benefit” on this slide because it is not in the book.  But if you wish, you may add it.  </a:t>
            </a:r>
          </a:p>
          <a:p>
            <a:pPr eaLnBrk="1" hangingPunct="1">
              <a:spcBef>
                <a:spcPct val="0"/>
              </a:spcBef>
            </a:pPr>
            <a:endParaRPr lang="en-US" dirty="0" smtClean="0"/>
          </a:p>
          <a:p>
            <a:pPr eaLnBrk="1" hangingPunct="1">
              <a:spcBef>
                <a:spcPct val="0"/>
              </a:spcBef>
            </a:pPr>
            <a:r>
              <a:rPr lang="en-US" dirty="0" smtClean="0"/>
              <a:t>After showing this slide in class, I show my students a short scene from the movie “Pretty Woman” as an example of these concepts.  In this scene, Julia Roberts is taking a bubble bath in Richard </a:t>
            </a:r>
            <a:r>
              <a:rPr lang="en-US" dirty="0" err="1" smtClean="0"/>
              <a:t>Gere’s</a:t>
            </a:r>
            <a:r>
              <a:rPr lang="en-US" dirty="0" smtClean="0"/>
              <a:t> hotel room (don’t worry—there’s no nudity!).  </a:t>
            </a:r>
            <a:r>
              <a:rPr lang="en-US" dirty="0" err="1" smtClean="0"/>
              <a:t>Gere</a:t>
            </a:r>
            <a:r>
              <a:rPr lang="en-US" dirty="0" smtClean="0"/>
              <a:t> comes into the bathroom and they negotiate a price for her to “be at his beck and call” for one week.  After bargaining for a few seconds, they agree on a price of $3000.  A minute later, he says he would have paid $4000 (his willingness to pay), and she says she would have accepted $2000 (her “cost”).  From this, we can deduce that CS = $1000, PS = $1000, and total surplus = $2000.  If this transaction did not occur, then these characters would not have received these “gains from trade.”  </a:t>
            </a:r>
          </a:p>
          <a:p>
            <a:pPr eaLnBrk="1" hangingPunct="1">
              <a:spcBef>
                <a:spcPct val="0"/>
              </a:spcBef>
            </a:pPr>
            <a:endParaRPr lang="en-US" dirty="0" smtClean="0"/>
          </a:p>
          <a:p>
            <a:pPr eaLnBrk="1" hangingPunct="1">
              <a:spcBef>
                <a:spcPct val="0"/>
              </a:spcBef>
            </a:pPr>
            <a:r>
              <a:rPr lang="en-US" dirty="0" smtClean="0"/>
              <a:t>Disclaimer:  We officially urge you to consult with your institution’s legal advisor to verify that showing this brief clip in your class does not violate any copyright laws.  We accept no responsibility in this matter.  For example, we absolutely do not recommend that you rent “Pretty Woman” on DVD, download a free evaluation copy of a program like </a:t>
            </a:r>
            <a:r>
              <a:rPr lang="en-US" i="1" dirty="0" err="1" smtClean="0"/>
              <a:t>AoA</a:t>
            </a:r>
            <a:r>
              <a:rPr lang="en-US" i="1" dirty="0" smtClean="0"/>
              <a:t> DVD Ripper</a:t>
            </a:r>
            <a:r>
              <a:rPr lang="en-US" dirty="0" smtClean="0"/>
              <a:t> from the website www.aoamedia.com, and use that software to create a video clip of the above-described segment of Pretty Woman from the DVD, a video clip which could then be moved to the computer in your classroom to be shown in your classroom presentation of this chapter.  We urge you to respect the intellectual property of others, and all copyright laws.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A95CCEF-1287-4B08-9B06-932C214135D7}" type="slidenum">
              <a:rPr lang="en-US" smtClean="0"/>
              <a:pPr/>
              <a:t>30</a:t>
            </a:fld>
            <a:endParaRPr lang="en-US" smtClean="0"/>
          </a:p>
        </p:txBody>
      </p:sp>
      <p:sp>
        <p:nvSpPr>
          <p:cNvPr id="890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1F9A42-7C36-4F18-9823-C408EFBA9682}" type="slidenum">
              <a:rPr lang="en-US" sz="1200">
                <a:cs typeface="Arial" charset="0"/>
              </a:rPr>
              <a:pPr algn="r"/>
              <a:t>30</a:t>
            </a:fld>
            <a:endParaRPr lang="en-US" sz="1200">
              <a:cs typeface="Arial" charset="0"/>
            </a:endParaRPr>
          </a:p>
        </p:txBody>
      </p:sp>
      <p:sp>
        <p:nvSpPr>
          <p:cNvPr id="89092" name="Rectangle 2"/>
          <p:cNvSpPr>
            <a:spLocks noGrp="1" noRot="1" noChangeAspect="1" noChangeArrowheads="1" noTextEdit="1"/>
          </p:cNvSpPr>
          <p:nvPr>
            <p:ph type="sldImg"/>
          </p:nvPr>
        </p:nvSpPr>
        <p:spPr>
          <a:xfrm>
            <a:off x="1143000" y="534988"/>
            <a:ext cx="4572000" cy="3429000"/>
          </a:xfrm>
          <a:ln/>
        </p:spPr>
      </p:sp>
      <p:sp>
        <p:nvSpPr>
          <p:cNvPr id="89093" name="Rectangle 3"/>
          <p:cNvSpPr>
            <a:spLocks noGrp="1" noChangeArrowheads="1"/>
          </p:cNvSpPr>
          <p:nvPr>
            <p:ph type="body" idx="1"/>
          </p:nvPr>
        </p:nvSpPr>
        <p:spPr>
          <a:xfrm>
            <a:off x="685800" y="4248150"/>
            <a:ext cx="5486400" cy="4210050"/>
          </a:xfrm>
          <a:noFill/>
          <a:ln/>
        </p:spPr>
        <p:txBody>
          <a:bodyPr/>
          <a:lstStyle/>
          <a:p>
            <a:pPr eaLnBrk="1" hangingPunct="1"/>
            <a:r>
              <a:rPr lang="en-US" smtClean="0"/>
              <a:t>Is the market’s allocation of resources desirable?  This question is important, because the answer to it has implications for the proper role and scope of government.  </a:t>
            </a:r>
          </a:p>
          <a:p>
            <a:pPr eaLnBrk="1" hangingPunct="1"/>
            <a:endParaRPr lang="en-US" smtClean="0"/>
          </a:p>
          <a:p>
            <a:pPr eaLnBrk="1" hangingPunct="1"/>
            <a:r>
              <a:rPr lang="en-US" smtClean="0"/>
              <a:t>If the market’s allocation is generally desirable, then the role of government should be limited to the protection of property rights, national defense and so forth.  If not, then public policy may potentially be able to improve upon the market’s allocation.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506B02D-6382-492C-A4DF-A9B08785A4CB}" type="slidenum">
              <a:rPr lang="en-US" smtClean="0"/>
              <a:pPr/>
              <a:t>31</a:t>
            </a:fld>
            <a:endParaRPr lang="en-US" smtClean="0"/>
          </a:p>
        </p:txBody>
      </p:sp>
      <p:sp>
        <p:nvSpPr>
          <p:cNvPr id="901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E615CC-3393-46BE-B56E-44CF7A802BBC}" type="slidenum">
              <a:rPr lang="en-US" sz="1200">
                <a:cs typeface="Arial" charset="0"/>
              </a:rPr>
              <a:pPr algn="r"/>
              <a:t>31</a:t>
            </a:fld>
            <a:endParaRPr lang="en-US" sz="1200">
              <a:cs typeface="Arial" charset="0"/>
            </a:endParaRPr>
          </a:p>
        </p:txBody>
      </p:sp>
      <p:sp>
        <p:nvSpPr>
          <p:cNvPr id="90116" name="Rectangle 2"/>
          <p:cNvSpPr>
            <a:spLocks noGrp="1" noRot="1" noChangeAspect="1" noChangeArrowheads="1" noTextEdit="1"/>
          </p:cNvSpPr>
          <p:nvPr>
            <p:ph type="sldImg"/>
          </p:nvPr>
        </p:nvSpPr>
        <p:spPr>
          <a:xfrm>
            <a:off x="1143000" y="534988"/>
            <a:ext cx="4572000" cy="3429000"/>
          </a:xfrm>
          <a:ln/>
        </p:spPr>
      </p:sp>
      <p:sp>
        <p:nvSpPr>
          <p:cNvPr id="90117"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95DF3DB-AA54-4870-80A5-58E549DD9F24}" type="slidenum">
              <a:rPr lang="en-US" smtClean="0"/>
              <a:pPr/>
              <a:t>32</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3DF000-4EBF-424A-9134-6312A765F773}" type="slidenum">
              <a:rPr lang="en-US" sz="1200">
                <a:cs typeface="Arial" charset="0"/>
              </a:rPr>
              <a:pPr algn="r"/>
              <a:t>32</a:t>
            </a:fld>
            <a:endParaRPr lang="en-US" sz="1200">
              <a:cs typeface="Arial" charset="0"/>
            </a:endParaRPr>
          </a:p>
        </p:txBody>
      </p:sp>
      <p:sp>
        <p:nvSpPr>
          <p:cNvPr id="91140" name="Rectangle 2"/>
          <p:cNvSpPr>
            <a:spLocks noGrp="1" noRot="1" noChangeAspect="1" noChangeArrowheads="1" noTextEdit="1"/>
          </p:cNvSpPr>
          <p:nvPr>
            <p:ph type="sldImg"/>
          </p:nvPr>
        </p:nvSpPr>
        <p:spPr>
          <a:xfrm>
            <a:off x="1143000" y="534988"/>
            <a:ext cx="4572000" cy="3429000"/>
          </a:xfrm>
          <a:ln/>
        </p:spPr>
      </p:sp>
      <p:sp>
        <p:nvSpPr>
          <p:cNvPr id="9114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3D5EB08-75F9-494B-BCF1-DB013C5F29CC}" type="slidenum">
              <a:rPr lang="en-US" smtClean="0"/>
              <a:pPr/>
              <a:t>33</a:t>
            </a:fld>
            <a:endParaRPr lang="en-US" smtClean="0"/>
          </a:p>
        </p:txBody>
      </p:sp>
      <p:sp>
        <p:nvSpPr>
          <p:cNvPr id="921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C8B373-E324-4C29-8F8F-4106729DE3C9}" type="slidenum">
              <a:rPr lang="en-US" sz="1200">
                <a:cs typeface="Arial" charset="0"/>
              </a:rPr>
              <a:pPr algn="r"/>
              <a:t>33</a:t>
            </a:fld>
            <a:endParaRPr lang="en-US" sz="1200">
              <a:cs typeface="Arial" charset="0"/>
            </a:endParaRPr>
          </a:p>
        </p:txBody>
      </p:sp>
      <p:sp>
        <p:nvSpPr>
          <p:cNvPr id="92164" name="Rectangle 2"/>
          <p:cNvSpPr>
            <a:spLocks noGrp="1" noRot="1" noChangeAspect="1" noChangeArrowheads="1" noTextEdit="1"/>
          </p:cNvSpPr>
          <p:nvPr>
            <p:ph type="sldImg"/>
          </p:nvPr>
        </p:nvSpPr>
        <p:spPr>
          <a:xfrm>
            <a:off x="1143000" y="534988"/>
            <a:ext cx="4572000" cy="3429000"/>
          </a:xfrm>
          <a:ln/>
        </p:spPr>
      </p:sp>
      <p:sp>
        <p:nvSpPr>
          <p:cNvPr id="92165" name="Rectangle 3"/>
          <p:cNvSpPr>
            <a:spLocks noGrp="1" noChangeArrowheads="1"/>
          </p:cNvSpPr>
          <p:nvPr>
            <p:ph type="body" idx="1"/>
          </p:nvPr>
        </p:nvSpPr>
        <p:spPr>
          <a:xfrm>
            <a:off x="685800" y="4248150"/>
            <a:ext cx="5486400" cy="4210050"/>
          </a:xfrm>
          <a:noFill/>
          <a:ln/>
        </p:spPr>
        <p:txBody>
          <a:bodyPr/>
          <a:lstStyle/>
          <a:p>
            <a:pPr eaLnBrk="1" hangingPunct="1"/>
            <a:r>
              <a:rPr lang="en-US" smtClean="0"/>
              <a:t>It may be worth reminding your students that, at each Q, the height of the D curve is the marginal buyer’s valuation of the good.  Hence, the buyers from 0 to 15 all value the good at least as much as the price, so they will purchase the good at the market price.  </a:t>
            </a:r>
          </a:p>
          <a:p>
            <a:pPr eaLnBrk="1" hangingPunct="1"/>
            <a:endParaRPr lang="en-US" smtClean="0"/>
          </a:p>
          <a:p>
            <a:pPr eaLnBrk="1" hangingPunct="1"/>
            <a:r>
              <a:rPr lang="en-US" smtClean="0"/>
              <a:t>The buyers from 15 on up value the good less than $30, so they won’t buy the good.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FAC2C90-3000-4132-B4FF-A2F4E7A10F6F}" type="slidenum">
              <a:rPr lang="en-US" smtClean="0"/>
              <a:pPr/>
              <a:t>34</a:t>
            </a:fld>
            <a:endParaRPr lang="en-US" smtClean="0"/>
          </a:p>
        </p:txBody>
      </p:sp>
      <p:sp>
        <p:nvSpPr>
          <p:cNvPr id="931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59E92B-3382-4AB4-A96C-6F10A2C0E354}" type="slidenum">
              <a:rPr lang="en-US" sz="1200">
                <a:cs typeface="Arial" charset="0"/>
              </a:rPr>
              <a:pPr algn="r"/>
              <a:t>34</a:t>
            </a:fld>
            <a:endParaRPr lang="en-US" sz="1200">
              <a:cs typeface="Arial" charset="0"/>
            </a:endParaRPr>
          </a:p>
        </p:txBody>
      </p:sp>
      <p:sp>
        <p:nvSpPr>
          <p:cNvPr id="93188" name="Rectangle 2"/>
          <p:cNvSpPr>
            <a:spLocks noGrp="1" noRot="1" noChangeAspect="1" noChangeArrowheads="1" noTextEdit="1"/>
          </p:cNvSpPr>
          <p:nvPr>
            <p:ph type="sldImg"/>
          </p:nvPr>
        </p:nvSpPr>
        <p:spPr>
          <a:xfrm>
            <a:off x="1143000" y="534988"/>
            <a:ext cx="4572000" cy="3429000"/>
          </a:xfrm>
          <a:ln/>
        </p:spPr>
      </p:sp>
      <p:sp>
        <p:nvSpPr>
          <p:cNvPr id="9318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Because the height of the S curve tells us sellers’ costs, we can determine the following:  </a:t>
            </a:r>
          </a:p>
          <a:p>
            <a:pPr eaLnBrk="1" hangingPunct="1"/>
            <a:endParaRPr lang="en-US" dirty="0" smtClean="0"/>
          </a:p>
          <a:p>
            <a:pPr eaLnBrk="1" hangingPunct="1"/>
            <a:r>
              <a:rPr lang="en-US" dirty="0" smtClean="0"/>
              <a:t>The sellers of the first 15 units have cost &lt; $30, so it is worthwhile for them to produce the good.  </a:t>
            </a:r>
          </a:p>
          <a:p>
            <a:pPr eaLnBrk="1" hangingPunct="1"/>
            <a:endParaRPr lang="en-US" dirty="0" smtClean="0"/>
          </a:p>
          <a:p>
            <a:pPr eaLnBrk="1" hangingPunct="1"/>
            <a:r>
              <a:rPr lang="en-US" dirty="0" smtClean="0"/>
              <a:t>The other sellers have cost &gt; $30, so they will not sell the good if P = $30.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6FD067F-32E6-45BD-A388-CB97ACDA2155}" type="slidenum">
              <a:rPr lang="en-US" smtClean="0"/>
              <a:pPr/>
              <a:t>35</a:t>
            </a:fld>
            <a:endParaRPr lang="en-US" smtClean="0"/>
          </a:p>
        </p:txBody>
      </p:sp>
      <p:sp>
        <p:nvSpPr>
          <p:cNvPr id="942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BF6F443-248E-4AFA-8E95-CBF05B8C321F}" type="slidenum">
              <a:rPr lang="en-US" sz="1200">
                <a:cs typeface="Arial" charset="0"/>
              </a:rPr>
              <a:pPr algn="r"/>
              <a:t>35</a:t>
            </a:fld>
            <a:endParaRPr lang="en-US" sz="1200">
              <a:cs typeface="Arial" charset="0"/>
            </a:endParaRPr>
          </a:p>
        </p:txBody>
      </p:sp>
      <p:sp>
        <p:nvSpPr>
          <p:cNvPr id="94212" name="Rectangle 2"/>
          <p:cNvSpPr>
            <a:spLocks noGrp="1" noRot="1" noChangeAspect="1" noChangeArrowheads="1" noTextEdit="1"/>
          </p:cNvSpPr>
          <p:nvPr>
            <p:ph type="sldImg"/>
          </p:nvPr>
        </p:nvSpPr>
        <p:spPr>
          <a:xfrm>
            <a:off x="1143000" y="534988"/>
            <a:ext cx="4572000" cy="3429000"/>
          </a:xfrm>
          <a:ln/>
        </p:spPr>
      </p:sp>
      <p:sp>
        <p:nvSpPr>
          <p:cNvPr id="9421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This slide shows that, if we are starting from a Q greater than the market equilibrium quantity, we can increase total surplus by reducing Q.  The slide demonstrates this for one particular Q (20), but it is true for any Q greater than the equilibrium quantity.  </a:t>
            </a:r>
          </a:p>
          <a:p>
            <a:pPr eaLnBrk="1" hangingPunct="1"/>
            <a:endParaRPr lang="en-US" dirty="0" smtClean="0"/>
          </a:p>
          <a:p>
            <a:pPr eaLnBrk="1" hangingPunct="1"/>
            <a:r>
              <a:rPr lang="en-US" dirty="0" smtClean="0"/>
              <a:t>Thus, if we continue to reduce Q, total surplus will continue to increase—until we get to the equilibrium quantity.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D49ABB9-F1AC-46B5-9B9F-3BCEFC74C04B}" type="slidenum">
              <a:rPr lang="en-US" smtClean="0"/>
              <a:pPr/>
              <a:t>36</a:t>
            </a:fld>
            <a:endParaRPr lang="en-US" smtClean="0"/>
          </a:p>
        </p:txBody>
      </p:sp>
      <p:sp>
        <p:nvSpPr>
          <p:cNvPr id="952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235A2B-49A1-44F2-8F01-011E551A1347}" type="slidenum">
              <a:rPr lang="en-US" sz="1200">
                <a:cs typeface="Arial" charset="0"/>
              </a:rPr>
              <a:pPr algn="r"/>
              <a:t>36</a:t>
            </a:fld>
            <a:endParaRPr lang="en-US" sz="1200">
              <a:cs typeface="Arial" charset="0"/>
            </a:endParaRPr>
          </a:p>
        </p:txBody>
      </p:sp>
      <p:sp>
        <p:nvSpPr>
          <p:cNvPr id="95236" name="Rectangle 2"/>
          <p:cNvSpPr>
            <a:spLocks noGrp="1" noRot="1" noChangeAspect="1" noChangeArrowheads="1" noTextEdit="1"/>
          </p:cNvSpPr>
          <p:nvPr>
            <p:ph type="sldImg"/>
          </p:nvPr>
        </p:nvSpPr>
        <p:spPr>
          <a:xfrm>
            <a:off x="1143000" y="534988"/>
            <a:ext cx="4572000" cy="3429000"/>
          </a:xfrm>
          <a:ln/>
        </p:spPr>
      </p:sp>
      <p:sp>
        <p:nvSpPr>
          <p:cNvPr id="95237"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This slide shows that, if we are starting from a Q less than the market equilibrium quantity, we can increase total surplus by increasing Q.  The slide demonstrates this for one particular Q (10), but it is true for any Q below the equilibrium quantity.  </a:t>
            </a:r>
          </a:p>
          <a:p>
            <a:pPr eaLnBrk="1" hangingPunct="1"/>
            <a:endParaRPr lang="en-US" dirty="0" smtClean="0"/>
          </a:p>
          <a:p>
            <a:pPr eaLnBrk="1" hangingPunct="1"/>
            <a:r>
              <a:rPr lang="en-US" dirty="0" smtClean="0"/>
              <a:t>Thus, if we continue to increase Q, total surplus will continue to increase—until we get to the equilibrium quantity.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E44D7CF-BD3F-4BFE-A5F2-B667433932D8}" type="slidenum">
              <a:rPr lang="en-US" smtClean="0"/>
              <a:pPr/>
              <a:t>37</a:t>
            </a:fld>
            <a:endParaRPr lang="en-US" smtClean="0"/>
          </a:p>
        </p:txBody>
      </p:sp>
      <p:sp>
        <p:nvSpPr>
          <p:cNvPr id="962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9FB8A4B-4906-4EC7-94D9-F0999A25F630}" type="slidenum">
              <a:rPr lang="en-US" sz="1200">
                <a:cs typeface="Arial" charset="0"/>
              </a:rPr>
              <a:pPr algn="r"/>
              <a:t>37</a:t>
            </a:fld>
            <a:endParaRPr lang="en-US" sz="1200">
              <a:cs typeface="Arial" charset="0"/>
            </a:endParaRPr>
          </a:p>
        </p:txBody>
      </p:sp>
      <p:sp>
        <p:nvSpPr>
          <p:cNvPr id="96260" name="Rectangle 2"/>
          <p:cNvSpPr>
            <a:spLocks noGrp="1" noRot="1" noChangeAspect="1" noChangeArrowheads="1" noTextEdit="1"/>
          </p:cNvSpPr>
          <p:nvPr>
            <p:ph type="sldImg"/>
          </p:nvPr>
        </p:nvSpPr>
        <p:spPr>
          <a:xfrm>
            <a:off x="1143000" y="534988"/>
            <a:ext cx="4572000" cy="3429000"/>
          </a:xfrm>
          <a:ln/>
        </p:spPr>
      </p:sp>
      <p:sp>
        <p:nvSpPr>
          <p:cNvPr id="96261"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slide summarizes the lesson of the preceding two slides. </a:t>
            </a:r>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901E1A5-9E75-4A9F-8E49-3A704E9A3ACE}" type="slidenum">
              <a:rPr lang="en-US" smtClean="0"/>
              <a:pPr/>
              <a:t>38</a:t>
            </a:fld>
            <a:endParaRPr lang="en-US" smtClean="0"/>
          </a:p>
        </p:txBody>
      </p:sp>
      <p:sp>
        <p:nvSpPr>
          <p:cNvPr id="972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18F4BE8-9928-4200-B423-755CD8C5A1A4}" type="slidenum">
              <a:rPr lang="en-US" sz="1200">
                <a:cs typeface="Arial" charset="0"/>
              </a:rPr>
              <a:pPr algn="r"/>
              <a:t>38</a:t>
            </a:fld>
            <a:endParaRPr lang="en-US" sz="1200">
              <a:cs typeface="Arial" charset="0"/>
            </a:endParaRPr>
          </a:p>
        </p:txBody>
      </p:sp>
      <p:sp>
        <p:nvSpPr>
          <p:cNvPr id="97284" name="Rectangle 2"/>
          <p:cNvSpPr>
            <a:spLocks noGrp="1" noRot="1" noChangeAspect="1" noChangeArrowheads="1" noTextEdit="1"/>
          </p:cNvSpPr>
          <p:nvPr>
            <p:ph type="sldImg"/>
          </p:nvPr>
        </p:nvSpPr>
        <p:spPr>
          <a:xfrm>
            <a:off x="1143000" y="534988"/>
            <a:ext cx="4572000" cy="3429000"/>
          </a:xfrm>
          <a:ln/>
        </p:spPr>
      </p:sp>
      <p:sp>
        <p:nvSpPr>
          <p:cNvPr id="97285"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and the following slide contain passages from </a:t>
            </a:r>
            <a:r>
              <a:rPr lang="en-US" i="1" smtClean="0"/>
              <a:t>The Wealth of Nations</a:t>
            </a:r>
            <a:r>
              <a:rPr lang="en-US" smtClean="0"/>
              <a:t>.  It would be hard to overstate the impact of the ideas in these passages.  </a:t>
            </a:r>
          </a:p>
          <a:p>
            <a:pPr eaLnBrk="1" hangingPunct="1"/>
            <a:endParaRPr lang="en-US" smtClean="0"/>
          </a:p>
          <a:p>
            <a:pPr eaLnBrk="1" hangingPunct="1"/>
            <a:r>
              <a:rPr lang="en-US" smtClean="0"/>
              <a:t>I have included them here because students should be able to better understand and appreciate their significance after having just seen the analysis of market efficiency.</a:t>
            </a:r>
          </a:p>
          <a:p>
            <a:pPr eaLnBrk="1" hangingPunct="1"/>
            <a:endParaRPr lang="en-US" smtClean="0"/>
          </a:p>
          <a:p>
            <a:pPr eaLnBrk="1" hangingPunct="1"/>
            <a:r>
              <a:rPr lang="en-US" smtClean="0"/>
              <a:t>If you’re pressed for time, you might delete the first of these two slides, as it is probably less important than the second one.  The passages on this first slide convey the sense that the economy is made up of a completely uncoordinated mass of individuals, each acting in his or her own self interest.  On the next slide, Smith discusses the invisible hand.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97F809C-5DDE-4F06-AB17-23A6CE36A3E7}" type="slidenum">
              <a:rPr lang="en-US" smtClean="0"/>
              <a:pPr/>
              <a:t>3</a:t>
            </a:fld>
            <a:endParaRPr lang="en-US" smtClean="0"/>
          </a:p>
        </p:txBody>
      </p:sp>
      <p:sp>
        <p:nvSpPr>
          <p:cNvPr id="614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9C7660-4843-433D-B664-74389211C318}" type="slidenum">
              <a:rPr lang="en-US" sz="1200">
                <a:cs typeface="Arial" charset="0"/>
              </a:rPr>
              <a:pPr algn="r"/>
              <a:t>3</a:t>
            </a:fld>
            <a:endParaRPr lang="en-US" sz="1200">
              <a:cs typeface="Arial" charset="0"/>
            </a:endParaRPr>
          </a:p>
        </p:txBody>
      </p:sp>
      <p:sp>
        <p:nvSpPr>
          <p:cNvPr id="61444" name="Rectangle 2"/>
          <p:cNvSpPr>
            <a:spLocks noGrp="1" noRot="1" noChangeAspect="1" noChangeArrowheads="1" noTextEdit="1"/>
          </p:cNvSpPr>
          <p:nvPr>
            <p:ph type="sldImg"/>
          </p:nvPr>
        </p:nvSpPr>
        <p:spPr>
          <a:xfrm>
            <a:off x="1143000" y="534988"/>
            <a:ext cx="4572000" cy="3429000"/>
          </a:xfrm>
          <a:ln/>
        </p:spPr>
      </p:sp>
      <p:sp>
        <p:nvSpPr>
          <p:cNvPr id="61445" name="Rectangle 3"/>
          <p:cNvSpPr>
            <a:spLocks noGrp="1" noChangeArrowheads="1"/>
          </p:cNvSpPr>
          <p:nvPr>
            <p:ph type="body" idx="1"/>
          </p:nvPr>
        </p:nvSpPr>
        <p:spPr>
          <a:xfrm>
            <a:off x="685800" y="4248150"/>
            <a:ext cx="5486400" cy="4210050"/>
          </a:xfrm>
          <a:noFill/>
          <a:ln/>
        </p:spPr>
        <p:txBody>
          <a:bodyPr/>
          <a:lstStyle/>
          <a:p>
            <a:pPr eaLnBrk="1" hangingPunct="1"/>
            <a:r>
              <a:rPr lang="en-US" smtClean="0"/>
              <a:t>FYI:  The four guys in this example are the members of the Red Hot Chili Peppers.  In the corresponding example from the textbook, Mankiw uses the Beatles.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621A92F-32D3-41DD-B8F5-39E6F2009FFB}" type="slidenum">
              <a:rPr lang="en-US" smtClean="0"/>
              <a:pPr/>
              <a:t>39</a:t>
            </a:fld>
            <a:endParaRPr lang="en-US" smtClean="0"/>
          </a:p>
        </p:txBody>
      </p:sp>
      <p:sp>
        <p:nvSpPr>
          <p:cNvPr id="983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F554A9-4454-46A2-ABE6-7CF6DF7EBBC2}" type="slidenum">
              <a:rPr lang="en-US" sz="1200">
                <a:cs typeface="Arial" charset="0"/>
              </a:rPr>
              <a:pPr algn="r"/>
              <a:t>39</a:t>
            </a:fld>
            <a:endParaRPr lang="en-US" sz="1200">
              <a:cs typeface="Arial" charset="0"/>
            </a:endParaRPr>
          </a:p>
        </p:txBody>
      </p:sp>
      <p:sp>
        <p:nvSpPr>
          <p:cNvPr id="98308" name="Rectangle 2"/>
          <p:cNvSpPr>
            <a:spLocks noGrp="1" noRot="1" noChangeAspect="1" noChangeArrowheads="1" noTextEdit="1"/>
          </p:cNvSpPr>
          <p:nvPr>
            <p:ph type="sldImg"/>
          </p:nvPr>
        </p:nvSpPr>
        <p:spPr>
          <a:xfrm>
            <a:off x="1143000" y="534988"/>
            <a:ext cx="4572000" cy="3429000"/>
          </a:xfrm>
          <a:ln/>
        </p:spPr>
      </p:sp>
      <p:sp>
        <p:nvSpPr>
          <p:cNvPr id="9830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D5E0F5C-A890-4433-82CE-CE1D15E1D9E3}" type="slidenum">
              <a:rPr lang="en-US" smtClean="0"/>
              <a:pPr/>
              <a:t>40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marL="228600" indent="-228600"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D922E3C-2740-4E85-9E72-E7E9A8EC0FC9}" type="slidenum">
              <a:rPr lang="en-US" smtClean="0"/>
              <a:pPr/>
              <a:t>41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Example of central planner:  the Communist leaders of the former Soviet Union.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BD01ECA-BE60-4628-879A-E1F710EBA34C}" type="slidenum">
              <a:rPr lang="en-US" smtClean="0"/>
              <a:pPr/>
              <a:t>42</a:t>
            </a:fld>
            <a:endParaRPr lang="en-US" smtClean="0"/>
          </a:p>
        </p:txBody>
      </p:sp>
      <p:sp>
        <p:nvSpPr>
          <p:cNvPr id="1013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3425B22-639A-4E95-923F-ED3E04924E78}" type="slidenum">
              <a:rPr lang="en-US" sz="1200">
                <a:cs typeface="Arial" charset="0"/>
              </a:rPr>
              <a:pPr algn="r"/>
              <a:t>42</a:t>
            </a:fld>
            <a:endParaRPr lang="en-US" sz="1200">
              <a:cs typeface="Arial" charset="0"/>
            </a:endParaRPr>
          </a:p>
        </p:txBody>
      </p:sp>
      <p:sp>
        <p:nvSpPr>
          <p:cNvPr id="101380" name="Rectangle 2"/>
          <p:cNvSpPr>
            <a:spLocks noGrp="1" noRot="1" noChangeAspect="1" noChangeArrowheads="1" noTextEdit="1"/>
          </p:cNvSpPr>
          <p:nvPr>
            <p:ph type="sldImg"/>
          </p:nvPr>
        </p:nvSpPr>
        <p:spPr>
          <a:xfrm>
            <a:off x="1143000" y="534988"/>
            <a:ext cx="4572000" cy="3429000"/>
          </a:xfrm>
          <a:ln/>
        </p:spPr>
      </p:sp>
      <p:sp>
        <p:nvSpPr>
          <p:cNvPr id="10138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C59A2BB-8A65-46DE-945A-9BBDD8B91217}" type="slidenum">
              <a:rPr lang="en-US" smtClean="0"/>
              <a:pPr/>
              <a:t>43</a:t>
            </a:fld>
            <a:endParaRPr lang="en-US" smtClean="0"/>
          </a:p>
        </p:txBody>
      </p:sp>
      <p:sp>
        <p:nvSpPr>
          <p:cNvPr id="1024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51D1B0-EF37-444E-B8E3-CA535FEB1CD5}" type="slidenum">
              <a:rPr lang="en-US" sz="1200">
                <a:cs typeface="Arial" charset="0"/>
              </a:rPr>
              <a:pPr algn="r"/>
              <a:t>43</a:t>
            </a:fld>
            <a:endParaRPr lang="en-US" sz="1200">
              <a:cs typeface="Arial" charset="0"/>
            </a:endParaRPr>
          </a:p>
        </p:txBody>
      </p:sp>
      <p:sp>
        <p:nvSpPr>
          <p:cNvPr id="102404" name="Rectangle 2"/>
          <p:cNvSpPr>
            <a:spLocks noGrp="1" noRot="1" noChangeAspect="1" noChangeArrowheads="1" noTextEdit="1"/>
          </p:cNvSpPr>
          <p:nvPr>
            <p:ph type="sldImg"/>
          </p:nvPr>
        </p:nvSpPr>
        <p:spPr>
          <a:xfrm>
            <a:off x="1143000" y="534988"/>
            <a:ext cx="4572000" cy="3429000"/>
          </a:xfrm>
          <a:ln/>
        </p:spPr>
      </p:sp>
      <p:sp>
        <p:nvSpPr>
          <p:cNvPr id="102405"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italicized terms </a:t>
            </a:r>
            <a:r>
              <a:rPr lang="en-US" i="1" smtClean="0"/>
              <a:t>market power</a:t>
            </a:r>
            <a:r>
              <a:rPr lang="en-US" smtClean="0"/>
              <a:t> and </a:t>
            </a:r>
            <a:r>
              <a:rPr lang="en-US" i="1" smtClean="0"/>
              <a:t>externalities </a:t>
            </a:r>
            <a:r>
              <a:rPr lang="en-US" smtClean="0"/>
              <a:t>will be formally defined in later chapters.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44</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45</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7A3F6BA-F70D-469C-A304-42B3B2F7B24F}" type="slidenum">
              <a:rPr lang="en-US">
                <a:solidFill>
                  <a:prstClr val="black"/>
                </a:solidFill>
              </a:rPr>
              <a:pPr/>
              <a:t>46</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5A9E542-D8A9-437F-997E-0B73F5E27718}" type="slidenum">
              <a:rPr lang="en-US" smtClean="0"/>
              <a:pPr/>
              <a:t>4</a:t>
            </a:fld>
            <a:endParaRPr lang="en-US" smtClean="0"/>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1EC0F1D-D3B2-4815-BC85-134F428C3DD1}" type="slidenum">
              <a:rPr lang="en-US" sz="1200">
                <a:cs typeface="Arial" charset="0"/>
              </a:rPr>
              <a:pPr algn="r"/>
              <a:t>4</a:t>
            </a:fld>
            <a:endParaRPr lang="en-US" sz="1200">
              <a:cs typeface="Arial" charset="0"/>
            </a:endParaRPr>
          </a:p>
        </p:txBody>
      </p:sp>
      <p:sp>
        <p:nvSpPr>
          <p:cNvPr id="62468" name="Rectangle 2"/>
          <p:cNvSpPr>
            <a:spLocks noGrp="1" noRot="1" noChangeAspect="1" noChangeArrowheads="1" noTextEdit="1"/>
          </p:cNvSpPr>
          <p:nvPr>
            <p:ph type="sldImg"/>
          </p:nvPr>
        </p:nvSpPr>
        <p:spPr>
          <a:xfrm>
            <a:off x="1143000" y="534988"/>
            <a:ext cx="4572000" cy="3429000"/>
          </a:xfrm>
          <a:ln/>
        </p:spPr>
      </p:sp>
      <p:sp>
        <p:nvSpPr>
          <p:cNvPr id="6246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D3662F8-74A0-4B76-8DAA-4E8BE6FADE87}" type="slidenum">
              <a:rPr lang="en-US" smtClean="0"/>
              <a:pPr/>
              <a:t>5</a:t>
            </a:fld>
            <a:endParaRPr lang="en-US" smtClean="0"/>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2776596-215D-404B-94E2-F359232F2682}" type="slidenum">
              <a:rPr lang="en-US" sz="1200">
                <a:cs typeface="Arial" charset="0"/>
              </a:rPr>
              <a:pPr algn="r"/>
              <a:t>5</a:t>
            </a:fld>
            <a:endParaRPr lang="en-US" sz="1200">
              <a:cs typeface="Arial" charset="0"/>
            </a:endParaRPr>
          </a:p>
        </p:txBody>
      </p:sp>
      <p:sp>
        <p:nvSpPr>
          <p:cNvPr id="63492" name="Rectangle 2"/>
          <p:cNvSpPr>
            <a:spLocks noGrp="1" noRot="1" noChangeAspect="1" noChangeArrowheads="1" noTextEdit="1"/>
          </p:cNvSpPr>
          <p:nvPr>
            <p:ph type="sldImg"/>
          </p:nvPr>
        </p:nvSpPr>
        <p:spPr>
          <a:xfrm>
            <a:off x="1143000" y="534988"/>
            <a:ext cx="4572000" cy="3429000"/>
          </a:xfrm>
          <a:ln/>
        </p:spPr>
      </p:sp>
      <p:sp>
        <p:nvSpPr>
          <p:cNvPr id="6349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Give your students a few moments to fill in the table.  Then reveal the answers.  Tell them that they have just constructed the demand schedule for iPods.  </a:t>
            </a:r>
          </a:p>
          <a:p>
            <a:pPr eaLnBrk="1" hangingPunct="1"/>
            <a:endParaRPr lang="en-US" dirty="0" smtClean="0"/>
          </a:p>
          <a:p>
            <a:pPr eaLnBrk="1" hangingPunct="1"/>
            <a:r>
              <a:rPr lang="en-US" dirty="0" smtClean="0"/>
              <a:t>Next, we will use the demand schedule to draw the demand curve (just like in Chapter 4 when we first covered demand schedules and curves).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0A7F8B1-2E2C-467E-A612-E7D19159AA90}" type="slidenum">
              <a:rPr lang="en-US" smtClean="0"/>
              <a:pPr/>
              <a:t>6</a:t>
            </a:fld>
            <a:endParaRPr lang="en-US" smtClean="0"/>
          </a:p>
        </p:txBody>
      </p:sp>
      <p:sp>
        <p:nvSpPr>
          <p:cNvPr id="645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7E1ADB7-B199-43B3-939E-0F8F7A87EEFC}" type="slidenum">
              <a:rPr lang="en-US" sz="1200">
                <a:cs typeface="Arial" charset="0"/>
              </a:rPr>
              <a:pPr algn="r"/>
              <a:t>6</a:t>
            </a:fld>
            <a:endParaRPr lang="en-US" sz="1200">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table on this slide consists of the</a:t>
            </a:r>
            <a:r>
              <a:rPr lang="en-US" baseline="0" dirty="0" smtClean="0"/>
              <a:t> first and third </a:t>
            </a:r>
            <a:r>
              <a:rPr lang="en-US" dirty="0" smtClean="0"/>
              <a:t>columns of the table on the preceding slide.  The numbers in these columns are the demand schedule for iPods, and give us the demand curve shown in the graph on this slide.  </a:t>
            </a:r>
          </a:p>
          <a:p>
            <a:pPr eaLnBrk="1" hangingPunct="1"/>
            <a:endParaRPr lang="en-US" dirty="0" smtClean="0"/>
          </a:p>
          <a:p>
            <a:pPr eaLnBrk="1" hangingPunct="1"/>
            <a:r>
              <a:rPr lang="en-US" dirty="0" smtClean="0"/>
              <a:t>The animation is as follows: </a:t>
            </a:r>
          </a:p>
          <a:p>
            <a:pPr eaLnBrk="1" hangingPunct="1"/>
            <a:endParaRPr lang="en-US" dirty="0" smtClean="0"/>
          </a:p>
          <a:p>
            <a:pPr eaLnBrk="1" hangingPunct="1"/>
            <a:r>
              <a:rPr lang="en-US" dirty="0" smtClean="0"/>
              <a:t>When P is $301 or higher, </a:t>
            </a:r>
            <a:r>
              <a:rPr lang="en-US" dirty="0" err="1" smtClean="0"/>
              <a:t>Q</a:t>
            </a:r>
            <a:r>
              <a:rPr lang="en-US" baseline="30000" dirty="0" err="1" smtClean="0"/>
              <a:t>d</a:t>
            </a:r>
            <a:r>
              <a:rPr lang="en-US" dirty="0" smtClean="0"/>
              <a:t> is zero.  That part of the table is highlighted when the upper-most segment of the demand curve is revealed.  </a:t>
            </a:r>
          </a:p>
          <a:p>
            <a:pPr eaLnBrk="1" hangingPunct="1"/>
            <a:endParaRPr lang="en-US" dirty="0" smtClean="0"/>
          </a:p>
          <a:p>
            <a:pPr eaLnBrk="1" hangingPunct="1"/>
            <a:r>
              <a:rPr lang="en-US" dirty="0" smtClean="0"/>
              <a:t>If the price falls to $300, then </a:t>
            </a:r>
            <a:r>
              <a:rPr lang="en-US" dirty="0" err="1" smtClean="0"/>
              <a:t>Q</a:t>
            </a:r>
            <a:r>
              <a:rPr lang="en-US" baseline="30000" dirty="0" err="1" smtClean="0"/>
              <a:t>d</a:t>
            </a:r>
            <a:r>
              <a:rPr lang="en-US" dirty="0" smtClean="0"/>
              <a:t> increases to 1.  </a:t>
            </a:r>
          </a:p>
          <a:p>
            <a:pPr eaLnBrk="1" hangingPunct="1"/>
            <a:endParaRPr lang="en-US" dirty="0" smtClean="0"/>
          </a:p>
          <a:p>
            <a:pPr eaLnBrk="1" hangingPunct="1"/>
            <a:r>
              <a:rPr lang="en-US" dirty="0" smtClean="0"/>
              <a:t>If the price is anywhere in the range $251–300, </a:t>
            </a:r>
            <a:r>
              <a:rPr lang="en-US" dirty="0" err="1" smtClean="0"/>
              <a:t>Q</a:t>
            </a:r>
            <a:r>
              <a:rPr lang="en-US" baseline="30000" dirty="0" err="1" smtClean="0"/>
              <a:t>d</a:t>
            </a:r>
            <a:r>
              <a:rPr lang="en-US" dirty="0" smtClean="0"/>
              <a:t> = 1.  </a:t>
            </a:r>
          </a:p>
          <a:p>
            <a:pPr eaLnBrk="1" hangingPunct="1"/>
            <a:endParaRPr lang="en-US" dirty="0" smtClean="0"/>
          </a:p>
          <a:p>
            <a:pPr eaLnBrk="1" hangingPunct="1"/>
            <a:r>
              <a:rPr lang="en-US" dirty="0" smtClean="0"/>
              <a:t>If the price falls to $250, then </a:t>
            </a:r>
            <a:r>
              <a:rPr lang="en-US" dirty="0" err="1" smtClean="0"/>
              <a:t>Q</a:t>
            </a:r>
            <a:r>
              <a:rPr lang="en-US" baseline="30000" dirty="0" err="1" smtClean="0"/>
              <a:t>d</a:t>
            </a:r>
            <a:r>
              <a:rPr lang="en-US" dirty="0" smtClean="0"/>
              <a:t> increases to 2.  </a:t>
            </a:r>
          </a:p>
          <a:p>
            <a:pPr eaLnBrk="1" hangingPunct="1"/>
            <a:endParaRPr lang="en-US" dirty="0" smtClean="0"/>
          </a:p>
          <a:p>
            <a:pPr eaLnBrk="1" hangingPunct="1"/>
            <a:r>
              <a:rPr lang="en-US" dirty="0" smtClean="0"/>
              <a:t>If the price is anywhere in the range $176–250, </a:t>
            </a:r>
            <a:r>
              <a:rPr lang="en-US" dirty="0" err="1" smtClean="0"/>
              <a:t>Q</a:t>
            </a:r>
            <a:r>
              <a:rPr lang="en-US" baseline="30000" dirty="0" err="1" smtClean="0"/>
              <a:t>d</a:t>
            </a:r>
            <a:r>
              <a:rPr lang="en-US" dirty="0" smtClean="0"/>
              <a:t> = 2.  </a:t>
            </a:r>
          </a:p>
          <a:p>
            <a:pPr eaLnBrk="1" hangingPunct="1"/>
            <a:endParaRPr lang="en-US" dirty="0" smtClean="0"/>
          </a:p>
          <a:p>
            <a:pPr eaLnBrk="1" hangingPunct="1"/>
            <a:r>
              <a:rPr lang="en-US" dirty="0" smtClean="0"/>
              <a:t>…and so forth. </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07E7089-B8A8-403D-8E37-E34E25AE7FF0}" type="slidenum">
              <a:rPr lang="en-US" smtClean="0"/>
              <a:pPr/>
              <a:t>7</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507270-4411-42B4-BE22-D292C6026324}" type="slidenum">
              <a:rPr lang="en-US" sz="1200">
                <a:cs typeface="Arial" charset="0"/>
              </a:rPr>
              <a:pPr algn="r"/>
              <a:t>7</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After the previous slide, most of your students will probably understand where this D curve comes from, but its staircase-like shape will seem quite odd to them.  </a:t>
            </a:r>
          </a:p>
          <a:p>
            <a:pPr eaLnBrk="1" hangingPunct="1"/>
            <a:endParaRPr lang="en-US" dirty="0" smtClean="0"/>
          </a:p>
          <a:p>
            <a:pPr eaLnBrk="1" hangingPunct="1"/>
            <a:r>
              <a:rPr lang="en-US" dirty="0" smtClean="0"/>
              <a:t>Point out that it has four “steps,” one for each buyer.  Suppose there were 10 buyers instead of 4; how many steps would it have?  Ten, of course.  If there were 20 buyers, this D “curve” would have 20 steps.  </a:t>
            </a:r>
          </a:p>
          <a:p>
            <a:pPr eaLnBrk="1" hangingPunct="1"/>
            <a:endParaRPr lang="en-US" dirty="0" smtClean="0"/>
          </a:p>
          <a:p>
            <a:pPr eaLnBrk="1" hangingPunct="1"/>
            <a:r>
              <a:rPr lang="en-US" dirty="0" smtClean="0"/>
              <a:t>A perfectly competitive market has a huge number of buyers.  Suppose there were 10,000 buyers in the market for iPods (a tiny fraction of the actual number of buyers!).  Then, the number of steps would be 10,000.  In relation to the graph, each step would be insignificantly small, and the D curve would look like a smooth curve rather than a staircase, even though it really is a staircase—one with 10,000 infinitesimally small steps.  </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D6C85A0-85AC-4ACA-9715-7C6E5D340FB7}" type="slidenum">
              <a:rPr lang="en-US" smtClean="0"/>
              <a:pPr/>
              <a:t>8</a:t>
            </a:fld>
            <a:endParaRPr lang="en-US" smtClean="0"/>
          </a:p>
        </p:txBody>
      </p:sp>
      <p:sp>
        <p:nvSpPr>
          <p:cNvPr id="665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D734251-E0DC-4B05-811D-01D40DBF38F0}" type="slidenum">
              <a:rPr lang="en-US" sz="1200">
                <a:cs typeface="Arial" charset="0"/>
              </a:rPr>
              <a:pPr algn="r"/>
              <a:t>8</a:t>
            </a:fld>
            <a:endParaRPr lang="en-US" sz="1200">
              <a:cs typeface="Arial" charset="0"/>
            </a:endParaRPr>
          </a:p>
        </p:txBody>
      </p:sp>
      <p:sp>
        <p:nvSpPr>
          <p:cNvPr id="66564" name="Rectangle 2"/>
          <p:cNvSpPr>
            <a:spLocks noGrp="1" noRot="1" noChangeAspect="1" noChangeArrowheads="1" noTextEdit="1"/>
          </p:cNvSpPr>
          <p:nvPr>
            <p:ph type="sldImg"/>
          </p:nvPr>
        </p:nvSpPr>
        <p:spPr>
          <a:xfrm>
            <a:off x="1143000" y="534988"/>
            <a:ext cx="4572000" cy="3429000"/>
          </a:xfrm>
          <a:ln/>
        </p:spPr>
      </p:sp>
      <p:sp>
        <p:nvSpPr>
          <p:cNvPr id="66565" name="Rectangle 3"/>
          <p:cNvSpPr>
            <a:spLocks noGrp="1" noChangeArrowheads="1"/>
          </p:cNvSpPr>
          <p:nvPr>
            <p:ph type="body" idx="1"/>
          </p:nvPr>
        </p:nvSpPr>
        <p:spPr>
          <a:xfrm>
            <a:off x="685800" y="4248150"/>
            <a:ext cx="5486400" cy="4210050"/>
          </a:xfrm>
          <a:noFill/>
          <a:ln/>
        </p:spPr>
        <p:txBody>
          <a:bodyPr/>
          <a:lstStyle/>
          <a:p>
            <a:pPr eaLnBrk="1" hangingPunct="1"/>
            <a:r>
              <a:rPr lang="en-US" smtClean="0"/>
              <a:t>When Q = 1, the height of the demand curve is $300, which is Flea’s willingness to pay, or how much he values an iPod.  At any price higher than $300, Flea leaves the market; hence, at Q = 1, Flea is the marginal buyer.  </a:t>
            </a:r>
          </a:p>
          <a:p>
            <a:pPr eaLnBrk="1" hangingPunct="1"/>
            <a:endParaRPr lang="en-US" smtClean="0"/>
          </a:p>
          <a:p>
            <a:pPr eaLnBrk="1" hangingPunct="1"/>
            <a:r>
              <a:rPr lang="en-US" smtClean="0"/>
              <a:t>When Q = 2, the height of the demand curve is $250, which is Anthony’s willingness to pay, or how much he values an iPod.  At any price higher than $250, Anthony leaves the market; hence, at Q = 2, Anthony is the marginal buyer.  </a:t>
            </a:r>
          </a:p>
          <a:p>
            <a:pPr eaLnBrk="1" hangingPunct="1"/>
            <a:endParaRPr lang="en-US" smtClean="0"/>
          </a:p>
          <a:p>
            <a:pPr eaLnBrk="1" hangingPunct="1"/>
            <a:r>
              <a:rPr lang="en-US" smtClean="0"/>
              <a:t>And so forth.  </a:t>
            </a:r>
          </a:p>
          <a:p>
            <a:pPr eaLnBrk="1" hangingPunct="1"/>
            <a:endParaRPr lang="en-US" smtClean="0"/>
          </a:p>
          <a:p>
            <a:pPr eaLnBrk="1" hangingPunct="1"/>
            <a:r>
              <a:rPr lang="en-US" smtClean="0"/>
              <a:t>The lesson here is summarized in the text on the right side of the screen:  At each Q, the height of the D curve tells you the marginal buyer’s willingness to pay, or how much that buyer values the good.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2CD"/>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763" y="2939901"/>
            <a:ext cx="1695451" cy="914400"/>
            <a:chOff x="-1" y="4495800"/>
            <a:chExt cx="1695451" cy="914400"/>
          </a:xfrm>
        </p:grpSpPr>
        <p:sp>
          <p:nvSpPr>
            <p:cNvPr id="3" name="TextBox 2"/>
            <p:cNvSpPr txBox="1"/>
            <p:nvPr/>
          </p:nvSpPr>
          <p:spPr>
            <a:xfrm>
              <a:off x="781050" y="4495800"/>
              <a:ext cx="914400" cy="914400"/>
            </a:xfrm>
            <a:prstGeom prst="rect">
              <a:avLst/>
            </a:prstGeom>
            <a:solidFill>
              <a:srgbClr val="4D4D4D"/>
            </a:solidFill>
          </p:spPr>
          <p:txBody>
            <a:bodyPr wrap="square" lIns="0" tIns="0" rIns="0" bIns="0" rtlCol="0" anchor="ctr">
              <a:noAutofit/>
            </a:bodyPr>
            <a:lstStyle/>
            <a:p>
              <a:pPr algn="ctr"/>
              <a:r>
                <a:rPr lang="en-US" sz="5600" dirty="0" smtClean="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7</a:t>
              </a:r>
              <a:endParaRPr lang="en-US" sz="56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lum bright="5000"/>
            </a:blip>
            <a:srcRect l="7649" t="59241" r="7649" b="1519"/>
            <a:stretch>
              <a:fillRect/>
            </a:stretch>
          </p:blipFill>
          <p:spPr bwMode="auto">
            <a:xfrm rot="10800000">
              <a:off x="-1" y="4495800"/>
              <a:ext cx="783741" cy="914399"/>
            </a:xfrm>
            <a:prstGeom prst="rect">
              <a:avLst/>
            </a:prstGeom>
            <a:noFill/>
            <a:ln w="9525">
              <a:noFill/>
              <a:miter lim="800000"/>
              <a:headEnd/>
              <a:tailEnd/>
            </a:ln>
          </p:spPr>
        </p:pic>
      </p:grpSp>
      <p:sp>
        <p:nvSpPr>
          <p:cNvPr id="6" name="TextBox 5"/>
          <p:cNvSpPr txBox="1"/>
          <p:nvPr userDrawn="1"/>
        </p:nvSpPr>
        <p:spPr>
          <a:xfrm>
            <a:off x="152400" y="4137835"/>
            <a:ext cx="6858000" cy="1502976"/>
          </a:xfrm>
          <a:prstGeom prst="rect">
            <a:avLst/>
          </a:prstGeom>
          <a:noFill/>
        </p:spPr>
        <p:txBody>
          <a:bodyPr wrap="square" rtlCol="0">
            <a:spAutoFit/>
          </a:bodyPr>
          <a:lstStyle/>
          <a:p>
            <a:pPr>
              <a:lnSpc>
                <a:spcPts val="5500"/>
              </a:lnSpc>
            </a:pPr>
            <a:r>
              <a:rPr lang="en-US" sz="4800" dirty="0" smtClean="0">
                <a:solidFill>
                  <a:prstClr val="black"/>
                </a:solidFill>
                <a:latin typeface="Times New Roman" pitchFamily="18" charset="0"/>
                <a:cs typeface="Times New Roman" pitchFamily="18" charset="0"/>
              </a:rPr>
              <a:t>Consumers, Producers, and the Efficiency</a:t>
            </a:r>
            <a:r>
              <a:rPr lang="en-US" sz="4800" baseline="0" dirty="0" smtClean="0">
                <a:solidFill>
                  <a:prstClr val="black"/>
                </a:solidFill>
                <a:latin typeface="Times New Roman" pitchFamily="18" charset="0"/>
                <a:cs typeface="Times New Roman" pitchFamily="18" charset="0"/>
              </a:rPr>
              <a:t> of Markets</a:t>
            </a:r>
            <a:endParaRPr lang="en-US" sz="4800" dirty="0">
              <a:solidFill>
                <a:prstClr val="black"/>
              </a:solidFill>
              <a:latin typeface="Times New Roman" pitchFamily="18" charset="0"/>
              <a:cs typeface="Times New Roman" pitchFamily="18" charset="0"/>
            </a:endParaRPr>
          </a:p>
        </p:txBody>
      </p:sp>
      <p:sp>
        <p:nvSpPr>
          <p:cNvPr id="7" name="TextBox 12"/>
          <p:cNvSpPr txBox="1">
            <a:spLocks noChangeArrowheads="1"/>
          </p:cNvSpPr>
          <p:nvPr userDrawn="1"/>
        </p:nvSpPr>
        <p:spPr bwMode="auto">
          <a:xfrm>
            <a:off x="6705600" y="5181600"/>
            <a:ext cx="2286000" cy="1569660"/>
          </a:xfrm>
          <a:prstGeom prst="rect">
            <a:avLst/>
          </a:prstGeom>
          <a:noFill/>
          <a:ln w="9525">
            <a:noFill/>
            <a:miter lim="800000"/>
            <a:headEnd/>
            <a:tailEnd/>
          </a:ln>
        </p:spPr>
        <p:txBody>
          <a:bodyPr wrap="square">
            <a:spAutoFit/>
          </a:bodyPr>
          <a:lstStyle/>
          <a:p>
            <a:pPr algn="r"/>
            <a:r>
              <a:rPr lang="en-US" sz="2400" b="1" i="1" dirty="0">
                <a:solidFill>
                  <a:srgbClr val="996633"/>
                </a:solidFill>
                <a:latin typeface="Garamond" pitchFamily="18" charset="0"/>
                <a:ea typeface="Arial Unicode MS" pitchFamily="34" charset="-128"/>
                <a:cs typeface="Times New Roman" pitchFamily="18" charset="0"/>
              </a:rPr>
              <a:t>Premium PowerPoint </a:t>
            </a:r>
            <a:r>
              <a:rPr lang="en-US" sz="2400" b="1" i="1" dirty="0" smtClean="0">
                <a:solidFill>
                  <a:srgbClr val="996633"/>
                </a:solidFill>
                <a:latin typeface="Garamond" pitchFamily="18" charset="0"/>
                <a:ea typeface="Arial Unicode MS" pitchFamily="34" charset="-128"/>
                <a:cs typeface="Times New Roman" pitchFamily="18" charset="0"/>
              </a:rPr>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Slides by </a:t>
            </a:r>
            <a:br>
              <a:rPr lang="en-US" sz="2400" b="1" i="1" dirty="0" smtClean="0">
                <a:solidFill>
                  <a:srgbClr val="996633"/>
                </a:solidFill>
                <a:latin typeface="Garamond" pitchFamily="18" charset="0"/>
                <a:ea typeface="Arial Unicode MS" pitchFamily="34" charset="-128"/>
                <a:cs typeface="Times New Roman" pitchFamily="18" charset="0"/>
              </a:rPr>
            </a:br>
            <a:r>
              <a:rPr lang="en-US" sz="2400" b="1" i="1" dirty="0" smtClean="0">
                <a:solidFill>
                  <a:srgbClr val="996633"/>
                </a:solidFill>
                <a:latin typeface="Garamond" pitchFamily="18" charset="0"/>
                <a:ea typeface="Arial Unicode MS" pitchFamily="34" charset="-128"/>
                <a:cs typeface="Times New Roman" pitchFamily="18" charset="0"/>
              </a:rPr>
              <a:t>Ron </a:t>
            </a:r>
            <a:r>
              <a:rPr lang="en-US" sz="2400" b="1" i="1" dirty="0" err="1">
                <a:solidFill>
                  <a:srgbClr val="996633"/>
                </a:solidFill>
                <a:latin typeface="Garamond" pitchFamily="18" charset="0"/>
                <a:ea typeface="Arial Unicode MS" pitchFamily="34" charset="-128"/>
                <a:cs typeface="Times New Roman" pitchFamily="18" charset="0"/>
              </a:rPr>
              <a:t>Cronovich</a:t>
            </a:r>
            <a:endParaRPr lang="en-US" sz="2400" b="1" i="1" dirty="0">
              <a:solidFill>
                <a:srgbClr val="996633"/>
              </a:solidFill>
              <a:latin typeface="Garamond" pitchFamily="18" charset="0"/>
              <a:ea typeface="Arial Unicode MS" pitchFamily="34" charset="-128"/>
              <a:cs typeface="Times New Roman" pitchFamily="18" charset="0"/>
            </a:endParaRPr>
          </a:p>
        </p:txBody>
      </p:sp>
      <p:sp>
        <p:nvSpPr>
          <p:cNvPr id="8" name="TextBox 7"/>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lvl1pPr algn="l">
              <a:defRPr sz="3400" b="1">
                <a:solidFill>
                  <a:srgbClr val="006699"/>
                </a:solidFill>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79581"/>
          </a:xfrm>
        </p:spPr>
        <p:txBody>
          <a:bodyPr/>
          <a:lstStyle>
            <a:lvl1pPr>
              <a:lnSpc>
                <a:spcPct val="105000"/>
              </a:lnSpc>
              <a:spcBef>
                <a:spcPts val="1200"/>
              </a:spcBef>
              <a:buClr>
                <a:srgbClr val="A3C167"/>
              </a:buClr>
              <a:buFont typeface="Wingdings" pitchFamily="2" charset="2"/>
              <a:buChar char="§"/>
              <a:defRPr sz="2800">
                <a:latin typeface="Arial" pitchFamily="34" charset="0"/>
                <a:cs typeface="Arial" pitchFamily="34" charset="0"/>
              </a:defRPr>
            </a:lvl1pPr>
            <a:lvl2pPr>
              <a:lnSpc>
                <a:spcPct val="105000"/>
              </a:lnSpc>
              <a:spcBef>
                <a:spcPts val="300"/>
              </a:spcBef>
              <a:buClr>
                <a:srgbClr val="CC9900"/>
              </a:buClr>
              <a:buFont typeface="Wingdings" pitchFamily="2" charset="2"/>
              <a:buChar char="§"/>
              <a:defRPr sz="2700">
                <a:latin typeface="Arial" pitchFamily="34" charset="0"/>
                <a:cs typeface="Arial" pitchFamily="34" charset="0"/>
              </a:defRPr>
            </a:lvl2pPr>
            <a:lvl3pPr>
              <a:lnSpc>
                <a:spcPct val="105000"/>
              </a:lnSpc>
              <a:spcBef>
                <a:spcPts val="300"/>
              </a:spcBef>
              <a:buClr>
                <a:schemeClr val="accent4">
                  <a:lumMod val="60000"/>
                  <a:lumOff val="40000"/>
                </a:schemeClr>
              </a:buClr>
              <a:buFont typeface="Wingdings" pitchFamily="2" charset="2"/>
              <a:buChar char="§"/>
              <a:defRPr sz="2400">
                <a:latin typeface="Arial" pitchFamily="34" charset="0"/>
                <a:cs typeface="Arial" pitchFamily="34" charset="0"/>
              </a:defRPr>
            </a:lvl3pPr>
            <a:lvl4pPr>
              <a:lnSpc>
                <a:spcPct val="105000"/>
              </a:lnSpc>
              <a:spcBef>
                <a:spcPts val="300"/>
              </a:spcBef>
              <a:defRPr>
                <a:latin typeface="Arial" pitchFamily="34" charset="0"/>
                <a:cs typeface="Arial" pitchFamily="34" charset="0"/>
              </a:defRPr>
            </a:lvl4pPr>
            <a:lvl5pPr>
              <a:lnSpc>
                <a:spcPct val="105000"/>
              </a:lnSpc>
              <a:spcBef>
                <a:spcPts val="300"/>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424C04-881C-440B-BCDD-BAE2035EE3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91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0633"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timing>
    <p:tnLst>
      <p:par>
        <p:cTn id="1" dur="indefinite" restart="never" nodeType="tmRoot"/>
      </p:par>
    </p:tnLst>
  </p:timing>
  <p:hf sldNum="0" hdr="0" ftr="0" dt="0"/>
  <p:txStyles>
    <p:titleStyle>
      <a:lvl1pPr algn="l" defTabSz="914400" rtl="0" eaLnBrk="1" latinLnBrk="0" hangingPunct="1">
        <a:spcBef>
          <a:spcPct val="0"/>
        </a:spcBef>
        <a:buNone/>
        <a:defRPr sz="3400" b="1" kern="1200">
          <a:solidFill>
            <a:srgbClr val="006699"/>
          </a:solidFill>
          <a:latin typeface="Tahoma" pitchFamily="34" charset="0"/>
          <a:ea typeface="Tahoma" pitchFamily="34" charset="0"/>
          <a:cs typeface="Tahoma" pitchFamily="34" charset="0"/>
        </a:defRPr>
      </a:lvl1pPr>
    </p:titleStyle>
    <p:bodyStyle>
      <a:lvl1pPr marL="342900" indent="-342900" algn="l" defTabSz="914400" rtl="0" eaLnBrk="1" latinLnBrk="0" hangingPunct="1">
        <a:lnSpc>
          <a:spcPct val="105000"/>
        </a:lnSpc>
        <a:spcBef>
          <a:spcPts val="1200"/>
        </a:spcBef>
        <a:buClr>
          <a:srgbClr val="A3C167"/>
        </a:buClr>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ts val="300"/>
        </a:spcBef>
        <a:buClr>
          <a:srgbClr val="CC9900"/>
        </a:buClr>
        <a:buFont typeface="Wingdings" pitchFamily="2" charset="2"/>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ts val="300"/>
        </a:spcBef>
        <a:buClr>
          <a:schemeClr val="accent4">
            <a:lumMod val="60000"/>
            <a:lumOff val="40000"/>
          </a:schemeClr>
        </a:buClr>
        <a:buFont typeface="Wingdings" pitchFamily="2" charset="2"/>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ts val="3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Microsoft_Office_Excel_97-2003_Worksheet6.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Microsoft_Office_Excel_97-2003_Worksheet7.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oleObject" Target="../embeddings/Microsoft_Office_Excel_97-2003_Worksheet8.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oleObject" Target="../embeddings/Microsoft_Office_Excel_97-2003_Worksheet9.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Microsoft_Office_Excel_97-2003_Worksheet10.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Microsoft_Office_Excel_97-2003_Worksheet11.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oleObject" Target="../embeddings/Microsoft_Office_Excel_97-2003_Worksheet12.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oleObject" Target="../embeddings/Microsoft_Office_Excel_97-2003_Worksheet13.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oleObject" Target="../embeddings/Microsoft_Office_Excel_97-2003_Worksheet14.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oleObject" Target="../embeddings/Microsoft_Office_Excel_97-2003_Worksheet15.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oleObject" Target="../embeddings/Microsoft_Office_Excel_97-2003_Worksheet16.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oleObject" Target="../embeddings/Microsoft_Office_Excel_97-2003_Worksheet17.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oleObject" Target="../embeddings/Microsoft_Office_Excel_97-2003_Worksheet18.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Microsoft_Office_Excel_97-2003_Worksheet19.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Microsoft_Office_Excel_97-2003_Worksheet20.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mlDrawing" Target="../drawings/vmlDrawing21.vml"/><Relationship Id="rId4" Type="http://schemas.openxmlformats.org/officeDocument/2006/relationships/oleObject" Target="../embeddings/Microsoft_Office_Excel_97-2003_Worksheet21.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22.vml"/><Relationship Id="rId4" Type="http://schemas.openxmlformats.org/officeDocument/2006/relationships/oleObject" Target="../embeddings/Microsoft_Office_Excel_97-2003_Worksheet22.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23.vml"/><Relationship Id="rId4" Type="http://schemas.openxmlformats.org/officeDocument/2006/relationships/oleObject" Target="../embeddings/Microsoft_Office_Excel_97-2003_Worksheet23.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24.vml"/><Relationship Id="rId4" Type="http://schemas.openxmlformats.org/officeDocument/2006/relationships/oleObject" Target="../embeddings/Microsoft_Office_Excel_97-2003_Worksheet24.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vmlDrawing" Target="../drawings/vmlDrawing25.vml"/><Relationship Id="rId4" Type="http://schemas.openxmlformats.org/officeDocument/2006/relationships/oleObject" Target="../embeddings/Microsoft_Office_Excel_97-2003_Worksheet25.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26.vml"/><Relationship Id="rId4" Type="http://schemas.openxmlformats.org/officeDocument/2006/relationships/oleObject" Target="../embeddings/Microsoft_Office_Excel_97-2003_Worksheet26.xls"/></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D"/>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152400" y="75747"/>
            <a:ext cx="8839200" cy="553998"/>
          </a:xfrm>
          <a:prstGeom prst="rect">
            <a:avLst/>
          </a:prstGeom>
          <a:noFill/>
        </p:spPr>
        <p:txBody>
          <a:bodyPr wrap="square" rtlCol="0">
            <a:spAutoFit/>
          </a:bodyPr>
          <a:lstStyle/>
          <a:p>
            <a:r>
              <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N. Gregory </a:t>
            </a:r>
            <a:r>
              <a:rPr lang="en-US" sz="3000" dirty="0" err="1">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Mankiw</a:t>
            </a:r>
            <a:endParaRPr lang="en-US" sz="3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cstate="print">
            <a:lum bright="8000" contrast="-10000"/>
          </a:blip>
          <a:srcRect l="8980" t="18131" r="48163" b="12406"/>
          <a:stretch>
            <a:fillRect/>
          </a:stretch>
        </p:blipFill>
        <p:spPr bwMode="auto">
          <a:xfrm>
            <a:off x="6223072" y="228600"/>
            <a:ext cx="2692328" cy="3732728"/>
          </a:xfrm>
          <a:prstGeom prst="rect">
            <a:avLst/>
          </a:prstGeom>
          <a:noFill/>
          <a:ln w="9525">
            <a:noFill/>
            <a:miter lim="800000"/>
            <a:headEnd/>
            <a:tailEnd/>
          </a:ln>
          <a:effectLst>
            <a:outerShdw blurRad="25400" dist="76200" dir="2700000" algn="tl" rotWithShape="0">
              <a:prstClr val="black">
                <a:alpha val="40000"/>
              </a:prstClr>
            </a:outerShdw>
          </a:effectLst>
        </p:spPr>
      </p:pic>
      <p:grpSp>
        <p:nvGrpSpPr>
          <p:cNvPr id="13" name="Group 12"/>
          <p:cNvGrpSpPr/>
          <p:nvPr/>
        </p:nvGrpSpPr>
        <p:grpSpPr>
          <a:xfrm>
            <a:off x="304800" y="1051121"/>
            <a:ext cx="6707187" cy="1518413"/>
            <a:chOff x="457200" y="2045525"/>
            <a:chExt cx="6707187" cy="1518413"/>
          </a:xfrm>
        </p:grpSpPr>
        <p:sp>
          <p:nvSpPr>
            <p:cNvPr id="6" name="TextBox 9"/>
            <p:cNvSpPr txBox="1">
              <a:spLocks noChangeArrowheads="1"/>
            </p:cNvSpPr>
            <p:nvPr/>
          </p:nvSpPr>
          <p:spPr bwMode="auto">
            <a:xfrm>
              <a:off x="457200" y="2146300"/>
              <a:ext cx="6707187" cy="1189038"/>
            </a:xfrm>
            <a:prstGeom prst="rect">
              <a:avLst/>
            </a:prstGeom>
            <a:noFill/>
            <a:ln w="9525">
              <a:noFill/>
              <a:miter lim="800000"/>
              <a:headEnd/>
              <a:tailEnd/>
            </a:ln>
          </p:spPr>
          <p:txBody>
            <a:bodyPr>
              <a:spAutoFit/>
            </a:bodyPr>
            <a:lstStyle/>
            <a:p>
              <a:r>
                <a:rPr lang="en-US" sz="7200" dirty="0">
                  <a:solidFill>
                    <a:prstClr val="black"/>
                  </a:solidFill>
                  <a:effectLst>
                    <a:outerShdw blurRad="38100" dist="38100" dir="2700000" algn="tl">
                      <a:srgbClr val="000000">
                        <a:alpha val="43137"/>
                      </a:srgbClr>
                    </a:outerShdw>
                  </a:effectLst>
                  <a:latin typeface="Book Antiqua" pitchFamily="18" charset="0"/>
                  <a:cs typeface="Arial" charset="0"/>
                </a:rPr>
                <a:t>E</a:t>
              </a:r>
              <a:r>
                <a:rPr lang="en-US" sz="6400" dirty="0">
                  <a:solidFill>
                    <a:prstClr val="black"/>
                  </a:solidFill>
                  <a:effectLst>
                    <a:outerShdw blurRad="38100" dist="38100" dir="2700000" algn="tl">
                      <a:srgbClr val="000000">
                        <a:alpha val="43137"/>
                      </a:srgbClr>
                    </a:outerShdw>
                  </a:effectLst>
                  <a:latin typeface="Book Antiqua" pitchFamily="18" charset="0"/>
                  <a:cs typeface="Arial" charset="0"/>
                </a:rPr>
                <a:t>conomics</a:t>
              </a:r>
            </a:p>
          </p:txBody>
        </p:sp>
        <p:sp>
          <p:nvSpPr>
            <p:cNvPr id="7" name="TextBox 6"/>
            <p:cNvSpPr txBox="1"/>
            <p:nvPr/>
          </p:nvSpPr>
          <p:spPr>
            <a:xfrm>
              <a:off x="1126175" y="2045525"/>
              <a:ext cx="4681537" cy="584775"/>
            </a:xfrm>
            <a:prstGeom prst="rect">
              <a:avLst/>
            </a:prstGeom>
            <a:noFill/>
          </p:spPr>
          <p:txBody>
            <a:bodyPr>
              <a:spAutoFit/>
            </a:bodyPr>
            <a:lstStyle/>
            <a:p>
              <a:pPr>
                <a:defRPr/>
              </a:pPr>
              <a:r>
                <a:rPr lang="en-US" sz="3200" dirty="0">
                  <a:solidFill>
                    <a:srgbClr val="5F5F5F"/>
                  </a:solidFill>
                  <a:latin typeface="Times New Roman" pitchFamily="18" charset="0"/>
                  <a:cs typeface="Times New Roman" pitchFamily="18" charset="0"/>
                </a:rPr>
                <a:t>Principles of</a:t>
              </a:r>
            </a:p>
          </p:txBody>
        </p:sp>
        <p:sp>
          <p:nvSpPr>
            <p:cNvPr id="17" name="TextBox 16"/>
            <p:cNvSpPr txBox="1"/>
            <p:nvPr/>
          </p:nvSpPr>
          <p:spPr>
            <a:xfrm>
              <a:off x="2133600" y="3102273"/>
              <a:ext cx="2667000" cy="461665"/>
            </a:xfrm>
            <a:prstGeom prst="rect">
              <a:avLst/>
            </a:prstGeom>
            <a:noFill/>
          </p:spPr>
          <p:txBody>
            <a:bodyPr wrap="square">
              <a:spAutoFit/>
            </a:bodyPr>
            <a:lstStyle/>
            <a:p>
              <a:pPr algn="r">
                <a:defRPr/>
              </a:pPr>
              <a:r>
                <a:rPr lang="en-US" sz="2400" dirty="0">
                  <a:solidFill>
                    <a:srgbClr val="969696"/>
                  </a:solidFill>
                  <a:latin typeface="Times New Roman" pitchFamily="18" charset="0"/>
                  <a:cs typeface="Times New Roman" pitchFamily="18" charset="0"/>
                </a:rPr>
                <a:t>Sixth Edition</a:t>
              </a:r>
            </a:p>
          </p:txBody>
        </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idx="4294967295"/>
          </p:nvPr>
        </p:nvSpPr>
        <p:spPr>
          <a:xfrm>
            <a:off x="457200" y="230188"/>
            <a:ext cx="8229600" cy="649287"/>
          </a:xfrm>
        </p:spPr>
        <p:txBody>
          <a:bodyPr/>
          <a:lstStyle/>
          <a:p>
            <a:pPr eaLnBrk="1" hangingPunct="1"/>
            <a:r>
              <a:rPr lang="en-US" sz="3600" smtClean="0"/>
              <a:t>Consumer Surplus (CS)</a:t>
            </a:r>
          </a:p>
        </p:txBody>
      </p:sp>
      <p:sp>
        <p:nvSpPr>
          <p:cNvPr id="86019" name="Rectangle 3"/>
          <p:cNvSpPr>
            <a:spLocks noGrp="1" noChangeArrowheads="1"/>
          </p:cNvSpPr>
          <p:nvPr>
            <p:ph type="body" idx="4294967295"/>
          </p:nvPr>
        </p:nvSpPr>
        <p:spPr>
          <a:xfrm>
            <a:off x="373063" y="1008063"/>
            <a:ext cx="8145462" cy="1643062"/>
          </a:xfrm>
        </p:spPr>
        <p:txBody>
          <a:bodyPr/>
          <a:lstStyle/>
          <a:p>
            <a:pPr marL="0" indent="0" eaLnBrk="1" hangingPunct="1">
              <a:buFont typeface="Wingdings" pitchFamily="2" charset="2"/>
              <a:buNone/>
            </a:pPr>
            <a:r>
              <a:rPr lang="en-US" sz="2700" b="1" smtClean="0">
                <a:solidFill>
                  <a:srgbClr val="CC0000"/>
                </a:solidFill>
              </a:rPr>
              <a:t>Consumer surplus</a:t>
            </a:r>
            <a:r>
              <a:rPr lang="en-US" sz="2700" smtClean="0"/>
              <a:t> is the amount a buyer is willing to pay minus the amount the buyer actually pays:</a:t>
            </a:r>
          </a:p>
          <a:p>
            <a:pPr marL="0" indent="0" eaLnBrk="1" hangingPunct="1">
              <a:buFont typeface="Wingdings" pitchFamily="2" charset="2"/>
              <a:buNone/>
            </a:pPr>
            <a:r>
              <a:rPr lang="en-US" smtClean="0"/>
              <a:t>	CS  =  WTP  –  </a:t>
            </a:r>
            <a:r>
              <a:rPr lang="en-US" b="1" i="1" smtClean="0"/>
              <a:t>P</a:t>
            </a:r>
          </a:p>
        </p:txBody>
      </p:sp>
      <p:graphicFrame>
        <p:nvGraphicFramePr>
          <p:cNvPr id="86020" name="Group 4"/>
          <p:cNvGraphicFramePr>
            <a:graphicFrameLocks noGrp="1"/>
          </p:cNvGraphicFramePr>
          <p:nvPr/>
        </p:nvGraphicFramePr>
        <p:xfrm>
          <a:off x="465138" y="3073400"/>
          <a:ext cx="2538412" cy="2932114"/>
        </p:xfrm>
        <a:graphic>
          <a:graphicData uri="http://schemas.openxmlformats.org/drawingml/2006/table">
            <a:tbl>
              <a:tblPr/>
              <a:tblGrid>
                <a:gridCol w="1506537"/>
                <a:gridCol w="1031875"/>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name</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WTP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Anthony</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Chad</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175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Flea</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John</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125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86040" name="Rectangle 24"/>
          <p:cNvSpPr>
            <a:spLocks noChangeArrowheads="1"/>
          </p:cNvSpPr>
          <p:nvPr/>
        </p:nvSpPr>
        <p:spPr bwMode="auto">
          <a:xfrm>
            <a:off x="3544888" y="2965450"/>
            <a:ext cx="5140325" cy="3340100"/>
          </a:xfrm>
          <a:prstGeom prst="rect">
            <a:avLst/>
          </a:prstGeom>
          <a:noFill/>
          <a:ln w="9525">
            <a:noFill/>
            <a:miter lim="800000"/>
            <a:headEnd/>
            <a:tailEnd/>
          </a:ln>
        </p:spPr>
        <p:txBody>
          <a:bodyPr/>
          <a:lstStyle/>
          <a:p>
            <a:pPr>
              <a:spcBef>
                <a:spcPct val="45000"/>
              </a:spcBef>
              <a:buClr>
                <a:srgbClr val="00B85C"/>
              </a:buClr>
              <a:buSzPct val="120000"/>
              <a:buFont typeface="Wingdings" pitchFamily="2" charset="2"/>
              <a:buNone/>
            </a:pPr>
            <a:r>
              <a:rPr lang="en-US" sz="2600">
                <a:cs typeface="Arial" charset="0"/>
              </a:rPr>
              <a:t>Suppose </a:t>
            </a:r>
            <a:r>
              <a:rPr lang="en-US" sz="2600" b="1" i="1">
                <a:cs typeface="Arial" charset="0"/>
              </a:rPr>
              <a:t>P</a:t>
            </a:r>
            <a:r>
              <a:rPr lang="en-US" sz="2600">
                <a:cs typeface="Arial" charset="0"/>
              </a:rPr>
              <a:t> = $260.  </a:t>
            </a:r>
          </a:p>
          <a:p>
            <a:pPr>
              <a:spcBef>
                <a:spcPct val="45000"/>
              </a:spcBef>
              <a:buClr>
                <a:srgbClr val="00B85C"/>
              </a:buClr>
              <a:buSzPct val="120000"/>
              <a:buFont typeface="Wingdings" pitchFamily="2" charset="2"/>
              <a:buNone/>
            </a:pPr>
            <a:r>
              <a:rPr lang="en-US" sz="2600">
                <a:cs typeface="Arial" charset="0"/>
              </a:rPr>
              <a:t>Flea’s CS = $300 – 260 = $40.</a:t>
            </a:r>
          </a:p>
          <a:p>
            <a:pPr>
              <a:spcBef>
                <a:spcPct val="45000"/>
              </a:spcBef>
              <a:buClr>
                <a:srgbClr val="00B85C"/>
              </a:buClr>
              <a:buSzPct val="120000"/>
              <a:buFont typeface="Wingdings" pitchFamily="2" charset="2"/>
              <a:buNone/>
            </a:pPr>
            <a:r>
              <a:rPr lang="en-US" sz="2600">
                <a:cs typeface="Arial" charset="0"/>
              </a:rPr>
              <a:t>The others get no CS because they do not buy an iPod at this price.  </a:t>
            </a:r>
          </a:p>
          <a:p>
            <a:pPr>
              <a:spcBef>
                <a:spcPct val="45000"/>
              </a:spcBef>
              <a:buClr>
                <a:srgbClr val="00B85C"/>
              </a:buClr>
              <a:buSzPct val="120000"/>
              <a:buFont typeface="Wingdings" pitchFamily="2" charset="2"/>
              <a:buNone/>
            </a:pPr>
            <a:r>
              <a:rPr lang="en-US" sz="2600">
                <a:cs typeface="Arial" charset="0"/>
              </a:rPr>
              <a:t>Total CS = $40.</a:t>
            </a:r>
          </a:p>
        </p:txBody>
      </p:sp>
      <p:sp>
        <p:nvSpPr>
          <p:cNvPr id="86041" name="Rectangle 25"/>
          <p:cNvSpPr>
            <a:spLocks noChangeArrowheads="1"/>
          </p:cNvSpPr>
          <p:nvPr/>
        </p:nvSpPr>
        <p:spPr bwMode="auto">
          <a:xfrm>
            <a:off x="1306513" y="2054225"/>
            <a:ext cx="3040062" cy="569913"/>
          </a:xfrm>
          <a:prstGeom prst="rect">
            <a:avLst/>
          </a:prstGeom>
          <a:noFill/>
          <a:ln w="19050">
            <a:solidFill>
              <a:srgbClr val="0099CC"/>
            </a:solidFill>
            <a:miter lim="800000"/>
            <a:headEnd/>
            <a:tailEnd/>
          </a:ln>
        </p:spPr>
        <p:txBody>
          <a:bodyPr wrap="none" anchor="ctr"/>
          <a:lstStyle/>
          <a:p>
            <a:endParaRPr lang="en-US">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left)">
                                      <p:cBhvr>
                                        <p:cTn id="7" dur="5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wipe(left)">
                                      <p:cBhvr>
                                        <p:cTn id="12" dur="500"/>
                                        <p:tgtEl>
                                          <p:spTgt spid="8601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6041"/>
                                        </p:tgtEl>
                                        <p:attrNameLst>
                                          <p:attrName>style.visibility</p:attrName>
                                        </p:attrNameLst>
                                      </p:cBhvr>
                                      <p:to>
                                        <p:strVal val="visible"/>
                                      </p:to>
                                    </p:set>
                                    <p:animEffect transition="in" filter="fade">
                                      <p:cBhvr>
                                        <p:cTn id="15" dur="500"/>
                                        <p:tgtEl>
                                          <p:spTgt spid="860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6020"/>
                                        </p:tgtEl>
                                        <p:attrNameLst>
                                          <p:attrName>style.visibility</p:attrName>
                                        </p:attrNameLst>
                                      </p:cBhvr>
                                      <p:to>
                                        <p:strVal val="visible"/>
                                      </p:to>
                                    </p:set>
                                    <p:animEffect transition="in" filter="fade">
                                      <p:cBhvr>
                                        <p:cTn id="20" dur="500"/>
                                        <p:tgtEl>
                                          <p:spTgt spid="860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6040">
                                            <p:txEl>
                                              <p:pRg st="0" end="0"/>
                                            </p:txEl>
                                          </p:spTgt>
                                        </p:tgtEl>
                                        <p:attrNameLst>
                                          <p:attrName>style.visibility</p:attrName>
                                        </p:attrNameLst>
                                      </p:cBhvr>
                                      <p:to>
                                        <p:strVal val="visible"/>
                                      </p:to>
                                    </p:set>
                                    <p:animEffect transition="in" filter="wipe(left)">
                                      <p:cBhvr>
                                        <p:cTn id="25" dur="500"/>
                                        <p:tgtEl>
                                          <p:spTgt spid="8604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6040">
                                            <p:txEl>
                                              <p:pRg st="1" end="1"/>
                                            </p:txEl>
                                          </p:spTgt>
                                        </p:tgtEl>
                                        <p:attrNameLst>
                                          <p:attrName>style.visibility</p:attrName>
                                        </p:attrNameLst>
                                      </p:cBhvr>
                                      <p:to>
                                        <p:strVal val="visible"/>
                                      </p:to>
                                    </p:set>
                                    <p:animEffect transition="in" filter="wipe(left)">
                                      <p:cBhvr>
                                        <p:cTn id="30" dur="500"/>
                                        <p:tgtEl>
                                          <p:spTgt spid="8604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6040">
                                            <p:txEl>
                                              <p:pRg st="2" end="2"/>
                                            </p:txEl>
                                          </p:spTgt>
                                        </p:tgtEl>
                                        <p:attrNameLst>
                                          <p:attrName>style.visibility</p:attrName>
                                        </p:attrNameLst>
                                      </p:cBhvr>
                                      <p:to>
                                        <p:strVal val="visible"/>
                                      </p:to>
                                    </p:set>
                                    <p:animEffect transition="in" filter="wipe(left)">
                                      <p:cBhvr>
                                        <p:cTn id="35" dur="500"/>
                                        <p:tgtEl>
                                          <p:spTgt spid="8604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6040">
                                            <p:txEl>
                                              <p:pRg st="3" end="3"/>
                                            </p:txEl>
                                          </p:spTgt>
                                        </p:tgtEl>
                                        <p:attrNameLst>
                                          <p:attrName>style.visibility</p:attrName>
                                        </p:attrNameLst>
                                      </p:cBhvr>
                                      <p:to>
                                        <p:strVal val="visible"/>
                                      </p:to>
                                    </p:set>
                                    <p:animEffect transition="in" filter="wipe(left)">
                                      <p:cBhvr>
                                        <p:cTn id="40" dur="500"/>
                                        <p:tgtEl>
                                          <p:spTgt spid="860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uiExpand="1" build="p" bldLvl="5"/>
      <p:bldP spid="86040" grpId="0" uiExpand="1" build="p"/>
      <p:bldP spid="860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14313" y="804863"/>
          <a:ext cx="5900737" cy="5711825"/>
        </p:xfrm>
        <a:graphic>
          <a:graphicData uri="http://schemas.openxmlformats.org/presentationml/2006/ole">
            <p:oleObj spid="_x0000_s4098" name="Chart" r:id="rId4" imgW="3667125" imgH="3552944" progId="Excel.Sheet.8">
              <p:embed/>
            </p:oleObj>
          </a:graphicData>
        </a:graphic>
      </p:graphicFrame>
      <p:sp>
        <p:nvSpPr>
          <p:cNvPr id="4101" name="Rectangle 6"/>
          <p:cNvSpPr>
            <a:spLocks noGrp="1" noChangeArrowheads="1"/>
          </p:cNvSpPr>
          <p:nvPr>
            <p:ph type="title" idx="4294967295"/>
          </p:nvPr>
        </p:nvSpPr>
        <p:spPr>
          <a:xfrm>
            <a:off x="457200" y="230188"/>
            <a:ext cx="8229600" cy="649287"/>
          </a:xfrm>
        </p:spPr>
        <p:txBody>
          <a:bodyPr/>
          <a:lstStyle/>
          <a:p>
            <a:pPr eaLnBrk="1" hangingPunct="1"/>
            <a:r>
              <a:rPr lang="en-US" sz="3600" smtClean="0"/>
              <a:t>CS and the Demand Curve</a:t>
            </a:r>
          </a:p>
        </p:txBody>
      </p:sp>
      <p:sp>
        <p:nvSpPr>
          <p:cNvPr id="4102" name="Text Box 8"/>
          <p:cNvSpPr txBox="1">
            <a:spLocks noChangeArrowheads="1"/>
          </p:cNvSpPr>
          <p:nvPr/>
        </p:nvSpPr>
        <p:spPr bwMode="auto">
          <a:xfrm>
            <a:off x="1393825" y="838200"/>
            <a:ext cx="403225"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P</a:t>
            </a:r>
          </a:p>
        </p:txBody>
      </p:sp>
      <p:sp>
        <p:nvSpPr>
          <p:cNvPr id="4103" name="Text Box 9"/>
          <p:cNvSpPr txBox="1">
            <a:spLocks noChangeArrowheads="1"/>
          </p:cNvSpPr>
          <p:nvPr/>
        </p:nvSpPr>
        <p:spPr bwMode="auto">
          <a:xfrm>
            <a:off x="5233988" y="5416550"/>
            <a:ext cx="474662"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Q</a:t>
            </a:r>
          </a:p>
        </p:txBody>
      </p:sp>
      <p:grpSp>
        <p:nvGrpSpPr>
          <p:cNvPr id="2" name="Group 10"/>
          <p:cNvGrpSpPr>
            <a:grpSpLocks/>
          </p:cNvGrpSpPr>
          <p:nvPr/>
        </p:nvGrpSpPr>
        <p:grpSpPr bwMode="auto">
          <a:xfrm>
            <a:off x="1614488" y="1270000"/>
            <a:ext cx="3368675" cy="4292600"/>
            <a:chOff x="1017" y="800"/>
            <a:chExt cx="2122" cy="2704"/>
          </a:xfrm>
        </p:grpSpPr>
        <p:sp>
          <p:nvSpPr>
            <p:cNvPr id="4112" name="Line 11"/>
            <p:cNvSpPr>
              <a:spLocks noChangeShapeType="1"/>
            </p:cNvSpPr>
            <p:nvPr/>
          </p:nvSpPr>
          <p:spPr bwMode="auto">
            <a:xfrm flipV="1">
              <a:off x="1035" y="800"/>
              <a:ext cx="0" cy="514"/>
            </a:xfrm>
            <a:prstGeom prst="line">
              <a:avLst/>
            </a:prstGeom>
            <a:noFill/>
            <a:ln w="57150">
              <a:solidFill>
                <a:srgbClr val="FF0000"/>
              </a:solidFill>
              <a:round/>
              <a:headEnd/>
              <a:tailEnd/>
            </a:ln>
          </p:spPr>
          <p:txBody>
            <a:bodyPr/>
            <a:lstStyle/>
            <a:p>
              <a:endParaRPr lang="en-US"/>
            </a:p>
          </p:txBody>
        </p:sp>
        <p:sp>
          <p:nvSpPr>
            <p:cNvPr id="4113" name="Line 12"/>
            <p:cNvSpPr>
              <a:spLocks noChangeShapeType="1"/>
            </p:cNvSpPr>
            <p:nvPr/>
          </p:nvSpPr>
          <p:spPr bwMode="auto">
            <a:xfrm>
              <a:off x="1017" y="1309"/>
              <a:ext cx="539" cy="0"/>
            </a:xfrm>
            <a:prstGeom prst="line">
              <a:avLst/>
            </a:prstGeom>
            <a:noFill/>
            <a:ln w="57150">
              <a:solidFill>
                <a:srgbClr val="FF0000"/>
              </a:solidFill>
              <a:round/>
              <a:headEnd/>
              <a:tailEnd/>
            </a:ln>
          </p:spPr>
          <p:txBody>
            <a:bodyPr/>
            <a:lstStyle/>
            <a:p>
              <a:endParaRPr lang="en-US"/>
            </a:p>
          </p:txBody>
        </p:sp>
        <p:sp>
          <p:nvSpPr>
            <p:cNvPr id="4114" name="Line 13"/>
            <p:cNvSpPr>
              <a:spLocks noChangeShapeType="1"/>
            </p:cNvSpPr>
            <p:nvPr/>
          </p:nvSpPr>
          <p:spPr bwMode="auto">
            <a:xfrm flipV="1">
              <a:off x="3139" y="2571"/>
              <a:ext cx="0" cy="933"/>
            </a:xfrm>
            <a:prstGeom prst="line">
              <a:avLst/>
            </a:prstGeom>
            <a:noFill/>
            <a:ln w="57150">
              <a:solidFill>
                <a:srgbClr val="FF0000"/>
              </a:solidFill>
              <a:round/>
              <a:headEnd/>
              <a:tailEnd/>
            </a:ln>
          </p:spPr>
          <p:txBody>
            <a:bodyPr/>
            <a:lstStyle/>
            <a:p>
              <a:endParaRPr lang="en-US"/>
            </a:p>
          </p:txBody>
        </p:sp>
        <p:sp>
          <p:nvSpPr>
            <p:cNvPr id="4115" name="Line 14"/>
            <p:cNvSpPr>
              <a:spLocks noChangeShapeType="1"/>
            </p:cNvSpPr>
            <p:nvPr/>
          </p:nvSpPr>
          <p:spPr bwMode="auto">
            <a:xfrm flipV="1">
              <a:off x="2605" y="2196"/>
              <a:ext cx="0" cy="397"/>
            </a:xfrm>
            <a:prstGeom prst="line">
              <a:avLst/>
            </a:prstGeom>
            <a:noFill/>
            <a:ln w="57150">
              <a:solidFill>
                <a:srgbClr val="FF0000"/>
              </a:solidFill>
              <a:round/>
              <a:headEnd/>
              <a:tailEnd/>
            </a:ln>
          </p:spPr>
          <p:txBody>
            <a:bodyPr/>
            <a:lstStyle/>
            <a:p>
              <a:endParaRPr lang="en-US"/>
            </a:p>
          </p:txBody>
        </p:sp>
        <p:sp>
          <p:nvSpPr>
            <p:cNvPr id="4116" name="Line 15"/>
            <p:cNvSpPr>
              <a:spLocks noChangeShapeType="1"/>
            </p:cNvSpPr>
            <p:nvPr/>
          </p:nvSpPr>
          <p:spPr bwMode="auto">
            <a:xfrm>
              <a:off x="2587" y="2589"/>
              <a:ext cx="552" cy="0"/>
            </a:xfrm>
            <a:prstGeom prst="line">
              <a:avLst/>
            </a:prstGeom>
            <a:noFill/>
            <a:ln w="57150">
              <a:solidFill>
                <a:srgbClr val="FF0000"/>
              </a:solidFill>
              <a:round/>
              <a:headEnd/>
              <a:tailEnd/>
            </a:ln>
          </p:spPr>
          <p:txBody>
            <a:bodyPr/>
            <a:lstStyle/>
            <a:p>
              <a:endParaRPr lang="en-US"/>
            </a:p>
          </p:txBody>
        </p:sp>
        <p:sp>
          <p:nvSpPr>
            <p:cNvPr id="4117" name="Line 16"/>
            <p:cNvSpPr>
              <a:spLocks noChangeShapeType="1"/>
            </p:cNvSpPr>
            <p:nvPr/>
          </p:nvSpPr>
          <p:spPr bwMode="auto">
            <a:xfrm flipV="1">
              <a:off x="2083" y="1661"/>
              <a:ext cx="0" cy="557"/>
            </a:xfrm>
            <a:prstGeom prst="line">
              <a:avLst/>
            </a:prstGeom>
            <a:noFill/>
            <a:ln w="57150">
              <a:solidFill>
                <a:srgbClr val="FF0000"/>
              </a:solidFill>
              <a:round/>
              <a:headEnd/>
              <a:tailEnd/>
            </a:ln>
          </p:spPr>
          <p:txBody>
            <a:bodyPr/>
            <a:lstStyle/>
            <a:p>
              <a:endParaRPr lang="en-US"/>
            </a:p>
          </p:txBody>
        </p:sp>
        <p:sp>
          <p:nvSpPr>
            <p:cNvPr id="4118" name="Line 17"/>
            <p:cNvSpPr>
              <a:spLocks noChangeShapeType="1"/>
            </p:cNvSpPr>
            <p:nvPr/>
          </p:nvSpPr>
          <p:spPr bwMode="auto">
            <a:xfrm>
              <a:off x="2065" y="2213"/>
              <a:ext cx="539" cy="0"/>
            </a:xfrm>
            <a:prstGeom prst="line">
              <a:avLst/>
            </a:prstGeom>
            <a:noFill/>
            <a:ln w="57150">
              <a:solidFill>
                <a:srgbClr val="FF0000"/>
              </a:solidFill>
              <a:round/>
              <a:headEnd/>
              <a:tailEnd/>
            </a:ln>
          </p:spPr>
          <p:txBody>
            <a:bodyPr/>
            <a:lstStyle/>
            <a:p>
              <a:endParaRPr lang="en-US"/>
            </a:p>
          </p:txBody>
        </p:sp>
        <p:sp>
          <p:nvSpPr>
            <p:cNvPr id="4119" name="Line 18"/>
            <p:cNvSpPr>
              <a:spLocks noChangeShapeType="1"/>
            </p:cNvSpPr>
            <p:nvPr/>
          </p:nvSpPr>
          <p:spPr bwMode="auto">
            <a:xfrm flipV="1">
              <a:off x="1554" y="1291"/>
              <a:ext cx="0" cy="391"/>
            </a:xfrm>
            <a:prstGeom prst="line">
              <a:avLst/>
            </a:prstGeom>
            <a:noFill/>
            <a:ln w="57150">
              <a:solidFill>
                <a:srgbClr val="FF0000"/>
              </a:solidFill>
              <a:round/>
              <a:headEnd/>
              <a:tailEnd/>
            </a:ln>
          </p:spPr>
          <p:txBody>
            <a:bodyPr/>
            <a:lstStyle/>
            <a:p>
              <a:endParaRPr lang="en-US"/>
            </a:p>
          </p:txBody>
        </p:sp>
        <p:sp>
          <p:nvSpPr>
            <p:cNvPr id="4120" name="Line 19"/>
            <p:cNvSpPr>
              <a:spLocks noChangeShapeType="1"/>
            </p:cNvSpPr>
            <p:nvPr/>
          </p:nvSpPr>
          <p:spPr bwMode="auto">
            <a:xfrm>
              <a:off x="1536" y="1678"/>
              <a:ext cx="547" cy="0"/>
            </a:xfrm>
            <a:prstGeom prst="line">
              <a:avLst/>
            </a:prstGeom>
            <a:noFill/>
            <a:ln w="57150">
              <a:solidFill>
                <a:srgbClr val="FF0000"/>
              </a:solidFill>
              <a:round/>
              <a:headEnd/>
              <a:tailEnd/>
            </a:ln>
          </p:spPr>
          <p:txBody>
            <a:bodyPr/>
            <a:lstStyle/>
            <a:p>
              <a:endParaRPr lang="en-US"/>
            </a:p>
          </p:txBody>
        </p:sp>
      </p:grpSp>
      <p:grpSp>
        <p:nvGrpSpPr>
          <p:cNvPr id="3" name="Group 20"/>
          <p:cNvGrpSpPr>
            <a:grpSpLocks/>
          </p:cNvGrpSpPr>
          <p:nvPr/>
        </p:nvGrpSpPr>
        <p:grpSpPr bwMode="auto">
          <a:xfrm>
            <a:off x="2500313" y="1130300"/>
            <a:ext cx="1849437" cy="947738"/>
            <a:chOff x="1575" y="712"/>
            <a:chExt cx="1165" cy="597"/>
          </a:xfrm>
        </p:grpSpPr>
        <p:sp>
          <p:nvSpPr>
            <p:cNvPr id="4110" name="Arc 21"/>
            <p:cNvSpPr>
              <a:spLocks/>
            </p:cNvSpPr>
            <p:nvPr/>
          </p:nvSpPr>
          <p:spPr bwMode="auto">
            <a:xfrm flipV="1">
              <a:off x="1615" y="938"/>
              <a:ext cx="553" cy="371"/>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p>
          </p:txBody>
        </p:sp>
        <p:sp>
          <p:nvSpPr>
            <p:cNvPr id="4111" name="Text Box 22"/>
            <p:cNvSpPr txBox="1">
              <a:spLocks noChangeArrowheads="1"/>
            </p:cNvSpPr>
            <p:nvPr/>
          </p:nvSpPr>
          <p:spPr bwMode="auto">
            <a:xfrm>
              <a:off x="1575" y="712"/>
              <a:ext cx="1165"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a:cs typeface="Arial" charset="0"/>
                </a:rPr>
                <a:t>Flea’s WTP</a:t>
              </a:r>
            </a:p>
          </p:txBody>
        </p:sp>
      </p:grpSp>
      <p:sp>
        <p:nvSpPr>
          <p:cNvPr id="88097" name="Rectangle 33"/>
          <p:cNvSpPr>
            <a:spLocks noChangeArrowheads="1"/>
          </p:cNvSpPr>
          <p:nvPr/>
        </p:nvSpPr>
        <p:spPr bwMode="auto">
          <a:xfrm>
            <a:off x="5765800" y="1054100"/>
            <a:ext cx="3067050" cy="2384425"/>
          </a:xfrm>
          <a:prstGeom prst="rect">
            <a:avLst/>
          </a:prstGeom>
          <a:noFill/>
          <a:ln w="9525">
            <a:noFill/>
            <a:miter lim="800000"/>
            <a:headEnd/>
            <a:tailEnd/>
          </a:ln>
        </p:spPr>
        <p:txBody>
          <a:bodyPr/>
          <a:lstStyle/>
          <a:p>
            <a:pPr>
              <a:spcBef>
                <a:spcPct val="40000"/>
              </a:spcBef>
              <a:buClr>
                <a:srgbClr val="00B85C"/>
              </a:buClr>
              <a:buSzPct val="120000"/>
              <a:buFont typeface="Wingdings" pitchFamily="2" charset="2"/>
              <a:buNone/>
            </a:pPr>
            <a:r>
              <a:rPr lang="en-US" sz="2600" b="1" i="1">
                <a:cs typeface="Arial" charset="0"/>
              </a:rPr>
              <a:t>P</a:t>
            </a:r>
            <a:r>
              <a:rPr lang="en-US" sz="2600">
                <a:cs typeface="Arial" charset="0"/>
              </a:rPr>
              <a:t> = $260  </a:t>
            </a:r>
          </a:p>
          <a:p>
            <a:pPr>
              <a:spcBef>
                <a:spcPct val="40000"/>
              </a:spcBef>
              <a:buClr>
                <a:srgbClr val="00B85C"/>
              </a:buClr>
              <a:buSzPct val="120000"/>
              <a:buFont typeface="Wingdings" pitchFamily="2" charset="2"/>
              <a:buNone/>
            </a:pPr>
            <a:r>
              <a:rPr lang="en-US" sz="2600">
                <a:cs typeface="Arial" charset="0"/>
              </a:rPr>
              <a:t>Flea’s CS = </a:t>
            </a:r>
            <a:br>
              <a:rPr lang="en-US" sz="2600">
                <a:cs typeface="Arial" charset="0"/>
              </a:rPr>
            </a:br>
            <a:r>
              <a:rPr lang="en-US" sz="2600">
                <a:cs typeface="Arial" charset="0"/>
              </a:rPr>
              <a:t>$300 – 260 = </a:t>
            </a:r>
            <a:r>
              <a:rPr lang="en-US" sz="2600" u="sng">
                <a:cs typeface="Arial" charset="0"/>
              </a:rPr>
              <a:t>$40</a:t>
            </a:r>
            <a:endParaRPr lang="en-US" sz="2600">
              <a:cs typeface="Arial" charset="0"/>
            </a:endParaRPr>
          </a:p>
          <a:p>
            <a:pPr>
              <a:spcBef>
                <a:spcPct val="40000"/>
              </a:spcBef>
              <a:buClr>
                <a:srgbClr val="00B85C"/>
              </a:buClr>
              <a:buSzPct val="120000"/>
              <a:buFont typeface="Wingdings" pitchFamily="2" charset="2"/>
              <a:buNone/>
            </a:pPr>
            <a:r>
              <a:rPr lang="en-US" sz="2600">
                <a:cs typeface="Arial" charset="0"/>
              </a:rPr>
              <a:t>Total CS = </a:t>
            </a:r>
            <a:r>
              <a:rPr lang="en-US" sz="2600" u="sng">
                <a:cs typeface="Arial" charset="0"/>
              </a:rPr>
              <a:t>$40</a:t>
            </a:r>
            <a:endParaRPr lang="en-US" sz="2600">
              <a:cs typeface="Arial" charset="0"/>
            </a:endParaRPr>
          </a:p>
        </p:txBody>
      </p:sp>
      <p:sp>
        <p:nvSpPr>
          <p:cNvPr id="88098" name="Line 34"/>
          <p:cNvSpPr>
            <a:spLocks noChangeShapeType="1"/>
          </p:cNvSpPr>
          <p:nvPr/>
        </p:nvSpPr>
        <p:spPr bwMode="auto">
          <a:xfrm>
            <a:off x="1638300" y="2568575"/>
            <a:ext cx="823913" cy="0"/>
          </a:xfrm>
          <a:prstGeom prst="line">
            <a:avLst/>
          </a:prstGeom>
          <a:noFill/>
          <a:ln w="19050">
            <a:solidFill>
              <a:srgbClr val="0000FF"/>
            </a:solidFill>
            <a:round/>
            <a:headEnd/>
            <a:tailEnd/>
          </a:ln>
        </p:spPr>
        <p:txBody>
          <a:bodyPr/>
          <a:lstStyle/>
          <a:p>
            <a:endParaRPr lang="en-US"/>
          </a:p>
        </p:txBody>
      </p:sp>
      <p:sp>
        <p:nvSpPr>
          <p:cNvPr id="88100" name="Rectangle 36"/>
          <p:cNvSpPr>
            <a:spLocks noChangeArrowheads="1"/>
          </p:cNvSpPr>
          <p:nvPr/>
        </p:nvSpPr>
        <p:spPr bwMode="auto">
          <a:xfrm>
            <a:off x="1644650" y="2106613"/>
            <a:ext cx="792163" cy="450850"/>
          </a:xfrm>
          <a:prstGeom prst="rect">
            <a:avLst/>
          </a:prstGeom>
          <a:solidFill>
            <a:srgbClr val="00CC99"/>
          </a:solidFill>
          <a:ln w="9525">
            <a:noFill/>
            <a:miter lim="800000"/>
            <a:headEnd/>
            <a:tailEnd/>
          </a:ln>
        </p:spPr>
        <p:txBody>
          <a:bodyPr wrap="none" anchor="ctr"/>
          <a:lstStyle/>
          <a:p>
            <a:endParaRPr lang="en-US">
              <a:cs typeface="Arial" charset="0"/>
            </a:endParaRPr>
          </a:p>
        </p:txBody>
      </p:sp>
      <p:sp>
        <p:nvSpPr>
          <p:cNvPr id="88101" name="Line 37"/>
          <p:cNvSpPr>
            <a:spLocks noChangeShapeType="1"/>
          </p:cNvSpPr>
          <p:nvPr/>
        </p:nvSpPr>
        <p:spPr bwMode="auto">
          <a:xfrm>
            <a:off x="904875" y="2392363"/>
            <a:ext cx="679450" cy="169862"/>
          </a:xfrm>
          <a:prstGeom prst="line">
            <a:avLst/>
          </a:prstGeom>
          <a:noFill/>
          <a:ln w="38100">
            <a:solidFill>
              <a:srgbClr val="0000FF"/>
            </a:solidFill>
            <a:round/>
            <a:headEnd/>
            <a:tailEnd type="triangle" w="lg" len="me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97">
                                            <p:txEl>
                                              <p:pRg st="0" end="0"/>
                                            </p:txEl>
                                          </p:spTgt>
                                        </p:tgtEl>
                                        <p:attrNameLst>
                                          <p:attrName>style.visibility</p:attrName>
                                        </p:attrNameLst>
                                      </p:cBhvr>
                                      <p:to>
                                        <p:strVal val="visible"/>
                                      </p:to>
                                    </p:set>
                                    <p:animEffect transition="in" filter="wipe(left)">
                                      <p:cBhvr>
                                        <p:cTn id="7" dur="500"/>
                                        <p:tgtEl>
                                          <p:spTgt spid="8809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8101"/>
                                        </p:tgtEl>
                                        <p:attrNameLst>
                                          <p:attrName>style.visibility</p:attrName>
                                        </p:attrNameLst>
                                      </p:cBhvr>
                                      <p:to>
                                        <p:strVal val="visible"/>
                                      </p:to>
                                    </p:set>
                                    <p:animEffect transition="in" filter="wipe(left)">
                                      <p:cBhvr>
                                        <p:cTn id="10" dur="500"/>
                                        <p:tgtEl>
                                          <p:spTgt spid="8810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8098"/>
                                        </p:tgtEl>
                                        <p:attrNameLst>
                                          <p:attrName>style.visibility</p:attrName>
                                        </p:attrNameLst>
                                      </p:cBhvr>
                                      <p:to>
                                        <p:strVal val="visible"/>
                                      </p:to>
                                    </p:set>
                                    <p:animEffect transition="in" filter="wipe(left)">
                                      <p:cBhvr>
                                        <p:cTn id="14" dur="500"/>
                                        <p:tgtEl>
                                          <p:spTgt spid="880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8097">
                                            <p:txEl>
                                              <p:pRg st="1" end="1"/>
                                            </p:txEl>
                                          </p:spTgt>
                                        </p:tgtEl>
                                        <p:attrNameLst>
                                          <p:attrName>style.visibility</p:attrName>
                                        </p:attrNameLst>
                                      </p:cBhvr>
                                      <p:to>
                                        <p:strVal val="visible"/>
                                      </p:to>
                                    </p:set>
                                    <p:animEffect transition="in" filter="wipe(left)">
                                      <p:cBhvr>
                                        <p:cTn id="19" dur="500"/>
                                        <p:tgtEl>
                                          <p:spTgt spid="88097">
                                            <p:txEl>
                                              <p:pRg st="1" end="1"/>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8100"/>
                                        </p:tgtEl>
                                        <p:attrNameLst>
                                          <p:attrName>style.visibility</p:attrName>
                                        </p:attrNameLst>
                                      </p:cBhvr>
                                      <p:to>
                                        <p:strVal val="visible"/>
                                      </p:to>
                                    </p:set>
                                    <p:animEffect transition="in" filter="fade">
                                      <p:cBhvr>
                                        <p:cTn id="23" dur="500"/>
                                        <p:tgtEl>
                                          <p:spTgt spid="8810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8097">
                                            <p:txEl>
                                              <p:pRg st="2" end="2"/>
                                            </p:txEl>
                                          </p:spTgt>
                                        </p:tgtEl>
                                        <p:attrNameLst>
                                          <p:attrName>style.visibility</p:attrName>
                                        </p:attrNameLst>
                                      </p:cBhvr>
                                      <p:to>
                                        <p:strVal val="visible"/>
                                      </p:to>
                                    </p:set>
                                    <p:animEffect transition="in" filter="wipe(left)">
                                      <p:cBhvr>
                                        <p:cTn id="28" dur="500"/>
                                        <p:tgtEl>
                                          <p:spTgt spid="880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7" grpId="0" uiExpand="1" build="p"/>
      <p:bldP spid="88098" grpId="0" uiExpand="1" animBg="1"/>
      <p:bldP spid="88100" grpId="0" uiExpand="1" animBg="1"/>
      <p:bldP spid="88101" grpId="0" uiExpan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214313" y="804863"/>
          <a:ext cx="5900737" cy="5711825"/>
        </p:xfrm>
        <a:graphic>
          <a:graphicData uri="http://schemas.openxmlformats.org/presentationml/2006/ole">
            <p:oleObj spid="_x0000_s5122" name="Chart" r:id="rId4" imgW="3667125" imgH="3552944" progId="Excel.Sheet.8">
              <p:embed/>
            </p:oleObj>
          </a:graphicData>
        </a:graphic>
      </p:graphicFrame>
      <p:sp>
        <p:nvSpPr>
          <p:cNvPr id="5125" name="Rectangle 3"/>
          <p:cNvSpPr>
            <a:spLocks noGrp="1" noChangeArrowheads="1"/>
          </p:cNvSpPr>
          <p:nvPr>
            <p:ph type="title" idx="4294967295"/>
          </p:nvPr>
        </p:nvSpPr>
        <p:spPr>
          <a:xfrm>
            <a:off x="457200" y="230188"/>
            <a:ext cx="8229600" cy="649287"/>
          </a:xfrm>
        </p:spPr>
        <p:txBody>
          <a:bodyPr/>
          <a:lstStyle/>
          <a:p>
            <a:pPr eaLnBrk="1" hangingPunct="1"/>
            <a:r>
              <a:rPr lang="en-US" sz="3600" smtClean="0"/>
              <a:t>CS and the Demand Curve</a:t>
            </a:r>
          </a:p>
        </p:txBody>
      </p:sp>
      <p:sp>
        <p:nvSpPr>
          <p:cNvPr id="5126" name="Text Box 4"/>
          <p:cNvSpPr txBox="1">
            <a:spLocks noChangeArrowheads="1"/>
          </p:cNvSpPr>
          <p:nvPr/>
        </p:nvSpPr>
        <p:spPr bwMode="auto">
          <a:xfrm>
            <a:off x="1393825" y="838200"/>
            <a:ext cx="403225"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P</a:t>
            </a:r>
          </a:p>
        </p:txBody>
      </p:sp>
      <p:sp>
        <p:nvSpPr>
          <p:cNvPr id="5127" name="Text Box 5"/>
          <p:cNvSpPr txBox="1">
            <a:spLocks noChangeArrowheads="1"/>
          </p:cNvSpPr>
          <p:nvPr/>
        </p:nvSpPr>
        <p:spPr bwMode="auto">
          <a:xfrm>
            <a:off x="5233988" y="5416550"/>
            <a:ext cx="474662"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Q</a:t>
            </a:r>
          </a:p>
        </p:txBody>
      </p:sp>
      <p:grpSp>
        <p:nvGrpSpPr>
          <p:cNvPr id="2" name="Group 6"/>
          <p:cNvGrpSpPr>
            <a:grpSpLocks/>
          </p:cNvGrpSpPr>
          <p:nvPr/>
        </p:nvGrpSpPr>
        <p:grpSpPr bwMode="auto">
          <a:xfrm>
            <a:off x="1614488" y="1270000"/>
            <a:ext cx="3368675" cy="4292600"/>
            <a:chOff x="1017" y="800"/>
            <a:chExt cx="2122" cy="2704"/>
          </a:xfrm>
        </p:grpSpPr>
        <p:sp>
          <p:nvSpPr>
            <p:cNvPr id="5140" name="Line 7"/>
            <p:cNvSpPr>
              <a:spLocks noChangeShapeType="1"/>
            </p:cNvSpPr>
            <p:nvPr/>
          </p:nvSpPr>
          <p:spPr bwMode="auto">
            <a:xfrm flipV="1">
              <a:off x="1035" y="800"/>
              <a:ext cx="0" cy="514"/>
            </a:xfrm>
            <a:prstGeom prst="line">
              <a:avLst/>
            </a:prstGeom>
            <a:noFill/>
            <a:ln w="57150">
              <a:solidFill>
                <a:srgbClr val="FF0000"/>
              </a:solidFill>
              <a:round/>
              <a:headEnd/>
              <a:tailEnd/>
            </a:ln>
          </p:spPr>
          <p:txBody>
            <a:bodyPr/>
            <a:lstStyle/>
            <a:p>
              <a:endParaRPr lang="en-US"/>
            </a:p>
          </p:txBody>
        </p:sp>
        <p:sp>
          <p:nvSpPr>
            <p:cNvPr id="5141" name="Line 8"/>
            <p:cNvSpPr>
              <a:spLocks noChangeShapeType="1"/>
            </p:cNvSpPr>
            <p:nvPr/>
          </p:nvSpPr>
          <p:spPr bwMode="auto">
            <a:xfrm>
              <a:off x="1017" y="1309"/>
              <a:ext cx="539" cy="0"/>
            </a:xfrm>
            <a:prstGeom prst="line">
              <a:avLst/>
            </a:prstGeom>
            <a:noFill/>
            <a:ln w="57150">
              <a:solidFill>
                <a:srgbClr val="FF0000"/>
              </a:solidFill>
              <a:round/>
              <a:headEnd/>
              <a:tailEnd/>
            </a:ln>
          </p:spPr>
          <p:txBody>
            <a:bodyPr/>
            <a:lstStyle/>
            <a:p>
              <a:endParaRPr lang="en-US"/>
            </a:p>
          </p:txBody>
        </p:sp>
        <p:sp>
          <p:nvSpPr>
            <p:cNvPr id="5142" name="Line 9"/>
            <p:cNvSpPr>
              <a:spLocks noChangeShapeType="1"/>
            </p:cNvSpPr>
            <p:nvPr/>
          </p:nvSpPr>
          <p:spPr bwMode="auto">
            <a:xfrm flipV="1">
              <a:off x="3139" y="2571"/>
              <a:ext cx="0" cy="933"/>
            </a:xfrm>
            <a:prstGeom prst="line">
              <a:avLst/>
            </a:prstGeom>
            <a:noFill/>
            <a:ln w="57150">
              <a:solidFill>
                <a:srgbClr val="FF0000"/>
              </a:solidFill>
              <a:round/>
              <a:headEnd/>
              <a:tailEnd/>
            </a:ln>
          </p:spPr>
          <p:txBody>
            <a:bodyPr/>
            <a:lstStyle/>
            <a:p>
              <a:endParaRPr lang="en-US"/>
            </a:p>
          </p:txBody>
        </p:sp>
        <p:sp>
          <p:nvSpPr>
            <p:cNvPr id="5143" name="Line 10"/>
            <p:cNvSpPr>
              <a:spLocks noChangeShapeType="1"/>
            </p:cNvSpPr>
            <p:nvPr/>
          </p:nvSpPr>
          <p:spPr bwMode="auto">
            <a:xfrm flipV="1">
              <a:off x="2605" y="2196"/>
              <a:ext cx="0" cy="397"/>
            </a:xfrm>
            <a:prstGeom prst="line">
              <a:avLst/>
            </a:prstGeom>
            <a:noFill/>
            <a:ln w="57150">
              <a:solidFill>
                <a:srgbClr val="FF0000"/>
              </a:solidFill>
              <a:round/>
              <a:headEnd/>
              <a:tailEnd/>
            </a:ln>
          </p:spPr>
          <p:txBody>
            <a:bodyPr/>
            <a:lstStyle/>
            <a:p>
              <a:endParaRPr lang="en-US"/>
            </a:p>
          </p:txBody>
        </p:sp>
        <p:sp>
          <p:nvSpPr>
            <p:cNvPr id="5144" name="Line 11"/>
            <p:cNvSpPr>
              <a:spLocks noChangeShapeType="1"/>
            </p:cNvSpPr>
            <p:nvPr/>
          </p:nvSpPr>
          <p:spPr bwMode="auto">
            <a:xfrm>
              <a:off x="2587" y="2589"/>
              <a:ext cx="552" cy="0"/>
            </a:xfrm>
            <a:prstGeom prst="line">
              <a:avLst/>
            </a:prstGeom>
            <a:noFill/>
            <a:ln w="57150">
              <a:solidFill>
                <a:srgbClr val="FF0000"/>
              </a:solidFill>
              <a:round/>
              <a:headEnd/>
              <a:tailEnd/>
            </a:ln>
          </p:spPr>
          <p:txBody>
            <a:bodyPr/>
            <a:lstStyle/>
            <a:p>
              <a:endParaRPr lang="en-US"/>
            </a:p>
          </p:txBody>
        </p:sp>
        <p:sp>
          <p:nvSpPr>
            <p:cNvPr id="5145" name="Line 12"/>
            <p:cNvSpPr>
              <a:spLocks noChangeShapeType="1"/>
            </p:cNvSpPr>
            <p:nvPr/>
          </p:nvSpPr>
          <p:spPr bwMode="auto">
            <a:xfrm flipV="1">
              <a:off x="2083" y="1661"/>
              <a:ext cx="0" cy="557"/>
            </a:xfrm>
            <a:prstGeom prst="line">
              <a:avLst/>
            </a:prstGeom>
            <a:noFill/>
            <a:ln w="57150">
              <a:solidFill>
                <a:srgbClr val="FF0000"/>
              </a:solidFill>
              <a:round/>
              <a:headEnd/>
              <a:tailEnd/>
            </a:ln>
          </p:spPr>
          <p:txBody>
            <a:bodyPr/>
            <a:lstStyle/>
            <a:p>
              <a:endParaRPr lang="en-US"/>
            </a:p>
          </p:txBody>
        </p:sp>
        <p:sp>
          <p:nvSpPr>
            <p:cNvPr id="5146" name="Line 13"/>
            <p:cNvSpPr>
              <a:spLocks noChangeShapeType="1"/>
            </p:cNvSpPr>
            <p:nvPr/>
          </p:nvSpPr>
          <p:spPr bwMode="auto">
            <a:xfrm>
              <a:off x="2065" y="2213"/>
              <a:ext cx="539" cy="0"/>
            </a:xfrm>
            <a:prstGeom prst="line">
              <a:avLst/>
            </a:prstGeom>
            <a:noFill/>
            <a:ln w="57150">
              <a:solidFill>
                <a:srgbClr val="FF0000"/>
              </a:solidFill>
              <a:round/>
              <a:headEnd/>
              <a:tailEnd/>
            </a:ln>
          </p:spPr>
          <p:txBody>
            <a:bodyPr/>
            <a:lstStyle/>
            <a:p>
              <a:endParaRPr lang="en-US"/>
            </a:p>
          </p:txBody>
        </p:sp>
        <p:sp>
          <p:nvSpPr>
            <p:cNvPr id="5147" name="Line 14"/>
            <p:cNvSpPr>
              <a:spLocks noChangeShapeType="1"/>
            </p:cNvSpPr>
            <p:nvPr/>
          </p:nvSpPr>
          <p:spPr bwMode="auto">
            <a:xfrm flipV="1">
              <a:off x="1554" y="1291"/>
              <a:ext cx="0" cy="391"/>
            </a:xfrm>
            <a:prstGeom prst="line">
              <a:avLst/>
            </a:prstGeom>
            <a:noFill/>
            <a:ln w="57150">
              <a:solidFill>
                <a:srgbClr val="FF0000"/>
              </a:solidFill>
              <a:round/>
              <a:headEnd/>
              <a:tailEnd/>
            </a:ln>
          </p:spPr>
          <p:txBody>
            <a:bodyPr/>
            <a:lstStyle/>
            <a:p>
              <a:endParaRPr lang="en-US"/>
            </a:p>
          </p:txBody>
        </p:sp>
        <p:sp>
          <p:nvSpPr>
            <p:cNvPr id="5148" name="Line 15"/>
            <p:cNvSpPr>
              <a:spLocks noChangeShapeType="1"/>
            </p:cNvSpPr>
            <p:nvPr/>
          </p:nvSpPr>
          <p:spPr bwMode="auto">
            <a:xfrm>
              <a:off x="1536" y="1678"/>
              <a:ext cx="547" cy="0"/>
            </a:xfrm>
            <a:prstGeom prst="line">
              <a:avLst/>
            </a:prstGeom>
            <a:noFill/>
            <a:ln w="57150">
              <a:solidFill>
                <a:srgbClr val="FF0000"/>
              </a:solidFill>
              <a:round/>
              <a:headEnd/>
              <a:tailEnd/>
            </a:ln>
          </p:spPr>
          <p:txBody>
            <a:bodyPr/>
            <a:lstStyle/>
            <a:p>
              <a:endParaRPr lang="en-US"/>
            </a:p>
          </p:txBody>
        </p:sp>
      </p:grpSp>
      <p:grpSp>
        <p:nvGrpSpPr>
          <p:cNvPr id="3" name="Group 16"/>
          <p:cNvGrpSpPr>
            <a:grpSpLocks/>
          </p:cNvGrpSpPr>
          <p:nvPr/>
        </p:nvGrpSpPr>
        <p:grpSpPr bwMode="auto">
          <a:xfrm>
            <a:off x="2500313" y="1130300"/>
            <a:ext cx="1849437" cy="947738"/>
            <a:chOff x="1575" y="712"/>
            <a:chExt cx="1165" cy="597"/>
          </a:xfrm>
        </p:grpSpPr>
        <p:sp>
          <p:nvSpPr>
            <p:cNvPr id="5138" name="Arc 17"/>
            <p:cNvSpPr>
              <a:spLocks/>
            </p:cNvSpPr>
            <p:nvPr/>
          </p:nvSpPr>
          <p:spPr bwMode="auto">
            <a:xfrm flipV="1">
              <a:off x="1615" y="938"/>
              <a:ext cx="553" cy="371"/>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p>
          </p:txBody>
        </p:sp>
        <p:sp>
          <p:nvSpPr>
            <p:cNvPr id="5139" name="Text Box 18"/>
            <p:cNvSpPr txBox="1">
              <a:spLocks noChangeArrowheads="1"/>
            </p:cNvSpPr>
            <p:nvPr/>
          </p:nvSpPr>
          <p:spPr bwMode="auto">
            <a:xfrm>
              <a:off x="1575" y="712"/>
              <a:ext cx="1165"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a:cs typeface="Arial" charset="0"/>
                </a:rPr>
                <a:t>Flea’s WTP</a:t>
              </a:r>
            </a:p>
          </p:txBody>
        </p:sp>
      </p:grpSp>
      <p:grpSp>
        <p:nvGrpSpPr>
          <p:cNvPr id="4" name="Group 19"/>
          <p:cNvGrpSpPr>
            <a:grpSpLocks/>
          </p:cNvGrpSpPr>
          <p:nvPr/>
        </p:nvGrpSpPr>
        <p:grpSpPr bwMode="auto">
          <a:xfrm>
            <a:off x="3038475" y="1787525"/>
            <a:ext cx="2441575" cy="881063"/>
            <a:chOff x="1914" y="1126"/>
            <a:chExt cx="1538" cy="555"/>
          </a:xfrm>
        </p:grpSpPr>
        <p:sp>
          <p:nvSpPr>
            <p:cNvPr id="5136" name="Arc 20"/>
            <p:cNvSpPr>
              <a:spLocks/>
            </p:cNvSpPr>
            <p:nvPr/>
          </p:nvSpPr>
          <p:spPr bwMode="auto">
            <a:xfrm flipV="1">
              <a:off x="2149" y="1292"/>
              <a:ext cx="601" cy="389"/>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p>
          </p:txBody>
        </p:sp>
        <p:sp>
          <p:nvSpPr>
            <p:cNvPr id="5137" name="Text Box 21"/>
            <p:cNvSpPr txBox="1">
              <a:spLocks noChangeArrowheads="1"/>
            </p:cNvSpPr>
            <p:nvPr/>
          </p:nvSpPr>
          <p:spPr bwMode="auto">
            <a:xfrm>
              <a:off x="1914" y="1126"/>
              <a:ext cx="1538"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a:cs typeface="Arial" charset="0"/>
                </a:rPr>
                <a:t>Anthony’s WTP</a:t>
              </a:r>
            </a:p>
          </p:txBody>
        </p:sp>
      </p:grpSp>
      <p:sp>
        <p:nvSpPr>
          <p:cNvPr id="90134" name="Rectangle 22"/>
          <p:cNvSpPr>
            <a:spLocks noChangeArrowheads="1"/>
          </p:cNvSpPr>
          <p:nvPr/>
        </p:nvSpPr>
        <p:spPr bwMode="auto">
          <a:xfrm>
            <a:off x="5765800" y="1054100"/>
            <a:ext cx="3067050" cy="3536950"/>
          </a:xfrm>
          <a:prstGeom prst="rect">
            <a:avLst/>
          </a:prstGeom>
          <a:noFill/>
          <a:ln w="9525">
            <a:noFill/>
            <a:miter lim="800000"/>
            <a:headEnd/>
            <a:tailEnd/>
          </a:ln>
        </p:spPr>
        <p:txBody>
          <a:bodyPr/>
          <a:lstStyle/>
          <a:p>
            <a:pPr>
              <a:spcBef>
                <a:spcPct val="40000"/>
              </a:spcBef>
              <a:buClr>
                <a:srgbClr val="00B85C"/>
              </a:buClr>
              <a:buSzPct val="120000"/>
              <a:buFont typeface="Wingdings" pitchFamily="2" charset="2"/>
              <a:buNone/>
            </a:pPr>
            <a:r>
              <a:rPr lang="en-US" sz="2600">
                <a:cs typeface="Arial" charset="0"/>
              </a:rPr>
              <a:t>Instead, suppose </a:t>
            </a:r>
            <a:br>
              <a:rPr lang="en-US" sz="2600">
                <a:cs typeface="Arial" charset="0"/>
              </a:rPr>
            </a:br>
            <a:r>
              <a:rPr lang="en-US" sz="2600" b="1" i="1">
                <a:cs typeface="Arial" charset="0"/>
              </a:rPr>
              <a:t>P</a:t>
            </a:r>
            <a:r>
              <a:rPr lang="en-US" sz="2600">
                <a:cs typeface="Arial" charset="0"/>
              </a:rPr>
              <a:t> = $220  </a:t>
            </a:r>
          </a:p>
          <a:p>
            <a:pPr>
              <a:spcBef>
                <a:spcPct val="40000"/>
              </a:spcBef>
              <a:buClr>
                <a:srgbClr val="00B85C"/>
              </a:buClr>
              <a:buSzPct val="120000"/>
              <a:buFont typeface="Wingdings" pitchFamily="2" charset="2"/>
              <a:buNone/>
            </a:pPr>
            <a:r>
              <a:rPr lang="en-US" sz="2600">
                <a:cs typeface="Arial" charset="0"/>
              </a:rPr>
              <a:t>Flea’s CS = </a:t>
            </a:r>
            <a:br>
              <a:rPr lang="en-US" sz="2600">
                <a:cs typeface="Arial" charset="0"/>
              </a:rPr>
            </a:br>
            <a:r>
              <a:rPr lang="en-US" sz="2600">
                <a:cs typeface="Arial" charset="0"/>
              </a:rPr>
              <a:t>$300 – 220 = </a:t>
            </a:r>
            <a:r>
              <a:rPr lang="en-US" sz="2600" u="sng">
                <a:cs typeface="Arial" charset="0"/>
              </a:rPr>
              <a:t>$80</a:t>
            </a:r>
            <a:endParaRPr lang="en-US" sz="2600">
              <a:cs typeface="Arial" charset="0"/>
            </a:endParaRPr>
          </a:p>
          <a:p>
            <a:pPr>
              <a:spcBef>
                <a:spcPct val="40000"/>
              </a:spcBef>
              <a:buClr>
                <a:srgbClr val="00B85C"/>
              </a:buClr>
              <a:buSzPct val="120000"/>
              <a:buFont typeface="Wingdings" pitchFamily="2" charset="2"/>
              <a:buNone/>
            </a:pPr>
            <a:r>
              <a:rPr lang="en-US" sz="2600">
                <a:cs typeface="Arial" charset="0"/>
              </a:rPr>
              <a:t>Anthony’s CS =</a:t>
            </a:r>
            <a:br>
              <a:rPr lang="en-US" sz="2600">
                <a:cs typeface="Arial" charset="0"/>
              </a:rPr>
            </a:br>
            <a:r>
              <a:rPr lang="en-US" sz="2600">
                <a:cs typeface="Arial" charset="0"/>
              </a:rPr>
              <a:t>$250 – 220 = </a:t>
            </a:r>
            <a:r>
              <a:rPr lang="en-US" sz="2600" u="sng">
                <a:cs typeface="Arial" charset="0"/>
              </a:rPr>
              <a:t>$30</a:t>
            </a:r>
            <a:endParaRPr lang="en-US" sz="2600">
              <a:cs typeface="Arial" charset="0"/>
            </a:endParaRPr>
          </a:p>
          <a:p>
            <a:pPr>
              <a:spcBef>
                <a:spcPct val="40000"/>
              </a:spcBef>
              <a:buClr>
                <a:srgbClr val="00B85C"/>
              </a:buClr>
              <a:buSzPct val="120000"/>
              <a:buFont typeface="Wingdings" pitchFamily="2" charset="2"/>
              <a:buNone/>
            </a:pPr>
            <a:r>
              <a:rPr lang="en-US" sz="2600">
                <a:cs typeface="Arial" charset="0"/>
              </a:rPr>
              <a:t>Total CS = </a:t>
            </a:r>
            <a:r>
              <a:rPr lang="en-US" sz="2600" u="sng">
                <a:cs typeface="Arial" charset="0"/>
              </a:rPr>
              <a:t>$110</a:t>
            </a:r>
            <a:endParaRPr lang="en-US" sz="2600">
              <a:cs typeface="Arial" charset="0"/>
            </a:endParaRPr>
          </a:p>
        </p:txBody>
      </p:sp>
      <p:sp>
        <p:nvSpPr>
          <p:cNvPr id="90135" name="Line 23"/>
          <p:cNvSpPr>
            <a:spLocks noChangeShapeType="1"/>
          </p:cNvSpPr>
          <p:nvPr/>
        </p:nvSpPr>
        <p:spPr bwMode="auto">
          <a:xfrm>
            <a:off x="1638300" y="3049588"/>
            <a:ext cx="1666875" cy="0"/>
          </a:xfrm>
          <a:prstGeom prst="line">
            <a:avLst/>
          </a:prstGeom>
          <a:noFill/>
          <a:ln w="19050">
            <a:solidFill>
              <a:srgbClr val="0000FF"/>
            </a:solidFill>
            <a:round/>
            <a:headEnd/>
            <a:tailEnd/>
          </a:ln>
        </p:spPr>
        <p:txBody>
          <a:bodyPr/>
          <a:lstStyle/>
          <a:p>
            <a:endParaRPr lang="en-US"/>
          </a:p>
        </p:txBody>
      </p:sp>
      <p:sp>
        <p:nvSpPr>
          <p:cNvPr id="90136" name="Rectangle 24"/>
          <p:cNvSpPr>
            <a:spLocks noChangeArrowheads="1"/>
          </p:cNvSpPr>
          <p:nvPr/>
        </p:nvSpPr>
        <p:spPr bwMode="auto">
          <a:xfrm>
            <a:off x="1644650" y="2106613"/>
            <a:ext cx="792163" cy="931862"/>
          </a:xfrm>
          <a:prstGeom prst="rect">
            <a:avLst/>
          </a:prstGeom>
          <a:solidFill>
            <a:srgbClr val="00CC99"/>
          </a:solidFill>
          <a:ln w="9525">
            <a:noFill/>
            <a:miter lim="800000"/>
            <a:headEnd/>
            <a:tailEnd/>
          </a:ln>
        </p:spPr>
        <p:txBody>
          <a:bodyPr wrap="none" anchor="ctr"/>
          <a:lstStyle/>
          <a:p>
            <a:endParaRPr lang="en-US">
              <a:cs typeface="Arial" charset="0"/>
            </a:endParaRPr>
          </a:p>
        </p:txBody>
      </p:sp>
      <p:sp>
        <p:nvSpPr>
          <p:cNvPr id="90137" name="Line 25"/>
          <p:cNvSpPr>
            <a:spLocks noChangeShapeType="1"/>
          </p:cNvSpPr>
          <p:nvPr/>
        </p:nvSpPr>
        <p:spPr bwMode="auto">
          <a:xfrm>
            <a:off x="855663" y="2965450"/>
            <a:ext cx="728662" cy="77788"/>
          </a:xfrm>
          <a:prstGeom prst="line">
            <a:avLst/>
          </a:prstGeom>
          <a:noFill/>
          <a:ln w="38100">
            <a:solidFill>
              <a:srgbClr val="0000FF"/>
            </a:solidFill>
            <a:round/>
            <a:headEnd/>
            <a:tailEnd type="triangle" w="lg" len="med"/>
          </a:ln>
        </p:spPr>
        <p:txBody>
          <a:bodyPr/>
          <a:lstStyle/>
          <a:p>
            <a:endParaRPr lang="en-US"/>
          </a:p>
        </p:txBody>
      </p:sp>
      <p:sp>
        <p:nvSpPr>
          <p:cNvPr id="90138" name="Rectangle 26"/>
          <p:cNvSpPr>
            <a:spLocks noChangeArrowheads="1"/>
          </p:cNvSpPr>
          <p:nvPr/>
        </p:nvSpPr>
        <p:spPr bwMode="auto">
          <a:xfrm>
            <a:off x="2436813" y="2692400"/>
            <a:ext cx="849312" cy="346075"/>
          </a:xfrm>
          <a:prstGeom prst="rect">
            <a:avLst/>
          </a:prstGeom>
          <a:solidFill>
            <a:srgbClr val="00CC99"/>
          </a:solidFill>
          <a:ln w="9525">
            <a:noFill/>
            <a:miter lim="800000"/>
            <a:headEnd/>
            <a:tailEnd/>
          </a:ln>
        </p:spPr>
        <p:txBody>
          <a:bodyPr wrap="none" anchor="ctr"/>
          <a:lstStyle/>
          <a:p>
            <a:endParaRPr lang="en-US">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34">
                                            <p:txEl>
                                              <p:pRg st="0" end="0"/>
                                            </p:txEl>
                                          </p:spTgt>
                                        </p:tgtEl>
                                        <p:attrNameLst>
                                          <p:attrName>style.visibility</p:attrName>
                                        </p:attrNameLst>
                                      </p:cBhvr>
                                      <p:to>
                                        <p:strVal val="visible"/>
                                      </p:to>
                                    </p:set>
                                    <p:animEffect transition="in" filter="wipe(left)">
                                      <p:cBhvr>
                                        <p:cTn id="7" dur="500"/>
                                        <p:tgtEl>
                                          <p:spTgt spid="9013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0137"/>
                                        </p:tgtEl>
                                        <p:attrNameLst>
                                          <p:attrName>style.visibility</p:attrName>
                                        </p:attrNameLst>
                                      </p:cBhvr>
                                      <p:to>
                                        <p:strVal val="visible"/>
                                      </p:to>
                                    </p:set>
                                    <p:animEffect transition="in" filter="wipe(left)">
                                      <p:cBhvr>
                                        <p:cTn id="10" dur="500"/>
                                        <p:tgtEl>
                                          <p:spTgt spid="901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0135"/>
                                        </p:tgtEl>
                                        <p:attrNameLst>
                                          <p:attrName>style.visibility</p:attrName>
                                        </p:attrNameLst>
                                      </p:cBhvr>
                                      <p:to>
                                        <p:strVal val="visible"/>
                                      </p:to>
                                    </p:set>
                                    <p:animEffect transition="in" filter="wipe(left)">
                                      <p:cBhvr>
                                        <p:cTn id="14" dur="500"/>
                                        <p:tgtEl>
                                          <p:spTgt spid="901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0134">
                                            <p:txEl>
                                              <p:pRg st="1" end="1"/>
                                            </p:txEl>
                                          </p:spTgt>
                                        </p:tgtEl>
                                        <p:attrNameLst>
                                          <p:attrName>style.visibility</p:attrName>
                                        </p:attrNameLst>
                                      </p:cBhvr>
                                      <p:to>
                                        <p:strVal val="visible"/>
                                      </p:to>
                                    </p:set>
                                    <p:animEffect transition="in" filter="wipe(left)">
                                      <p:cBhvr>
                                        <p:cTn id="19" dur="500"/>
                                        <p:tgtEl>
                                          <p:spTgt spid="90134">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0136"/>
                                        </p:tgtEl>
                                        <p:attrNameLst>
                                          <p:attrName>style.visibility</p:attrName>
                                        </p:attrNameLst>
                                      </p:cBhvr>
                                      <p:to>
                                        <p:strVal val="visible"/>
                                      </p:to>
                                    </p:set>
                                    <p:animEffect transition="in" filter="fade">
                                      <p:cBhvr>
                                        <p:cTn id="22" dur="500"/>
                                        <p:tgtEl>
                                          <p:spTgt spid="901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0136"/>
                                        </p:tgtEl>
                                      </p:cBhvr>
                                    </p:animEffect>
                                    <p:set>
                                      <p:cBhvr>
                                        <p:cTn id="27" dur="1" fill="hold">
                                          <p:stCondLst>
                                            <p:cond delay="499"/>
                                          </p:stCondLst>
                                        </p:cTn>
                                        <p:tgtEl>
                                          <p:spTgt spid="9013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0134">
                                            <p:txEl>
                                              <p:pRg st="2" end="2"/>
                                            </p:txEl>
                                          </p:spTgt>
                                        </p:tgtEl>
                                        <p:attrNameLst>
                                          <p:attrName>style.visibility</p:attrName>
                                        </p:attrNameLst>
                                      </p:cBhvr>
                                      <p:to>
                                        <p:strVal val="visible"/>
                                      </p:to>
                                    </p:set>
                                    <p:animEffect transition="in" filter="wipe(left)">
                                      <p:cBhvr>
                                        <p:cTn id="40" dur="500"/>
                                        <p:tgtEl>
                                          <p:spTgt spid="90134">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0138"/>
                                        </p:tgtEl>
                                        <p:attrNameLst>
                                          <p:attrName>style.visibility</p:attrName>
                                        </p:attrNameLst>
                                      </p:cBhvr>
                                      <p:to>
                                        <p:strVal val="visible"/>
                                      </p:to>
                                    </p:set>
                                    <p:animEffect transition="in" filter="fade">
                                      <p:cBhvr>
                                        <p:cTn id="43" dur="500"/>
                                        <p:tgtEl>
                                          <p:spTgt spid="901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90138"/>
                                        </p:tgtEl>
                                      </p:cBhvr>
                                    </p:animEffect>
                                    <p:set>
                                      <p:cBhvr>
                                        <p:cTn id="48" dur="1" fill="hold">
                                          <p:stCondLst>
                                            <p:cond delay="499"/>
                                          </p:stCondLst>
                                        </p:cTn>
                                        <p:tgtEl>
                                          <p:spTgt spid="9013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0134">
                                            <p:txEl>
                                              <p:pRg st="3" end="3"/>
                                            </p:txEl>
                                          </p:spTgt>
                                        </p:tgtEl>
                                        <p:attrNameLst>
                                          <p:attrName>style.visibility</p:attrName>
                                        </p:attrNameLst>
                                      </p:cBhvr>
                                      <p:to>
                                        <p:strVal val="visible"/>
                                      </p:to>
                                    </p:set>
                                    <p:animEffect transition="in" filter="wipe(left)">
                                      <p:cBhvr>
                                        <p:cTn id="56" dur="500"/>
                                        <p:tgtEl>
                                          <p:spTgt spid="90134">
                                            <p:txEl>
                                              <p:pRg st="3" end="3"/>
                                            </p:txEl>
                                          </p:spTgt>
                                        </p:tgtEl>
                                      </p:cBhvr>
                                    </p:animEffect>
                                  </p:childTnLst>
                                </p:cTn>
                              </p:par>
                              <p:par>
                                <p:cTn id="57" presetID="10" presetClass="entr" presetSubtype="0" fill="hold" grpId="2" nodeType="withEffect">
                                  <p:stCondLst>
                                    <p:cond delay="0"/>
                                  </p:stCondLst>
                                  <p:childTnLst>
                                    <p:set>
                                      <p:cBhvr>
                                        <p:cTn id="58" dur="1" fill="hold">
                                          <p:stCondLst>
                                            <p:cond delay="0"/>
                                          </p:stCondLst>
                                        </p:cTn>
                                        <p:tgtEl>
                                          <p:spTgt spid="90138"/>
                                        </p:tgtEl>
                                        <p:attrNameLst>
                                          <p:attrName>style.visibility</p:attrName>
                                        </p:attrNameLst>
                                      </p:cBhvr>
                                      <p:to>
                                        <p:strVal val="visible"/>
                                      </p:to>
                                    </p:set>
                                    <p:animEffect transition="in" filter="fade">
                                      <p:cBhvr>
                                        <p:cTn id="59" dur="500"/>
                                        <p:tgtEl>
                                          <p:spTgt spid="90138"/>
                                        </p:tgtEl>
                                      </p:cBhvr>
                                    </p:animEffect>
                                  </p:childTnLst>
                                </p:cTn>
                              </p:par>
                              <p:par>
                                <p:cTn id="60" presetID="10" presetClass="entr" presetSubtype="0" fill="hold" grpId="2" nodeType="withEffect">
                                  <p:stCondLst>
                                    <p:cond delay="0"/>
                                  </p:stCondLst>
                                  <p:childTnLst>
                                    <p:set>
                                      <p:cBhvr>
                                        <p:cTn id="61" dur="1" fill="hold">
                                          <p:stCondLst>
                                            <p:cond delay="0"/>
                                          </p:stCondLst>
                                        </p:cTn>
                                        <p:tgtEl>
                                          <p:spTgt spid="90136"/>
                                        </p:tgtEl>
                                        <p:attrNameLst>
                                          <p:attrName>style.visibility</p:attrName>
                                        </p:attrNameLst>
                                      </p:cBhvr>
                                      <p:to>
                                        <p:strVal val="visible"/>
                                      </p:to>
                                    </p:set>
                                    <p:animEffect transition="in" filter="fade">
                                      <p:cBhvr>
                                        <p:cTn id="62" dur="500"/>
                                        <p:tgtEl>
                                          <p:spTgt spid="90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4" grpId="0" uiExpand="1" build="p"/>
      <p:bldP spid="90135" grpId="0" uiExpand="1" animBg="1"/>
      <p:bldP spid="90136" grpId="0" uiExpand="1" animBg="1"/>
      <p:bldP spid="90136" grpId="1" uiExpand="1" animBg="1"/>
      <p:bldP spid="90136" grpId="2" animBg="1"/>
      <p:bldP spid="90137" grpId="0" uiExpand="1" animBg="1"/>
      <p:bldP spid="90138" grpId="0" uiExpand="1" animBg="1"/>
      <p:bldP spid="90138" grpId="1" uiExpand="1" animBg="1"/>
      <p:bldP spid="9013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214313" y="804863"/>
          <a:ext cx="5900737" cy="5711825"/>
        </p:xfrm>
        <a:graphic>
          <a:graphicData uri="http://schemas.openxmlformats.org/presentationml/2006/ole">
            <p:oleObj spid="_x0000_s6146" name="Chart" r:id="rId4" imgW="3667125" imgH="3552944" progId="Excel.Sheet.8">
              <p:embed/>
            </p:oleObj>
          </a:graphicData>
        </a:graphic>
      </p:graphicFrame>
      <p:sp>
        <p:nvSpPr>
          <p:cNvPr id="6149" name="Rectangle 3"/>
          <p:cNvSpPr>
            <a:spLocks noGrp="1" noChangeArrowheads="1"/>
          </p:cNvSpPr>
          <p:nvPr>
            <p:ph type="title" idx="4294967295"/>
          </p:nvPr>
        </p:nvSpPr>
        <p:spPr>
          <a:xfrm>
            <a:off x="457200" y="230188"/>
            <a:ext cx="8229600" cy="649287"/>
          </a:xfrm>
        </p:spPr>
        <p:txBody>
          <a:bodyPr/>
          <a:lstStyle/>
          <a:p>
            <a:pPr eaLnBrk="1" hangingPunct="1"/>
            <a:r>
              <a:rPr lang="en-US" sz="3600" smtClean="0"/>
              <a:t>CS and the Demand Curve</a:t>
            </a:r>
          </a:p>
        </p:txBody>
      </p:sp>
      <p:sp>
        <p:nvSpPr>
          <p:cNvPr id="6150" name="Text Box 4"/>
          <p:cNvSpPr txBox="1">
            <a:spLocks noChangeArrowheads="1"/>
          </p:cNvSpPr>
          <p:nvPr/>
        </p:nvSpPr>
        <p:spPr bwMode="auto">
          <a:xfrm>
            <a:off x="1393825" y="838200"/>
            <a:ext cx="403225"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P</a:t>
            </a:r>
          </a:p>
        </p:txBody>
      </p:sp>
      <p:sp>
        <p:nvSpPr>
          <p:cNvPr id="6151" name="Text Box 5"/>
          <p:cNvSpPr txBox="1">
            <a:spLocks noChangeArrowheads="1"/>
          </p:cNvSpPr>
          <p:nvPr/>
        </p:nvSpPr>
        <p:spPr bwMode="auto">
          <a:xfrm>
            <a:off x="5233988" y="5416550"/>
            <a:ext cx="474662"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Q</a:t>
            </a:r>
          </a:p>
        </p:txBody>
      </p:sp>
      <p:grpSp>
        <p:nvGrpSpPr>
          <p:cNvPr id="2" name="Group 6"/>
          <p:cNvGrpSpPr>
            <a:grpSpLocks/>
          </p:cNvGrpSpPr>
          <p:nvPr/>
        </p:nvGrpSpPr>
        <p:grpSpPr bwMode="auto">
          <a:xfrm>
            <a:off x="1614488" y="1270000"/>
            <a:ext cx="3368675" cy="4292600"/>
            <a:chOff x="1017" y="800"/>
            <a:chExt cx="2122" cy="2704"/>
          </a:xfrm>
        </p:grpSpPr>
        <p:sp>
          <p:nvSpPr>
            <p:cNvPr id="6158" name="Line 7"/>
            <p:cNvSpPr>
              <a:spLocks noChangeShapeType="1"/>
            </p:cNvSpPr>
            <p:nvPr/>
          </p:nvSpPr>
          <p:spPr bwMode="auto">
            <a:xfrm flipV="1">
              <a:off x="1035" y="800"/>
              <a:ext cx="0" cy="514"/>
            </a:xfrm>
            <a:prstGeom prst="line">
              <a:avLst/>
            </a:prstGeom>
            <a:noFill/>
            <a:ln w="57150">
              <a:solidFill>
                <a:srgbClr val="FF0000"/>
              </a:solidFill>
              <a:round/>
              <a:headEnd/>
              <a:tailEnd/>
            </a:ln>
          </p:spPr>
          <p:txBody>
            <a:bodyPr/>
            <a:lstStyle/>
            <a:p>
              <a:endParaRPr lang="en-US"/>
            </a:p>
          </p:txBody>
        </p:sp>
        <p:sp>
          <p:nvSpPr>
            <p:cNvPr id="6159" name="Line 8"/>
            <p:cNvSpPr>
              <a:spLocks noChangeShapeType="1"/>
            </p:cNvSpPr>
            <p:nvPr/>
          </p:nvSpPr>
          <p:spPr bwMode="auto">
            <a:xfrm>
              <a:off x="1017" y="1309"/>
              <a:ext cx="539" cy="0"/>
            </a:xfrm>
            <a:prstGeom prst="line">
              <a:avLst/>
            </a:prstGeom>
            <a:noFill/>
            <a:ln w="57150">
              <a:solidFill>
                <a:srgbClr val="FF0000"/>
              </a:solidFill>
              <a:round/>
              <a:headEnd/>
              <a:tailEnd/>
            </a:ln>
          </p:spPr>
          <p:txBody>
            <a:bodyPr/>
            <a:lstStyle/>
            <a:p>
              <a:endParaRPr lang="en-US"/>
            </a:p>
          </p:txBody>
        </p:sp>
        <p:sp>
          <p:nvSpPr>
            <p:cNvPr id="6160" name="Line 9"/>
            <p:cNvSpPr>
              <a:spLocks noChangeShapeType="1"/>
            </p:cNvSpPr>
            <p:nvPr/>
          </p:nvSpPr>
          <p:spPr bwMode="auto">
            <a:xfrm flipV="1">
              <a:off x="3139" y="2571"/>
              <a:ext cx="0" cy="933"/>
            </a:xfrm>
            <a:prstGeom prst="line">
              <a:avLst/>
            </a:prstGeom>
            <a:noFill/>
            <a:ln w="57150">
              <a:solidFill>
                <a:srgbClr val="FF0000"/>
              </a:solidFill>
              <a:round/>
              <a:headEnd/>
              <a:tailEnd/>
            </a:ln>
          </p:spPr>
          <p:txBody>
            <a:bodyPr/>
            <a:lstStyle/>
            <a:p>
              <a:endParaRPr lang="en-US"/>
            </a:p>
          </p:txBody>
        </p:sp>
        <p:sp>
          <p:nvSpPr>
            <p:cNvPr id="6161" name="Line 10"/>
            <p:cNvSpPr>
              <a:spLocks noChangeShapeType="1"/>
            </p:cNvSpPr>
            <p:nvPr/>
          </p:nvSpPr>
          <p:spPr bwMode="auto">
            <a:xfrm flipV="1">
              <a:off x="2605" y="2196"/>
              <a:ext cx="0" cy="397"/>
            </a:xfrm>
            <a:prstGeom prst="line">
              <a:avLst/>
            </a:prstGeom>
            <a:noFill/>
            <a:ln w="57150">
              <a:solidFill>
                <a:srgbClr val="FF0000"/>
              </a:solidFill>
              <a:round/>
              <a:headEnd/>
              <a:tailEnd/>
            </a:ln>
          </p:spPr>
          <p:txBody>
            <a:bodyPr/>
            <a:lstStyle/>
            <a:p>
              <a:endParaRPr lang="en-US"/>
            </a:p>
          </p:txBody>
        </p:sp>
        <p:sp>
          <p:nvSpPr>
            <p:cNvPr id="6162" name="Line 11"/>
            <p:cNvSpPr>
              <a:spLocks noChangeShapeType="1"/>
            </p:cNvSpPr>
            <p:nvPr/>
          </p:nvSpPr>
          <p:spPr bwMode="auto">
            <a:xfrm>
              <a:off x="2587" y="2589"/>
              <a:ext cx="552" cy="0"/>
            </a:xfrm>
            <a:prstGeom prst="line">
              <a:avLst/>
            </a:prstGeom>
            <a:noFill/>
            <a:ln w="57150">
              <a:solidFill>
                <a:srgbClr val="FF0000"/>
              </a:solidFill>
              <a:round/>
              <a:headEnd/>
              <a:tailEnd/>
            </a:ln>
          </p:spPr>
          <p:txBody>
            <a:bodyPr/>
            <a:lstStyle/>
            <a:p>
              <a:endParaRPr lang="en-US"/>
            </a:p>
          </p:txBody>
        </p:sp>
        <p:sp>
          <p:nvSpPr>
            <p:cNvPr id="6163" name="Line 12"/>
            <p:cNvSpPr>
              <a:spLocks noChangeShapeType="1"/>
            </p:cNvSpPr>
            <p:nvPr/>
          </p:nvSpPr>
          <p:spPr bwMode="auto">
            <a:xfrm flipV="1">
              <a:off x="2083" y="1661"/>
              <a:ext cx="0" cy="557"/>
            </a:xfrm>
            <a:prstGeom prst="line">
              <a:avLst/>
            </a:prstGeom>
            <a:noFill/>
            <a:ln w="57150">
              <a:solidFill>
                <a:srgbClr val="FF0000"/>
              </a:solidFill>
              <a:round/>
              <a:headEnd/>
              <a:tailEnd/>
            </a:ln>
          </p:spPr>
          <p:txBody>
            <a:bodyPr/>
            <a:lstStyle/>
            <a:p>
              <a:endParaRPr lang="en-US"/>
            </a:p>
          </p:txBody>
        </p:sp>
        <p:sp>
          <p:nvSpPr>
            <p:cNvPr id="6164" name="Line 13"/>
            <p:cNvSpPr>
              <a:spLocks noChangeShapeType="1"/>
            </p:cNvSpPr>
            <p:nvPr/>
          </p:nvSpPr>
          <p:spPr bwMode="auto">
            <a:xfrm>
              <a:off x="2065" y="2213"/>
              <a:ext cx="539" cy="0"/>
            </a:xfrm>
            <a:prstGeom prst="line">
              <a:avLst/>
            </a:prstGeom>
            <a:noFill/>
            <a:ln w="57150">
              <a:solidFill>
                <a:srgbClr val="FF0000"/>
              </a:solidFill>
              <a:round/>
              <a:headEnd/>
              <a:tailEnd/>
            </a:ln>
          </p:spPr>
          <p:txBody>
            <a:bodyPr/>
            <a:lstStyle/>
            <a:p>
              <a:endParaRPr lang="en-US"/>
            </a:p>
          </p:txBody>
        </p:sp>
        <p:sp>
          <p:nvSpPr>
            <p:cNvPr id="6165" name="Line 14"/>
            <p:cNvSpPr>
              <a:spLocks noChangeShapeType="1"/>
            </p:cNvSpPr>
            <p:nvPr/>
          </p:nvSpPr>
          <p:spPr bwMode="auto">
            <a:xfrm flipV="1">
              <a:off x="1554" y="1291"/>
              <a:ext cx="0" cy="391"/>
            </a:xfrm>
            <a:prstGeom prst="line">
              <a:avLst/>
            </a:prstGeom>
            <a:noFill/>
            <a:ln w="57150">
              <a:solidFill>
                <a:srgbClr val="FF0000"/>
              </a:solidFill>
              <a:round/>
              <a:headEnd/>
              <a:tailEnd/>
            </a:ln>
          </p:spPr>
          <p:txBody>
            <a:bodyPr/>
            <a:lstStyle/>
            <a:p>
              <a:endParaRPr lang="en-US"/>
            </a:p>
          </p:txBody>
        </p:sp>
        <p:sp>
          <p:nvSpPr>
            <p:cNvPr id="6166" name="Line 15"/>
            <p:cNvSpPr>
              <a:spLocks noChangeShapeType="1"/>
            </p:cNvSpPr>
            <p:nvPr/>
          </p:nvSpPr>
          <p:spPr bwMode="auto">
            <a:xfrm>
              <a:off x="1536" y="1678"/>
              <a:ext cx="547" cy="0"/>
            </a:xfrm>
            <a:prstGeom prst="line">
              <a:avLst/>
            </a:prstGeom>
            <a:noFill/>
            <a:ln w="57150">
              <a:solidFill>
                <a:srgbClr val="FF0000"/>
              </a:solidFill>
              <a:round/>
              <a:headEnd/>
              <a:tailEnd/>
            </a:ln>
          </p:spPr>
          <p:txBody>
            <a:bodyPr/>
            <a:lstStyle/>
            <a:p>
              <a:endParaRPr lang="en-US"/>
            </a:p>
          </p:txBody>
        </p:sp>
      </p:grpSp>
      <p:sp>
        <p:nvSpPr>
          <p:cNvPr id="92182" name="Rectangle 22"/>
          <p:cNvSpPr>
            <a:spLocks noChangeArrowheads="1"/>
          </p:cNvSpPr>
          <p:nvPr/>
        </p:nvSpPr>
        <p:spPr bwMode="auto">
          <a:xfrm>
            <a:off x="5386388" y="1203325"/>
            <a:ext cx="2889250" cy="2743200"/>
          </a:xfrm>
          <a:prstGeom prst="rect">
            <a:avLst/>
          </a:prstGeom>
          <a:solidFill>
            <a:srgbClr val="FFFF99"/>
          </a:solidFill>
          <a:ln w="19050">
            <a:solidFill>
              <a:srgbClr val="FFFF00"/>
            </a:solidFill>
            <a:miter lim="800000"/>
            <a:headEnd/>
            <a:tailEnd/>
          </a:ln>
        </p:spPr>
        <p:txBody>
          <a:bodyPr/>
          <a:lstStyle/>
          <a:p>
            <a:pPr algn="ctr">
              <a:lnSpc>
                <a:spcPct val="105000"/>
              </a:lnSpc>
              <a:spcBef>
                <a:spcPct val="40000"/>
              </a:spcBef>
              <a:buClr>
                <a:srgbClr val="00B85C"/>
              </a:buClr>
              <a:buSzPct val="120000"/>
              <a:buFont typeface="Wingdings" pitchFamily="2" charset="2"/>
              <a:buNone/>
            </a:pPr>
            <a:r>
              <a:rPr lang="en-US" sz="2600" i="1">
                <a:cs typeface="Arial" charset="0"/>
              </a:rPr>
              <a:t>The lesson:</a:t>
            </a:r>
          </a:p>
          <a:p>
            <a:pPr algn="ctr">
              <a:lnSpc>
                <a:spcPct val="105000"/>
              </a:lnSpc>
              <a:spcBef>
                <a:spcPct val="20000"/>
              </a:spcBef>
              <a:buClr>
                <a:srgbClr val="00B85C"/>
              </a:buClr>
              <a:buSzPct val="120000"/>
              <a:buFont typeface="Wingdings" pitchFamily="2" charset="2"/>
              <a:buNone/>
            </a:pPr>
            <a:r>
              <a:rPr lang="en-US" sz="2600" i="1">
                <a:cs typeface="Arial" charset="0"/>
              </a:rPr>
              <a:t>Total CS equals the area under </a:t>
            </a:r>
            <a:br>
              <a:rPr lang="en-US" sz="2600" i="1">
                <a:cs typeface="Arial" charset="0"/>
              </a:rPr>
            </a:br>
            <a:r>
              <a:rPr lang="en-US" sz="2600" i="1">
                <a:cs typeface="Arial" charset="0"/>
              </a:rPr>
              <a:t>the demand curve above the price, from 0 to </a:t>
            </a:r>
            <a:r>
              <a:rPr lang="en-US" sz="2600" b="1" i="1">
                <a:cs typeface="Arial" charset="0"/>
              </a:rPr>
              <a:t>Q</a:t>
            </a:r>
            <a:r>
              <a:rPr lang="en-US" sz="2600" i="1">
                <a:cs typeface="Arial" charset="0"/>
              </a:rPr>
              <a:t>.</a:t>
            </a:r>
          </a:p>
        </p:txBody>
      </p:sp>
      <p:sp>
        <p:nvSpPr>
          <p:cNvPr id="6154" name="Line 23"/>
          <p:cNvSpPr>
            <a:spLocks noChangeShapeType="1"/>
          </p:cNvSpPr>
          <p:nvPr/>
        </p:nvSpPr>
        <p:spPr bwMode="auto">
          <a:xfrm>
            <a:off x="1638300" y="3049588"/>
            <a:ext cx="1666875" cy="0"/>
          </a:xfrm>
          <a:prstGeom prst="line">
            <a:avLst/>
          </a:prstGeom>
          <a:noFill/>
          <a:ln w="19050">
            <a:solidFill>
              <a:srgbClr val="0000FF"/>
            </a:solidFill>
            <a:round/>
            <a:headEnd/>
            <a:tailEnd/>
          </a:ln>
        </p:spPr>
        <p:txBody>
          <a:bodyPr/>
          <a:lstStyle/>
          <a:p>
            <a:endParaRPr lang="en-US"/>
          </a:p>
        </p:txBody>
      </p:sp>
      <p:sp>
        <p:nvSpPr>
          <p:cNvPr id="6155" name="Rectangle 24"/>
          <p:cNvSpPr>
            <a:spLocks noChangeArrowheads="1"/>
          </p:cNvSpPr>
          <p:nvPr/>
        </p:nvSpPr>
        <p:spPr bwMode="auto">
          <a:xfrm>
            <a:off x="1644650" y="2106613"/>
            <a:ext cx="792163" cy="931862"/>
          </a:xfrm>
          <a:prstGeom prst="rect">
            <a:avLst/>
          </a:prstGeom>
          <a:solidFill>
            <a:srgbClr val="00CC99"/>
          </a:solidFill>
          <a:ln w="9525">
            <a:noFill/>
            <a:miter lim="800000"/>
            <a:headEnd/>
            <a:tailEnd/>
          </a:ln>
        </p:spPr>
        <p:txBody>
          <a:bodyPr wrap="none" anchor="ctr"/>
          <a:lstStyle/>
          <a:p>
            <a:endParaRPr lang="en-US">
              <a:cs typeface="Arial" charset="0"/>
            </a:endParaRPr>
          </a:p>
        </p:txBody>
      </p:sp>
      <p:sp>
        <p:nvSpPr>
          <p:cNvPr id="6156" name="Line 25"/>
          <p:cNvSpPr>
            <a:spLocks noChangeShapeType="1"/>
          </p:cNvSpPr>
          <p:nvPr/>
        </p:nvSpPr>
        <p:spPr bwMode="auto">
          <a:xfrm>
            <a:off x="855663" y="2965450"/>
            <a:ext cx="728662" cy="77788"/>
          </a:xfrm>
          <a:prstGeom prst="line">
            <a:avLst/>
          </a:prstGeom>
          <a:noFill/>
          <a:ln w="38100">
            <a:solidFill>
              <a:srgbClr val="0000FF"/>
            </a:solidFill>
            <a:round/>
            <a:headEnd/>
            <a:tailEnd type="triangle" w="lg" len="med"/>
          </a:ln>
        </p:spPr>
        <p:txBody>
          <a:bodyPr/>
          <a:lstStyle/>
          <a:p>
            <a:endParaRPr lang="en-US"/>
          </a:p>
        </p:txBody>
      </p:sp>
      <p:sp>
        <p:nvSpPr>
          <p:cNvPr id="6157" name="Rectangle 26"/>
          <p:cNvSpPr>
            <a:spLocks noChangeArrowheads="1"/>
          </p:cNvSpPr>
          <p:nvPr/>
        </p:nvSpPr>
        <p:spPr bwMode="auto">
          <a:xfrm>
            <a:off x="2436813" y="2692400"/>
            <a:ext cx="849312" cy="346075"/>
          </a:xfrm>
          <a:prstGeom prst="rect">
            <a:avLst/>
          </a:prstGeom>
          <a:solidFill>
            <a:srgbClr val="00CC99"/>
          </a:solidFill>
          <a:ln w="9525">
            <a:noFill/>
            <a:miter lim="800000"/>
            <a:headEnd/>
            <a:tailEnd/>
          </a:ln>
        </p:spPr>
        <p:txBody>
          <a:bodyPr wrap="none" anchor="ctr"/>
          <a:lstStyle/>
          <a:p>
            <a:endParaRPr lang="en-US">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82"/>
                                        </p:tgtEl>
                                        <p:attrNameLst>
                                          <p:attrName>style.visibility</p:attrName>
                                        </p:attrNameLst>
                                      </p:cBhvr>
                                      <p:to>
                                        <p:strVal val="visible"/>
                                      </p:to>
                                    </p:set>
                                    <p:animEffect transition="in" filter="fade">
                                      <p:cBhvr>
                                        <p:cTn id="7" dur="500"/>
                                        <p:tgtEl>
                                          <p:spTgt spid="92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3690938" y="1009650"/>
            <a:ext cx="5076825" cy="5295900"/>
            <a:chOff x="2325" y="636"/>
            <a:chExt cx="3198" cy="3336"/>
          </a:xfrm>
        </p:grpSpPr>
        <p:grpSp>
          <p:nvGrpSpPr>
            <p:cNvPr id="3" name="Group 2"/>
            <p:cNvGrpSpPr>
              <a:grpSpLocks/>
            </p:cNvGrpSpPr>
            <p:nvPr/>
          </p:nvGrpSpPr>
          <p:grpSpPr bwMode="auto">
            <a:xfrm>
              <a:off x="2386" y="636"/>
              <a:ext cx="3137" cy="3336"/>
              <a:chOff x="2386" y="636"/>
              <a:chExt cx="3137" cy="3336"/>
            </a:xfrm>
          </p:grpSpPr>
          <p:graphicFrame>
            <p:nvGraphicFramePr>
              <p:cNvPr id="7170" name="Object 3"/>
              <p:cNvGraphicFramePr>
                <a:graphicFrameLocks noChangeAspect="1"/>
              </p:cNvGraphicFramePr>
              <p:nvPr/>
            </p:nvGraphicFramePr>
            <p:xfrm>
              <a:off x="2386" y="636"/>
              <a:ext cx="3120" cy="3336"/>
            </p:xfrm>
            <a:graphic>
              <a:graphicData uri="http://schemas.openxmlformats.org/presentationml/2006/ole">
                <p:oleObj spid="_x0000_s7170" name="Chart" r:id="rId4" imgW="3543360" imgH="3790890" progId="Excel.Sheet.8">
                  <p:embed/>
                </p:oleObj>
              </a:graphicData>
            </a:graphic>
          </p:graphicFrame>
          <p:sp>
            <p:nvSpPr>
              <p:cNvPr id="7194"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7195"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sp>
          <p:nvSpPr>
            <p:cNvPr id="7193" name="Text Box 24"/>
            <p:cNvSpPr txBox="1">
              <a:spLocks noChangeArrowheads="1"/>
            </p:cNvSpPr>
            <p:nvPr/>
          </p:nvSpPr>
          <p:spPr bwMode="auto">
            <a:xfrm>
              <a:off x="2325" y="1052"/>
              <a:ext cx="276" cy="298"/>
            </a:xfrm>
            <a:prstGeom prst="rect">
              <a:avLst/>
            </a:prstGeom>
            <a:noFill/>
            <a:ln w="9525">
              <a:noFill/>
              <a:miter lim="800000"/>
              <a:headEnd/>
              <a:tailEnd/>
            </a:ln>
          </p:spPr>
          <p:txBody>
            <a:bodyPr>
              <a:spAutoFit/>
            </a:bodyPr>
            <a:lstStyle/>
            <a:p>
              <a:pPr>
                <a:spcBef>
                  <a:spcPct val="50000"/>
                </a:spcBef>
              </a:pPr>
              <a:r>
                <a:rPr lang="en-US" sz="2500">
                  <a:cs typeface="Arial" charset="0"/>
                </a:rPr>
                <a:t>$</a:t>
              </a:r>
            </a:p>
          </p:txBody>
        </p:sp>
      </p:grpSp>
      <p:sp>
        <p:nvSpPr>
          <p:cNvPr id="7174" name="Rectangle 6"/>
          <p:cNvSpPr>
            <a:spLocks noGrp="1" noChangeArrowheads="1"/>
          </p:cNvSpPr>
          <p:nvPr>
            <p:ph type="title" idx="4294967295"/>
          </p:nvPr>
        </p:nvSpPr>
        <p:spPr>
          <a:xfrm>
            <a:off x="176213" y="252413"/>
            <a:ext cx="8769350" cy="649287"/>
          </a:xfrm>
        </p:spPr>
        <p:txBody>
          <a:bodyPr>
            <a:normAutofit fontScale="90000"/>
          </a:bodyPr>
          <a:lstStyle/>
          <a:p>
            <a:pPr eaLnBrk="1" hangingPunct="1"/>
            <a:r>
              <a:rPr lang="en-US" sz="3300" smtClean="0"/>
              <a:t>CS with Lots of Buyers &amp; a Smooth D Curve</a:t>
            </a:r>
          </a:p>
        </p:txBody>
      </p:sp>
      <p:sp>
        <p:nvSpPr>
          <p:cNvPr id="107528" name="Text Box 8"/>
          <p:cNvSpPr txBox="1">
            <a:spLocks noChangeArrowheads="1"/>
          </p:cNvSpPr>
          <p:nvPr/>
        </p:nvSpPr>
        <p:spPr bwMode="auto">
          <a:xfrm>
            <a:off x="5068888" y="1054100"/>
            <a:ext cx="3470275" cy="473075"/>
          </a:xfrm>
          <a:prstGeom prst="rect">
            <a:avLst/>
          </a:prstGeom>
          <a:noFill/>
          <a:ln w="9525">
            <a:noFill/>
            <a:miter lim="800000"/>
            <a:headEnd/>
            <a:tailEnd/>
          </a:ln>
        </p:spPr>
        <p:txBody>
          <a:bodyPr>
            <a:spAutoFit/>
          </a:bodyPr>
          <a:lstStyle/>
          <a:p>
            <a:pPr algn="ctr">
              <a:spcBef>
                <a:spcPct val="50000"/>
              </a:spcBef>
            </a:pPr>
            <a:r>
              <a:rPr lang="en-US" sz="2500">
                <a:cs typeface="Arial" charset="0"/>
              </a:rPr>
              <a:t>The demand for shoes</a:t>
            </a:r>
          </a:p>
        </p:txBody>
      </p:sp>
      <p:grpSp>
        <p:nvGrpSpPr>
          <p:cNvPr id="4" name="Group 9"/>
          <p:cNvGrpSpPr>
            <a:grpSpLocks/>
          </p:cNvGrpSpPr>
          <p:nvPr/>
        </p:nvGrpSpPr>
        <p:grpSpPr bwMode="auto">
          <a:xfrm>
            <a:off x="4583113" y="1887538"/>
            <a:ext cx="3438525" cy="3495675"/>
            <a:chOff x="2887" y="1189"/>
            <a:chExt cx="2166" cy="2202"/>
          </a:xfrm>
        </p:grpSpPr>
        <p:sp>
          <p:nvSpPr>
            <p:cNvPr id="7190" name="Line 10"/>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p>
          </p:txBody>
        </p:sp>
        <p:sp>
          <p:nvSpPr>
            <p:cNvPr id="7191" name="Rectangle 11"/>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cs typeface="Arial" charset="0"/>
                </a:rPr>
                <a:t>D</a:t>
              </a:r>
            </a:p>
          </p:txBody>
        </p:sp>
      </p:grpSp>
      <p:grpSp>
        <p:nvGrpSpPr>
          <p:cNvPr id="5" name="Group 12"/>
          <p:cNvGrpSpPr>
            <a:grpSpLocks/>
          </p:cNvGrpSpPr>
          <p:nvPr/>
        </p:nvGrpSpPr>
        <p:grpSpPr bwMode="auto">
          <a:xfrm>
            <a:off x="6481763" y="3746500"/>
            <a:ext cx="2235200" cy="1547813"/>
            <a:chOff x="4083" y="2360"/>
            <a:chExt cx="1408" cy="975"/>
          </a:xfrm>
        </p:grpSpPr>
        <p:sp>
          <p:nvSpPr>
            <p:cNvPr id="7188" name="Text Box 13"/>
            <p:cNvSpPr txBox="1">
              <a:spLocks noChangeArrowheads="1"/>
            </p:cNvSpPr>
            <p:nvPr/>
          </p:nvSpPr>
          <p:spPr bwMode="auto">
            <a:xfrm>
              <a:off x="4083" y="2360"/>
              <a:ext cx="1408" cy="544"/>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2500">
                  <a:cs typeface="Arial" charset="0"/>
                </a:rPr>
                <a:t>1000s of pairs of shoes</a:t>
              </a:r>
            </a:p>
          </p:txBody>
        </p:sp>
        <p:sp>
          <p:nvSpPr>
            <p:cNvPr id="7189" name="Line 14"/>
            <p:cNvSpPr>
              <a:spLocks noChangeShapeType="1"/>
            </p:cNvSpPr>
            <p:nvPr/>
          </p:nvSpPr>
          <p:spPr bwMode="auto">
            <a:xfrm>
              <a:off x="4989" y="2901"/>
              <a:ext cx="299" cy="434"/>
            </a:xfrm>
            <a:prstGeom prst="line">
              <a:avLst/>
            </a:prstGeom>
            <a:noFill/>
            <a:ln w="38100">
              <a:solidFill>
                <a:srgbClr val="FF6600"/>
              </a:solidFill>
              <a:round/>
              <a:headEnd/>
              <a:tailEnd type="triangle" w="lg" len="med"/>
            </a:ln>
          </p:spPr>
          <p:txBody>
            <a:bodyPr/>
            <a:lstStyle/>
            <a:p>
              <a:endParaRPr lang="en-US"/>
            </a:p>
          </p:txBody>
        </p:sp>
      </p:grpSp>
      <p:grpSp>
        <p:nvGrpSpPr>
          <p:cNvPr id="6" name="Group 15"/>
          <p:cNvGrpSpPr>
            <a:grpSpLocks/>
          </p:cNvGrpSpPr>
          <p:nvPr/>
        </p:nvGrpSpPr>
        <p:grpSpPr bwMode="auto">
          <a:xfrm>
            <a:off x="2298700" y="1098550"/>
            <a:ext cx="2006600" cy="863600"/>
            <a:chOff x="1448" y="692"/>
            <a:chExt cx="1264" cy="544"/>
          </a:xfrm>
        </p:grpSpPr>
        <p:sp>
          <p:nvSpPr>
            <p:cNvPr id="7186" name="Line 16"/>
            <p:cNvSpPr>
              <a:spLocks noChangeShapeType="1"/>
            </p:cNvSpPr>
            <p:nvPr/>
          </p:nvSpPr>
          <p:spPr bwMode="auto">
            <a:xfrm flipV="1">
              <a:off x="2159" y="896"/>
              <a:ext cx="553" cy="105"/>
            </a:xfrm>
            <a:prstGeom prst="line">
              <a:avLst/>
            </a:prstGeom>
            <a:noFill/>
            <a:ln w="38100">
              <a:solidFill>
                <a:srgbClr val="FF6600"/>
              </a:solidFill>
              <a:round/>
              <a:headEnd/>
              <a:tailEnd type="triangle" w="lg" len="med"/>
            </a:ln>
          </p:spPr>
          <p:txBody>
            <a:bodyPr/>
            <a:lstStyle/>
            <a:p>
              <a:endParaRPr lang="en-US"/>
            </a:p>
          </p:txBody>
        </p:sp>
        <p:sp>
          <p:nvSpPr>
            <p:cNvPr id="7187" name="Text Box 17"/>
            <p:cNvSpPr txBox="1">
              <a:spLocks noChangeArrowheads="1"/>
            </p:cNvSpPr>
            <p:nvPr/>
          </p:nvSpPr>
          <p:spPr bwMode="auto">
            <a:xfrm>
              <a:off x="1448" y="692"/>
              <a:ext cx="899" cy="544"/>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2500">
                  <a:cs typeface="Arial" charset="0"/>
                </a:rPr>
                <a:t>Price </a:t>
              </a:r>
              <a:br>
                <a:rPr lang="en-US" sz="2500">
                  <a:cs typeface="Arial" charset="0"/>
                </a:rPr>
              </a:br>
              <a:r>
                <a:rPr lang="en-US" sz="2500">
                  <a:cs typeface="Arial" charset="0"/>
                </a:rPr>
                <a:t>per pair</a:t>
              </a:r>
            </a:p>
          </p:txBody>
        </p:sp>
      </p:grpSp>
      <p:sp>
        <p:nvSpPr>
          <p:cNvPr id="107527" name="Rectangle 7"/>
          <p:cNvSpPr>
            <a:spLocks noGrp="1" noChangeArrowheads="1"/>
          </p:cNvSpPr>
          <p:nvPr>
            <p:ph type="body" idx="4294967295"/>
          </p:nvPr>
        </p:nvSpPr>
        <p:spPr>
          <a:xfrm>
            <a:off x="373063" y="1008063"/>
            <a:ext cx="3178175" cy="5118100"/>
          </a:xfrm>
          <a:noFill/>
        </p:spPr>
        <p:txBody>
          <a:bodyPr/>
          <a:lstStyle/>
          <a:p>
            <a:pPr marL="0" indent="0" eaLnBrk="1" hangingPunct="1">
              <a:buFont typeface="Wingdings" pitchFamily="2" charset="2"/>
              <a:buNone/>
            </a:pPr>
            <a:r>
              <a:rPr lang="en-US" sz="2600" smtClean="0"/>
              <a:t>At </a:t>
            </a:r>
            <a:r>
              <a:rPr lang="en-US" sz="2600" b="1" i="1" smtClean="0"/>
              <a:t>Q</a:t>
            </a:r>
            <a:r>
              <a:rPr lang="en-US" sz="2600" smtClean="0"/>
              <a:t> = 5(thousand), the marginal buyer is willing to pay $50 for pair of shoes.  </a:t>
            </a:r>
          </a:p>
          <a:p>
            <a:pPr marL="0" indent="0" eaLnBrk="1" hangingPunct="1">
              <a:buFont typeface="Wingdings" pitchFamily="2" charset="2"/>
              <a:buNone/>
            </a:pPr>
            <a:r>
              <a:rPr lang="en-US" sz="2600" smtClean="0"/>
              <a:t>Suppose </a:t>
            </a:r>
            <a:r>
              <a:rPr lang="en-US" sz="2600" b="1" i="1" smtClean="0"/>
              <a:t>P</a:t>
            </a:r>
            <a:r>
              <a:rPr lang="en-US" sz="2600" smtClean="0"/>
              <a:t> = $30. </a:t>
            </a:r>
          </a:p>
          <a:p>
            <a:pPr marL="0" indent="0" eaLnBrk="1" hangingPunct="1">
              <a:buFont typeface="Wingdings" pitchFamily="2" charset="2"/>
              <a:buNone/>
            </a:pPr>
            <a:r>
              <a:rPr lang="en-US" sz="2600" smtClean="0"/>
              <a:t>Then his consumer surplus = $20.  </a:t>
            </a:r>
          </a:p>
          <a:p>
            <a:pPr marL="0" indent="0" eaLnBrk="1" hangingPunct="1">
              <a:buFont typeface="Wingdings" pitchFamily="2" charset="2"/>
              <a:buNone/>
            </a:pPr>
            <a:endParaRPr lang="en-US" sz="2600" smtClean="0"/>
          </a:p>
        </p:txBody>
      </p:sp>
      <p:sp>
        <p:nvSpPr>
          <p:cNvPr id="107538" name="Line 18"/>
          <p:cNvSpPr>
            <a:spLocks noChangeShapeType="1"/>
          </p:cNvSpPr>
          <p:nvPr/>
        </p:nvSpPr>
        <p:spPr bwMode="auto">
          <a:xfrm flipV="1">
            <a:off x="5151438" y="2486025"/>
            <a:ext cx="0" cy="2957513"/>
          </a:xfrm>
          <a:prstGeom prst="line">
            <a:avLst/>
          </a:prstGeom>
          <a:noFill/>
          <a:ln w="38100">
            <a:solidFill>
              <a:srgbClr val="00CC00"/>
            </a:solidFill>
            <a:round/>
            <a:headEnd/>
            <a:tailEnd type="triangle" w="lg" len="med"/>
          </a:ln>
        </p:spPr>
        <p:txBody>
          <a:bodyPr/>
          <a:lstStyle/>
          <a:p>
            <a:endParaRPr lang="en-US"/>
          </a:p>
        </p:txBody>
      </p:sp>
      <p:sp>
        <p:nvSpPr>
          <p:cNvPr id="107540" name="Line 20"/>
          <p:cNvSpPr>
            <a:spLocks noChangeShapeType="1"/>
          </p:cNvSpPr>
          <p:nvPr/>
        </p:nvSpPr>
        <p:spPr bwMode="auto">
          <a:xfrm flipV="1">
            <a:off x="5172075" y="2484438"/>
            <a:ext cx="0" cy="1185862"/>
          </a:xfrm>
          <a:prstGeom prst="line">
            <a:avLst/>
          </a:prstGeom>
          <a:noFill/>
          <a:ln w="38100">
            <a:solidFill>
              <a:srgbClr val="FF0000"/>
            </a:solidFill>
            <a:round/>
            <a:headEnd type="triangle" w="lg" len="med"/>
            <a:tailEnd type="triangle" w="lg" len="med"/>
          </a:ln>
        </p:spPr>
        <p:txBody>
          <a:bodyPr/>
          <a:lstStyle/>
          <a:p>
            <a:endParaRPr lang="en-US"/>
          </a:p>
        </p:txBody>
      </p:sp>
      <p:grpSp>
        <p:nvGrpSpPr>
          <p:cNvPr id="7" name="Group 22"/>
          <p:cNvGrpSpPr>
            <a:grpSpLocks/>
          </p:cNvGrpSpPr>
          <p:nvPr/>
        </p:nvGrpSpPr>
        <p:grpSpPr bwMode="auto">
          <a:xfrm>
            <a:off x="3881438" y="3475038"/>
            <a:ext cx="2398712" cy="393700"/>
            <a:chOff x="2445" y="2189"/>
            <a:chExt cx="1511" cy="248"/>
          </a:xfrm>
        </p:grpSpPr>
        <p:sp>
          <p:nvSpPr>
            <p:cNvPr id="7184" name="Line 19"/>
            <p:cNvSpPr>
              <a:spLocks noChangeShapeType="1"/>
            </p:cNvSpPr>
            <p:nvPr/>
          </p:nvSpPr>
          <p:spPr bwMode="auto">
            <a:xfrm>
              <a:off x="2771" y="2311"/>
              <a:ext cx="1185" cy="0"/>
            </a:xfrm>
            <a:prstGeom prst="line">
              <a:avLst/>
            </a:prstGeom>
            <a:noFill/>
            <a:ln w="12700">
              <a:solidFill>
                <a:srgbClr val="0000FF"/>
              </a:solidFill>
              <a:round/>
              <a:headEnd/>
              <a:tailEnd/>
            </a:ln>
          </p:spPr>
          <p:txBody>
            <a:bodyPr/>
            <a:lstStyle/>
            <a:p>
              <a:endParaRPr lang="en-US"/>
            </a:p>
          </p:txBody>
        </p:sp>
        <p:sp>
          <p:nvSpPr>
            <p:cNvPr id="7185" name="Rectangle 21"/>
            <p:cNvSpPr>
              <a:spLocks noChangeArrowheads="1"/>
            </p:cNvSpPr>
            <p:nvPr/>
          </p:nvSpPr>
          <p:spPr bwMode="auto">
            <a:xfrm>
              <a:off x="2445" y="2189"/>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sp>
        <p:nvSpPr>
          <p:cNvPr id="107543" name="Line 23"/>
          <p:cNvSpPr>
            <a:spLocks noChangeShapeType="1"/>
          </p:cNvSpPr>
          <p:nvPr/>
        </p:nvSpPr>
        <p:spPr bwMode="auto">
          <a:xfrm>
            <a:off x="4586288" y="2484438"/>
            <a:ext cx="573087" cy="0"/>
          </a:xfrm>
          <a:prstGeom prst="line">
            <a:avLst/>
          </a:prstGeom>
          <a:noFill/>
          <a:ln w="12700">
            <a:solidFill>
              <a:srgbClr val="3333FF"/>
            </a:solidFill>
            <a:prstDash val="dash"/>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528"/>
                                        </p:tgtEl>
                                        <p:attrNameLst>
                                          <p:attrName>style.visibility</p:attrName>
                                        </p:attrNameLst>
                                      </p:cBhvr>
                                      <p:to>
                                        <p:strVal val="visible"/>
                                      </p:to>
                                    </p:set>
                                    <p:animEffect transition="in" filter="wipe(left)">
                                      <p:cBhvr>
                                        <p:cTn id="7" dur="500"/>
                                        <p:tgtEl>
                                          <p:spTgt spid="107528"/>
                                        </p:tgtEl>
                                      </p:cBhvr>
                                    </p:animEffect>
                                  </p:childTnLst>
                                </p:cTn>
                              </p:par>
                              <p:par>
                                <p:cTn id="8" presetID="18" presetClass="entr" presetSubtype="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Right)">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Righ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7527">
                                            <p:txEl>
                                              <p:pRg st="0" end="0"/>
                                            </p:txEl>
                                          </p:spTgt>
                                        </p:tgtEl>
                                        <p:attrNameLst>
                                          <p:attrName>style.visibility</p:attrName>
                                        </p:attrNameLst>
                                      </p:cBhvr>
                                      <p:to>
                                        <p:strVal val="visible"/>
                                      </p:to>
                                    </p:set>
                                    <p:animEffect transition="in" filter="wipe(left)">
                                      <p:cBhvr>
                                        <p:cTn id="35" dur="500"/>
                                        <p:tgtEl>
                                          <p:spTgt spid="107527">
                                            <p:txEl>
                                              <p:pRg st="0" end="0"/>
                                            </p:txEl>
                                          </p:spTgt>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107538"/>
                                        </p:tgtEl>
                                        <p:attrNameLst>
                                          <p:attrName>style.visibility</p:attrName>
                                        </p:attrNameLst>
                                      </p:cBhvr>
                                      <p:to>
                                        <p:strVal val="visible"/>
                                      </p:to>
                                    </p:set>
                                    <p:animEffect transition="in" filter="wipe(down)">
                                      <p:cBhvr>
                                        <p:cTn id="39" dur="500"/>
                                        <p:tgtEl>
                                          <p:spTgt spid="107538"/>
                                        </p:tgtEl>
                                      </p:cBhvr>
                                    </p:animEffect>
                                  </p:childTnLst>
                                </p:cTn>
                              </p:par>
                            </p:childTnLst>
                          </p:cTn>
                        </p:par>
                        <p:par>
                          <p:cTn id="40" fill="hold">
                            <p:stCondLst>
                              <p:cond delay="1000"/>
                            </p:stCondLst>
                            <p:childTnLst>
                              <p:par>
                                <p:cTn id="41" presetID="22" presetClass="entr" presetSubtype="2" fill="hold" grpId="0" nodeType="afterEffect">
                                  <p:stCondLst>
                                    <p:cond delay="0"/>
                                  </p:stCondLst>
                                  <p:childTnLst>
                                    <p:set>
                                      <p:cBhvr>
                                        <p:cTn id="42" dur="1" fill="hold">
                                          <p:stCondLst>
                                            <p:cond delay="0"/>
                                          </p:stCondLst>
                                        </p:cTn>
                                        <p:tgtEl>
                                          <p:spTgt spid="107543"/>
                                        </p:tgtEl>
                                        <p:attrNameLst>
                                          <p:attrName>style.visibility</p:attrName>
                                        </p:attrNameLst>
                                      </p:cBhvr>
                                      <p:to>
                                        <p:strVal val="visible"/>
                                      </p:to>
                                    </p:set>
                                    <p:animEffect transition="in" filter="wipe(right)">
                                      <p:cBhvr>
                                        <p:cTn id="43" dur="500"/>
                                        <p:tgtEl>
                                          <p:spTgt spid="1075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7527">
                                            <p:txEl>
                                              <p:pRg st="1" end="1"/>
                                            </p:txEl>
                                          </p:spTgt>
                                        </p:tgtEl>
                                        <p:attrNameLst>
                                          <p:attrName>style.visibility</p:attrName>
                                        </p:attrNameLst>
                                      </p:cBhvr>
                                      <p:to>
                                        <p:strVal val="visible"/>
                                      </p:to>
                                    </p:set>
                                    <p:animEffect transition="in" filter="wipe(left)">
                                      <p:cBhvr>
                                        <p:cTn id="48" dur="500"/>
                                        <p:tgtEl>
                                          <p:spTgt spid="107527">
                                            <p:txEl>
                                              <p:pRg st="1" end="1"/>
                                            </p:txEl>
                                          </p:spTgt>
                                        </p:tgtEl>
                                      </p:cBhvr>
                                    </p:animEffect>
                                  </p:childTnLst>
                                </p:cTn>
                              </p:par>
                            </p:childTnLst>
                          </p:cTn>
                        </p:par>
                        <p:par>
                          <p:cTn id="49" fill="hold">
                            <p:stCondLst>
                              <p:cond delay="500"/>
                            </p:stCondLst>
                            <p:childTnLst>
                              <p:par>
                                <p:cTn id="50" presetID="18" presetClass="entr" presetSubtype="6"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strips(downRigh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7527">
                                            <p:txEl>
                                              <p:pRg st="2" end="2"/>
                                            </p:txEl>
                                          </p:spTgt>
                                        </p:tgtEl>
                                        <p:attrNameLst>
                                          <p:attrName>style.visibility</p:attrName>
                                        </p:attrNameLst>
                                      </p:cBhvr>
                                      <p:to>
                                        <p:strVal val="visible"/>
                                      </p:to>
                                    </p:set>
                                    <p:animEffect transition="in" filter="wipe(left)">
                                      <p:cBhvr>
                                        <p:cTn id="57" dur="500"/>
                                        <p:tgtEl>
                                          <p:spTgt spid="107527">
                                            <p:txEl>
                                              <p:pRg st="2" end="2"/>
                                            </p:txEl>
                                          </p:spTgt>
                                        </p:tgtEl>
                                      </p:cBhvr>
                                    </p:animEffect>
                                  </p:childTnLst>
                                </p:cTn>
                              </p:par>
                            </p:childTnLst>
                          </p:cTn>
                        </p:par>
                        <p:par>
                          <p:cTn id="58" fill="hold">
                            <p:stCondLst>
                              <p:cond delay="500"/>
                            </p:stCondLst>
                            <p:childTnLst>
                              <p:par>
                                <p:cTn id="59" presetID="4" presetClass="entr" presetSubtype="32" fill="hold" grpId="0" nodeType="afterEffect">
                                  <p:stCondLst>
                                    <p:cond delay="0"/>
                                  </p:stCondLst>
                                  <p:childTnLst>
                                    <p:set>
                                      <p:cBhvr>
                                        <p:cTn id="60" dur="1" fill="hold">
                                          <p:stCondLst>
                                            <p:cond delay="0"/>
                                          </p:stCondLst>
                                        </p:cTn>
                                        <p:tgtEl>
                                          <p:spTgt spid="107540"/>
                                        </p:tgtEl>
                                        <p:attrNameLst>
                                          <p:attrName>style.visibility</p:attrName>
                                        </p:attrNameLst>
                                      </p:cBhvr>
                                      <p:to>
                                        <p:strVal val="visible"/>
                                      </p:to>
                                    </p:set>
                                    <p:animEffect transition="in" filter="box(out)">
                                      <p:cBhvr>
                                        <p:cTn id="61" dur="500"/>
                                        <p:tgtEl>
                                          <p:spTgt spid="107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p:bldP spid="107527" grpId="0" uiExpand="1" build="p" bldLvl="5"/>
      <p:bldP spid="107538" grpId="0" uiExpand="1" animBg="1"/>
      <p:bldP spid="107540" grpId="0" animBg="1"/>
      <p:bldP spid="107543" grpId="0" uiExpan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87775" y="1009650"/>
            <a:ext cx="4979988" cy="5295900"/>
            <a:chOff x="2386" y="636"/>
            <a:chExt cx="3137" cy="3336"/>
          </a:xfrm>
        </p:grpSpPr>
        <p:graphicFrame>
          <p:nvGraphicFramePr>
            <p:cNvPr id="8194" name="Object 3"/>
            <p:cNvGraphicFramePr>
              <a:graphicFrameLocks noChangeAspect="1"/>
            </p:cNvGraphicFramePr>
            <p:nvPr/>
          </p:nvGraphicFramePr>
          <p:xfrm>
            <a:off x="2386" y="636"/>
            <a:ext cx="3120" cy="3336"/>
          </p:xfrm>
          <a:graphic>
            <a:graphicData uri="http://schemas.openxmlformats.org/presentationml/2006/ole">
              <p:oleObj spid="_x0000_s8194" name="Chart" r:id="rId4" imgW="3543360" imgH="3790890" progId="Excel.Sheet.8">
                <p:embed/>
              </p:oleObj>
            </a:graphicData>
          </a:graphic>
        </p:graphicFrame>
        <p:sp>
          <p:nvSpPr>
            <p:cNvPr id="8215"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8216"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sp>
        <p:nvSpPr>
          <p:cNvPr id="8198" name="Rectangle 6"/>
          <p:cNvSpPr>
            <a:spLocks noGrp="1" noChangeArrowheads="1"/>
          </p:cNvSpPr>
          <p:nvPr>
            <p:ph type="title" idx="4294967295"/>
          </p:nvPr>
        </p:nvSpPr>
        <p:spPr>
          <a:xfrm>
            <a:off x="187325" y="252413"/>
            <a:ext cx="8755063" cy="649287"/>
          </a:xfrm>
        </p:spPr>
        <p:txBody>
          <a:bodyPr>
            <a:normAutofit fontScale="90000"/>
          </a:bodyPr>
          <a:lstStyle/>
          <a:p>
            <a:pPr eaLnBrk="1" hangingPunct="1"/>
            <a:r>
              <a:rPr lang="en-US" sz="3300" smtClean="0"/>
              <a:t>CS with Lots of Buyers &amp; a Smooth D Curve</a:t>
            </a:r>
          </a:p>
        </p:txBody>
      </p:sp>
      <p:sp>
        <p:nvSpPr>
          <p:cNvPr id="8199" name="Text Box 7"/>
          <p:cNvSpPr txBox="1">
            <a:spLocks noChangeArrowheads="1"/>
          </p:cNvSpPr>
          <p:nvPr/>
        </p:nvSpPr>
        <p:spPr bwMode="auto">
          <a:xfrm>
            <a:off x="5068888" y="1054100"/>
            <a:ext cx="3470275" cy="473075"/>
          </a:xfrm>
          <a:prstGeom prst="rect">
            <a:avLst/>
          </a:prstGeom>
          <a:noFill/>
          <a:ln w="9525">
            <a:noFill/>
            <a:miter lim="800000"/>
            <a:headEnd/>
            <a:tailEnd/>
          </a:ln>
        </p:spPr>
        <p:txBody>
          <a:bodyPr>
            <a:spAutoFit/>
          </a:bodyPr>
          <a:lstStyle/>
          <a:p>
            <a:pPr algn="ctr">
              <a:spcBef>
                <a:spcPct val="50000"/>
              </a:spcBef>
            </a:pPr>
            <a:r>
              <a:rPr lang="en-US" sz="2500">
                <a:cs typeface="Arial" charset="0"/>
              </a:rPr>
              <a:t>The demand for shoes</a:t>
            </a:r>
          </a:p>
        </p:txBody>
      </p:sp>
      <p:grpSp>
        <p:nvGrpSpPr>
          <p:cNvPr id="3" name="Group 8"/>
          <p:cNvGrpSpPr>
            <a:grpSpLocks/>
          </p:cNvGrpSpPr>
          <p:nvPr/>
        </p:nvGrpSpPr>
        <p:grpSpPr bwMode="auto">
          <a:xfrm>
            <a:off x="4583113" y="1887538"/>
            <a:ext cx="3438525" cy="3495675"/>
            <a:chOff x="2887" y="1189"/>
            <a:chExt cx="2166" cy="2202"/>
          </a:xfrm>
        </p:grpSpPr>
        <p:sp>
          <p:nvSpPr>
            <p:cNvPr id="8213" name="Line 9"/>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p>
          </p:txBody>
        </p:sp>
        <p:sp>
          <p:nvSpPr>
            <p:cNvPr id="8214" name="Rectangle 10"/>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cs typeface="Arial" charset="0"/>
                </a:rPr>
                <a:t>D</a:t>
              </a:r>
            </a:p>
          </p:txBody>
        </p:sp>
      </p:grpSp>
      <p:sp>
        <p:nvSpPr>
          <p:cNvPr id="113681" name="Rectangle 17"/>
          <p:cNvSpPr>
            <a:spLocks noGrp="1" noChangeArrowheads="1"/>
          </p:cNvSpPr>
          <p:nvPr>
            <p:ph type="body" idx="4294967295"/>
          </p:nvPr>
        </p:nvSpPr>
        <p:spPr>
          <a:xfrm>
            <a:off x="457200" y="928688"/>
            <a:ext cx="3146425" cy="5570537"/>
          </a:xfrm>
          <a:noFill/>
        </p:spPr>
        <p:txBody>
          <a:bodyPr/>
          <a:lstStyle/>
          <a:p>
            <a:pPr marL="0" indent="0" eaLnBrk="1" hangingPunct="1">
              <a:buFont typeface="Wingdings" pitchFamily="2" charset="2"/>
              <a:buNone/>
            </a:pPr>
            <a:r>
              <a:rPr lang="en-US" sz="2600" smtClean="0"/>
              <a:t>CS is the area b/w </a:t>
            </a:r>
            <a:r>
              <a:rPr lang="en-US" sz="2600" b="1" i="1" smtClean="0"/>
              <a:t>P</a:t>
            </a:r>
            <a:r>
              <a:rPr lang="en-US" sz="2600" smtClean="0"/>
              <a:t>  and the </a:t>
            </a:r>
            <a:r>
              <a:rPr lang="en-US" sz="2600" b="1" i="1" smtClean="0"/>
              <a:t>D</a:t>
            </a:r>
            <a:r>
              <a:rPr lang="en-US" sz="2600" smtClean="0"/>
              <a:t> curve, from 0 to </a:t>
            </a:r>
            <a:r>
              <a:rPr lang="en-US" sz="2600" b="1" i="1" smtClean="0"/>
              <a:t>Q</a:t>
            </a:r>
            <a:r>
              <a:rPr lang="en-US" sz="2600" smtClean="0"/>
              <a:t>. </a:t>
            </a:r>
          </a:p>
          <a:p>
            <a:pPr marL="0" indent="0" eaLnBrk="1" hangingPunct="1">
              <a:buFont typeface="Wingdings" pitchFamily="2" charset="2"/>
              <a:buNone/>
            </a:pPr>
            <a:r>
              <a:rPr lang="en-US" sz="2600" smtClean="0"/>
              <a:t>Recall:  area of </a:t>
            </a:r>
            <a:br>
              <a:rPr lang="en-US" sz="2600" smtClean="0"/>
            </a:br>
            <a:r>
              <a:rPr lang="en-US" sz="2600" smtClean="0"/>
              <a:t>a triangle equals </a:t>
            </a:r>
            <a:br>
              <a:rPr lang="en-US" sz="2600" smtClean="0"/>
            </a:br>
            <a:r>
              <a:rPr lang="en-US" sz="2600" smtClean="0"/>
              <a:t>½ x base x height</a:t>
            </a:r>
          </a:p>
          <a:p>
            <a:pPr marL="0" indent="0" eaLnBrk="1" hangingPunct="1">
              <a:buFont typeface="Wingdings" pitchFamily="2" charset="2"/>
              <a:buNone/>
            </a:pPr>
            <a:r>
              <a:rPr lang="en-US" sz="2600" smtClean="0"/>
              <a:t>Height =</a:t>
            </a:r>
            <a:br>
              <a:rPr lang="en-US" sz="2600" smtClean="0"/>
            </a:br>
            <a:r>
              <a:rPr lang="en-US" sz="2600" smtClean="0"/>
              <a:t>$60 – 30 = </a:t>
            </a:r>
            <a:r>
              <a:rPr lang="en-US" sz="2600" u="sng" smtClean="0"/>
              <a:t>$30</a:t>
            </a:r>
            <a:r>
              <a:rPr lang="en-US" sz="2600" smtClean="0"/>
              <a:t>. </a:t>
            </a:r>
          </a:p>
          <a:p>
            <a:pPr marL="0" indent="0" eaLnBrk="1" hangingPunct="1">
              <a:buFont typeface="Wingdings" pitchFamily="2" charset="2"/>
              <a:buNone/>
            </a:pPr>
            <a:r>
              <a:rPr lang="en-US" sz="2600" smtClean="0"/>
              <a:t>So, </a:t>
            </a:r>
            <a:br>
              <a:rPr lang="en-US" sz="2600" smtClean="0"/>
            </a:br>
            <a:r>
              <a:rPr lang="en-US" sz="2600" smtClean="0"/>
              <a:t>CS = ½ x 15 x $30 </a:t>
            </a:r>
            <a:br>
              <a:rPr lang="en-US" sz="2600" smtClean="0"/>
            </a:br>
            <a:r>
              <a:rPr lang="en-US" sz="2600" smtClean="0"/>
              <a:t>      = </a:t>
            </a:r>
            <a:r>
              <a:rPr lang="en-US" sz="2600" u="sng" smtClean="0"/>
              <a:t>$225</a:t>
            </a:r>
            <a:r>
              <a:rPr lang="en-US" sz="2600" smtClean="0"/>
              <a:t>.</a:t>
            </a:r>
          </a:p>
        </p:txBody>
      </p:sp>
      <p:grpSp>
        <p:nvGrpSpPr>
          <p:cNvPr id="4" name="Group 20"/>
          <p:cNvGrpSpPr>
            <a:grpSpLocks/>
          </p:cNvGrpSpPr>
          <p:nvPr/>
        </p:nvGrpSpPr>
        <p:grpSpPr bwMode="auto">
          <a:xfrm>
            <a:off x="3881438" y="3475038"/>
            <a:ext cx="2398712" cy="393700"/>
            <a:chOff x="2445" y="2189"/>
            <a:chExt cx="1511" cy="248"/>
          </a:xfrm>
        </p:grpSpPr>
        <p:sp>
          <p:nvSpPr>
            <p:cNvPr id="8211" name="Line 21"/>
            <p:cNvSpPr>
              <a:spLocks noChangeShapeType="1"/>
            </p:cNvSpPr>
            <p:nvPr/>
          </p:nvSpPr>
          <p:spPr bwMode="auto">
            <a:xfrm>
              <a:off x="2771" y="2311"/>
              <a:ext cx="1185" cy="0"/>
            </a:xfrm>
            <a:prstGeom prst="line">
              <a:avLst/>
            </a:prstGeom>
            <a:noFill/>
            <a:ln w="12700">
              <a:solidFill>
                <a:srgbClr val="0000FF"/>
              </a:solidFill>
              <a:round/>
              <a:headEnd/>
              <a:tailEnd/>
            </a:ln>
          </p:spPr>
          <p:txBody>
            <a:bodyPr/>
            <a:lstStyle/>
            <a:p>
              <a:endParaRPr lang="en-US"/>
            </a:p>
          </p:txBody>
        </p:sp>
        <p:sp>
          <p:nvSpPr>
            <p:cNvPr id="8212" name="Rectangle 22"/>
            <p:cNvSpPr>
              <a:spLocks noChangeArrowheads="1"/>
            </p:cNvSpPr>
            <p:nvPr/>
          </p:nvSpPr>
          <p:spPr bwMode="auto">
            <a:xfrm>
              <a:off x="2445" y="2189"/>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sp>
        <p:nvSpPr>
          <p:cNvPr id="113687" name="AutoShape 23"/>
          <p:cNvSpPr>
            <a:spLocks noChangeArrowheads="1"/>
          </p:cNvSpPr>
          <p:nvPr/>
        </p:nvSpPr>
        <p:spPr bwMode="auto">
          <a:xfrm>
            <a:off x="4597400" y="1930400"/>
            <a:ext cx="1657350" cy="1733550"/>
          </a:xfrm>
          <a:prstGeom prst="rtTriangle">
            <a:avLst/>
          </a:prstGeom>
          <a:solidFill>
            <a:srgbClr val="66CCFF"/>
          </a:solidFill>
          <a:ln w="9525">
            <a:noFill/>
            <a:miter lim="800000"/>
            <a:headEnd/>
            <a:tailEnd/>
          </a:ln>
        </p:spPr>
        <p:txBody>
          <a:bodyPr wrap="none" anchor="ctr"/>
          <a:lstStyle/>
          <a:p>
            <a:endParaRPr lang="en-US">
              <a:cs typeface="Arial" charset="0"/>
            </a:endParaRPr>
          </a:p>
        </p:txBody>
      </p:sp>
      <p:grpSp>
        <p:nvGrpSpPr>
          <p:cNvPr id="5" name="Group 27"/>
          <p:cNvGrpSpPr>
            <a:grpSpLocks/>
          </p:cNvGrpSpPr>
          <p:nvPr/>
        </p:nvGrpSpPr>
        <p:grpSpPr bwMode="auto">
          <a:xfrm>
            <a:off x="6029325" y="3673475"/>
            <a:ext cx="522288" cy="2473325"/>
            <a:chOff x="3798" y="2314"/>
            <a:chExt cx="329" cy="1558"/>
          </a:xfrm>
        </p:grpSpPr>
        <p:sp>
          <p:nvSpPr>
            <p:cNvPr id="8209" name="Line 25"/>
            <p:cNvSpPr>
              <a:spLocks noChangeShapeType="1"/>
            </p:cNvSpPr>
            <p:nvPr/>
          </p:nvSpPr>
          <p:spPr bwMode="auto">
            <a:xfrm rot="5400000">
              <a:off x="3306" y="2971"/>
              <a:ext cx="1314" cy="0"/>
            </a:xfrm>
            <a:prstGeom prst="line">
              <a:avLst/>
            </a:prstGeom>
            <a:noFill/>
            <a:ln w="12700">
              <a:solidFill>
                <a:srgbClr val="0000FF"/>
              </a:solidFill>
              <a:round/>
              <a:headEnd/>
              <a:tailEnd/>
            </a:ln>
          </p:spPr>
          <p:txBody>
            <a:bodyPr/>
            <a:lstStyle/>
            <a:p>
              <a:endParaRPr lang="en-US"/>
            </a:p>
          </p:txBody>
        </p:sp>
        <p:sp>
          <p:nvSpPr>
            <p:cNvPr id="8210" name="Rectangle 26"/>
            <p:cNvSpPr>
              <a:spLocks noChangeArrowheads="1"/>
            </p:cNvSpPr>
            <p:nvPr/>
          </p:nvSpPr>
          <p:spPr bwMode="auto">
            <a:xfrm>
              <a:off x="3798" y="3624"/>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grpSp>
        <p:nvGrpSpPr>
          <p:cNvPr id="6" name="Group 31"/>
          <p:cNvGrpSpPr>
            <a:grpSpLocks/>
          </p:cNvGrpSpPr>
          <p:nvPr/>
        </p:nvGrpSpPr>
        <p:grpSpPr bwMode="auto">
          <a:xfrm>
            <a:off x="3808413" y="1895475"/>
            <a:ext cx="735012" cy="1760538"/>
            <a:chOff x="2399" y="1194"/>
            <a:chExt cx="463" cy="1109"/>
          </a:xfrm>
        </p:grpSpPr>
        <p:sp>
          <p:nvSpPr>
            <p:cNvPr id="8207" name="AutoShape 29"/>
            <p:cNvSpPr>
              <a:spLocks/>
            </p:cNvSpPr>
            <p:nvPr/>
          </p:nvSpPr>
          <p:spPr bwMode="auto">
            <a:xfrm>
              <a:off x="2659" y="1194"/>
              <a:ext cx="203" cy="1109"/>
            </a:xfrm>
            <a:prstGeom prst="leftBrace">
              <a:avLst>
                <a:gd name="adj1" fmla="val 74535"/>
                <a:gd name="adj2" fmla="val 50676"/>
              </a:avLst>
            </a:prstGeom>
            <a:noFill/>
            <a:ln w="19050">
              <a:solidFill>
                <a:srgbClr val="FF0000"/>
              </a:solidFill>
              <a:round/>
              <a:headEnd/>
              <a:tailEnd/>
            </a:ln>
          </p:spPr>
          <p:txBody>
            <a:bodyPr wrap="none" anchor="ctr"/>
            <a:lstStyle/>
            <a:p>
              <a:endParaRPr lang="en-US">
                <a:cs typeface="Arial" charset="0"/>
              </a:endParaRPr>
            </a:p>
          </p:txBody>
        </p:sp>
        <p:sp>
          <p:nvSpPr>
            <p:cNvPr id="8208" name="Text Box 30"/>
            <p:cNvSpPr txBox="1">
              <a:spLocks noChangeArrowheads="1"/>
            </p:cNvSpPr>
            <p:nvPr/>
          </p:nvSpPr>
          <p:spPr bwMode="auto">
            <a:xfrm>
              <a:off x="2399" y="1599"/>
              <a:ext cx="231" cy="308"/>
            </a:xfrm>
            <a:prstGeom prst="rect">
              <a:avLst/>
            </a:prstGeom>
            <a:noFill/>
            <a:ln w="9525">
              <a:noFill/>
              <a:miter lim="800000"/>
              <a:headEnd/>
              <a:tailEnd/>
            </a:ln>
          </p:spPr>
          <p:txBody>
            <a:bodyPr>
              <a:spAutoFit/>
            </a:bodyPr>
            <a:lstStyle/>
            <a:p>
              <a:pPr algn="ctr">
                <a:spcBef>
                  <a:spcPct val="50000"/>
                </a:spcBef>
              </a:pPr>
              <a:r>
                <a:rPr lang="en-US" sz="2600" i="1">
                  <a:solidFill>
                    <a:srgbClr val="FF0000"/>
                  </a:solidFill>
                  <a:cs typeface="Arial" charset="0"/>
                </a:rPr>
                <a:t>h</a:t>
              </a:r>
            </a:p>
          </p:txBody>
        </p:sp>
      </p:grpSp>
      <p:sp>
        <p:nvSpPr>
          <p:cNvPr id="8206" name="Text Box 32"/>
          <p:cNvSpPr txBox="1">
            <a:spLocks noChangeArrowheads="1"/>
          </p:cNvSpPr>
          <p:nvPr/>
        </p:nvSpPr>
        <p:spPr bwMode="auto">
          <a:xfrm>
            <a:off x="3690938" y="1670050"/>
            <a:ext cx="438150" cy="473075"/>
          </a:xfrm>
          <a:prstGeom prst="rect">
            <a:avLst/>
          </a:prstGeom>
          <a:noFill/>
          <a:ln w="9525">
            <a:noFill/>
            <a:miter lim="800000"/>
            <a:headEnd/>
            <a:tailEnd/>
          </a:ln>
        </p:spPr>
        <p:txBody>
          <a:bodyPr>
            <a:spAutoFit/>
          </a:bodyPr>
          <a:lstStyle/>
          <a:p>
            <a:pPr>
              <a:spcBef>
                <a:spcPct val="50000"/>
              </a:spcBef>
            </a:pPr>
            <a:r>
              <a:rPr lang="en-US" sz="2500">
                <a:cs typeface="Arial" charset="0"/>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81">
                                            <p:txEl>
                                              <p:pRg st="0" end="0"/>
                                            </p:txEl>
                                          </p:spTgt>
                                        </p:tgtEl>
                                        <p:attrNameLst>
                                          <p:attrName>style.visibility</p:attrName>
                                        </p:attrNameLst>
                                      </p:cBhvr>
                                      <p:to>
                                        <p:strVal val="visible"/>
                                      </p:to>
                                    </p:set>
                                    <p:animEffect transition="in" filter="wipe(left)">
                                      <p:cBhvr>
                                        <p:cTn id="12" dur="500"/>
                                        <p:tgtEl>
                                          <p:spTgt spid="113681">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3687"/>
                                        </p:tgtEl>
                                        <p:attrNameLst>
                                          <p:attrName>style.visibility</p:attrName>
                                        </p:attrNameLst>
                                      </p:cBhvr>
                                      <p:to>
                                        <p:strVal val="visible"/>
                                      </p:to>
                                    </p:set>
                                    <p:animEffect transition="in" filter="fade">
                                      <p:cBhvr>
                                        <p:cTn id="16" dur="500"/>
                                        <p:tgtEl>
                                          <p:spTgt spid="1136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3681">
                                            <p:txEl>
                                              <p:pRg st="1" end="1"/>
                                            </p:txEl>
                                          </p:spTgt>
                                        </p:tgtEl>
                                        <p:attrNameLst>
                                          <p:attrName>style.visibility</p:attrName>
                                        </p:attrNameLst>
                                      </p:cBhvr>
                                      <p:to>
                                        <p:strVal val="visible"/>
                                      </p:to>
                                    </p:set>
                                    <p:animEffect transition="in" filter="wipe(left)">
                                      <p:cBhvr>
                                        <p:cTn id="21" dur="500"/>
                                        <p:tgtEl>
                                          <p:spTgt spid="11368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3681">
                                            <p:txEl>
                                              <p:pRg st="2" end="2"/>
                                            </p:txEl>
                                          </p:spTgt>
                                        </p:tgtEl>
                                        <p:attrNameLst>
                                          <p:attrName>style.visibility</p:attrName>
                                        </p:attrNameLst>
                                      </p:cBhvr>
                                      <p:to>
                                        <p:strVal val="visible"/>
                                      </p:to>
                                    </p:set>
                                    <p:animEffect transition="in" filter="wipe(left)">
                                      <p:cBhvr>
                                        <p:cTn id="26" dur="500"/>
                                        <p:tgtEl>
                                          <p:spTgt spid="113681">
                                            <p:txEl>
                                              <p:pRg st="2" end="2"/>
                                            </p:txEl>
                                          </p:spTgt>
                                        </p:tgtEl>
                                      </p:cBhvr>
                                    </p:animEffect>
                                  </p:childTnLst>
                                </p:cTn>
                              </p:par>
                            </p:childTnLst>
                          </p:cTn>
                        </p:par>
                        <p:par>
                          <p:cTn id="27" fill="hold">
                            <p:stCondLst>
                              <p:cond delay="500"/>
                            </p:stCondLst>
                            <p:childTnLst>
                              <p:par>
                                <p:cTn id="28" presetID="18" presetClass="entr" presetSubtype="1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3681">
                                            <p:txEl>
                                              <p:pRg st="3" end="3"/>
                                            </p:txEl>
                                          </p:spTgt>
                                        </p:tgtEl>
                                        <p:attrNameLst>
                                          <p:attrName>style.visibility</p:attrName>
                                        </p:attrNameLst>
                                      </p:cBhvr>
                                      <p:to>
                                        <p:strVal val="visible"/>
                                      </p:to>
                                    </p:set>
                                    <p:animEffect transition="in" filter="wipe(left)">
                                      <p:cBhvr>
                                        <p:cTn id="35" dur="500"/>
                                        <p:tgtEl>
                                          <p:spTgt spid="1136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1" grpId="0" uiExpand="1" build="p" bldLvl="5"/>
      <p:bldP spid="113687" grpId="0" uiExpan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87775" y="1009650"/>
            <a:ext cx="4979988" cy="5295900"/>
            <a:chOff x="2386" y="636"/>
            <a:chExt cx="3137" cy="3336"/>
          </a:xfrm>
        </p:grpSpPr>
        <p:graphicFrame>
          <p:nvGraphicFramePr>
            <p:cNvPr id="9218" name="Object 3"/>
            <p:cNvGraphicFramePr>
              <a:graphicFrameLocks noChangeAspect="1"/>
            </p:cNvGraphicFramePr>
            <p:nvPr/>
          </p:nvGraphicFramePr>
          <p:xfrm>
            <a:off x="2386" y="636"/>
            <a:ext cx="3120" cy="3336"/>
          </p:xfrm>
          <a:graphic>
            <a:graphicData uri="http://schemas.openxmlformats.org/presentationml/2006/ole">
              <p:oleObj spid="_x0000_s9218" name="Chart" r:id="rId4" imgW="3543360" imgH="3790890" progId="Excel.Sheet.8">
                <p:embed/>
              </p:oleObj>
            </a:graphicData>
          </a:graphic>
        </p:graphicFrame>
        <p:sp>
          <p:nvSpPr>
            <p:cNvPr id="9244"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9245"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sp>
        <p:nvSpPr>
          <p:cNvPr id="9222" name="AutoShape 15"/>
          <p:cNvSpPr>
            <a:spLocks noChangeArrowheads="1"/>
          </p:cNvSpPr>
          <p:nvPr/>
        </p:nvSpPr>
        <p:spPr bwMode="auto">
          <a:xfrm>
            <a:off x="4597400" y="1930400"/>
            <a:ext cx="1657350" cy="1733550"/>
          </a:xfrm>
          <a:prstGeom prst="rtTriangle">
            <a:avLst/>
          </a:prstGeom>
          <a:solidFill>
            <a:srgbClr val="66CCFF"/>
          </a:solidFill>
          <a:ln w="9525">
            <a:noFill/>
            <a:miter lim="800000"/>
            <a:headEnd/>
            <a:tailEnd/>
          </a:ln>
        </p:spPr>
        <p:txBody>
          <a:bodyPr wrap="none" anchor="ctr"/>
          <a:lstStyle/>
          <a:p>
            <a:endParaRPr lang="en-US">
              <a:cs typeface="Arial" charset="0"/>
            </a:endParaRPr>
          </a:p>
        </p:txBody>
      </p:sp>
      <p:sp>
        <p:nvSpPr>
          <p:cNvPr id="117785" name="AutoShape 25"/>
          <p:cNvSpPr>
            <a:spLocks noChangeArrowheads="1"/>
          </p:cNvSpPr>
          <p:nvPr/>
        </p:nvSpPr>
        <p:spPr bwMode="auto">
          <a:xfrm>
            <a:off x="5722938" y="3106738"/>
            <a:ext cx="528637" cy="554037"/>
          </a:xfrm>
          <a:prstGeom prst="rtTriangle">
            <a:avLst/>
          </a:prstGeom>
          <a:pattFill prst="wdUpDiag">
            <a:fgClr>
              <a:srgbClr val="33CCFF"/>
            </a:fgClr>
            <a:bgClr>
              <a:schemeClr val="bg1"/>
            </a:bgClr>
          </a:pattFill>
          <a:ln w="9525">
            <a:noFill/>
            <a:miter lim="800000"/>
            <a:headEnd/>
            <a:tailEnd/>
          </a:ln>
        </p:spPr>
        <p:txBody>
          <a:bodyPr wrap="none" anchor="ctr"/>
          <a:lstStyle/>
          <a:p>
            <a:endParaRPr lang="en-US">
              <a:cs typeface="Arial" charset="0"/>
            </a:endParaRPr>
          </a:p>
        </p:txBody>
      </p:sp>
      <p:sp>
        <p:nvSpPr>
          <p:cNvPr id="117786" name="Rectangle 26"/>
          <p:cNvSpPr>
            <a:spLocks noChangeArrowheads="1"/>
          </p:cNvSpPr>
          <p:nvPr/>
        </p:nvSpPr>
        <p:spPr bwMode="auto">
          <a:xfrm>
            <a:off x="4594225" y="3082925"/>
            <a:ext cx="1111250" cy="581025"/>
          </a:xfrm>
          <a:prstGeom prst="rect">
            <a:avLst/>
          </a:prstGeom>
          <a:pattFill prst="wdDnDiag">
            <a:fgClr>
              <a:srgbClr val="00CC99"/>
            </a:fgClr>
            <a:bgClr>
              <a:schemeClr val="bg1"/>
            </a:bgClr>
          </a:pattFill>
          <a:ln w="9525">
            <a:noFill/>
            <a:miter lim="800000"/>
            <a:headEnd/>
            <a:tailEnd/>
          </a:ln>
        </p:spPr>
        <p:txBody>
          <a:bodyPr wrap="none" anchor="ctr"/>
          <a:lstStyle/>
          <a:p>
            <a:endParaRPr lang="en-US">
              <a:cs typeface="Arial" charset="0"/>
            </a:endParaRPr>
          </a:p>
        </p:txBody>
      </p:sp>
      <p:sp>
        <p:nvSpPr>
          <p:cNvPr id="9225" name="Rectangle 6"/>
          <p:cNvSpPr>
            <a:spLocks noGrp="1" noChangeArrowheads="1"/>
          </p:cNvSpPr>
          <p:nvPr>
            <p:ph type="title" idx="4294967295"/>
          </p:nvPr>
        </p:nvSpPr>
        <p:spPr>
          <a:xfrm>
            <a:off x="457200" y="152400"/>
            <a:ext cx="8229600" cy="914400"/>
          </a:xfrm>
        </p:spPr>
        <p:txBody>
          <a:bodyPr/>
          <a:lstStyle/>
          <a:p>
            <a:pPr eaLnBrk="1" hangingPunct="1"/>
            <a:r>
              <a:rPr lang="en-US" dirty="0" smtClean="0"/>
              <a:t>How a Higher Price Reduces CS</a:t>
            </a:r>
          </a:p>
        </p:txBody>
      </p:sp>
      <p:grpSp>
        <p:nvGrpSpPr>
          <p:cNvPr id="3" name="Group 8"/>
          <p:cNvGrpSpPr>
            <a:grpSpLocks/>
          </p:cNvGrpSpPr>
          <p:nvPr/>
        </p:nvGrpSpPr>
        <p:grpSpPr bwMode="auto">
          <a:xfrm>
            <a:off x="4583113" y="1887538"/>
            <a:ext cx="3438525" cy="3495675"/>
            <a:chOff x="2887" y="1189"/>
            <a:chExt cx="2166" cy="2202"/>
          </a:xfrm>
        </p:grpSpPr>
        <p:sp>
          <p:nvSpPr>
            <p:cNvPr id="9242" name="Line 9"/>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p>
          </p:txBody>
        </p:sp>
        <p:sp>
          <p:nvSpPr>
            <p:cNvPr id="9243" name="Rectangle 10"/>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cs typeface="Arial" charset="0"/>
                </a:rPr>
                <a:t>D</a:t>
              </a:r>
            </a:p>
          </p:txBody>
        </p:sp>
      </p:grpSp>
      <p:sp>
        <p:nvSpPr>
          <p:cNvPr id="117771" name="Rectangle 11"/>
          <p:cNvSpPr>
            <a:spLocks noGrp="1" noChangeArrowheads="1"/>
          </p:cNvSpPr>
          <p:nvPr>
            <p:ph type="body" idx="4294967295"/>
          </p:nvPr>
        </p:nvSpPr>
        <p:spPr>
          <a:xfrm>
            <a:off x="457200" y="928688"/>
            <a:ext cx="3146425" cy="5700712"/>
          </a:xfrm>
          <a:noFill/>
        </p:spPr>
        <p:txBody>
          <a:bodyPr/>
          <a:lstStyle/>
          <a:p>
            <a:pPr marL="0" indent="0" eaLnBrk="1" hangingPunct="1">
              <a:spcBef>
                <a:spcPct val="40000"/>
              </a:spcBef>
              <a:buFont typeface="Wingdings" pitchFamily="2" charset="2"/>
              <a:buNone/>
            </a:pPr>
            <a:r>
              <a:rPr lang="en-US" sz="2500" smtClean="0"/>
              <a:t>If </a:t>
            </a:r>
            <a:r>
              <a:rPr lang="en-US" sz="2500" b="1" i="1" smtClean="0"/>
              <a:t>P</a:t>
            </a:r>
            <a:r>
              <a:rPr lang="en-US" sz="2500" smtClean="0"/>
              <a:t> rises to $40, </a:t>
            </a:r>
          </a:p>
          <a:p>
            <a:pPr marL="0" indent="0" eaLnBrk="1" hangingPunct="1">
              <a:spcBef>
                <a:spcPct val="30000"/>
              </a:spcBef>
              <a:buFont typeface="Wingdings" pitchFamily="2" charset="2"/>
              <a:buNone/>
            </a:pPr>
            <a:r>
              <a:rPr lang="en-US" sz="2500" smtClean="0"/>
              <a:t>CS = ½ x 10 x $20</a:t>
            </a:r>
            <a:br>
              <a:rPr lang="en-US" sz="2500" smtClean="0"/>
            </a:br>
            <a:r>
              <a:rPr lang="en-US" sz="2500" smtClean="0"/>
              <a:t>      = $100.</a:t>
            </a:r>
          </a:p>
          <a:p>
            <a:pPr marL="0" indent="0" eaLnBrk="1" hangingPunct="1">
              <a:spcBef>
                <a:spcPct val="40000"/>
              </a:spcBef>
              <a:buFont typeface="Wingdings" pitchFamily="2" charset="2"/>
              <a:buNone/>
            </a:pPr>
            <a:r>
              <a:rPr lang="en-US" sz="2500" smtClean="0"/>
              <a:t>Two reasons for the fall in CS.</a:t>
            </a:r>
          </a:p>
        </p:txBody>
      </p:sp>
      <p:sp>
        <p:nvSpPr>
          <p:cNvPr id="9228" name="Line 13"/>
          <p:cNvSpPr>
            <a:spLocks noChangeShapeType="1"/>
          </p:cNvSpPr>
          <p:nvPr/>
        </p:nvSpPr>
        <p:spPr bwMode="auto">
          <a:xfrm>
            <a:off x="4584700" y="3668713"/>
            <a:ext cx="1695450" cy="0"/>
          </a:xfrm>
          <a:prstGeom prst="line">
            <a:avLst/>
          </a:prstGeom>
          <a:noFill/>
          <a:ln w="12700">
            <a:solidFill>
              <a:srgbClr val="0000FF"/>
            </a:solidFill>
            <a:round/>
            <a:headEnd/>
            <a:tailEnd/>
          </a:ln>
        </p:spPr>
        <p:txBody>
          <a:bodyPr/>
          <a:lstStyle/>
          <a:p>
            <a:endParaRPr lang="en-US"/>
          </a:p>
        </p:txBody>
      </p:sp>
      <p:grpSp>
        <p:nvGrpSpPr>
          <p:cNvPr id="4" name="Group 23"/>
          <p:cNvGrpSpPr>
            <a:grpSpLocks/>
          </p:cNvGrpSpPr>
          <p:nvPr/>
        </p:nvGrpSpPr>
        <p:grpSpPr bwMode="auto">
          <a:xfrm>
            <a:off x="3878263" y="2881313"/>
            <a:ext cx="2111375" cy="3265487"/>
            <a:chOff x="2443" y="1815"/>
            <a:chExt cx="1330" cy="2057"/>
          </a:xfrm>
        </p:grpSpPr>
        <p:sp>
          <p:nvSpPr>
            <p:cNvPr id="9237" name="Rectangle 17"/>
            <p:cNvSpPr>
              <a:spLocks noChangeArrowheads="1"/>
            </p:cNvSpPr>
            <p:nvPr/>
          </p:nvSpPr>
          <p:spPr bwMode="auto">
            <a:xfrm>
              <a:off x="3444" y="3624"/>
              <a:ext cx="329" cy="248"/>
            </a:xfrm>
            <a:prstGeom prst="rect">
              <a:avLst/>
            </a:prstGeom>
            <a:noFill/>
            <a:ln w="12700">
              <a:solidFill>
                <a:srgbClr val="FF0000"/>
              </a:solidFill>
              <a:miter lim="800000"/>
              <a:headEnd/>
              <a:tailEnd/>
            </a:ln>
          </p:spPr>
          <p:txBody>
            <a:bodyPr wrap="none" anchor="ctr"/>
            <a:lstStyle/>
            <a:p>
              <a:endParaRPr lang="en-US">
                <a:cs typeface="Arial" charset="0"/>
              </a:endParaRPr>
            </a:p>
          </p:txBody>
        </p:sp>
        <p:grpSp>
          <p:nvGrpSpPr>
            <p:cNvPr id="5" name="Group 22"/>
            <p:cNvGrpSpPr>
              <a:grpSpLocks/>
            </p:cNvGrpSpPr>
            <p:nvPr/>
          </p:nvGrpSpPr>
          <p:grpSpPr bwMode="auto">
            <a:xfrm>
              <a:off x="2443" y="1815"/>
              <a:ext cx="1160" cy="248"/>
              <a:chOff x="2443" y="1815"/>
              <a:chExt cx="1160" cy="248"/>
            </a:xfrm>
          </p:grpSpPr>
          <p:sp>
            <p:nvSpPr>
              <p:cNvPr id="9240" name="Line 19"/>
              <p:cNvSpPr>
                <a:spLocks noChangeShapeType="1"/>
              </p:cNvSpPr>
              <p:nvPr/>
            </p:nvSpPr>
            <p:spPr bwMode="auto">
              <a:xfrm>
                <a:off x="2769" y="1937"/>
                <a:ext cx="834" cy="0"/>
              </a:xfrm>
              <a:prstGeom prst="line">
                <a:avLst/>
              </a:prstGeom>
              <a:noFill/>
              <a:ln w="12700">
                <a:solidFill>
                  <a:srgbClr val="FF0000"/>
                </a:solidFill>
                <a:round/>
                <a:headEnd/>
                <a:tailEnd/>
              </a:ln>
            </p:spPr>
            <p:txBody>
              <a:bodyPr/>
              <a:lstStyle/>
              <a:p>
                <a:endParaRPr lang="en-US"/>
              </a:p>
            </p:txBody>
          </p:sp>
          <p:sp>
            <p:nvSpPr>
              <p:cNvPr id="9241" name="Rectangle 20"/>
              <p:cNvSpPr>
                <a:spLocks noChangeArrowheads="1"/>
              </p:cNvSpPr>
              <p:nvPr/>
            </p:nvSpPr>
            <p:spPr bwMode="auto">
              <a:xfrm>
                <a:off x="2443" y="1815"/>
                <a:ext cx="329" cy="248"/>
              </a:xfrm>
              <a:prstGeom prst="rect">
                <a:avLst/>
              </a:prstGeom>
              <a:noFill/>
              <a:ln w="12700">
                <a:solidFill>
                  <a:srgbClr val="FF0000"/>
                </a:solidFill>
                <a:miter lim="800000"/>
                <a:headEnd/>
                <a:tailEnd/>
              </a:ln>
            </p:spPr>
            <p:txBody>
              <a:bodyPr wrap="none" anchor="ctr"/>
              <a:lstStyle/>
              <a:p>
                <a:endParaRPr lang="en-US">
                  <a:cs typeface="Arial" charset="0"/>
                </a:endParaRPr>
              </a:p>
            </p:txBody>
          </p:sp>
        </p:grpSp>
        <p:sp>
          <p:nvSpPr>
            <p:cNvPr id="9239" name="Line 21"/>
            <p:cNvSpPr>
              <a:spLocks noChangeShapeType="1"/>
            </p:cNvSpPr>
            <p:nvPr/>
          </p:nvSpPr>
          <p:spPr bwMode="auto">
            <a:xfrm flipV="1">
              <a:off x="3600" y="1932"/>
              <a:ext cx="0" cy="1695"/>
            </a:xfrm>
            <a:prstGeom prst="line">
              <a:avLst/>
            </a:prstGeom>
            <a:noFill/>
            <a:ln w="12700">
              <a:solidFill>
                <a:srgbClr val="FF0000"/>
              </a:solidFill>
              <a:round/>
              <a:headEnd/>
              <a:tailEnd/>
            </a:ln>
          </p:spPr>
          <p:txBody>
            <a:bodyPr/>
            <a:lstStyle/>
            <a:p>
              <a:endParaRPr lang="en-US"/>
            </a:p>
          </p:txBody>
        </p:sp>
      </p:grpSp>
      <p:sp>
        <p:nvSpPr>
          <p:cNvPr id="117784" name="AutoShape 24"/>
          <p:cNvSpPr>
            <a:spLocks noChangeArrowheads="1"/>
          </p:cNvSpPr>
          <p:nvPr/>
        </p:nvSpPr>
        <p:spPr bwMode="auto">
          <a:xfrm>
            <a:off x="4592638" y="1924050"/>
            <a:ext cx="1100137" cy="1143000"/>
          </a:xfrm>
          <a:prstGeom prst="rtTriangle">
            <a:avLst/>
          </a:prstGeom>
          <a:solidFill>
            <a:srgbClr val="FF99CC"/>
          </a:solidFill>
          <a:ln w="9525">
            <a:noFill/>
            <a:miter lim="800000"/>
            <a:headEnd/>
            <a:tailEnd/>
          </a:ln>
        </p:spPr>
        <p:txBody>
          <a:bodyPr wrap="none" anchor="ctr"/>
          <a:lstStyle/>
          <a:p>
            <a:endParaRPr lang="en-US">
              <a:cs typeface="Arial" charset="0"/>
            </a:endParaRPr>
          </a:p>
        </p:txBody>
      </p:sp>
      <p:grpSp>
        <p:nvGrpSpPr>
          <p:cNvPr id="6" name="Group 30"/>
          <p:cNvGrpSpPr>
            <a:grpSpLocks/>
          </p:cNvGrpSpPr>
          <p:nvPr/>
        </p:nvGrpSpPr>
        <p:grpSpPr bwMode="auto">
          <a:xfrm>
            <a:off x="5794375" y="1471613"/>
            <a:ext cx="2630488" cy="1985962"/>
            <a:chOff x="3650" y="927"/>
            <a:chExt cx="1657" cy="1251"/>
          </a:xfrm>
        </p:grpSpPr>
        <p:sp>
          <p:nvSpPr>
            <p:cNvPr id="9235" name="Line 29"/>
            <p:cNvSpPr>
              <a:spLocks noChangeShapeType="1"/>
            </p:cNvSpPr>
            <p:nvPr/>
          </p:nvSpPr>
          <p:spPr bwMode="auto">
            <a:xfrm flipH="1">
              <a:off x="3723" y="1662"/>
              <a:ext cx="516" cy="516"/>
            </a:xfrm>
            <a:prstGeom prst="line">
              <a:avLst/>
            </a:prstGeom>
            <a:noFill/>
            <a:ln w="12700">
              <a:solidFill>
                <a:srgbClr val="0000FF"/>
              </a:solidFill>
              <a:round/>
              <a:headEnd/>
              <a:tailEnd type="none" w="lg" len="med"/>
            </a:ln>
          </p:spPr>
          <p:txBody>
            <a:bodyPr/>
            <a:lstStyle/>
            <a:p>
              <a:endParaRPr lang="en-US"/>
            </a:p>
          </p:txBody>
        </p:sp>
        <p:sp>
          <p:nvSpPr>
            <p:cNvPr id="9236" name="Text Box 27"/>
            <p:cNvSpPr txBox="1">
              <a:spLocks noChangeArrowheads="1"/>
            </p:cNvSpPr>
            <p:nvPr/>
          </p:nvSpPr>
          <p:spPr bwMode="auto">
            <a:xfrm>
              <a:off x="3650" y="927"/>
              <a:ext cx="1657" cy="754"/>
            </a:xfrm>
            <a:prstGeom prst="rect">
              <a:avLst/>
            </a:prstGeom>
            <a:solidFill>
              <a:srgbClr val="FFFFCC"/>
            </a:solidFill>
            <a:ln w="9525">
              <a:solidFill>
                <a:srgbClr val="3333FF"/>
              </a:solidFill>
              <a:miter lim="800000"/>
              <a:headEnd/>
              <a:tailEnd/>
            </a:ln>
          </p:spPr>
          <p:txBody>
            <a:bodyPr>
              <a:spAutoFit/>
            </a:bodyPr>
            <a:lstStyle/>
            <a:p>
              <a:pPr marL="403225" indent="-403225">
                <a:spcBef>
                  <a:spcPct val="50000"/>
                </a:spcBef>
              </a:pPr>
              <a:r>
                <a:rPr lang="en-US" sz="2400">
                  <a:cs typeface="Arial" charset="0"/>
                </a:rPr>
                <a:t>1. 	Fall in CS </a:t>
              </a:r>
              <a:br>
                <a:rPr lang="en-US" sz="2400">
                  <a:cs typeface="Arial" charset="0"/>
                </a:rPr>
              </a:br>
              <a:r>
                <a:rPr lang="en-US" sz="2400">
                  <a:cs typeface="Arial" charset="0"/>
                </a:rPr>
                <a:t>due to buyers leaving market</a:t>
              </a:r>
            </a:p>
          </p:txBody>
        </p:sp>
      </p:grpSp>
      <p:grpSp>
        <p:nvGrpSpPr>
          <p:cNvPr id="7" name="Group 32"/>
          <p:cNvGrpSpPr>
            <a:grpSpLocks/>
          </p:cNvGrpSpPr>
          <p:nvPr/>
        </p:nvGrpSpPr>
        <p:grpSpPr bwMode="auto">
          <a:xfrm>
            <a:off x="777875" y="3514725"/>
            <a:ext cx="4329113" cy="1811338"/>
            <a:chOff x="490" y="2214"/>
            <a:chExt cx="2727" cy="1141"/>
          </a:xfrm>
        </p:grpSpPr>
        <p:sp>
          <p:nvSpPr>
            <p:cNvPr id="9233" name="Line 31"/>
            <p:cNvSpPr>
              <a:spLocks noChangeShapeType="1"/>
            </p:cNvSpPr>
            <p:nvPr/>
          </p:nvSpPr>
          <p:spPr bwMode="auto">
            <a:xfrm flipV="1">
              <a:off x="2252" y="2214"/>
              <a:ext cx="965" cy="523"/>
            </a:xfrm>
            <a:prstGeom prst="line">
              <a:avLst/>
            </a:prstGeom>
            <a:noFill/>
            <a:ln w="12700">
              <a:solidFill>
                <a:srgbClr val="00CC00"/>
              </a:solidFill>
              <a:round/>
              <a:headEnd/>
              <a:tailEnd/>
            </a:ln>
          </p:spPr>
          <p:txBody>
            <a:bodyPr/>
            <a:lstStyle/>
            <a:p>
              <a:endParaRPr lang="en-US"/>
            </a:p>
          </p:txBody>
        </p:sp>
        <p:sp>
          <p:nvSpPr>
            <p:cNvPr id="9234" name="Text Box 28"/>
            <p:cNvSpPr txBox="1">
              <a:spLocks noChangeArrowheads="1"/>
            </p:cNvSpPr>
            <p:nvPr/>
          </p:nvSpPr>
          <p:spPr bwMode="auto">
            <a:xfrm>
              <a:off x="490" y="2601"/>
              <a:ext cx="1867" cy="754"/>
            </a:xfrm>
            <a:prstGeom prst="rect">
              <a:avLst/>
            </a:prstGeom>
            <a:solidFill>
              <a:srgbClr val="FFFFCC"/>
            </a:solidFill>
            <a:ln w="9525">
              <a:solidFill>
                <a:srgbClr val="00CC00"/>
              </a:solidFill>
              <a:miter lim="800000"/>
              <a:headEnd/>
              <a:tailEnd/>
            </a:ln>
          </p:spPr>
          <p:txBody>
            <a:bodyPr>
              <a:spAutoFit/>
            </a:bodyPr>
            <a:lstStyle/>
            <a:p>
              <a:pPr marL="403225" indent="-403225">
                <a:spcBef>
                  <a:spcPct val="50000"/>
                </a:spcBef>
              </a:pPr>
              <a:r>
                <a:rPr lang="en-US" sz="2400">
                  <a:cs typeface="Arial" charset="0"/>
                </a:rPr>
                <a:t>2. 	Fall in CS due to remaining buyers </a:t>
              </a:r>
              <a:br>
                <a:rPr lang="en-US" sz="2400">
                  <a:cs typeface="Arial" charset="0"/>
                </a:rPr>
              </a:br>
              <a:r>
                <a:rPr lang="en-US" sz="2400">
                  <a:cs typeface="Arial" charset="0"/>
                </a:rPr>
                <a:t>paying higher </a:t>
              </a:r>
              <a:r>
                <a:rPr lang="en-US" sz="2400" b="1" i="1">
                  <a:cs typeface="Arial" charset="0"/>
                </a:rPr>
                <a:t>P</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71">
                                            <p:txEl>
                                              <p:pRg st="0" end="0"/>
                                            </p:txEl>
                                          </p:spTgt>
                                        </p:tgtEl>
                                        <p:attrNameLst>
                                          <p:attrName>style.visibility</p:attrName>
                                        </p:attrNameLst>
                                      </p:cBhvr>
                                      <p:to>
                                        <p:strVal val="visible"/>
                                      </p:to>
                                    </p:set>
                                    <p:animEffect transition="in" filter="wipe(left)">
                                      <p:cBhvr>
                                        <p:cTn id="7" dur="500"/>
                                        <p:tgtEl>
                                          <p:spTgt spid="117771">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7771">
                                            <p:txEl>
                                              <p:pRg st="1" end="1"/>
                                            </p:txEl>
                                          </p:spTgt>
                                        </p:tgtEl>
                                        <p:attrNameLst>
                                          <p:attrName>style.visibility</p:attrName>
                                        </p:attrNameLst>
                                      </p:cBhvr>
                                      <p:to>
                                        <p:strVal val="visible"/>
                                      </p:to>
                                    </p:set>
                                    <p:animEffect transition="in" filter="wipe(left)">
                                      <p:cBhvr>
                                        <p:cTn id="16" dur="500"/>
                                        <p:tgtEl>
                                          <p:spTgt spid="117771">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7784"/>
                                        </p:tgtEl>
                                        <p:attrNameLst>
                                          <p:attrName>style.visibility</p:attrName>
                                        </p:attrNameLst>
                                      </p:cBhvr>
                                      <p:to>
                                        <p:strVal val="visible"/>
                                      </p:to>
                                    </p:set>
                                    <p:animEffect transition="in" filter="fade">
                                      <p:cBhvr>
                                        <p:cTn id="20" dur="500"/>
                                        <p:tgtEl>
                                          <p:spTgt spid="11778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771">
                                            <p:txEl>
                                              <p:pRg st="2" end="2"/>
                                            </p:txEl>
                                          </p:spTgt>
                                        </p:tgtEl>
                                        <p:attrNameLst>
                                          <p:attrName>style.visibility</p:attrName>
                                        </p:attrNameLst>
                                      </p:cBhvr>
                                      <p:to>
                                        <p:strVal val="visible"/>
                                      </p:to>
                                    </p:set>
                                    <p:animEffect transition="in" filter="wipe(left)">
                                      <p:cBhvr>
                                        <p:cTn id="25" dur="500"/>
                                        <p:tgtEl>
                                          <p:spTgt spid="11777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7785"/>
                                        </p:tgtEl>
                                        <p:attrNameLst>
                                          <p:attrName>style.visibility</p:attrName>
                                        </p:attrNameLst>
                                      </p:cBhvr>
                                      <p:to>
                                        <p:strVal val="visible"/>
                                      </p:to>
                                    </p:set>
                                    <p:animEffect transition="in" filter="fade">
                                      <p:cBhvr>
                                        <p:cTn id="33" dur="500"/>
                                        <p:tgtEl>
                                          <p:spTgt spid="11778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7786"/>
                                        </p:tgtEl>
                                        <p:attrNameLst>
                                          <p:attrName>style.visibility</p:attrName>
                                        </p:attrNameLst>
                                      </p:cBhvr>
                                      <p:to>
                                        <p:strVal val="visible"/>
                                      </p:to>
                                    </p:set>
                                    <p:animEffect transition="in" filter="fade">
                                      <p:cBhvr>
                                        <p:cTn id="41" dur="500"/>
                                        <p:tgtEl>
                                          <p:spTgt spid="117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5" grpId="0" animBg="1"/>
      <p:bldP spid="117786" grpId="0" animBg="1"/>
      <p:bldP spid="117771" grpId="0" uiExpand="1" build="p" bldLvl="5"/>
      <p:bldP spid="117784" grpId="0" uiExpan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graphicFrame>
        <p:nvGraphicFramePr>
          <p:cNvPr id="8" name="Object 67"/>
          <p:cNvGraphicFramePr>
            <a:graphicFrameLocks noChangeAspect="1"/>
          </p:cNvGraphicFramePr>
          <p:nvPr/>
        </p:nvGraphicFramePr>
        <p:xfrm>
          <a:off x="4070350" y="906463"/>
          <a:ext cx="4821238" cy="5791200"/>
        </p:xfrm>
        <a:graphic>
          <a:graphicData uri="http://schemas.openxmlformats.org/presentationml/2006/ole">
            <p:oleObj spid="_x0000_s27650" name="Chart" r:id="rId4" imgW="3390840" imgH="3705046" progId="Excel.Sheet.8">
              <p:embed/>
            </p:oleObj>
          </a:graphicData>
        </a:graphic>
      </p:graphicFrame>
      <p:sp useBgFill="1">
        <p:nvSpPr>
          <p:cNvPr id="9" name="Text Box 68" descr="Wide upward diagonal"/>
          <p:cNvSpPr txBox="1">
            <a:spLocks noChangeArrowheads="1"/>
          </p:cNvSpPr>
          <p:nvPr/>
        </p:nvSpPr>
        <p:spPr bwMode="auto">
          <a:xfrm>
            <a:off x="4198938" y="1054100"/>
            <a:ext cx="592137" cy="503238"/>
          </a:xfrm>
          <a:prstGeom prst="rect">
            <a:avLst/>
          </a:prstGeom>
          <a:ln w="9525">
            <a:noFill/>
            <a:miter lim="800000"/>
            <a:headEnd/>
            <a:tailEnd/>
          </a:ln>
        </p:spPr>
        <p:txBody>
          <a:bodyPr>
            <a:spAutoFit/>
          </a:bodyPr>
          <a:lstStyle/>
          <a:p>
            <a:pPr algn="ctr">
              <a:spcBef>
                <a:spcPct val="50000"/>
              </a:spcBef>
            </a:pPr>
            <a:r>
              <a:rPr lang="en-US" sz="2700" b="1" i="1" dirty="0">
                <a:cs typeface="Arial" charset="0"/>
              </a:rPr>
              <a:t>P</a:t>
            </a:r>
          </a:p>
        </p:txBody>
      </p:sp>
      <p:sp useBgFill="1">
        <p:nvSpPr>
          <p:cNvPr id="10" name="Text Box 70" descr="Wide upward diagonal"/>
          <p:cNvSpPr txBox="1">
            <a:spLocks noChangeArrowheads="1"/>
          </p:cNvSpPr>
          <p:nvPr/>
        </p:nvSpPr>
        <p:spPr bwMode="auto">
          <a:xfrm>
            <a:off x="8277225" y="6051550"/>
            <a:ext cx="592138" cy="411163"/>
          </a:xfrm>
          <a:prstGeom prst="rect">
            <a:avLst/>
          </a:prstGeom>
          <a:ln w="9525">
            <a:noFill/>
            <a:miter lim="800000"/>
            <a:headEnd/>
            <a:tailEnd/>
          </a:ln>
        </p:spPr>
        <p:txBody>
          <a:bodyPr tIns="0" bIns="0">
            <a:spAutoFit/>
          </a:bodyPr>
          <a:lstStyle/>
          <a:p>
            <a:pPr algn="ctr">
              <a:spcBef>
                <a:spcPct val="50000"/>
              </a:spcBef>
            </a:pPr>
            <a:r>
              <a:rPr lang="en-US" sz="2700" b="1" i="1" dirty="0">
                <a:cs typeface="Arial" charset="0"/>
              </a:rPr>
              <a:t>Q</a:t>
            </a:r>
          </a:p>
        </p:txBody>
      </p:sp>
      <p:sp>
        <p:nvSpPr>
          <p:cNvPr id="11" name="Text Box 71"/>
          <p:cNvSpPr txBox="1">
            <a:spLocks noChangeArrowheads="1"/>
          </p:cNvSpPr>
          <p:nvPr/>
        </p:nvSpPr>
        <p:spPr bwMode="auto">
          <a:xfrm>
            <a:off x="5251450" y="796925"/>
            <a:ext cx="2909888" cy="488950"/>
          </a:xfrm>
          <a:prstGeom prst="rect">
            <a:avLst/>
          </a:prstGeom>
          <a:noFill/>
          <a:ln w="9525">
            <a:noFill/>
            <a:miter lim="800000"/>
            <a:headEnd/>
            <a:tailEnd/>
          </a:ln>
        </p:spPr>
        <p:txBody>
          <a:bodyPr>
            <a:spAutoFit/>
          </a:bodyPr>
          <a:lstStyle/>
          <a:p>
            <a:pPr algn="ctr">
              <a:spcBef>
                <a:spcPct val="50000"/>
              </a:spcBef>
            </a:pPr>
            <a:r>
              <a:rPr lang="en-US" sz="2600" i="1">
                <a:cs typeface="Arial" charset="0"/>
              </a:rPr>
              <a:t>demand curve</a:t>
            </a:r>
          </a:p>
        </p:txBody>
      </p:sp>
      <p:sp>
        <p:nvSpPr>
          <p:cNvPr id="12" name="Rectangle 92"/>
          <p:cNvSpPr>
            <a:spLocks noChangeArrowheads="1"/>
          </p:cNvSpPr>
          <p:nvPr/>
        </p:nvSpPr>
        <p:spPr bwMode="auto">
          <a:xfrm>
            <a:off x="425450" y="1295400"/>
            <a:ext cx="3136900" cy="2282825"/>
          </a:xfrm>
          <a:prstGeom prst="rect">
            <a:avLst/>
          </a:prstGeom>
          <a:noFill/>
          <a:ln w="9525">
            <a:noFill/>
            <a:miter lim="800000"/>
            <a:headEnd/>
            <a:tailEnd/>
          </a:ln>
        </p:spPr>
        <p:txBody>
          <a:bodyPr/>
          <a:lstStyle/>
          <a:p>
            <a:pPr marL="463550" indent="-463550">
              <a:spcBef>
                <a:spcPct val="30000"/>
              </a:spcBef>
              <a:buClr>
                <a:srgbClr val="003399"/>
              </a:buClr>
              <a:buSzPct val="120000"/>
              <a:buFont typeface="Wingdings" pitchFamily="2" charset="2"/>
              <a:buNone/>
            </a:pPr>
            <a:r>
              <a:rPr lang="en-US" sz="2500" b="1" dirty="0">
                <a:solidFill>
                  <a:srgbClr val="339966"/>
                </a:solidFill>
              </a:rPr>
              <a:t>A.</a:t>
            </a:r>
            <a:r>
              <a:rPr lang="en-US" sz="2600" b="1" dirty="0">
                <a:solidFill>
                  <a:srgbClr val="339966"/>
                </a:solidFill>
              </a:rPr>
              <a:t> </a:t>
            </a:r>
            <a:r>
              <a:rPr lang="en-US" sz="2600" dirty="0">
                <a:solidFill>
                  <a:srgbClr val="339966"/>
                </a:solidFill>
              </a:rPr>
              <a:t>	</a:t>
            </a:r>
            <a:r>
              <a:rPr lang="en-US" sz="2600" dirty="0"/>
              <a:t>Find marginal buyer’s WTP at </a:t>
            </a:r>
            <a:br>
              <a:rPr lang="en-US" sz="2600" dirty="0"/>
            </a:br>
            <a:r>
              <a:rPr lang="en-US" sz="2600" b="1" i="1" dirty="0"/>
              <a:t>Q</a:t>
            </a:r>
            <a:r>
              <a:rPr lang="en-US" sz="2600" dirty="0"/>
              <a:t> = 10. </a:t>
            </a:r>
          </a:p>
          <a:p>
            <a:pPr marL="463550" indent="-463550">
              <a:spcBef>
                <a:spcPct val="25000"/>
              </a:spcBef>
              <a:buClr>
                <a:srgbClr val="003399"/>
              </a:buClr>
              <a:buSzPct val="120000"/>
              <a:buFont typeface="Wingdings" pitchFamily="2" charset="2"/>
              <a:buNone/>
            </a:pPr>
            <a:r>
              <a:rPr lang="en-US" sz="2500" b="1" dirty="0">
                <a:solidFill>
                  <a:srgbClr val="339966"/>
                </a:solidFill>
              </a:rPr>
              <a:t>B.</a:t>
            </a:r>
            <a:r>
              <a:rPr lang="en-US" sz="2600" dirty="0">
                <a:solidFill>
                  <a:srgbClr val="339966"/>
                </a:solidFill>
              </a:rPr>
              <a:t>	</a:t>
            </a:r>
            <a:r>
              <a:rPr lang="en-US" sz="2600" dirty="0"/>
              <a:t>Find CS for </a:t>
            </a:r>
            <a:br>
              <a:rPr lang="en-US" sz="2600" dirty="0"/>
            </a:br>
            <a:r>
              <a:rPr lang="en-US" sz="2600" b="1" i="1" dirty="0"/>
              <a:t>P</a:t>
            </a:r>
            <a:r>
              <a:rPr lang="en-US" sz="2600" dirty="0"/>
              <a:t> = $30.</a:t>
            </a:r>
          </a:p>
        </p:txBody>
      </p:sp>
      <p:sp>
        <p:nvSpPr>
          <p:cNvPr id="13" name="Rectangle 93"/>
          <p:cNvSpPr>
            <a:spLocks noChangeArrowheads="1"/>
          </p:cNvSpPr>
          <p:nvPr/>
        </p:nvSpPr>
        <p:spPr bwMode="auto">
          <a:xfrm>
            <a:off x="530225" y="3444875"/>
            <a:ext cx="3775075" cy="1382712"/>
          </a:xfrm>
          <a:prstGeom prst="rect">
            <a:avLst/>
          </a:prstGeom>
          <a:noFill/>
          <a:ln w="9525">
            <a:noFill/>
            <a:miter lim="800000"/>
            <a:headEnd/>
            <a:tailEnd/>
          </a:ln>
        </p:spPr>
        <p:txBody>
          <a:bodyPr/>
          <a:lstStyle/>
          <a:p>
            <a:pPr>
              <a:spcBef>
                <a:spcPct val="45000"/>
              </a:spcBef>
              <a:buClr>
                <a:srgbClr val="003399"/>
              </a:buClr>
              <a:buSzPct val="120000"/>
              <a:buFont typeface="Wingdings" pitchFamily="2" charset="2"/>
              <a:buNone/>
            </a:pPr>
            <a:r>
              <a:rPr lang="en-US" sz="2600">
                <a:cs typeface="Arial" charset="0"/>
              </a:rPr>
              <a:t>Suppose </a:t>
            </a:r>
            <a:r>
              <a:rPr lang="en-US" sz="2600" b="1" i="1">
                <a:cs typeface="Arial" charset="0"/>
              </a:rPr>
              <a:t>P</a:t>
            </a:r>
            <a:r>
              <a:rPr lang="en-US" sz="2600">
                <a:cs typeface="Arial" charset="0"/>
              </a:rPr>
              <a:t> falls to $20.</a:t>
            </a:r>
            <a:br>
              <a:rPr lang="en-US" sz="2600">
                <a:cs typeface="Arial" charset="0"/>
              </a:rPr>
            </a:br>
            <a:r>
              <a:rPr lang="en-US" sz="2600">
                <a:cs typeface="Arial" charset="0"/>
              </a:rPr>
              <a:t>How much will CS increase due to… </a:t>
            </a:r>
            <a:endParaRPr lang="en-US" sz="2600" b="1">
              <a:solidFill>
                <a:srgbClr val="008080"/>
              </a:solidFill>
              <a:cs typeface="Arial" charset="0"/>
            </a:endParaRPr>
          </a:p>
        </p:txBody>
      </p:sp>
      <p:sp>
        <p:nvSpPr>
          <p:cNvPr id="14" name="Rectangle 94"/>
          <p:cNvSpPr>
            <a:spLocks noChangeArrowheads="1"/>
          </p:cNvSpPr>
          <p:nvPr/>
        </p:nvSpPr>
        <p:spPr bwMode="auto">
          <a:xfrm>
            <a:off x="533400" y="4724400"/>
            <a:ext cx="3775075" cy="1909762"/>
          </a:xfrm>
          <a:prstGeom prst="rect">
            <a:avLst/>
          </a:prstGeom>
          <a:noFill/>
          <a:ln w="9525">
            <a:noFill/>
            <a:miter lim="800000"/>
            <a:headEnd/>
            <a:tailEnd/>
          </a:ln>
        </p:spPr>
        <p:txBody>
          <a:bodyPr/>
          <a:lstStyle/>
          <a:p>
            <a:pPr marL="463550" indent="-463550">
              <a:spcBef>
                <a:spcPct val="20000"/>
              </a:spcBef>
              <a:buClr>
                <a:srgbClr val="003399"/>
              </a:buClr>
              <a:buSzPct val="120000"/>
              <a:buFont typeface="Wingdings" pitchFamily="2" charset="2"/>
              <a:buNone/>
            </a:pPr>
            <a:r>
              <a:rPr lang="en-US" sz="2500" b="1">
                <a:solidFill>
                  <a:srgbClr val="339966"/>
                </a:solidFill>
                <a:cs typeface="Arial" charset="0"/>
              </a:rPr>
              <a:t>C.</a:t>
            </a:r>
            <a:r>
              <a:rPr lang="en-US" sz="2600" b="1">
                <a:solidFill>
                  <a:srgbClr val="339966"/>
                </a:solidFill>
                <a:cs typeface="Arial" charset="0"/>
              </a:rPr>
              <a:t> </a:t>
            </a:r>
            <a:r>
              <a:rPr lang="en-US" sz="2600">
                <a:solidFill>
                  <a:srgbClr val="339966"/>
                </a:solidFill>
                <a:cs typeface="Arial" charset="0"/>
              </a:rPr>
              <a:t>	</a:t>
            </a:r>
            <a:r>
              <a:rPr lang="en-US" sz="2600">
                <a:cs typeface="Arial" charset="0"/>
              </a:rPr>
              <a:t>buyers entering </a:t>
            </a:r>
            <a:br>
              <a:rPr lang="en-US" sz="2600">
                <a:cs typeface="Arial" charset="0"/>
              </a:rPr>
            </a:br>
            <a:r>
              <a:rPr lang="en-US" sz="2600">
                <a:cs typeface="Arial" charset="0"/>
              </a:rPr>
              <a:t>the market</a:t>
            </a:r>
          </a:p>
          <a:p>
            <a:pPr marL="463550" indent="-463550">
              <a:spcBef>
                <a:spcPct val="20000"/>
              </a:spcBef>
              <a:buClr>
                <a:srgbClr val="003399"/>
              </a:buClr>
              <a:buSzPct val="120000"/>
              <a:buFont typeface="Wingdings" pitchFamily="2" charset="2"/>
              <a:buNone/>
            </a:pPr>
            <a:r>
              <a:rPr lang="en-US" sz="2500" b="1">
                <a:solidFill>
                  <a:srgbClr val="339966"/>
                </a:solidFill>
                <a:cs typeface="Arial" charset="0"/>
              </a:rPr>
              <a:t>D.</a:t>
            </a:r>
            <a:r>
              <a:rPr lang="en-US" sz="2600">
                <a:solidFill>
                  <a:srgbClr val="339966"/>
                </a:solidFill>
                <a:cs typeface="Arial" charset="0"/>
              </a:rPr>
              <a:t>	</a:t>
            </a:r>
            <a:r>
              <a:rPr lang="en-US" sz="2600">
                <a:cs typeface="Arial" charset="0"/>
              </a:rPr>
              <a:t>existing buyers paying lower price</a:t>
            </a:r>
          </a:p>
        </p:txBody>
      </p:sp>
      <p:sp>
        <p:nvSpPr>
          <p:cNvPr id="15" name="Text Box 10"/>
          <p:cNvSpPr txBox="1">
            <a:spLocks noChangeArrowheads="1"/>
          </p:cNvSpPr>
          <p:nvPr/>
        </p:nvSpPr>
        <p:spPr bwMode="auto">
          <a:xfrm>
            <a:off x="4035425" y="1547813"/>
            <a:ext cx="438150" cy="473075"/>
          </a:xfrm>
          <a:prstGeom prst="rect">
            <a:avLst/>
          </a:prstGeom>
          <a:noFill/>
          <a:ln w="9525">
            <a:noFill/>
            <a:miter lim="800000"/>
            <a:headEnd/>
            <a:tailEnd/>
          </a:ln>
        </p:spPr>
        <p:txBody>
          <a:bodyPr>
            <a:spAutoFit/>
          </a:bodyPr>
          <a:lstStyle/>
          <a:p>
            <a:pPr>
              <a:spcBef>
                <a:spcPct val="50000"/>
              </a:spcBef>
            </a:pPr>
            <a:r>
              <a:rPr lang="en-US" sz="2500">
                <a:cs typeface="Arial" charset="0"/>
              </a:rPr>
              <a:t>$</a:t>
            </a: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Consumer surplus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left)">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wipe(left)">
                                      <p:cBhvr>
                                        <p:cTn id="20" dur="500"/>
                                        <p:tgtEl>
                                          <p:spTgt spid="14">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left)">
                                      <p:cBhvr>
                                        <p:cTn id="2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p:bldP spid="13" grpId="0"/>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1</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graphicFrame>
        <p:nvGraphicFramePr>
          <p:cNvPr id="5" name="Object 8"/>
          <p:cNvGraphicFramePr>
            <a:graphicFrameLocks noChangeAspect="1"/>
          </p:cNvGraphicFramePr>
          <p:nvPr/>
        </p:nvGraphicFramePr>
        <p:xfrm>
          <a:off x="4070350" y="906463"/>
          <a:ext cx="4821238" cy="5791200"/>
        </p:xfrm>
        <a:graphic>
          <a:graphicData uri="http://schemas.openxmlformats.org/presentationml/2006/ole">
            <p:oleObj spid="_x0000_s28674" name="Chart" r:id="rId4" imgW="3390840" imgH="3705046" progId="Excel.Sheet.8">
              <p:embed/>
            </p:oleObj>
          </a:graphicData>
        </a:graphic>
      </p:graphicFrame>
      <p:sp useBgFill="1">
        <p:nvSpPr>
          <p:cNvPr id="6" name="Text Box 9" descr="Wide upward diagonal"/>
          <p:cNvSpPr txBox="1">
            <a:spLocks noChangeArrowheads="1"/>
          </p:cNvSpPr>
          <p:nvPr/>
        </p:nvSpPr>
        <p:spPr bwMode="auto">
          <a:xfrm>
            <a:off x="4198938" y="1054100"/>
            <a:ext cx="592137" cy="503238"/>
          </a:xfrm>
          <a:prstGeom prst="rect">
            <a:avLst/>
          </a:prstGeom>
          <a:ln w="9525">
            <a:noFill/>
            <a:miter lim="800000"/>
            <a:headEnd/>
            <a:tailEnd/>
          </a:ln>
        </p:spPr>
        <p:txBody>
          <a:bodyPr>
            <a:spAutoFit/>
          </a:bodyPr>
          <a:lstStyle/>
          <a:p>
            <a:pPr algn="ctr">
              <a:spcBef>
                <a:spcPct val="50000"/>
              </a:spcBef>
            </a:pPr>
            <a:r>
              <a:rPr lang="en-US" sz="2700" b="1" i="1" dirty="0">
                <a:cs typeface="Arial" charset="0"/>
              </a:rPr>
              <a:t>P</a:t>
            </a:r>
          </a:p>
        </p:txBody>
      </p:sp>
      <p:sp>
        <p:nvSpPr>
          <p:cNvPr id="8" name="Text Box 10"/>
          <p:cNvSpPr txBox="1">
            <a:spLocks noChangeArrowheads="1"/>
          </p:cNvSpPr>
          <p:nvPr/>
        </p:nvSpPr>
        <p:spPr bwMode="auto">
          <a:xfrm>
            <a:off x="4035425" y="1547813"/>
            <a:ext cx="438150" cy="473075"/>
          </a:xfrm>
          <a:prstGeom prst="rect">
            <a:avLst/>
          </a:prstGeom>
          <a:noFill/>
          <a:ln w="9525">
            <a:noFill/>
            <a:miter lim="800000"/>
            <a:headEnd/>
            <a:tailEnd/>
          </a:ln>
        </p:spPr>
        <p:txBody>
          <a:bodyPr>
            <a:spAutoFit/>
          </a:bodyPr>
          <a:lstStyle/>
          <a:p>
            <a:pPr>
              <a:spcBef>
                <a:spcPct val="50000"/>
              </a:spcBef>
            </a:pPr>
            <a:r>
              <a:rPr lang="en-US" sz="2500">
                <a:cs typeface="Arial" charset="0"/>
              </a:rPr>
              <a:t>$</a:t>
            </a:r>
          </a:p>
        </p:txBody>
      </p:sp>
      <p:sp useBgFill="1">
        <p:nvSpPr>
          <p:cNvPr id="9" name="Text Box 11" descr="Wide upward diagonal"/>
          <p:cNvSpPr txBox="1">
            <a:spLocks noChangeArrowheads="1"/>
          </p:cNvSpPr>
          <p:nvPr/>
        </p:nvSpPr>
        <p:spPr bwMode="auto">
          <a:xfrm>
            <a:off x="8277225" y="6051550"/>
            <a:ext cx="592138" cy="411163"/>
          </a:xfrm>
          <a:prstGeom prst="rect">
            <a:avLst/>
          </a:prstGeom>
          <a:ln w="9525">
            <a:noFill/>
            <a:miter lim="800000"/>
            <a:headEnd/>
            <a:tailEnd/>
          </a:ln>
        </p:spPr>
        <p:txBody>
          <a:bodyPr tIns="0" bIns="0">
            <a:spAutoFit/>
          </a:bodyPr>
          <a:lstStyle/>
          <a:p>
            <a:pPr algn="ctr">
              <a:spcBef>
                <a:spcPct val="50000"/>
              </a:spcBef>
            </a:pPr>
            <a:r>
              <a:rPr lang="en-US" sz="2700" b="1" i="1" dirty="0">
                <a:cs typeface="Arial" charset="0"/>
              </a:rPr>
              <a:t>Q</a:t>
            </a:r>
          </a:p>
        </p:txBody>
      </p:sp>
      <p:sp>
        <p:nvSpPr>
          <p:cNvPr id="10" name="Text Box 12"/>
          <p:cNvSpPr txBox="1">
            <a:spLocks noChangeArrowheads="1"/>
          </p:cNvSpPr>
          <p:nvPr/>
        </p:nvSpPr>
        <p:spPr bwMode="auto">
          <a:xfrm>
            <a:off x="5251450" y="796925"/>
            <a:ext cx="2909888" cy="488950"/>
          </a:xfrm>
          <a:prstGeom prst="rect">
            <a:avLst/>
          </a:prstGeom>
          <a:noFill/>
          <a:ln w="9525">
            <a:noFill/>
            <a:miter lim="800000"/>
            <a:headEnd/>
            <a:tailEnd/>
          </a:ln>
        </p:spPr>
        <p:txBody>
          <a:bodyPr>
            <a:spAutoFit/>
          </a:bodyPr>
          <a:lstStyle/>
          <a:p>
            <a:pPr algn="ctr">
              <a:spcBef>
                <a:spcPct val="50000"/>
              </a:spcBef>
            </a:pPr>
            <a:r>
              <a:rPr lang="en-US" sz="2600" i="1">
                <a:cs typeface="Arial" charset="0"/>
              </a:rPr>
              <a:t>demand curve</a:t>
            </a:r>
          </a:p>
        </p:txBody>
      </p:sp>
      <p:grpSp>
        <p:nvGrpSpPr>
          <p:cNvPr id="11" name="Group 13"/>
          <p:cNvGrpSpPr>
            <a:grpSpLocks/>
          </p:cNvGrpSpPr>
          <p:nvPr/>
        </p:nvGrpSpPr>
        <p:grpSpPr bwMode="auto">
          <a:xfrm>
            <a:off x="4240213" y="3848100"/>
            <a:ext cx="3890962" cy="2679700"/>
            <a:chOff x="2645" y="2193"/>
            <a:chExt cx="2451" cy="1688"/>
          </a:xfrm>
        </p:grpSpPr>
        <p:grpSp>
          <p:nvGrpSpPr>
            <p:cNvPr id="12" name="Group 14"/>
            <p:cNvGrpSpPr>
              <a:grpSpLocks/>
            </p:cNvGrpSpPr>
            <p:nvPr/>
          </p:nvGrpSpPr>
          <p:grpSpPr bwMode="auto">
            <a:xfrm>
              <a:off x="2645" y="2193"/>
              <a:ext cx="2280" cy="248"/>
              <a:chOff x="2645" y="2193"/>
              <a:chExt cx="2280" cy="248"/>
            </a:xfrm>
          </p:grpSpPr>
          <p:sp>
            <p:nvSpPr>
              <p:cNvPr id="16" name="Line 15"/>
              <p:cNvSpPr>
                <a:spLocks noChangeShapeType="1"/>
              </p:cNvSpPr>
              <p:nvPr/>
            </p:nvSpPr>
            <p:spPr bwMode="auto">
              <a:xfrm>
                <a:off x="2971" y="2319"/>
                <a:ext cx="1954" cy="0"/>
              </a:xfrm>
              <a:prstGeom prst="line">
                <a:avLst/>
              </a:prstGeom>
              <a:noFill/>
              <a:ln w="19050">
                <a:solidFill>
                  <a:srgbClr val="FF0000"/>
                </a:solidFill>
                <a:round/>
                <a:headEnd/>
                <a:tailEnd/>
              </a:ln>
            </p:spPr>
            <p:txBody>
              <a:bodyPr/>
              <a:lstStyle/>
              <a:p>
                <a:endParaRPr lang="en-US"/>
              </a:p>
            </p:txBody>
          </p:sp>
          <p:sp>
            <p:nvSpPr>
              <p:cNvPr id="17" name="Rectangle 16"/>
              <p:cNvSpPr>
                <a:spLocks noChangeArrowheads="1"/>
              </p:cNvSpPr>
              <p:nvPr/>
            </p:nvSpPr>
            <p:spPr bwMode="auto">
              <a:xfrm>
                <a:off x="2645" y="2193"/>
                <a:ext cx="329" cy="248"/>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13" name="Group 17"/>
            <p:cNvGrpSpPr>
              <a:grpSpLocks/>
            </p:cNvGrpSpPr>
            <p:nvPr/>
          </p:nvGrpSpPr>
          <p:grpSpPr bwMode="auto">
            <a:xfrm>
              <a:off x="4767" y="2323"/>
              <a:ext cx="329" cy="1558"/>
              <a:chOff x="3798" y="2314"/>
              <a:chExt cx="329" cy="1558"/>
            </a:xfrm>
          </p:grpSpPr>
          <p:sp>
            <p:nvSpPr>
              <p:cNvPr id="14" name="Line 18"/>
              <p:cNvSpPr>
                <a:spLocks noChangeShapeType="1"/>
              </p:cNvSpPr>
              <p:nvPr/>
            </p:nvSpPr>
            <p:spPr bwMode="auto">
              <a:xfrm rot="5400000">
                <a:off x="3306" y="2971"/>
                <a:ext cx="1314" cy="0"/>
              </a:xfrm>
              <a:prstGeom prst="line">
                <a:avLst/>
              </a:prstGeom>
              <a:noFill/>
              <a:ln w="19050">
                <a:solidFill>
                  <a:srgbClr val="FF0000"/>
                </a:solidFill>
                <a:round/>
                <a:headEnd/>
                <a:tailEnd/>
              </a:ln>
            </p:spPr>
            <p:txBody>
              <a:bodyPr/>
              <a:lstStyle/>
              <a:p>
                <a:endParaRPr lang="en-US"/>
              </a:p>
            </p:txBody>
          </p:sp>
          <p:sp>
            <p:nvSpPr>
              <p:cNvPr id="15" name="Rectangle 19"/>
              <p:cNvSpPr>
                <a:spLocks noChangeArrowheads="1"/>
              </p:cNvSpPr>
              <p:nvPr/>
            </p:nvSpPr>
            <p:spPr bwMode="auto">
              <a:xfrm>
                <a:off x="3798" y="3624"/>
                <a:ext cx="329" cy="248"/>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sp>
        <p:nvSpPr>
          <p:cNvPr id="18" name="AutoShape 20"/>
          <p:cNvSpPr>
            <a:spLocks noChangeArrowheads="1"/>
          </p:cNvSpPr>
          <p:nvPr/>
        </p:nvSpPr>
        <p:spPr bwMode="auto">
          <a:xfrm>
            <a:off x="4883150" y="2266950"/>
            <a:ext cx="1454150" cy="869950"/>
          </a:xfrm>
          <a:prstGeom prst="rtTriangle">
            <a:avLst/>
          </a:prstGeom>
          <a:solidFill>
            <a:srgbClr val="3366FF">
              <a:alpha val="30196"/>
            </a:srgbClr>
          </a:solidFill>
          <a:ln w="9525">
            <a:noFill/>
            <a:miter lim="800000"/>
            <a:headEnd/>
            <a:tailEnd/>
          </a:ln>
        </p:spPr>
        <p:txBody>
          <a:bodyPr wrap="none" anchor="ctr"/>
          <a:lstStyle/>
          <a:p>
            <a:endParaRPr lang="en-US">
              <a:cs typeface="Arial" charset="0"/>
            </a:endParaRPr>
          </a:p>
        </p:txBody>
      </p:sp>
      <p:grpSp>
        <p:nvGrpSpPr>
          <p:cNvPr id="19" name="Group 21"/>
          <p:cNvGrpSpPr>
            <a:grpSpLocks/>
          </p:cNvGrpSpPr>
          <p:nvPr/>
        </p:nvGrpSpPr>
        <p:grpSpPr bwMode="auto">
          <a:xfrm>
            <a:off x="4222750" y="2944813"/>
            <a:ext cx="2425700" cy="3598862"/>
            <a:chOff x="2646" y="1615"/>
            <a:chExt cx="1528" cy="2267"/>
          </a:xfrm>
        </p:grpSpPr>
        <p:sp>
          <p:nvSpPr>
            <p:cNvPr id="20" name="Rectangle 22"/>
            <p:cNvSpPr>
              <a:spLocks noChangeArrowheads="1"/>
            </p:cNvSpPr>
            <p:nvPr/>
          </p:nvSpPr>
          <p:spPr bwMode="auto">
            <a:xfrm>
              <a:off x="3845" y="3634"/>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nvGrpSpPr>
            <p:cNvPr id="21" name="Group 23"/>
            <p:cNvGrpSpPr>
              <a:grpSpLocks/>
            </p:cNvGrpSpPr>
            <p:nvPr/>
          </p:nvGrpSpPr>
          <p:grpSpPr bwMode="auto">
            <a:xfrm>
              <a:off x="2646" y="1615"/>
              <a:ext cx="1361" cy="248"/>
              <a:chOff x="2646" y="1615"/>
              <a:chExt cx="1361" cy="248"/>
            </a:xfrm>
          </p:grpSpPr>
          <p:sp>
            <p:nvSpPr>
              <p:cNvPr id="23" name="Line 24"/>
              <p:cNvSpPr>
                <a:spLocks noChangeShapeType="1"/>
              </p:cNvSpPr>
              <p:nvPr/>
            </p:nvSpPr>
            <p:spPr bwMode="auto">
              <a:xfrm flipV="1">
                <a:off x="2972" y="1737"/>
                <a:ext cx="1035" cy="0"/>
              </a:xfrm>
              <a:prstGeom prst="line">
                <a:avLst/>
              </a:prstGeom>
              <a:noFill/>
              <a:ln w="12700">
                <a:solidFill>
                  <a:srgbClr val="0000FF"/>
                </a:solidFill>
                <a:round/>
                <a:headEnd/>
                <a:tailEnd/>
              </a:ln>
            </p:spPr>
            <p:txBody>
              <a:bodyPr/>
              <a:lstStyle/>
              <a:p>
                <a:endParaRPr lang="en-US"/>
              </a:p>
            </p:txBody>
          </p:sp>
          <p:sp>
            <p:nvSpPr>
              <p:cNvPr id="24" name="Rectangle 25"/>
              <p:cNvSpPr>
                <a:spLocks noChangeArrowheads="1"/>
              </p:cNvSpPr>
              <p:nvPr/>
            </p:nvSpPr>
            <p:spPr bwMode="auto">
              <a:xfrm>
                <a:off x="2646" y="1615"/>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sp>
          <p:nvSpPr>
            <p:cNvPr id="22" name="Line 26"/>
            <p:cNvSpPr>
              <a:spLocks noChangeShapeType="1"/>
            </p:cNvSpPr>
            <p:nvPr/>
          </p:nvSpPr>
          <p:spPr bwMode="auto">
            <a:xfrm flipV="1">
              <a:off x="4003" y="1732"/>
              <a:ext cx="0" cy="1905"/>
            </a:xfrm>
            <a:prstGeom prst="line">
              <a:avLst/>
            </a:prstGeom>
            <a:noFill/>
            <a:ln w="19050">
              <a:solidFill>
                <a:srgbClr val="0000FF"/>
              </a:solidFill>
              <a:round/>
              <a:headEnd/>
              <a:tailEnd/>
            </a:ln>
          </p:spPr>
          <p:txBody>
            <a:bodyPr/>
            <a:lstStyle/>
            <a:p>
              <a:endParaRPr lang="en-US"/>
            </a:p>
          </p:txBody>
        </p:sp>
      </p:grpSp>
      <p:sp>
        <p:nvSpPr>
          <p:cNvPr id="25" name="AutoShape 27"/>
          <p:cNvSpPr>
            <a:spLocks noChangeArrowheads="1"/>
          </p:cNvSpPr>
          <p:nvPr/>
        </p:nvSpPr>
        <p:spPr bwMode="auto">
          <a:xfrm>
            <a:off x="6397625" y="3175000"/>
            <a:ext cx="1401763" cy="863600"/>
          </a:xfrm>
          <a:prstGeom prst="rtTriangle">
            <a:avLst/>
          </a:prstGeom>
          <a:pattFill prst="wdUpDiag">
            <a:fgClr>
              <a:srgbClr val="33CCFF"/>
            </a:fgClr>
            <a:bgClr>
              <a:schemeClr val="bg1"/>
            </a:bgClr>
          </a:pattFill>
          <a:ln w="9525">
            <a:noFill/>
            <a:miter lim="800000"/>
            <a:headEnd/>
            <a:tailEnd/>
          </a:ln>
        </p:spPr>
        <p:txBody>
          <a:bodyPr wrap="none" anchor="ctr"/>
          <a:lstStyle/>
          <a:p>
            <a:endParaRPr lang="en-US">
              <a:cs typeface="Arial" charset="0"/>
            </a:endParaRPr>
          </a:p>
        </p:txBody>
      </p:sp>
      <p:sp>
        <p:nvSpPr>
          <p:cNvPr id="26" name="Rectangle 28"/>
          <p:cNvSpPr>
            <a:spLocks noChangeArrowheads="1"/>
          </p:cNvSpPr>
          <p:nvPr/>
        </p:nvSpPr>
        <p:spPr bwMode="auto">
          <a:xfrm>
            <a:off x="4889500" y="3152775"/>
            <a:ext cx="1476375" cy="885825"/>
          </a:xfrm>
          <a:prstGeom prst="rect">
            <a:avLst/>
          </a:prstGeom>
          <a:pattFill prst="wdDnDiag">
            <a:fgClr>
              <a:srgbClr val="00CC99"/>
            </a:fgClr>
            <a:bgClr>
              <a:schemeClr val="bg1"/>
            </a:bgClr>
          </a:pattFill>
          <a:ln w="9525">
            <a:noFill/>
            <a:miter lim="800000"/>
            <a:headEnd/>
            <a:tailEnd/>
          </a:ln>
        </p:spPr>
        <p:txBody>
          <a:bodyPr wrap="none" anchor="ctr"/>
          <a:lstStyle/>
          <a:p>
            <a:endParaRPr lang="en-US">
              <a:cs typeface="Arial" charset="0"/>
            </a:endParaRPr>
          </a:p>
        </p:txBody>
      </p:sp>
      <p:sp>
        <p:nvSpPr>
          <p:cNvPr id="27" name="Rectangle 33"/>
          <p:cNvSpPr>
            <a:spLocks noChangeArrowheads="1"/>
          </p:cNvSpPr>
          <p:nvPr/>
        </p:nvSpPr>
        <p:spPr bwMode="auto">
          <a:xfrm>
            <a:off x="409575" y="1371600"/>
            <a:ext cx="3775075" cy="1941513"/>
          </a:xfrm>
          <a:prstGeom prst="rect">
            <a:avLst/>
          </a:prstGeom>
          <a:noFill/>
          <a:ln w="9525">
            <a:noFill/>
            <a:miter lim="800000"/>
            <a:headEnd/>
            <a:tailEnd/>
          </a:ln>
        </p:spPr>
        <p:txBody>
          <a:bodyPr/>
          <a:lstStyle/>
          <a:p>
            <a:pPr marL="404813" indent="-404813">
              <a:spcBef>
                <a:spcPct val="40000"/>
              </a:spcBef>
              <a:buClr>
                <a:srgbClr val="003399"/>
              </a:buClr>
              <a:buSzPct val="120000"/>
              <a:buFont typeface="Wingdings" pitchFamily="2" charset="2"/>
              <a:buNone/>
            </a:pPr>
            <a:r>
              <a:rPr lang="en-US" sz="2500" b="1" dirty="0">
                <a:solidFill>
                  <a:srgbClr val="339966"/>
                </a:solidFill>
              </a:rPr>
              <a:t>A.	</a:t>
            </a:r>
            <a:r>
              <a:rPr lang="en-US" sz="2600" dirty="0"/>
              <a:t>At </a:t>
            </a:r>
            <a:r>
              <a:rPr lang="en-US" sz="2600" b="1" i="1" dirty="0"/>
              <a:t>Q</a:t>
            </a:r>
            <a:r>
              <a:rPr lang="en-US" sz="2600" dirty="0"/>
              <a:t> = 10, marginal buyer’s WTP is </a:t>
            </a:r>
            <a:r>
              <a:rPr lang="en-US" sz="2600" u="sng" dirty="0"/>
              <a:t>$30</a:t>
            </a:r>
            <a:r>
              <a:rPr lang="en-US" sz="2600" dirty="0"/>
              <a:t>.</a:t>
            </a:r>
          </a:p>
          <a:p>
            <a:pPr marL="404813" indent="-404813">
              <a:spcBef>
                <a:spcPct val="40000"/>
              </a:spcBef>
              <a:buClr>
                <a:srgbClr val="003399"/>
              </a:buClr>
              <a:buSzPct val="120000"/>
              <a:buFont typeface="Wingdings" pitchFamily="2" charset="2"/>
              <a:buNone/>
            </a:pPr>
            <a:r>
              <a:rPr lang="en-US" sz="2500" b="1" dirty="0">
                <a:solidFill>
                  <a:srgbClr val="339966"/>
                </a:solidFill>
              </a:rPr>
              <a:t>B.</a:t>
            </a:r>
            <a:r>
              <a:rPr lang="en-US" sz="2500" dirty="0">
                <a:solidFill>
                  <a:srgbClr val="339966"/>
                </a:solidFill>
              </a:rPr>
              <a:t>	</a:t>
            </a:r>
            <a:r>
              <a:rPr lang="en-US" sz="2600" dirty="0"/>
              <a:t>CS = ½ x 10 x $10 </a:t>
            </a:r>
            <a:br>
              <a:rPr lang="en-US" sz="2600" dirty="0"/>
            </a:br>
            <a:r>
              <a:rPr lang="en-US" sz="2600" dirty="0"/>
              <a:t>= </a:t>
            </a:r>
            <a:r>
              <a:rPr lang="en-US" sz="2600" u="sng" dirty="0"/>
              <a:t>$50</a:t>
            </a:r>
          </a:p>
        </p:txBody>
      </p:sp>
      <p:sp>
        <p:nvSpPr>
          <p:cNvPr id="28" name="Rectangle 34"/>
          <p:cNvSpPr>
            <a:spLocks noChangeArrowheads="1"/>
          </p:cNvSpPr>
          <p:nvPr/>
        </p:nvSpPr>
        <p:spPr bwMode="auto">
          <a:xfrm>
            <a:off x="474663" y="3302000"/>
            <a:ext cx="3435350" cy="525463"/>
          </a:xfrm>
          <a:prstGeom prst="rect">
            <a:avLst/>
          </a:prstGeom>
          <a:noFill/>
          <a:ln w="9525">
            <a:noFill/>
            <a:miter lim="800000"/>
            <a:headEnd/>
            <a:tailEnd/>
          </a:ln>
        </p:spPr>
        <p:txBody>
          <a:bodyPr/>
          <a:lstStyle/>
          <a:p>
            <a:pPr>
              <a:spcBef>
                <a:spcPct val="45000"/>
              </a:spcBef>
              <a:buClr>
                <a:srgbClr val="003399"/>
              </a:buClr>
              <a:buSzPct val="120000"/>
              <a:buFont typeface="Wingdings" pitchFamily="2" charset="2"/>
              <a:buNone/>
            </a:pPr>
            <a:r>
              <a:rPr lang="en-US" sz="2600" b="1" i="1">
                <a:cs typeface="Arial" charset="0"/>
              </a:rPr>
              <a:t>P</a:t>
            </a:r>
            <a:r>
              <a:rPr lang="en-US" sz="2600">
                <a:cs typeface="Arial" charset="0"/>
              </a:rPr>
              <a:t>  falls to $20.</a:t>
            </a:r>
            <a:endParaRPr lang="en-US" sz="2600" b="1">
              <a:solidFill>
                <a:srgbClr val="008080"/>
              </a:solidFill>
              <a:cs typeface="Arial" charset="0"/>
            </a:endParaRPr>
          </a:p>
        </p:txBody>
      </p:sp>
      <p:sp>
        <p:nvSpPr>
          <p:cNvPr id="29" name="Rectangle 35"/>
          <p:cNvSpPr>
            <a:spLocks noChangeArrowheads="1"/>
          </p:cNvSpPr>
          <p:nvPr/>
        </p:nvSpPr>
        <p:spPr bwMode="auto">
          <a:xfrm>
            <a:off x="444500" y="3868738"/>
            <a:ext cx="3775075" cy="2643187"/>
          </a:xfrm>
          <a:prstGeom prst="rect">
            <a:avLst/>
          </a:prstGeom>
          <a:noFill/>
          <a:ln w="9525">
            <a:noFill/>
            <a:miter lim="800000"/>
            <a:headEnd/>
            <a:tailEnd/>
          </a:ln>
        </p:spPr>
        <p:txBody>
          <a:bodyPr/>
          <a:lstStyle/>
          <a:p>
            <a:pPr marL="404813" indent="-404813">
              <a:spcBef>
                <a:spcPct val="40000"/>
              </a:spcBef>
              <a:buClr>
                <a:srgbClr val="003399"/>
              </a:buClr>
              <a:buSzPct val="120000"/>
              <a:buFont typeface="Wingdings" pitchFamily="2" charset="2"/>
              <a:buNone/>
            </a:pPr>
            <a:r>
              <a:rPr lang="en-US" sz="2500" b="1">
                <a:solidFill>
                  <a:srgbClr val="339966"/>
                </a:solidFill>
                <a:cs typeface="Arial" charset="0"/>
              </a:rPr>
              <a:t>C. </a:t>
            </a:r>
            <a:r>
              <a:rPr lang="en-US" sz="2600">
                <a:cs typeface="Arial" charset="0"/>
              </a:rPr>
              <a:t>CS for the </a:t>
            </a:r>
            <a:br>
              <a:rPr lang="en-US" sz="2600">
                <a:cs typeface="Arial" charset="0"/>
              </a:rPr>
            </a:br>
            <a:r>
              <a:rPr lang="en-US" sz="2600">
                <a:cs typeface="Arial" charset="0"/>
              </a:rPr>
              <a:t>additional buyers </a:t>
            </a:r>
            <a:br>
              <a:rPr lang="en-US" sz="2600">
                <a:cs typeface="Arial" charset="0"/>
              </a:rPr>
            </a:br>
            <a:r>
              <a:rPr lang="en-US" sz="2600">
                <a:cs typeface="Arial" charset="0"/>
              </a:rPr>
              <a:t>= ½ x 10 x $10 = </a:t>
            </a:r>
            <a:r>
              <a:rPr lang="en-US" sz="2600" u="sng">
                <a:cs typeface="Arial" charset="0"/>
              </a:rPr>
              <a:t>$50</a:t>
            </a:r>
          </a:p>
          <a:p>
            <a:pPr marL="404813" indent="-404813">
              <a:spcBef>
                <a:spcPct val="40000"/>
              </a:spcBef>
              <a:buClr>
                <a:srgbClr val="003399"/>
              </a:buClr>
              <a:buSzPct val="120000"/>
              <a:buFont typeface="Wingdings" pitchFamily="2" charset="2"/>
              <a:buNone/>
            </a:pPr>
            <a:r>
              <a:rPr lang="en-US" sz="2500" b="1">
                <a:solidFill>
                  <a:srgbClr val="339966"/>
                </a:solidFill>
                <a:cs typeface="Arial" charset="0"/>
              </a:rPr>
              <a:t>D. </a:t>
            </a:r>
            <a:r>
              <a:rPr lang="en-US" sz="2600">
                <a:cs typeface="Arial" charset="0"/>
              </a:rPr>
              <a:t>Increase in CS </a:t>
            </a:r>
            <a:br>
              <a:rPr lang="en-US" sz="2600">
                <a:cs typeface="Arial" charset="0"/>
              </a:rPr>
            </a:br>
            <a:r>
              <a:rPr lang="en-US" sz="2600">
                <a:cs typeface="Arial" charset="0"/>
              </a:rPr>
              <a:t>on initial 10 units</a:t>
            </a:r>
            <a:br>
              <a:rPr lang="en-US" sz="2600">
                <a:cs typeface="Arial" charset="0"/>
              </a:rPr>
            </a:br>
            <a:r>
              <a:rPr lang="en-US" sz="2600">
                <a:cs typeface="Arial" charset="0"/>
              </a:rPr>
              <a:t>= 10 x $10 = </a:t>
            </a:r>
            <a:r>
              <a:rPr lang="en-US" sz="2600" u="sng">
                <a:cs typeface="Arial" charset="0"/>
              </a:rPr>
              <a:t>$100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par>
                          <p:cTn id="8" fill="hold">
                            <p:stCondLst>
                              <p:cond delay="500"/>
                            </p:stCondLst>
                            <p:childTnLst>
                              <p:par>
                                <p:cTn id="9" presetID="18"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xEl>
                                              <p:pRg st="1" end="1"/>
                                            </p:txEl>
                                          </p:spTgt>
                                        </p:tgtEl>
                                        <p:attrNameLst>
                                          <p:attrName>style.visibility</p:attrName>
                                        </p:attrNameLst>
                                      </p:cBhvr>
                                      <p:to>
                                        <p:strVal val="visible"/>
                                      </p:to>
                                    </p:set>
                                    <p:animEffect transition="in" filter="wipe(left)">
                                      <p:cBhvr>
                                        <p:cTn id="16" dur="500"/>
                                        <p:tgtEl>
                                          <p:spTgt spid="2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500"/>
                            </p:stCondLst>
                            <p:childTnLst>
                              <p:par>
                                <p:cTn id="26" presetID="18" presetClass="entr" presetSubtype="6"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Righ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9">
                                            <p:txEl>
                                              <p:pRg st="0" end="0"/>
                                            </p:txEl>
                                          </p:spTgt>
                                        </p:tgtEl>
                                        <p:attrNameLst>
                                          <p:attrName>style.visibility</p:attrName>
                                        </p:attrNameLst>
                                      </p:cBhvr>
                                      <p:to>
                                        <p:strVal val="visible"/>
                                      </p:to>
                                    </p:set>
                                    <p:animEffect transition="in" filter="wipe(left)">
                                      <p:cBhvr>
                                        <p:cTn id="33" dur="500"/>
                                        <p:tgtEl>
                                          <p:spTgt spid="29">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9">
                                            <p:txEl>
                                              <p:pRg st="1" end="1"/>
                                            </p:txEl>
                                          </p:spTgt>
                                        </p:tgtEl>
                                        <p:attrNameLst>
                                          <p:attrName>style.visibility</p:attrName>
                                        </p:attrNameLst>
                                      </p:cBhvr>
                                      <p:to>
                                        <p:strVal val="visible"/>
                                      </p:to>
                                    </p:set>
                                    <p:animEffect transition="in" filter="wipe(left)">
                                      <p:cBhvr>
                                        <p:cTn id="41" dur="500"/>
                                        <p:tgtEl>
                                          <p:spTgt spid="29">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uiExpand="1" animBg="1"/>
      <p:bldP spid="26" grpId="0" animBg="1"/>
      <p:bldP spid="27" grpId="0" uiExpand="1" build="p" bldLvl="5"/>
      <p:bldP spid="28" grpId="0"/>
      <p:bldP spid="2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3"/>
          <p:cNvSpPr>
            <a:spLocks noGrp="1" noChangeArrowheads="1"/>
          </p:cNvSpPr>
          <p:nvPr>
            <p:ph type="title" idx="4294967295"/>
          </p:nvPr>
        </p:nvSpPr>
        <p:spPr>
          <a:xfrm>
            <a:off x="457200" y="230188"/>
            <a:ext cx="8229600" cy="649287"/>
          </a:xfrm>
        </p:spPr>
        <p:txBody>
          <a:bodyPr/>
          <a:lstStyle/>
          <a:p>
            <a:pPr eaLnBrk="1" hangingPunct="1"/>
            <a:r>
              <a:rPr lang="en-US" sz="3600" smtClean="0"/>
              <a:t>Cost and the Supply Curve</a:t>
            </a:r>
          </a:p>
        </p:txBody>
      </p:sp>
      <p:graphicFrame>
        <p:nvGraphicFramePr>
          <p:cNvPr id="123998" name="Group 94"/>
          <p:cNvGraphicFramePr>
            <a:graphicFrameLocks noGrp="1"/>
          </p:cNvGraphicFramePr>
          <p:nvPr/>
        </p:nvGraphicFramePr>
        <p:xfrm>
          <a:off x="631825" y="3863975"/>
          <a:ext cx="2433638" cy="2346326"/>
        </p:xfrm>
        <a:graphic>
          <a:graphicData uri="http://schemas.openxmlformats.org/drawingml/2006/table">
            <a:tbl>
              <a:tblPr/>
              <a:tblGrid>
                <a:gridCol w="1385888"/>
                <a:gridCol w="1047750"/>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name</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Jack</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Janet</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Chrissy</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123999" name="Text Box 95"/>
          <p:cNvSpPr txBox="1">
            <a:spLocks noChangeArrowheads="1"/>
          </p:cNvSpPr>
          <p:nvPr/>
        </p:nvSpPr>
        <p:spPr bwMode="auto">
          <a:xfrm>
            <a:off x="3670300" y="3735388"/>
            <a:ext cx="4919663" cy="2457450"/>
          </a:xfrm>
          <a:prstGeom prst="rect">
            <a:avLst/>
          </a:prstGeom>
          <a:noFill/>
          <a:ln w="9525">
            <a:noFill/>
            <a:miter lim="800000"/>
            <a:headEnd/>
            <a:tailEnd/>
          </a:ln>
        </p:spPr>
        <p:txBody>
          <a:bodyPr>
            <a:spAutoFit/>
          </a:bodyPr>
          <a:lstStyle/>
          <a:p>
            <a:pPr>
              <a:lnSpc>
                <a:spcPct val="105000"/>
              </a:lnSpc>
              <a:spcBef>
                <a:spcPct val="50000"/>
              </a:spcBef>
            </a:pPr>
            <a:r>
              <a:rPr lang="en-US" sz="2700">
                <a:cs typeface="Arial" charset="0"/>
              </a:rPr>
              <a:t>A seller will produce and sell the good/service only if the </a:t>
            </a:r>
            <a:br>
              <a:rPr lang="en-US" sz="2700">
                <a:cs typeface="Arial" charset="0"/>
              </a:rPr>
            </a:br>
            <a:r>
              <a:rPr lang="en-US" sz="2700">
                <a:cs typeface="Arial" charset="0"/>
              </a:rPr>
              <a:t>price exceeds his or her cost. </a:t>
            </a:r>
          </a:p>
          <a:p>
            <a:pPr>
              <a:lnSpc>
                <a:spcPct val="105000"/>
              </a:lnSpc>
              <a:spcBef>
                <a:spcPct val="50000"/>
              </a:spcBef>
            </a:pPr>
            <a:r>
              <a:rPr lang="en-US" sz="2700">
                <a:cs typeface="Arial" charset="0"/>
              </a:rPr>
              <a:t>Hence, cost is a measure of willingness to sell. </a:t>
            </a:r>
          </a:p>
        </p:txBody>
      </p:sp>
      <p:sp>
        <p:nvSpPr>
          <p:cNvPr id="39959" name="Rectangle 96"/>
          <p:cNvSpPr>
            <a:spLocks noGrp="1" noChangeArrowheads="1"/>
          </p:cNvSpPr>
          <p:nvPr>
            <p:ph type="body" idx="4294967295"/>
          </p:nvPr>
        </p:nvSpPr>
        <p:spPr>
          <a:xfrm>
            <a:off x="457200" y="935038"/>
            <a:ext cx="8229600" cy="3128962"/>
          </a:xfrm>
        </p:spPr>
        <p:txBody>
          <a:bodyPr/>
          <a:lstStyle/>
          <a:p>
            <a:pPr eaLnBrk="1" hangingPunct="1">
              <a:lnSpc>
                <a:spcPct val="100000"/>
              </a:lnSpc>
              <a:spcBef>
                <a:spcPct val="35000"/>
              </a:spcBef>
            </a:pPr>
            <a:r>
              <a:rPr lang="en-US" sz="2700" b="1" dirty="0" smtClean="0">
                <a:solidFill>
                  <a:srgbClr val="CC0000"/>
                </a:solidFill>
              </a:rPr>
              <a:t>Cost</a:t>
            </a:r>
            <a:r>
              <a:rPr lang="en-US" sz="2700" dirty="0" smtClean="0"/>
              <a:t> is the value of everything a seller must give up to produce a good (i.e., opportunity cost).  </a:t>
            </a:r>
          </a:p>
          <a:p>
            <a:pPr eaLnBrk="1" hangingPunct="1">
              <a:lnSpc>
                <a:spcPct val="100000"/>
              </a:lnSpc>
              <a:spcBef>
                <a:spcPct val="35000"/>
              </a:spcBef>
            </a:pPr>
            <a:r>
              <a:rPr lang="en-US" sz="2700" dirty="0" smtClean="0"/>
              <a:t>Includes cost of all resources used to produce good, including value of the seller’s time.  </a:t>
            </a:r>
          </a:p>
          <a:p>
            <a:pPr eaLnBrk="1" hangingPunct="1">
              <a:lnSpc>
                <a:spcPct val="100000"/>
              </a:lnSpc>
              <a:spcBef>
                <a:spcPct val="35000"/>
              </a:spcBef>
            </a:pPr>
            <a:r>
              <a:rPr lang="en-US" sz="2700" dirty="0" smtClean="0"/>
              <a:t>Example:  Costs of 3 sellers in the lawn-cutting business.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59">
                                            <p:txEl>
                                              <p:pRg st="0" end="0"/>
                                            </p:txEl>
                                          </p:spTgt>
                                        </p:tgtEl>
                                        <p:attrNameLst>
                                          <p:attrName>style.visibility</p:attrName>
                                        </p:attrNameLst>
                                      </p:cBhvr>
                                      <p:to>
                                        <p:strVal val="visible"/>
                                      </p:to>
                                    </p:set>
                                    <p:animEffect transition="in" filter="wipe(left)">
                                      <p:cBhvr>
                                        <p:cTn id="7" dur="500"/>
                                        <p:tgtEl>
                                          <p:spTgt spid="399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59">
                                            <p:txEl>
                                              <p:pRg st="1" end="1"/>
                                            </p:txEl>
                                          </p:spTgt>
                                        </p:tgtEl>
                                        <p:attrNameLst>
                                          <p:attrName>style.visibility</p:attrName>
                                        </p:attrNameLst>
                                      </p:cBhvr>
                                      <p:to>
                                        <p:strVal val="visible"/>
                                      </p:to>
                                    </p:set>
                                    <p:animEffect transition="in" filter="wipe(left)">
                                      <p:cBhvr>
                                        <p:cTn id="12" dur="500"/>
                                        <p:tgtEl>
                                          <p:spTgt spid="399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59">
                                            <p:txEl>
                                              <p:pRg st="2" end="2"/>
                                            </p:txEl>
                                          </p:spTgt>
                                        </p:tgtEl>
                                        <p:attrNameLst>
                                          <p:attrName>style.visibility</p:attrName>
                                        </p:attrNameLst>
                                      </p:cBhvr>
                                      <p:to>
                                        <p:strVal val="visible"/>
                                      </p:to>
                                    </p:set>
                                    <p:animEffect transition="in" filter="wipe(left)">
                                      <p:cBhvr>
                                        <p:cTn id="17" dur="500"/>
                                        <p:tgtEl>
                                          <p:spTgt spid="39959">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23998"/>
                                        </p:tgtEl>
                                        <p:attrNameLst>
                                          <p:attrName>style.visibility</p:attrName>
                                        </p:attrNameLst>
                                      </p:cBhvr>
                                      <p:to>
                                        <p:strVal val="visible"/>
                                      </p:to>
                                    </p:set>
                                    <p:animEffect transition="in" filter="fade">
                                      <p:cBhvr>
                                        <p:cTn id="20" dur="500"/>
                                        <p:tgtEl>
                                          <p:spTgt spid="12399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3999">
                                            <p:txEl>
                                              <p:pRg st="0" end="0"/>
                                            </p:txEl>
                                          </p:spTgt>
                                        </p:tgtEl>
                                        <p:attrNameLst>
                                          <p:attrName>style.visibility</p:attrName>
                                        </p:attrNameLst>
                                      </p:cBhvr>
                                      <p:to>
                                        <p:strVal val="visible"/>
                                      </p:to>
                                    </p:set>
                                    <p:animEffect transition="in" filter="wipe(left)">
                                      <p:cBhvr>
                                        <p:cTn id="25" dur="500"/>
                                        <p:tgtEl>
                                          <p:spTgt spid="12399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3999">
                                            <p:txEl>
                                              <p:pRg st="1" end="1"/>
                                            </p:txEl>
                                          </p:spTgt>
                                        </p:tgtEl>
                                        <p:attrNameLst>
                                          <p:attrName>style.visibility</p:attrName>
                                        </p:attrNameLst>
                                      </p:cBhvr>
                                      <p:to>
                                        <p:strVal val="visible"/>
                                      </p:to>
                                    </p:set>
                                    <p:animEffect transition="in" filter="wipe(left)">
                                      <p:cBhvr>
                                        <p:cTn id="30" dur="500"/>
                                        <p:tgtEl>
                                          <p:spTgt spid="1239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99" grpId="0" uiExpand="1" build="p"/>
      <p:bldP spid="39959" grpId="0" uiExpand="1"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7975"/>
            <a:ext cx="8229600" cy="914400"/>
          </a:xfrm>
        </p:spPr>
        <p:txBody>
          <a:bodyPr>
            <a:noAutofit/>
          </a:bodyPr>
          <a:lstStyle/>
          <a:p>
            <a:pPr>
              <a:lnSpc>
                <a:spcPct val="110000"/>
              </a:lnSpc>
            </a:pPr>
            <a:r>
              <a:rPr lang="en-US" sz="3100" i="1" dirty="0" smtClean="0">
                <a:solidFill>
                  <a:srgbClr val="6C45BB"/>
                </a:solidFill>
                <a:latin typeface="Arial" pitchFamily="34" charset="0"/>
                <a:cs typeface="Arial" pitchFamily="34" charset="0"/>
              </a:rPr>
              <a:t>In this chapter, </a:t>
            </a:r>
            <a:br>
              <a:rPr lang="en-US" sz="3100" i="1" dirty="0" smtClean="0">
                <a:solidFill>
                  <a:srgbClr val="6C45BB"/>
                </a:solidFill>
                <a:latin typeface="Arial" pitchFamily="34" charset="0"/>
                <a:cs typeface="Arial" pitchFamily="34" charset="0"/>
              </a:rPr>
            </a:br>
            <a:r>
              <a:rPr lang="en-US" sz="3100" i="1" dirty="0" smtClean="0">
                <a:solidFill>
                  <a:srgbClr val="6C45BB"/>
                </a:solidFill>
                <a:latin typeface="Arial" pitchFamily="34" charset="0"/>
                <a:cs typeface="Arial" pitchFamily="34" charset="0"/>
              </a:rPr>
              <a:t>look for the answers to these questions:</a:t>
            </a:r>
            <a:endParaRPr lang="en-US" sz="3100" i="1" dirty="0">
              <a:solidFill>
                <a:srgbClr val="6C45BB"/>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4750981"/>
          </a:xfrm>
        </p:spPr>
        <p:txBody>
          <a:bodyPr/>
          <a:lstStyle/>
          <a:p>
            <a:pPr marL="285750" indent="-285750">
              <a:buClr>
                <a:srgbClr val="6C45BB"/>
              </a:buClr>
              <a:buSzPct val="120000"/>
              <a:buFont typeface="Arial" pitchFamily="34" charset="0"/>
              <a:buChar char="•"/>
            </a:pPr>
            <a:r>
              <a:rPr lang="en-US" dirty="0" smtClean="0"/>
              <a:t>What is consumer surplus?  How is it related to the demand curve?</a:t>
            </a:r>
          </a:p>
          <a:p>
            <a:pPr marL="285750" indent="-285750">
              <a:buClr>
                <a:srgbClr val="6C45BB"/>
              </a:buClr>
              <a:buSzPct val="120000"/>
              <a:buFont typeface="Arial" pitchFamily="34" charset="0"/>
              <a:buChar char="•"/>
            </a:pPr>
            <a:r>
              <a:rPr lang="en-US" dirty="0" smtClean="0"/>
              <a:t>What is producer surplus?  How is it related to the supply curve?</a:t>
            </a:r>
          </a:p>
          <a:p>
            <a:pPr marL="285750" indent="-285750">
              <a:buClr>
                <a:srgbClr val="6C45BB"/>
              </a:buClr>
              <a:buSzPct val="120000"/>
              <a:buFont typeface="Arial" pitchFamily="34" charset="0"/>
              <a:buChar char="•"/>
            </a:pPr>
            <a:r>
              <a:rPr lang="en-US" dirty="0" smtClean="0"/>
              <a:t>Do markets produce a desirable allocation of resources?  Or could the market outcome be improved upon?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457200" y="230188"/>
            <a:ext cx="8229600" cy="649287"/>
          </a:xfrm>
        </p:spPr>
        <p:txBody>
          <a:bodyPr/>
          <a:lstStyle/>
          <a:p>
            <a:pPr eaLnBrk="1" hangingPunct="1"/>
            <a:r>
              <a:rPr lang="en-US" sz="3600" smtClean="0"/>
              <a:t>Cost and the Supply Curve</a:t>
            </a:r>
          </a:p>
        </p:txBody>
      </p:sp>
      <p:sp>
        <p:nvSpPr>
          <p:cNvPr id="136196" name="Rectangle 4"/>
          <p:cNvSpPr>
            <a:spLocks noChangeArrowheads="1"/>
          </p:cNvSpPr>
          <p:nvPr/>
        </p:nvSpPr>
        <p:spPr bwMode="auto">
          <a:xfrm>
            <a:off x="7770813" y="4133850"/>
            <a:ext cx="795337" cy="69056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cs typeface="Arial" charset="0"/>
              </a:rPr>
              <a:t>3</a:t>
            </a:r>
          </a:p>
        </p:txBody>
      </p:sp>
      <p:sp>
        <p:nvSpPr>
          <p:cNvPr id="136197" name="Rectangle 5"/>
          <p:cNvSpPr>
            <a:spLocks noChangeArrowheads="1"/>
          </p:cNvSpPr>
          <p:nvPr/>
        </p:nvSpPr>
        <p:spPr bwMode="auto">
          <a:xfrm>
            <a:off x="6334125" y="4133850"/>
            <a:ext cx="1436688" cy="690563"/>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cs typeface="Arial" charset="0"/>
              </a:rPr>
              <a:t>35 &amp; up</a:t>
            </a:r>
          </a:p>
        </p:txBody>
      </p:sp>
      <p:sp>
        <p:nvSpPr>
          <p:cNvPr id="136198" name="Rectangle 6"/>
          <p:cNvSpPr>
            <a:spLocks noChangeArrowheads="1"/>
          </p:cNvSpPr>
          <p:nvPr/>
        </p:nvSpPr>
        <p:spPr bwMode="auto">
          <a:xfrm>
            <a:off x="7770813" y="3443288"/>
            <a:ext cx="795337" cy="690562"/>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cs typeface="Arial" charset="0"/>
              </a:rPr>
              <a:t>2</a:t>
            </a:r>
          </a:p>
        </p:txBody>
      </p:sp>
      <p:sp>
        <p:nvSpPr>
          <p:cNvPr id="136199" name="Rectangle 7"/>
          <p:cNvSpPr>
            <a:spLocks noChangeArrowheads="1"/>
          </p:cNvSpPr>
          <p:nvPr/>
        </p:nvSpPr>
        <p:spPr bwMode="auto">
          <a:xfrm>
            <a:off x="6334125" y="3443288"/>
            <a:ext cx="1436688" cy="690562"/>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cs typeface="Arial" charset="0"/>
              </a:rPr>
              <a:t>20 – 34</a:t>
            </a:r>
          </a:p>
        </p:txBody>
      </p:sp>
      <p:sp>
        <p:nvSpPr>
          <p:cNvPr id="136200" name="Rectangle 8"/>
          <p:cNvSpPr>
            <a:spLocks noChangeArrowheads="1"/>
          </p:cNvSpPr>
          <p:nvPr/>
        </p:nvSpPr>
        <p:spPr bwMode="auto">
          <a:xfrm>
            <a:off x="7770813" y="2752725"/>
            <a:ext cx="795337" cy="69056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cs typeface="Arial" charset="0"/>
              </a:rPr>
              <a:t>1</a:t>
            </a:r>
          </a:p>
        </p:txBody>
      </p:sp>
      <p:sp>
        <p:nvSpPr>
          <p:cNvPr id="136201" name="Rectangle 9"/>
          <p:cNvSpPr>
            <a:spLocks noChangeArrowheads="1"/>
          </p:cNvSpPr>
          <p:nvPr/>
        </p:nvSpPr>
        <p:spPr bwMode="auto">
          <a:xfrm>
            <a:off x="6334125" y="2752725"/>
            <a:ext cx="1436688" cy="690563"/>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cs typeface="Arial" charset="0"/>
              </a:rPr>
              <a:t>10 – 19</a:t>
            </a:r>
          </a:p>
        </p:txBody>
      </p:sp>
      <p:sp>
        <p:nvSpPr>
          <p:cNvPr id="136202" name="Rectangle 10"/>
          <p:cNvSpPr>
            <a:spLocks noChangeArrowheads="1"/>
          </p:cNvSpPr>
          <p:nvPr/>
        </p:nvSpPr>
        <p:spPr bwMode="auto">
          <a:xfrm>
            <a:off x="7770813" y="2062163"/>
            <a:ext cx="795337" cy="690562"/>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cs typeface="Arial" charset="0"/>
              </a:rPr>
              <a:t>0</a:t>
            </a:r>
          </a:p>
        </p:txBody>
      </p:sp>
      <p:sp>
        <p:nvSpPr>
          <p:cNvPr id="136203" name="Rectangle 11"/>
          <p:cNvSpPr>
            <a:spLocks noChangeArrowheads="1"/>
          </p:cNvSpPr>
          <p:nvPr/>
        </p:nvSpPr>
        <p:spPr bwMode="auto">
          <a:xfrm>
            <a:off x="6334125" y="2062163"/>
            <a:ext cx="1436688" cy="690562"/>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cs typeface="Arial" charset="0"/>
              </a:rPr>
              <a:t>$0 – 9</a:t>
            </a:r>
          </a:p>
        </p:txBody>
      </p:sp>
      <p:sp>
        <p:nvSpPr>
          <p:cNvPr id="136204" name="Rectangle 12"/>
          <p:cNvSpPr>
            <a:spLocks noChangeArrowheads="1"/>
          </p:cNvSpPr>
          <p:nvPr/>
        </p:nvSpPr>
        <p:spPr bwMode="auto">
          <a:xfrm>
            <a:off x="7770813" y="1481138"/>
            <a:ext cx="795337" cy="581025"/>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b="1" i="1">
                <a:cs typeface="Arial" charset="0"/>
              </a:rPr>
              <a:t>Q</a:t>
            </a:r>
            <a:r>
              <a:rPr lang="en-US" sz="2500" b="1" i="1" baseline="30000">
                <a:cs typeface="Arial" charset="0"/>
              </a:rPr>
              <a:t>s</a:t>
            </a:r>
          </a:p>
        </p:txBody>
      </p:sp>
      <p:sp>
        <p:nvSpPr>
          <p:cNvPr id="136205" name="Rectangle 13"/>
          <p:cNvSpPr>
            <a:spLocks noChangeArrowheads="1"/>
          </p:cNvSpPr>
          <p:nvPr/>
        </p:nvSpPr>
        <p:spPr bwMode="auto">
          <a:xfrm>
            <a:off x="6334125" y="1481138"/>
            <a:ext cx="1436688" cy="581025"/>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b="1" i="1">
                <a:cs typeface="Arial" charset="0"/>
              </a:rPr>
              <a:t>P</a:t>
            </a:r>
          </a:p>
        </p:txBody>
      </p:sp>
      <p:sp>
        <p:nvSpPr>
          <p:cNvPr id="136206" name="Line 14"/>
          <p:cNvSpPr>
            <a:spLocks noChangeShapeType="1"/>
          </p:cNvSpPr>
          <p:nvPr/>
        </p:nvSpPr>
        <p:spPr bwMode="auto">
          <a:xfrm>
            <a:off x="6334125" y="1481138"/>
            <a:ext cx="2232025" cy="0"/>
          </a:xfrm>
          <a:prstGeom prst="line">
            <a:avLst/>
          </a:prstGeom>
          <a:noFill/>
          <a:ln w="12700" cap="sq">
            <a:solidFill>
              <a:schemeClr val="tx1"/>
            </a:solidFill>
            <a:round/>
            <a:headEnd/>
            <a:tailEnd/>
          </a:ln>
        </p:spPr>
        <p:txBody>
          <a:bodyPr rIns="0" anchor="ctr"/>
          <a:lstStyle/>
          <a:p>
            <a:endParaRPr lang="en-US"/>
          </a:p>
        </p:txBody>
      </p:sp>
      <p:sp>
        <p:nvSpPr>
          <p:cNvPr id="136207" name="Line 15"/>
          <p:cNvSpPr>
            <a:spLocks noChangeShapeType="1"/>
          </p:cNvSpPr>
          <p:nvPr/>
        </p:nvSpPr>
        <p:spPr bwMode="auto">
          <a:xfrm>
            <a:off x="6334125" y="2062163"/>
            <a:ext cx="2232025" cy="0"/>
          </a:xfrm>
          <a:prstGeom prst="line">
            <a:avLst/>
          </a:prstGeom>
          <a:noFill/>
          <a:ln w="12700">
            <a:solidFill>
              <a:schemeClr val="tx1"/>
            </a:solidFill>
            <a:round/>
            <a:headEnd/>
            <a:tailEnd/>
          </a:ln>
        </p:spPr>
        <p:txBody>
          <a:bodyPr rIns="0" anchor="ctr"/>
          <a:lstStyle/>
          <a:p>
            <a:endParaRPr lang="en-US"/>
          </a:p>
        </p:txBody>
      </p:sp>
      <p:sp>
        <p:nvSpPr>
          <p:cNvPr id="136208" name="Line 16"/>
          <p:cNvSpPr>
            <a:spLocks noChangeShapeType="1"/>
          </p:cNvSpPr>
          <p:nvPr/>
        </p:nvSpPr>
        <p:spPr bwMode="auto">
          <a:xfrm>
            <a:off x="6334125" y="4824413"/>
            <a:ext cx="2232025" cy="0"/>
          </a:xfrm>
          <a:prstGeom prst="line">
            <a:avLst/>
          </a:prstGeom>
          <a:noFill/>
          <a:ln w="12700" cap="sq">
            <a:solidFill>
              <a:schemeClr val="tx1"/>
            </a:solidFill>
            <a:round/>
            <a:headEnd/>
            <a:tailEnd/>
          </a:ln>
        </p:spPr>
        <p:txBody>
          <a:bodyPr rIns="0" anchor="ctr"/>
          <a:lstStyle/>
          <a:p>
            <a:endParaRPr lang="en-US"/>
          </a:p>
        </p:txBody>
      </p:sp>
      <p:sp>
        <p:nvSpPr>
          <p:cNvPr id="136209" name="Line 17"/>
          <p:cNvSpPr>
            <a:spLocks noChangeShapeType="1"/>
          </p:cNvSpPr>
          <p:nvPr/>
        </p:nvSpPr>
        <p:spPr bwMode="auto">
          <a:xfrm>
            <a:off x="6334125" y="1481138"/>
            <a:ext cx="0" cy="3343275"/>
          </a:xfrm>
          <a:prstGeom prst="line">
            <a:avLst/>
          </a:prstGeom>
          <a:noFill/>
          <a:ln w="12700" cap="sq">
            <a:solidFill>
              <a:schemeClr val="tx1"/>
            </a:solidFill>
            <a:round/>
            <a:headEnd/>
            <a:tailEnd/>
          </a:ln>
        </p:spPr>
        <p:txBody>
          <a:bodyPr rIns="0" anchor="ctr"/>
          <a:lstStyle/>
          <a:p>
            <a:endParaRPr lang="en-US"/>
          </a:p>
        </p:txBody>
      </p:sp>
      <p:sp>
        <p:nvSpPr>
          <p:cNvPr id="136210" name="Line 18"/>
          <p:cNvSpPr>
            <a:spLocks noChangeShapeType="1"/>
          </p:cNvSpPr>
          <p:nvPr/>
        </p:nvSpPr>
        <p:spPr bwMode="auto">
          <a:xfrm>
            <a:off x="7770813" y="1481138"/>
            <a:ext cx="0" cy="3343275"/>
          </a:xfrm>
          <a:prstGeom prst="line">
            <a:avLst/>
          </a:prstGeom>
          <a:noFill/>
          <a:ln w="12700">
            <a:solidFill>
              <a:schemeClr val="tx1"/>
            </a:solidFill>
            <a:round/>
            <a:headEnd/>
            <a:tailEnd/>
          </a:ln>
        </p:spPr>
        <p:txBody>
          <a:bodyPr rIns="0" anchor="ctr"/>
          <a:lstStyle/>
          <a:p>
            <a:endParaRPr lang="en-US"/>
          </a:p>
        </p:txBody>
      </p:sp>
      <p:sp>
        <p:nvSpPr>
          <p:cNvPr id="136211" name="Line 19"/>
          <p:cNvSpPr>
            <a:spLocks noChangeShapeType="1"/>
          </p:cNvSpPr>
          <p:nvPr/>
        </p:nvSpPr>
        <p:spPr bwMode="auto">
          <a:xfrm>
            <a:off x="8566150" y="1481138"/>
            <a:ext cx="0" cy="3343275"/>
          </a:xfrm>
          <a:prstGeom prst="line">
            <a:avLst/>
          </a:prstGeom>
          <a:noFill/>
          <a:ln w="12700" cap="sq">
            <a:solidFill>
              <a:schemeClr val="tx1"/>
            </a:solidFill>
            <a:round/>
            <a:headEnd/>
            <a:tailEnd/>
          </a:ln>
        </p:spPr>
        <p:txBody>
          <a:bodyPr rIns="0" anchor="ctr"/>
          <a:lstStyle/>
          <a:p>
            <a:endParaRPr lang="en-US"/>
          </a:p>
        </p:txBody>
      </p:sp>
      <p:sp>
        <p:nvSpPr>
          <p:cNvPr id="136212" name="Line 20"/>
          <p:cNvSpPr>
            <a:spLocks noChangeShapeType="1"/>
          </p:cNvSpPr>
          <p:nvPr/>
        </p:nvSpPr>
        <p:spPr bwMode="auto">
          <a:xfrm>
            <a:off x="6334125" y="2752725"/>
            <a:ext cx="2232025" cy="0"/>
          </a:xfrm>
          <a:prstGeom prst="line">
            <a:avLst/>
          </a:prstGeom>
          <a:noFill/>
          <a:ln w="12700">
            <a:solidFill>
              <a:schemeClr val="tx1"/>
            </a:solidFill>
            <a:round/>
            <a:headEnd/>
            <a:tailEnd/>
          </a:ln>
        </p:spPr>
        <p:txBody>
          <a:bodyPr rIns="0" anchor="ctr"/>
          <a:lstStyle/>
          <a:p>
            <a:endParaRPr lang="en-US"/>
          </a:p>
        </p:txBody>
      </p:sp>
      <p:sp>
        <p:nvSpPr>
          <p:cNvPr id="136213" name="Line 21"/>
          <p:cNvSpPr>
            <a:spLocks noChangeShapeType="1"/>
          </p:cNvSpPr>
          <p:nvPr/>
        </p:nvSpPr>
        <p:spPr bwMode="auto">
          <a:xfrm>
            <a:off x="6334125" y="3443288"/>
            <a:ext cx="2232025" cy="0"/>
          </a:xfrm>
          <a:prstGeom prst="line">
            <a:avLst/>
          </a:prstGeom>
          <a:noFill/>
          <a:ln w="12700">
            <a:solidFill>
              <a:schemeClr val="tx1"/>
            </a:solidFill>
            <a:round/>
            <a:headEnd/>
            <a:tailEnd/>
          </a:ln>
        </p:spPr>
        <p:txBody>
          <a:bodyPr rIns="0" anchor="ctr"/>
          <a:lstStyle/>
          <a:p>
            <a:endParaRPr lang="en-US"/>
          </a:p>
        </p:txBody>
      </p:sp>
      <p:sp>
        <p:nvSpPr>
          <p:cNvPr id="136214" name="Line 22"/>
          <p:cNvSpPr>
            <a:spLocks noChangeShapeType="1"/>
          </p:cNvSpPr>
          <p:nvPr/>
        </p:nvSpPr>
        <p:spPr bwMode="auto">
          <a:xfrm>
            <a:off x="6334125" y="4133850"/>
            <a:ext cx="2232025" cy="0"/>
          </a:xfrm>
          <a:prstGeom prst="line">
            <a:avLst/>
          </a:prstGeom>
          <a:noFill/>
          <a:ln w="12700">
            <a:solidFill>
              <a:schemeClr val="tx1"/>
            </a:solidFill>
            <a:round/>
            <a:headEnd/>
            <a:tailEnd/>
          </a:ln>
        </p:spPr>
        <p:txBody>
          <a:bodyPr rIns="0" anchor="ctr"/>
          <a:lstStyle/>
          <a:p>
            <a:endParaRPr lang="en-US"/>
          </a:p>
        </p:txBody>
      </p:sp>
      <p:sp>
        <p:nvSpPr>
          <p:cNvPr id="136232" name="Text Box 40"/>
          <p:cNvSpPr txBox="1">
            <a:spLocks noChangeArrowheads="1"/>
          </p:cNvSpPr>
          <p:nvPr/>
        </p:nvSpPr>
        <p:spPr bwMode="auto">
          <a:xfrm>
            <a:off x="969963" y="1828800"/>
            <a:ext cx="4383087" cy="955675"/>
          </a:xfrm>
          <a:prstGeom prst="rect">
            <a:avLst/>
          </a:prstGeom>
          <a:noFill/>
          <a:ln w="9525">
            <a:noFill/>
            <a:miter lim="800000"/>
            <a:headEnd/>
            <a:tailEnd/>
          </a:ln>
        </p:spPr>
        <p:txBody>
          <a:bodyPr>
            <a:spAutoFit/>
          </a:bodyPr>
          <a:lstStyle/>
          <a:p>
            <a:pPr>
              <a:lnSpc>
                <a:spcPct val="105000"/>
              </a:lnSpc>
              <a:spcBef>
                <a:spcPct val="50000"/>
              </a:spcBef>
            </a:pPr>
            <a:r>
              <a:rPr lang="en-US" sz="2700">
                <a:cs typeface="Arial" charset="0"/>
              </a:rPr>
              <a:t>Derive the supply schedule from the cost data:</a:t>
            </a:r>
          </a:p>
        </p:txBody>
      </p:sp>
      <p:graphicFrame>
        <p:nvGraphicFramePr>
          <p:cNvPr id="136250" name="Group 58"/>
          <p:cNvGraphicFramePr>
            <a:graphicFrameLocks noGrp="1"/>
          </p:cNvGraphicFramePr>
          <p:nvPr/>
        </p:nvGraphicFramePr>
        <p:xfrm>
          <a:off x="631825" y="3863975"/>
          <a:ext cx="2433638" cy="2346326"/>
        </p:xfrm>
        <a:graphic>
          <a:graphicData uri="http://schemas.openxmlformats.org/drawingml/2006/table">
            <a:tbl>
              <a:tblPr/>
              <a:tblGrid>
                <a:gridCol w="1385888"/>
                <a:gridCol w="1047750"/>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name</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cost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Jack</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Janet</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Chrissy</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6232"/>
                                        </p:tgtEl>
                                        <p:attrNameLst>
                                          <p:attrName>style.visibility</p:attrName>
                                        </p:attrNameLst>
                                      </p:cBhvr>
                                      <p:to>
                                        <p:strVal val="visible"/>
                                      </p:to>
                                    </p:set>
                                    <p:animEffect transition="in" filter="wipe(left)">
                                      <p:cBhvr>
                                        <p:cTn id="7" dur="500"/>
                                        <p:tgtEl>
                                          <p:spTgt spid="13623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6206"/>
                                        </p:tgtEl>
                                        <p:attrNameLst>
                                          <p:attrName>style.visibility</p:attrName>
                                        </p:attrNameLst>
                                      </p:cBhvr>
                                      <p:to>
                                        <p:strVal val="visible"/>
                                      </p:to>
                                    </p:set>
                                    <p:animEffect transition="in" filter="dissolve">
                                      <p:cBhvr>
                                        <p:cTn id="11" dur="500"/>
                                        <p:tgtEl>
                                          <p:spTgt spid="13620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36207"/>
                                        </p:tgtEl>
                                        <p:attrNameLst>
                                          <p:attrName>style.visibility</p:attrName>
                                        </p:attrNameLst>
                                      </p:cBhvr>
                                      <p:to>
                                        <p:strVal val="visible"/>
                                      </p:to>
                                    </p:set>
                                    <p:animEffect transition="in" filter="dissolve">
                                      <p:cBhvr>
                                        <p:cTn id="14" dur="500"/>
                                        <p:tgtEl>
                                          <p:spTgt spid="13620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36208"/>
                                        </p:tgtEl>
                                        <p:attrNameLst>
                                          <p:attrName>style.visibility</p:attrName>
                                        </p:attrNameLst>
                                      </p:cBhvr>
                                      <p:to>
                                        <p:strVal val="visible"/>
                                      </p:to>
                                    </p:set>
                                    <p:animEffect transition="in" filter="dissolve">
                                      <p:cBhvr>
                                        <p:cTn id="17" dur="500"/>
                                        <p:tgtEl>
                                          <p:spTgt spid="13620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6209"/>
                                        </p:tgtEl>
                                        <p:attrNameLst>
                                          <p:attrName>style.visibility</p:attrName>
                                        </p:attrNameLst>
                                      </p:cBhvr>
                                      <p:to>
                                        <p:strVal val="visible"/>
                                      </p:to>
                                    </p:set>
                                    <p:animEffect transition="in" filter="dissolve">
                                      <p:cBhvr>
                                        <p:cTn id="20" dur="500"/>
                                        <p:tgtEl>
                                          <p:spTgt spid="13620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6210"/>
                                        </p:tgtEl>
                                        <p:attrNameLst>
                                          <p:attrName>style.visibility</p:attrName>
                                        </p:attrNameLst>
                                      </p:cBhvr>
                                      <p:to>
                                        <p:strVal val="visible"/>
                                      </p:to>
                                    </p:set>
                                    <p:animEffect transition="in" filter="dissolve">
                                      <p:cBhvr>
                                        <p:cTn id="23" dur="500"/>
                                        <p:tgtEl>
                                          <p:spTgt spid="1362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6211"/>
                                        </p:tgtEl>
                                        <p:attrNameLst>
                                          <p:attrName>style.visibility</p:attrName>
                                        </p:attrNameLst>
                                      </p:cBhvr>
                                      <p:to>
                                        <p:strVal val="visible"/>
                                      </p:to>
                                    </p:set>
                                    <p:animEffect transition="in" filter="dissolve">
                                      <p:cBhvr>
                                        <p:cTn id="26" dur="500"/>
                                        <p:tgtEl>
                                          <p:spTgt spid="13621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36212"/>
                                        </p:tgtEl>
                                        <p:attrNameLst>
                                          <p:attrName>style.visibility</p:attrName>
                                        </p:attrNameLst>
                                      </p:cBhvr>
                                      <p:to>
                                        <p:strVal val="visible"/>
                                      </p:to>
                                    </p:set>
                                    <p:animEffect transition="in" filter="dissolve">
                                      <p:cBhvr>
                                        <p:cTn id="29" dur="500"/>
                                        <p:tgtEl>
                                          <p:spTgt spid="13621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6213"/>
                                        </p:tgtEl>
                                        <p:attrNameLst>
                                          <p:attrName>style.visibility</p:attrName>
                                        </p:attrNameLst>
                                      </p:cBhvr>
                                      <p:to>
                                        <p:strVal val="visible"/>
                                      </p:to>
                                    </p:set>
                                    <p:animEffect transition="in" filter="dissolve">
                                      <p:cBhvr>
                                        <p:cTn id="32" dur="500"/>
                                        <p:tgtEl>
                                          <p:spTgt spid="13621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6214"/>
                                        </p:tgtEl>
                                        <p:attrNameLst>
                                          <p:attrName>style.visibility</p:attrName>
                                        </p:attrNameLst>
                                      </p:cBhvr>
                                      <p:to>
                                        <p:strVal val="visible"/>
                                      </p:to>
                                    </p:set>
                                    <p:animEffect transition="in" filter="dissolve">
                                      <p:cBhvr>
                                        <p:cTn id="35" dur="500"/>
                                        <p:tgtEl>
                                          <p:spTgt spid="13621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36205"/>
                                        </p:tgtEl>
                                        <p:attrNameLst>
                                          <p:attrName>style.visibility</p:attrName>
                                        </p:attrNameLst>
                                      </p:cBhvr>
                                      <p:to>
                                        <p:strVal val="visible"/>
                                      </p:to>
                                    </p:set>
                                    <p:animEffect transition="in" filter="dissolve">
                                      <p:cBhvr>
                                        <p:cTn id="38" dur="500"/>
                                        <p:tgtEl>
                                          <p:spTgt spid="13620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36204"/>
                                        </p:tgtEl>
                                        <p:attrNameLst>
                                          <p:attrName>style.visibility</p:attrName>
                                        </p:attrNameLst>
                                      </p:cBhvr>
                                      <p:to>
                                        <p:strVal val="visible"/>
                                      </p:to>
                                    </p:set>
                                    <p:animEffect transition="in" filter="dissolve">
                                      <p:cBhvr>
                                        <p:cTn id="41" dur="500"/>
                                        <p:tgtEl>
                                          <p:spTgt spid="13620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36203"/>
                                        </p:tgtEl>
                                        <p:attrNameLst>
                                          <p:attrName>style.visibility</p:attrName>
                                        </p:attrNameLst>
                                      </p:cBhvr>
                                      <p:to>
                                        <p:strVal val="visible"/>
                                      </p:to>
                                    </p:set>
                                    <p:animEffect transition="in" filter="dissolve">
                                      <p:cBhvr>
                                        <p:cTn id="44" dur="500"/>
                                        <p:tgtEl>
                                          <p:spTgt spid="13620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36201"/>
                                        </p:tgtEl>
                                        <p:attrNameLst>
                                          <p:attrName>style.visibility</p:attrName>
                                        </p:attrNameLst>
                                      </p:cBhvr>
                                      <p:to>
                                        <p:strVal val="visible"/>
                                      </p:to>
                                    </p:set>
                                    <p:animEffect transition="in" filter="dissolve">
                                      <p:cBhvr>
                                        <p:cTn id="47" dur="500"/>
                                        <p:tgtEl>
                                          <p:spTgt spid="13620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36199"/>
                                        </p:tgtEl>
                                        <p:attrNameLst>
                                          <p:attrName>style.visibility</p:attrName>
                                        </p:attrNameLst>
                                      </p:cBhvr>
                                      <p:to>
                                        <p:strVal val="visible"/>
                                      </p:to>
                                    </p:set>
                                    <p:animEffect transition="in" filter="dissolve">
                                      <p:cBhvr>
                                        <p:cTn id="50" dur="500"/>
                                        <p:tgtEl>
                                          <p:spTgt spid="13619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36197"/>
                                        </p:tgtEl>
                                        <p:attrNameLst>
                                          <p:attrName>style.visibility</p:attrName>
                                        </p:attrNameLst>
                                      </p:cBhvr>
                                      <p:to>
                                        <p:strVal val="visible"/>
                                      </p:to>
                                    </p:set>
                                    <p:animEffect transition="in" filter="dissolve">
                                      <p:cBhvr>
                                        <p:cTn id="53" dur="500"/>
                                        <p:tgtEl>
                                          <p:spTgt spid="13619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6202"/>
                                        </p:tgtEl>
                                        <p:attrNameLst>
                                          <p:attrName>style.visibility</p:attrName>
                                        </p:attrNameLst>
                                      </p:cBhvr>
                                      <p:to>
                                        <p:strVal val="visible"/>
                                      </p:to>
                                    </p:set>
                                    <p:animEffect transition="in" filter="wipe(left)">
                                      <p:cBhvr>
                                        <p:cTn id="58" dur="500"/>
                                        <p:tgtEl>
                                          <p:spTgt spid="13620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6200"/>
                                        </p:tgtEl>
                                        <p:attrNameLst>
                                          <p:attrName>style.visibility</p:attrName>
                                        </p:attrNameLst>
                                      </p:cBhvr>
                                      <p:to>
                                        <p:strVal val="visible"/>
                                      </p:to>
                                    </p:set>
                                    <p:animEffect transition="in" filter="wipe(left)">
                                      <p:cBhvr>
                                        <p:cTn id="63" dur="500"/>
                                        <p:tgtEl>
                                          <p:spTgt spid="13620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36198"/>
                                        </p:tgtEl>
                                        <p:attrNameLst>
                                          <p:attrName>style.visibility</p:attrName>
                                        </p:attrNameLst>
                                      </p:cBhvr>
                                      <p:to>
                                        <p:strVal val="visible"/>
                                      </p:to>
                                    </p:set>
                                    <p:animEffect transition="in" filter="wipe(left)">
                                      <p:cBhvr>
                                        <p:cTn id="68" dur="500"/>
                                        <p:tgtEl>
                                          <p:spTgt spid="13619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36196"/>
                                        </p:tgtEl>
                                        <p:attrNameLst>
                                          <p:attrName>style.visibility</p:attrName>
                                        </p:attrNameLst>
                                      </p:cBhvr>
                                      <p:to>
                                        <p:strVal val="visible"/>
                                      </p:to>
                                    </p:set>
                                    <p:animEffect transition="in" filter="wipe(left)">
                                      <p:cBhvr>
                                        <p:cTn id="73"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p:bldP spid="136197" grpId="0"/>
      <p:bldP spid="136198" grpId="0"/>
      <p:bldP spid="136199" grpId="0"/>
      <p:bldP spid="136200" grpId="0"/>
      <p:bldP spid="136201" grpId="0"/>
      <p:bldP spid="136202" grpId="0"/>
      <p:bldP spid="136203" grpId="0"/>
      <p:bldP spid="136204" grpId="0"/>
      <p:bldP spid="136205" grpId="0"/>
      <p:bldP spid="136206" grpId="0" animBg="1"/>
      <p:bldP spid="136207" grpId="0" animBg="1"/>
      <p:bldP spid="136208" grpId="0" animBg="1"/>
      <p:bldP spid="136209" grpId="0" animBg="1"/>
      <p:bldP spid="136210" grpId="0" animBg="1"/>
      <p:bldP spid="136211" grpId="0" animBg="1"/>
      <p:bldP spid="136212" grpId="0" animBg="1"/>
      <p:bldP spid="136213" grpId="0" animBg="1"/>
      <p:bldP spid="136214" grpId="0" animBg="1"/>
      <p:bldP spid="1362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type="title" idx="4294967295"/>
          </p:nvPr>
        </p:nvSpPr>
        <p:spPr>
          <a:xfrm>
            <a:off x="457200" y="230188"/>
            <a:ext cx="8229600" cy="649287"/>
          </a:xfrm>
        </p:spPr>
        <p:txBody>
          <a:bodyPr/>
          <a:lstStyle/>
          <a:p>
            <a:pPr eaLnBrk="1" hangingPunct="1"/>
            <a:r>
              <a:rPr lang="en-US" sz="3600" smtClean="0"/>
              <a:t>Cost and the Supply Curve</a:t>
            </a:r>
          </a:p>
        </p:txBody>
      </p:sp>
      <p:grpSp>
        <p:nvGrpSpPr>
          <p:cNvPr id="2" name="Group 43"/>
          <p:cNvGrpSpPr>
            <a:grpSpLocks/>
          </p:cNvGrpSpPr>
          <p:nvPr/>
        </p:nvGrpSpPr>
        <p:grpSpPr bwMode="auto">
          <a:xfrm>
            <a:off x="214313" y="979488"/>
            <a:ext cx="4548187" cy="5254625"/>
            <a:chOff x="135" y="617"/>
            <a:chExt cx="2865" cy="3310"/>
          </a:xfrm>
        </p:grpSpPr>
        <p:graphicFrame>
          <p:nvGraphicFramePr>
            <p:cNvPr id="12290" name="Object 2"/>
            <p:cNvGraphicFramePr>
              <a:graphicFrameLocks noChangeAspect="1"/>
            </p:cNvGraphicFramePr>
            <p:nvPr/>
          </p:nvGraphicFramePr>
          <p:xfrm>
            <a:off x="135" y="651"/>
            <a:ext cx="2865" cy="3276"/>
          </p:xfrm>
          <a:graphic>
            <a:graphicData uri="http://schemas.openxmlformats.org/presentationml/2006/ole">
              <p:oleObj spid="_x0000_s12290" name="Chart" r:id="rId4" imgW="2781181" imgH="3181231" progId="Excel.Sheet.8">
                <p:embed/>
              </p:oleObj>
            </a:graphicData>
          </a:graphic>
        </p:graphicFrame>
        <p:sp>
          <p:nvSpPr>
            <p:cNvPr id="12331" name="Text Box 4"/>
            <p:cNvSpPr txBox="1">
              <a:spLocks noChangeArrowheads="1"/>
            </p:cNvSpPr>
            <p:nvPr/>
          </p:nvSpPr>
          <p:spPr bwMode="auto">
            <a:xfrm>
              <a:off x="735" y="617"/>
              <a:ext cx="254" cy="327"/>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P</a:t>
              </a:r>
            </a:p>
          </p:txBody>
        </p:sp>
        <p:sp>
          <p:nvSpPr>
            <p:cNvPr id="12332" name="Text Box 5"/>
            <p:cNvSpPr txBox="1">
              <a:spLocks noChangeArrowheads="1"/>
            </p:cNvSpPr>
            <p:nvPr/>
          </p:nvSpPr>
          <p:spPr bwMode="auto">
            <a:xfrm>
              <a:off x="2694" y="3200"/>
              <a:ext cx="299" cy="327"/>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Q</a:t>
              </a:r>
            </a:p>
          </p:txBody>
        </p:sp>
      </p:grpSp>
      <p:grpSp>
        <p:nvGrpSpPr>
          <p:cNvPr id="3" name="Group 42"/>
          <p:cNvGrpSpPr>
            <a:grpSpLocks/>
          </p:cNvGrpSpPr>
          <p:nvPr/>
        </p:nvGrpSpPr>
        <p:grpSpPr bwMode="auto">
          <a:xfrm>
            <a:off x="1341438" y="1497013"/>
            <a:ext cx="2444750" cy="3832225"/>
            <a:chOff x="845" y="943"/>
            <a:chExt cx="1540" cy="2414"/>
          </a:xfrm>
        </p:grpSpPr>
        <p:sp>
          <p:nvSpPr>
            <p:cNvPr id="12324" name="Line 6"/>
            <p:cNvSpPr>
              <a:spLocks noChangeShapeType="1"/>
            </p:cNvSpPr>
            <p:nvPr/>
          </p:nvSpPr>
          <p:spPr bwMode="auto">
            <a:xfrm flipV="1">
              <a:off x="1372" y="2231"/>
              <a:ext cx="0" cy="580"/>
            </a:xfrm>
            <a:prstGeom prst="line">
              <a:avLst/>
            </a:prstGeom>
            <a:noFill/>
            <a:ln w="57150">
              <a:solidFill>
                <a:srgbClr val="339966"/>
              </a:solidFill>
              <a:round/>
              <a:headEnd/>
              <a:tailEnd/>
            </a:ln>
          </p:spPr>
          <p:txBody>
            <a:bodyPr/>
            <a:lstStyle/>
            <a:p>
              <a:endParaRPr lang="en-US"/>
            </a:p>
          </p:txBody>
        </p:sp>
        <p:sp>
          <p:nvSpPr>
            <p:cNvPr id="12325" name="Line 7"/>
            <p:cNvSpPr>
              <a:spLocks noChangeShapeType="1"/>
            </p:cNvSpPr>
            <p:nvPr/>
          </p:nvSpPr>
          <p:spPr bwMode="auto">
            <a:xfrm flipV="1">
              <a:off x="1883" y="1383"/>
              <a:ext cx="0" cy="861"/>
            </a:xfrm>
            <a:prstGeom prst="line">
              <a:avLst/>
            </a:prstGeom>
            <a:noFill/>
            <a:ln w="57150">
              <a:solidFill>
                <a:srgbClr val="339966"/>
              </a:solidFill>
              <a:round/>
              <a:headEnd/>
              <a:tailEnd/>
            </a:ln>
          </p:spPr>
          <p:txBody>
            <a:bodyPr/>
            <a:lstStyle/>
            <a:p>
              <a:endParaRPr lang="en-US"/>
            </a:p>
          </p:txBody>
        </p:sp>
        <p:sp>
          <p:nvSpPr>
            <p:cNvPr id="12326" name="Line 8"/>
            <p:cNvSpPr>
              <a:spLocks noChangeShapeType="1"/>
            </p:cNvSpPr>
            <p:nvPr/>
          </p:nvSpPr>
          <p:spPr bwMode="auto">
            <a:xfrm>
              <a:off x="845" y="2793"/>
              <a:ext cx="531" cy="0"/>
            </a:xfrm>
            <a:prstGeom prst="line">
              <a:avLst/>
            </a:prstGeom>
            <a:noFill/>
            <a:ln w="57150">
              <a:solidFill>
                <a:srgbClr val="339966"/>
              </a:solidFill>
              <a:round/>
              <a:headEnd/>
              <a:tailEnd/>
            </a:ln>
          </p:spPr>
          <p:txBody>
            <a:bodyPr/>
            <a:lstStyle/>
            <a:p>
              <a:endParaRPr lang="en-US"/>
            </a:p>
          </p:txBody>
        </p:sp>
        <p:sp>
          <p:nvSpPr>
            <p:cNvPr id="12327" name="Line 9"/>
            <p:cNvSpPr>
              <a:spLocks noChangeShapeType="1"/>
            </p:cNvSpPr>
            <p:nvPr/>
          </p:nvSpPr>
          <p:spPr bwMode="auto">
            <a:xfrm flipV="1">
              <a:off x="862" y="2800"/>
              <a:ext cx="0" cy="557"/>
            </a:xfrm>
            <a:prstGeom prst="line">
              <a:avLst/>
            </a:prstGeom>
            <a:noFill/>
            <a:ln w="57150">
              <a:solidFill>
                <a:srgbClr val="339966"/>
              </a:solidFill>
              <a:round/>
              <a:headEnd/>
              <a:tailEnd/>
            </a:ln>
          </p:spPr>
          <p:txBody>
            <a:bodyPr/>
            <a:lstStyle/>
            <a:p>
              <a:endParaRPr lang="en-US"/>
            </a:p>
          </p:txBody>
        </p:sp>
        <p:sp>
          <p:nvSpPr>
            <p:cNvPr id="12328" name="Line 10"/>
            <p:cNvSpPr>
              <a:spLocks noChangeShapeType="1"/>
            </p:cNvSpPr>
            <p:nvPr/>
          </p:nvSpPr>
          <p:spPr bwMode="auto">
            <a:xfrm>
              <a:off x="1355" y="2226"/>
              <a:ext cx="531" cy="0"/>
            </a:xfrm>
            <a:prstGeom prst="line">
              <a:avLst/>
            </a:prstGeom>
            <a:noFill/>
            <a:ln w="57150">
              <a:solidFill>
                <a:srgbClr val="339966"/>
              </a:solidFill>
              <a:round/>
              <a:headEnd/>
              <a:tailEnd/>
            </a:ln>
          </p:spPr>
          <p:txBody>
            <a:bodyPr/>
            <a:lstStyle/>
            <a:p>
              <a:endParaRPr lang="en-US"/>
            </a:p>
          </p:txBody>
        </p:sp>
        <p:sp>
          <p:nvSpPr>
            <p:cNvPr id="12329" name="Line 11"/>
            <p:cNvSpPr>
              <a:spLocks noChangeShapeType="1"/>
            </p:cNvSpPr>
            <p:nvPr/>
          </p:nvSpPr>
          <p:spPr bwMode="auto">
            <a:xfrm>
              <a:off x="1866" y="1386"/>
              <a:ext cx="519" cy="0"/>
            </a:xfrm>
            <a:prstGeom prst="line">
              <a:avLst/>
            </a:prstGeom>
            <a:noFill/>
            <a:ln w="57150">
              <a:solidFill>
                <a:srgbClr val="339966"/>
              </a:solidFill>
              <a:round/>
              <a:headEnd/>
              <a:tailEnd/>
            </a:ln>
          </p:spPr>
          <p:txBody>
            <a:bodyPr/>
            <a:lstStyle/>
            <a:p>
              <a:endParaRPr lang="en-US"/>
            </a:p>
          </p:txBody>
        </p:sp>
        <p:sp>
          <p:nvSpPr>
            <p:cNvPr id="12330" name="Line 12"/>
            <p:cNvSpPr>
              <a:spLocks noChangeShapeType="1"/>
            </p:cNvSpPr>
            <p:nvPr/>
          </p:nvSpPr>
          <p:spPr bwMode="auto">
            <a:xfrm flipV="1">
              <a:off x="2383" y="943"/>
              <a:ext cx="0" cy="461"/>
            </a:xfrm>
            <a:prstGeom prst="line">
              <a:avLst/>
            </a:prstGeom>
            <a:noFill/>
            <a:ln w="57150">
              <a:solidFill>
                <a:srgbClr val="339966"/>
              </a:solidFill>
              <a:round/>
              <a:headEnd/>
              <a:tailEnd/>
            </a:ln>
          </p:spPr>
          <p:txBody>
            <a:bodyPr/>
            <a:lstStyle/>
            <a:p>
              <a:endParaRPr lang="en-US"/>
            </a:p>
          </p:txBody>
        </p:sp>
      </p:grpSp>
      <p:graphicFrame>
        <p:nvGraphicFramePr>
          <p:cNvPr id="134157" name="Group 13"/>
          <p:cNvGraphicFramePr>
            <a:graphicFrameLocks noGrp="1"/>
          </p:cNvGraphicFramePr>
          <p:nvPr/>
        </p:nvGraphicFramePr>
        <p:xfrm>
          <a:off x="6334125" y="1481138"/>
          <a:ext cx="2232025" cy="3343277"/>
        </p:xfrm>
        <a:graphic>
          <a:graphicData uri="http://schemas.openxmlformats.org/drawingml/2006/table">
            <a:tbl>
              <a:tblPr/>
              <a:tblGrid>
                <a:gridCol w="1436688"/>
                <a:gridCol w="795337"/>
              </a:tblGrid>
              <a:tr h="58102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1" u="none" strike="noStrike" cap="none" normalizeH="0" baseline="0" smtClean="0">
                          <a:ln>
                            <a:noFill/>
                          </a:ln>
                          <a:solidFill>
                            <a:schemeClr val="tx1"/>
                          </a:solidFill>
                          <a:effectLst/>
                          <a:latin typeface="Arial" charset="0"/>
                        </a:rPr>
                        <a:t>P</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1" u="none" strike="noStrike" cap="none" normalizeH="0" baseline="0" smtClean="0">
                          <a:ln>
                            <a:noFill/>
                          </a:ln>
                          <a:solidFill>
                            <a:schemeClr val="tx1"/>
                          </a:solidFill>
                          <a:effectLst/>
                          <a:latin typeface="Arial" charset="0"/>
                        </a:rPr>
                        <a:t>Q</a:t>
                      </a:r>
                      <a:r>
                        <a:rPr kumimoji="0" lang="en-US" sz="2500" b="1" i="1" u="none" strike="noStrike" cap="none" normalizeH="0" baseline="30000" smtClean="0">
                          <a:ln>
                            <a:noFill/>
                          </a:ln>
                          <a:solidFill>
                            <a:schemeClr val="tx1"/>
                          </a:solidFill>
                          <a:effectLst/>
                          <a:latin typeface="Arial" charset="0"/>
                        </a:rPr>
                        <a:t>s</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$0 – 9</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0</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10 – 19</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20 – 34</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2</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35 &amp; up</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88" name="AutoShape 44"/>
          <p:cNvSpPr>
            <a:spLocks/>
          </p:cNvSpPr>
          <p:nvPr/>
        </p:nvSpPr>
        <p:spPr bwMode="auto">
          <a:xfrm>
            <a:off x="1408113" y="4452938"/>
            <a:ext cx="182562" cy="866775"/>
          </a:xfrm>
          <a:prstGeom prst="rightBrace">
            <a:avLst>
              <a:gd name="adj1" fmla="val 39565"/>
              <a:gd name="adj2" fmla="val 50000"/>
            </a:avLst>
          </a:prstGeom>
          <a:noFill/>
          <a:ln w="28575">
            <a:solidFill>
              <a:srgbClr val="FF0000"/>
            </a:solidFill>
            <a:round/>
            <a:headEnd/>
            <a:tailEnd/>
          </a:ln>
        </p:spPr>
        <p:txBody>
          <a:bodyPr wrap="none" anchor="ctr"/>
          <a:lstStyle/>
          <a:p>
            <a:endParaRPr lang="en-US">
              <a:cs typeface="Arial" charset="0"/>
            </a:endParaRPr>
          </a:p>
        </p:txBody>
      </p:sp>
      <p:sp>
        <p:nvSpPr>
          <p:cNvPr id="134189" name="Line 45"/>
          <p:cNvSpPr>
            <a:spLocks noChangeShapeType="1"/>
          </p:cNvSpPr>
          <p:nvPr/>
        </p:nvSpPr>
        <p:spPr bwMode="auto">
          <a:xfrm>
            <a:off x="5684838" y="2433638"/>
            <a:ext cx="739775" cy="0"/>
          </a:xfrm>
          <a:prstGeom prst="line">
            <a:avLst/>
          </a:prstGeom>
          <a:noFill/>
          <a:ln w="76200">
            <a:solidFill>
              <a:srgbClr val="FF0000"/>
            </a:solidFill>
            <a:round/>
            <a:headEnd/>
            <a:tailEnd type="triangle" w="lg" len="med"/>
          </a:ln>
        </p:spPr>
        <p:txBody>
          <a:bodyPr/>
          <a:lstStyle/>
          <a:p>
            <a:endParaRPr lang="en-US"/>
          </a:p>
        </p:txBody>
      </p:sp>
      <p:sp>
        <p:nvSpPr>
          <p:cNvPr id="134190" name="Line 46"/>
          <p:cNvSpPr>
            <a:spLocks noChangeShapeType="1"/>
          </p:cNvSpPr>
          <p:nvPr/>
        </p:nvSpPr>
        <p:spPr bwMode="auto">
          <a:xfrm>
            <a:off x="5686425" y="3108325"/>
            <a:ext cx="739775" cy="0"/>
          </a:xfrm>
          <a:prstGeom prst="line">
            <a:avLst/>
          </a:prstGeom>
          <a:noFill/>
          <a:ln w="76200">
            <a:solidFill>
              <a:srgbClr val="FF0000"/>
            </a:solidFill>
            <a:round/>
            <a:headEnd/>
            <a:tailEnd type="triangle" w="lg" len="med"/>
          </a:ln>
        </p:spPr>
        <p:txBody>
          <a:bodyPr/>
          <a:lstStyle/>
          <a:p>
            <a:endParaRPr lang="en-US"/>
          </a:p>
        </p:txBody>
      </p:sp>
      <p:sp>
        <p:nvSpPr>
          <p:cNvPr id="134191" name="Line 47"/>
          <p:cNvSpPr>
            <a:spLocks noChangeShapeType="1"/>
          </p:cNvSpPr>
          <p:nvPr/>
        </p:nvSpPr>
        <p:spPr bwMode="auto">
          <a:xfrm>
            <a:off x="5680075" y="3840163"/>
            <a:ext cx="739775" cy="0"/>
          </a:xfrm>
          <a:prstGeom prst="line">
            <a:avLst/>
          </a:prstGeom>
          <a:noFill/>
          <a:ln w="76200">
            <a:solidFill>
              <a:srgbClr val="FF0000"/>
            </a:solidFill>
            <a:round/>
            <a:headEnd/>
            <a:tailEnd type="triangle" w="lg" len="med"/>
          </a:ln>
        </p:spPr>
        <p:txBody>
          <a:bodyPr/>
          <a:lstStyle/>
          <a:p>
            <a:endParaRPr lang="en-US"/>
          </a:p>
        </p:txBody>
      </p:sp>
      <p:sp>
        <p:nvSpPr>
          <p:cNvPr id="134192" name="Line 48"/>
          <p:cNvSpPr>
            <a:spLocks noChangeShapeType="1"/>
          </p:cNvSpPr>
          <p:nvPr/>
        </p:nvSpPr>
        <p:spPr bwMode="auto">
          <a:xfrm>
            <a:off x="5680075" y="4508500"/>
            <a:ext cx="739775" cy="0"/>
          </a:xfrm>
          <a:prstGeom prst="line">
            <a:avLst/>
          </a:prstGeom>
          <a:noFill/>
          <a:ln w="76200">
            <a:solidFill>
              <a:srgbClr val="FF0000"/>
            </a:solidFill>
            <a:round/>
            <a:headEnd/>
            <a:tailEnd type="triangle" w="lg" len="med"/>
          </a:ln>
        </p:spPr>
        <p:txBody>
          <a:bodyPr/>
          <a:lstStyle/>
          <a:p>
            <a:endParaRPr lang="en-US"/>
          </a:p>
        </p:txBody>
      </p:sp>
      <p:sp>
        <p:nvSpPr>
          <p:cNvPr id="134193" name="AutoShape 49"/>
          <p:cNvSpPr>
            <a:spLocks/>
          </p:cNvSpPr>
          <p:nvPr/>
        </p:nvSpPr>
        <p:spPr bwMode="auto">
          <a:xfrm>
            <a:off x="2206625" y="3562350"/>
            <a:ext cx="182563" cy="866775"/>
          </a:xfrm>
          <a:prstGeom prst="rightBrace">
            <a:avLst>
              <a:gd name="adj1" fmla="val 39565"/>
              <a:gd name="adj2" fmla="val 50000"/>
            </a:avLst>
          </a:prstGeom>
          <a:noFill/>
          <a:ln w="28575">
            <a:solidFill>
              <a:srgbClr val="FF0000"/>
            </a:solidFill>
            <a:round/>
            <a:headEnd/>
            <a:tailEnd/>
          </a:ln>
        </p:spPr>
        <p:txBody>
          <a:bodyPr wrap="none" anchor="ctr"/>
          <a:lstStyle/>
          <a:p>
            <a:endParaRPr lang="en-US">
              <a:cs typeface="Arial" charset="0"/>
            </a:endParaRPr>
          </a:p>
        </p:txBody>
      </p:sp>
      <p:sp>
        <p:nvSpPr>
          <p:cNvPr id="134194" name="AutoShape 50"/>
          <p:cNvSpPr>
            <a:spLocks/>
          </p:cNvSpPr>
          <p:nvPr/>
        </p:nvSpPr>
        <p:spPr bwMode="auto">
          <a:xfrm>
            <a:off x="3046413" y="2233613"/>
            <a:ext cx="182562" cy="1303337"/>
          </a:xfrm>
          <a:prstGeom prst="rightBrace">
            <a:avLst>
              <a:gd name="adj1" fmla="val 59493"/>
              <a:gd name="adj2" fmla="val 50000"/>
            </a:avLst>
          </a:prstGeom>
          <a:noFill/>
          <a:ln w="28575">
            <a:solidFill>
              <a:srgbClr val="FF0000"/>
            </a:solidFill>
            <a:round/>
            <a:headEnd/>
            <a:tailEnd/>
          </a:ln>
        </p:spPr>
        <p:txBody>
          <a:bodyPr wrap="none" anchor="ctr"/>
          <a:lstStyle/>
          <a:p>
            <a:endParaRPr lang="en-US">
              <a:cs typeface="Arial" charset="0"/>
            </a:endParaRPr>
          </a:p>
        </p:txBody>
      </p:sp>
      <p:sp>
        <p:nvSpPr>
          <p:cNvPr id="134195" name="AutoShape 51"/>
          <p:cNvSpPr>
            <a:spLocks/>
          </p:cNvSpPr>
          <p:nvPr/>
        </p:nvSpPr>
        <p:spPr bwMode="auto">
          <a:xfrm>
            <a:off x="3824288" y="1501775"/>
            <a:ext cx="182562" cy="696913"/>
          </a:xfrm>
          <a:prstGeom prst="rightBrace">
            <a:avLst>
              <a:gd name="adj1" fmla="val 31812"/>
              <a:gd name="adj2" fmla="val 50000"/>
            </a:avLst>
          </a:prstGeom>
          <a:noFill/>
          <a:ln w="28575">
            <a:solidFill>
              <a:srgbClr val="FF0000"/>
            </a:solidFill>
            <a:round/>
            <a:headEnd/>
            <a:tailEnd/>
          </a:ln>
        </p:spPr>
        <p:txBody>
          <a:bodyPr wrap="none" anchor="ctr"/>
          <a:lstStyle/>
          <a:p>
            <a:endParaRPr lang="en-US">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4189"/>
                                        </p:tgtEl>
                                        <p:attrNameLst>
                                          <p:attrName>style.visibility</p:attrName>
                                        </p:attrNameLst>
                                      </p:cBhvr>
                                      <p:to>
                                        <p:strVal val="visible"/>
                                      </p:to>
                                    </p:set>
                                    <p:animEffect transition="in" filter="fade">
                                      <p:cBhvr>
                                        <p:cTn id="17" dur="500"/>
                                        <p:tgtEl>
                                          <p:spTgt spid="13418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34188"/>
                                        </p:tgtEl>
                                        <p:attrNameLst>
                                          <p:attrName>style.visibility</p:attrName>
                                        </p:attrNameLst>
                                      </p:cBhvr>
                                      <p:to>
                                        <p:strVal val="visible"/>
                                      </p:to>
                                    </p:set>
                                    <p:animEffect transition="in" filter="strips(downLeft)">
                                      <p:cBhvr>
                                        <p:cTn id="20" dur="500"/>
                                        <p:tgtEl>
                                          <p:spTgt spid="13418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34189"/>
                                        </p:tgtEl>
                                      </p:cBhvr>
                                    </p:animEffect>
                                    <p:set>
                                      <p:cBhvr>
                                        <p:cTn id="25" dur="1" fill="hold">
                                          <p:stCondLst>
                                            <p:cond delay="499"/>
                                          </p:stCondLst>
                                        </p:cTn>
                                        <p:tgtEl>
                                          <p:spTgt spid="13418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34188"/>
                                        </p:tgtEl>
                                      </p:cBhvr>
                                    </p:animEffect>
                                    <p:set>
                                      <p:cBhvr>
                                        <p:cTn id="28" dur="1" fill="hold">
                                          <p:stCondLst>
                                            <p:cond delay="499"/>
                                          </p:stCondLst>
                                        </p:cTn>
                                        <p:tgtEl>
                                          <p:spTgt spid="13418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4190"/>
                                        </p:tgtEl>
                                        <p:attrNameLst>
                                          <p:attrName>style.visibility</p:attrName>
                                        </p:attrNameLst>
                                      </p:cBhvr>
                                      <p:to>
                                        <p:strVal val="visible"/>
                                      </p:to>
                                    </p:set>
                                    <p:animEffect transition="in" filter="fade">
                                      <p:cBhvr>
                                        <p:cTn id="33" dur="500"/>
                                        <p:tgtEl>
                                          <p:spTgt spid="134190"/>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34193"/>
                                        </p:tgtEl>
                                        <p:attrNameLst>
                                          <p:attrName>style.visibility</p:attrName>
                                        </p:attrNameLst>
                                      </p:cBhvr>
                                      <p:to>
                                        <p:strVal val="visible"/>
                                      </p:to>
                                    </p:set>
                                    <p:animEffect transition="in" filter="strips(downLeft)">
                                      <p:cBhvr>
                                        <p:cTn id="36" dur="500"/>
                                        <p:tgtEl>
                                          <p:spTgt spid="13419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34190"/>
                                        </p:tgtEl>
                                      </p:cBhvr>
                                    </p:animEffect>
                                    <p:set>
                                      <p:cBhvr>
                                        <p:cTn id="41" dur="1" fill="hold">
                                          <p:stCondLst>
                                            <p:cond delay="499"/>
                                          </p:stCondLst>
                                        </p:cTn>
                                        <p:tgtEl>
                                          <p:spTgt spid="13419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4193"/>
                                        </p:tgtEl>
                                      </p:cBhvr>
                                    </p:animEffect>
                                    <p:set>
                                      <p:cBhvr>
                                        <p:cTn id="44" dur="1" fill="hold">
                                          <p:stCondLst>
                                            <p:cond delay="499"/>
                                          </p:stCondLst>
                                        </p:cTn>
                                        <p:tgtEl>
                                          <p:spTgt spid="13419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4191"/>
                                        </p:tgtEl>
                                        <p:attrNameLst>
                                          <p:attrName>style.visibility</p:attrName>
                                        </p:attrNameLst>
                                      </p:cBhvr>
                                      <p:to>
                                        <p:strVal val="visible"/>
                                      </p:to>
                                    </p:set>
                                    <p:animEffect transition="in" filter="fade">
                                      <p:cBhvr>
                                        <p:cTn id="49" dur="500"/>
                                        <p:tgtEl>
                                          <p:spTgt spid="134191"/>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134194"/>
                                        </p:tgtEl>
                                        <p:attrNameLst>
                                          <p:attrName>style.visibility</p:attrName>
                                        </p:attrNameLst>
                                      </p:cBhvr>
                                      <p:to>
                                        <p:strVal val="visible"/>
                                      </p:to>
                                    </p:set>
                                    <p:animEffect transition="in" filter="strips(downLeft)">
                                      <p:cBhvr>
                                        <p:cTn id="52" dur="500"/>
                                        <p:tgtEl>
                                          <p:spTgt spid="13419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34191"/>
                                        </p:tgtEl>
                                      </p:cBhvr>
                                    </p:animEffect>
                                    <p:set>
                                      <p:cBhvr>
                                        <p:cTn id="57" dur="1" fill="hold">
                                          <p:stCondLst>
                                            <p:cond delay="499"/>
                                          </p:stCondLst>
                                        </p:cTn>
                                        <p:tgtEl>
                                          <p:spTgt spid="13419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34194"/>
                                        </p:tgtEl>
                                      </p:cBhvr>
                                    </p:animEffect>
                                    <p:set>
                                      <p:cBhvr>
                                        <p:cTn id="60" dur="1" fill="hold">
                                          <p:stCondLst>
                                            <p:cond delay="499"/>
                                          </p:stCondLst>
                                        </p:cTn>
                                        <p:tgtEl>
                                          <p:spTgt spid="13419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4192"/>
                                        </p:tgtEl>
                                        <p:attrNameLst>
                                          <p:attrName>style.visibility</p:attrName>
                                        </p:attrNameLst>
                                      </p:cBhvr>
                                      <p:to>
                                        <p:strVal val="visible"/>
                                      </p:to>
                                    </p:set>
                                    <p:animEffect transition="in" filter="fade">
                                      <p:cBhvr>
                                        <p:cTn id="65" dur="500"/>
                                        <p:tgtEl>
                                          <p:spTgt spid="134192"/>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134195"/>
                                        </p:tgtEl>
                                        <p:attrNameLst>
                                          <p:attrName>style.visibility</p:attrName>
                                        </p:attrNameLst>
                                      </p:cBhvr>
                                      <p:to>
                                        <p:strVal val="visible"/>
                                      </p:to>
                                    </p:set>
                                    <p:animEffect transition="in" filter="strips(downLeft)">
                                      <p:cBhvr>
                                        <p:cTn id="68" dur="500"/>
                                        <p:tgtEl>
                                          <p:spTgt spid="13419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134192"/>
                                        </p:tgtEl>
                                      </p:cBhvr>
                                    </p:animEffect>
                                    <p:set>
                                      <p:cBhvr>
                                        <p:cTn id="73" dur="1" fill="hold">
                                          <p:stCondLst>
                                            <p:cond delay="499"/>
                                          </p:stCondLst>
                                        </p:cTn>
                                        <p:tgtEl>
                                          <p:spTgt spid="13419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34195"/>
                                        </p:tgtEl>
                                      </p:cBhvr>
                                    </p:animEffect>
                                    <p:set>
                                      <p:cBhvr>
                                        <p:cTn id="76" dur="1" fill="hold">
                                          <p:stCondLst>
                                            <p:cond delay="499"/>
                                          </p:stCondLst>
                                        </p:cTn>
                                        <p:tgtEl>
                                          <p:spTgt spid="134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88" grpId="0" animBg="1"/>
      <p:bldP spid="134188" grpId="1" animBg="1"/>
      <p:bldP spid="134189" grpId="0" animBg="1"/>
      <p:bldP spid="134189" grpId="1" animBg="1"/>
      <p:bldP spid="134190" grpId="0" animBg="1"/>
      <p:bldP spid="134190" grpId="1" animBg="1"/>
      <p:bldP spid="134191" grpId="0" animBg="1"/>
      <p:bldP spid="134191" grpId="1" animBg="1"/>
      <p:bldP spid="134192" grpId="0" animBg="1"/>
      <p:bldP spid="134192" grpId="1" animBg="1"/>
      <p:bldP spid="134193" grpId="0" animBg="1"/>
      <p:bldP spid="134193" grpId="1" animBg="1"/>
      <p:bldP spid="134194" grpId="0" animBg="1"/>
      <p:bldP spid="134194" grpId="1" animBg="1"/>
      <p:bldP spid="134195" grpId="0" animBg="1"/>
      <p:bldP spid="13419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214313" y="1033463"/>
          <a:ext cx="4548187" cy="5200650"/>
        </p:xfrm>
        <a:graphic>
          <a:graphicData uri="http://schemas.openxmlformats.org/presentationml/2006/ole">
            <p:oleObj spid="_x0000_s13314" name="Chart" r:id="rId4" imgW="2781181" imgH="3181231" progId="Excel.Sheet.8">
              <p:embed/>
            </p:oleObj>
          </a:graphicData>
        </a:graphic>
      </p:graphicFrame>
      <p:sp>
        <p:nvSpPr>
          <p:cNvPr id="13317" name="Rectangle 3"/>
          <p:cNvSpPr>
            <a:spLocks noGrp="1" noChangeArrowheads="1"/>
          </p:cNvSpPr>
          <p:nvPr>
            <p:ph type="title" idx="4294967295"/>
          </p:nvPr>
        </p:nvSpPr>
        <p:spPr>
          <a:xfrm>
            <a:off x="457200" y="230188"/>
            <a:ext cx="8229600" cy="649287"/>
          </a:xfrm>
        </p:spPr>
        <p:txBody>
          <a:bodyPr/>
          <a:lstStyle/>
          <a:p>
            <a:pPr eaLnBrk="1" hangingPunct="1"/>
            <a:r>
              <a:rPr lang="en-US" sz="3600" smtClean="0"/>
              <a:t>Cost and the Supply Curve</a:t>
            </a:r>
          </a:p>
        </p:txBody>
      </p:sp>
      <p:sp>
        <p:nvSpPr>
          <p:cNvPr id="13318" name="Text Box 4"/>
          <p:cNvSpPr txBox="1">
            <a:spLocks noChangeArrowheads="1"/>
          </p:cNvSpPr>
          <p:nvPr/>
        </p:nvSpPr>
        <p:spPr bwMode="auto">
          <a:xfrm>
            <a:off x="1166813" y="979488"/>
            <a:ext cx="403225" cy="519112"/>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P</a:t>
            </a:r>
          </a:p>
        </p:txBody>
      </p:sp>
      <p:sp>
        <p:nvSpPr>
          <p:cNvPr id="13319" name="Text Box 5"/>
          <p:cNvSpPr txBox="1">
            <a:spLocks noChangeArrowheads="1"/>
          </p:cNvSpPr>
          <p:nvPr/>
        </p:nvSpPr>
        <p:spPr bwMode="auto">
          <a:xfrm>
            <a:off x="4276725" y="5080000"/>
            <a:ext cx="474663"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Q</a:t>
            </a:r>
          </a:p>
        </p:txBody>
      </p:sp>
      <p:sp>
        <p:nvSpPr>
          <p:cNvPr id="13320" name="Line 6"/>
          <p:cNvSpPr>
            <a:spLocks noChangeShapeType="1"/>
          </p:cNvSpPr>
          <p:nvPr/>
        </p:nvSpPr>
        <p:spPr bwMode="auto">
          <a:xfrm flipV="1">
            <a:off x="2178050" y="3541713"/>
            <a:ext cx="0" cy="920750"/>
          </a:xfrm>
          <a:prstGeom prst="line">
            <a:avLst/>
          </a:prstGeom>
          <a:noFill/>
          <a:ln w="57150">
            <a:solidFill>
              <a:srgbClr val="339966"/>
            </a:solidFill>
            <a:round/>
            <a:headEnd/>
            <a:tailEnd/>
          </a:ln>
        </p:spPr>
        <p:txBody>
          <a:bodyPr/>
          <a:lstStyle/>
          <a:p>
            <a:endParaRPr lang="en-US"/>
          </a:p>
        </p:txBody>
      </p:sp>
      <p:sp>
        <p:nvSpPr>
          <p:cNvPr id="13321" name="Line 7"/>
          <p:cNvSpPr>
            <a:spLocks noChangeShapeType="1"/>
          </p:cNvSpPr>
          <p:nvPr/>
        </p:nvSpPr>
        <p:spPr bwMode="auto">
          <a:xfrm flipV="1">
            <a:off x="2989263" y="2195513"/>
            <a:ext cx="0" cy="1366837"/>
          </a:xfrm>
          <a:prstGeom prst="line">
            <a:avLst/>
          </a:prstGeom>
          <a:noFill/>
          <a:ln w="57150">
            <a:solidFill>
              <a:srgbClr val="339966"/>
            </a:solidFill>
            <a:round/>
            <a:headEnd/>
            <a:tailEnd/>
          </a:ln>
        </p:spPr>
        <p:txBody>
          <a:bodyPr/>
          <a:lstStyle/>
          <a:p>
            <a:endParaRPr lang="en-US"/>
          </a:p>
        </p:txBody>
      </p:sp>
      <p:sp>
        <p:nvSpPr>
          <p:cNvPr id="13322" name="Line 8"/>
          <p:cNvSpPr>
            <a:spLocks noChangeShapeType="1"/>
          </p:cNvSpPr>
          <p:nvPr/>
        </p:nvSpPr>
        <p:spPr bwMode="auto">
          <a:xfrm>
            <a:off x="1341438" y="4433888"/>
            <a:ext cx="842962" cy="0"/>
          </a:xfrm>
          <a:prstGeom prst="line">
            <a:avLst/>
          </a:prstGeom>
          <a:noFill/>
          <a:ln w="57150">
            <a:solidFill>
              <a:srgbClr val="339966"/>
            </a:solidFill>
            <a:round/>
            <a:headEnd/>
            <a:tailEnd/>
          </a:ln>
        </p:spPr>
        <p:txBody>
          <a:bodyPr/>
          <a:lstStyle/>
          <a:p>
            <a:endParaRPr lang="en-US"/>
          </a:p>
        </p:txBody>
      </p:sp>
      <p:sp>
        <p:nvSpPr>
          <p:cNvPr id="13323" name="Line 9"/>
          <p:cNvSpPr>
            <a:spLocks noChangeShapeType="1"/>
          </p:cNvSpPr>
          <p:nvPr/>
        </p:nvSpPr>
        <p:spPr bwMode="auto">
          <a:xfrm flipV="1">
            <a:off x="1368425" y="4445000"/>
            <a:ext cx="0" cy="884238"/>
          </a:xfrm>
          <a:prstGeom prst="line">
            <a:avLst/>
          </a:prstGeom>
          <a:noFill/>
          <a:ln w="57150">
            <a:solidFill>
              <a:srgbClr val="339966"/>
            </a:solidFill>
            <a:round/>
            <a:headEnd/>
            <a:tailEnd/>
          </a:ln>
        </p:spPr>
        <p:txBody>
          <a:bodyPr/>
          <a:lstStyle/>
          <a:p>
            <a:endParaRPr lang="en-US"/>
          </a:p>
        </p:txBody>
      </p:sp>
      <p:sp>
        <p:nvSpPr>
          <p:cNvPr id="13324" name="Line 10"/>
          <p:cNvSpPr>
            <a:spLocks noChangeShapeType="1"/>
          </p:cNvSpPr>
          <p:nvPr/>
        </p:nvSpPr>
        <p:spPr bwMode="auto">
          <a:xfrm>
            <a:off x="2151063" y="3533775"/>
            <a:ext cx="842962" cy="0"/>
          </a:xfrm>
          <a:prstGeom prst="line">
            <a:avLst/>
          </a:prstGeom>
          <a:noFill/>
          <a:ln w="57150">
            <a:solidFill>
              <a:srgbClr val="339966"/>
            </a:solidFill>
            <a:round/>
            <a:headEnd/>
            <a:tailEnd/>
          </a:ln>
        </p:spPr>
        <p:txBody>
          <a:bodyPr/>
          <a:lstStyle/>
          <a:p>
            <a:endParaRPr lang="en-US"/>
          </a:p>
        </p:txBody>
      </p:sp>
      <p:sp>
        <p:nvSpPr>
          <p:cNvPr id="13325" name="Line 11"/>
          <p:cNvSpPr>
            <a:spLocks noChangeShapeType="1"/>
          </p:cNvSpPr>
          <p:nvPr/>
        </p:nvSpPr>
        <p:spPr bwMode="auto">
          <a:xfrm>
            <a:off x="2962275" y="2200275"/>
            <a:ext cx="823913" cy="0"/>
          </a:xfrm>
          <a:prstGeom prst="line">
            <a:avLst/>
          </a:prstGeom>
          <a:noFill/>
          <a:ln w="57150">
            <a:solidFill>
              <a:srgbClr val="339966"/>
            </a:solidFill>
            <a:round/>
            <a:headEnd/>
            <a:tailEnd/>
          </a:ln>
        </p:spPr>
        <p:txBody>
          <a:bodyPr/>
          <a:lstStyle/>
          <a:p>
            <a:endParaRPr lang="en-US"/>
          </a:p>
        </p:txBody>
      </p:sp>
      <p:sp>
        <p:nvSpPr>
          <p:cNvPr id="13326" name="Line 12"/>
          <p:cNvSpPr>
            <a:spLocks noChangeShapeType="1"/>
          </p:cNvSpPr>
          <p:nvPr/>
        </p:nvSpPr>
        <p:spPr bwMode="auto">
          <a:xfrm flipV="1">
            <a:off x="3783013" y="1497013"/>
            <a:ext cx="0" cy="731837"/>
          </a:xfrm>
          <a:prstGeom prst="line">
            <a:avLst/>
          </a:prstGeom>
          <a:noFill/>
          <a:ln w="57150">
            <a:solidFill>
              <a:srgbClr val="339966"/>
            </a:solidFill>
            <a:round/>
            <a:headEnd/>
            <a:tailEnd/>
          </a:ln>
        </p:spPr>
        <p:txBody>
          <a:bodyPr/>
          <a:lstStyle/>
          <a:p>
            <a:endParaRPr lang="en-US"/>
          </a:p>
        </p:txBody>
      </p:sp>
      <p:sp>
        <p:nvSpPr>
          <p:cNvPr id="146451" name="Text Box 19"/>
          <p:cNvSpPr txBox="1">
            <a:spLocks noChangeArrowheads="1"/>
          </p:cNvSpPr>
          <p:nvPr/>
        </p:nvSpPr>
        <p:spPr bwMode="auto">
          <a:xfrm>
            <a:off x="6059488" y="1285875"/>
            <a:ext cx="2759075" cy="4267200"/>
          </a:xfrm>
          <a:prstGeom prst="rect">
            <a:avLst/>
          </a:prstGeom>
          <a:noFill/>
          <a:ln w="9525">
            <a:noFill/>
            <a:miter lim="800000"/>
            <a:headEnd/>
            <a:tailEnd/>
          </a:ln>
        </p:spPr>
        <p:txBody>
          <a:bodyPr>
            <a:spAutoFit/>
          </a:bodyPr>
          <a:lstStyle/>
          <a:p>
            <a:pPr>
              <a:lnSpc>
                <a:spcPct val="105000"/>
              </a:lnSpc>
              <a:spcBef>
                <a:spcPct val="40000"/>
              </a:spcBef>
            </a:pPr>
            <a:r>
              <a:rPr lang="en-US" sz="2600">
                <a:cs typeface="Arial" charset="0"/>
              </a:rPr>
              <a:t>At each </a:t>
            </a:r>
            <a:r>
              <a:rPr lang="en-US" sz="2600" b="1" i="1">
                <a:cs typeface="Arial" charset="0"/>
              </a:rPr>
              <a:t>Q</a:t>
            </a:r>
            <a:r>
              <a:rPr lang="en-US" sz="2600">
                <a:cs typeface="Arial" charset="0"/>
              </a:rPr>
              <a:t>, </a:t>
            </a:r>
            <a:br>
              <a:rPr lang="en-US" sz="2600">
                <a:cs typeface="Arial" charset="0"/>
              </a:rPr>
            </a:br>
            <a:r>
              <a:rPr lang="en-US" sz="2600">
                <a:cs typeface="Arial" charset="0"/>
              </a:rPr>
              <a:t>the height of </a:t>
            </a:r>
            <a:br>
              <a:rPr lang="en-US" sz="2600">
                <a:cs typeface="Arial" charset="0"/>
              </a:rPr>
            </a:br>
            <a:r>
              <a:rPr lang="en-US" sz="2600">
                <a:cs typeface="Arial" charset="0"/>
              </a:rPr>
              <a:t>the </a:t>
            </a:r>
            <a:r>
              <a:rPr lang="en-US" sz="2600" b="1" i="1">
                <a:cs typeface="Arial" charset="0"/>
              </a:rPr>
              <a:t>S</a:t>
            </a:r>
            <a:r>
              <a:rPr lang="en-US" sz="2600">
                <a:cs typeface="Arial" charset="0"/>
              </a:rPr>
              <a:t> curve </a:t>
            </a:r>
            <a:br>
              <a:rPr lang="en-US" sz="2600">
                <a:cs typeface="Arial" charset="0"/>
              </a:rPr>
            </a:br>
            <a:r>
              <a:rPr lang="en-US" sz="2600">
                <a:cs typeface="Arial" charset="0"/>
              </a:rPr>
              <a:t>is the cost of the </a:t>
            </a:r>
            <a:r>
              <a:rPr lang="en-US" sz="2600" b="1" i="1">
                <a:solidFill>
                  <a:srgbClr val="990099"/>
                </a:solidFill>
                <a:cs typeface="Arial" charset="0"/>
              </a:rPr>
              <a:t>marginal seller</a:t>
            </a:r>
            <a:r>
              <a:rPr lang="en-US" sz="2600">
                <a:cs typeface="Arial" charset="0"/>
              </a:rPr>
              <a:t>, </a:t>
            </a:r>
            <a:br>
              <a:rPr lang="en-US" sz="2600">
                <a:cs typeface="Arial" charset="0"/>
              </a:rPr>
            </a:br>
            <a:r>
              <a:rPr lang="en-US" sz="2600">
                <a:cs typeface="Arial" charset="0"/>
              </a:rPr>
              <a:t>the seller who would leave </a:t>
            </a:r>
            <a:br>
              <a:rPr lang="en-US" sz="2600">
                <a:cs typeface="Arial" charset="0"/>
              </a:rPr>
            </a:br>
            <a:r>
              <a:rPr lang="en-US" sz="2600">
                <a:cs typeface="Arial" charset="0"/>
              </a:rPr>
              <a:t>the market if </a:t>
            </a:r>
            <a:br>
              <a:rPr lang="en-US" sz="2600">
                <a:cs typeface="Arial" charset="0"/>
              </a:rPr>
            </a:br>
            <a:r>
              <a:rPr lang="en-US" sz="2600">
                <a:cs typeface="Arial" charset="0"/>
              </a:rPr>
              <a:t>the price were any lower.</a:t>
            </a:r>
          </a:p>
        </p:txBody>
      </p:sp>
      <p:grpSp>
        <p:nvGrpSpPr>
          <p:cNvPr id="2" name="Group 23"/>
          <p:cNvGrpSpPr>
            <a:grpSpLocks/>
          </p:cNvGrpSpPr>
          <p:nvPr/>
        </p:nvGrpSpPr>
        <p:grpSpPr bwMode="auto">
          <a:xfrm>
            <a:off x="3883025" y="1762125"/>
            <a:ext cx="1836738" cy="863600"/>
            <a:chOff x="2446" y="1110"/>
            <a:chExt cx="1157" cy="544"/>
          </a:xfrm>
        </p:grpSpPr>
        <p:sp>
          <p:nvSpPr>
            <p:cNvPr id="13335" name="Line 24"/>
            <p:cNvSpPr>
              <a:spLocks noChangeShapeType="1"/>
            </p:cNvSpPr>
            <p:nvPr/>
          </p:nvSpPr>
          <p:spPr bwMode="auto">
            <a:xfrm flipH="1">
              <a:off x="2446" y="1387"/>
              <a:ext cx="337" cy="0"/>
            </a:xfrm>
            <a:prstGeom prst="line">
              <a:avLst/>
            </a:prstGeom>
            <a:noFill/>
            <a:ln w="38100">
              <a:solidFill>
                <a:schemeClr val="tx1"/>
              </a:solidFill>
              <a:round/>
              <a:headEnd/>
              <a:tailEnd type="triangle" w="lg" len="med"/>
            </a:ln>
          </p:spPr>
          <p:txBody>
            <a:bodyPr/>
            <a:lstStyle/>
            <a:p>
              <a:endParaRPr lang="en-US"/>
            </a:p>
          </p:txBody>
        </p:sp>
        <p:sp>
          <p:nvSpPr>
            <p:cNvPr id="13336" name="Text Box 25"/>
            <p:cNvSpPr txBox="1">
              <a:spLocks noChangeArrowheads="1"/>
            </p:cNvSpPr>
            <p:nvPr/>
          </p:nvSpPr>
          <p:spPr bwMode="auto">
            <a:xfrm>
              <a:off x="2668" y="1110"/>
              <a:ext cx="935" cy="544"/>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500">
                  <a:cs typeface="Arial" charset="0"/>
                </a:rPr>
                <a:t>Chrissy’s </a:t>
              </a:r>
              <a:br>
                <a:rPr lang="en-US" sz="2500">
                  <a:cs typeface="Arial" charset="0"/>
                </a:rPr>
              </a:br>
              <a:r>
                <a:rPr lang="en-US" sz="2500">
                  <a:cs typeface="Arial" charset="0"/>
                </a:rPr>
                <a:t>cost</a:t>
              </a:r>
            </a:p>
          </p:txBody>
        </p:sp>
      </p:grpSp>
      <p:grpSp>
        <p:nvGrpSpPr>
          <p:cNvPr id="3" name="Group 26"/>
          <p:cNvGrpSpPr>
            <a:grpSpLocks/>
          </p:cNvGrpSpPr>
          <p:nvPr/>
        </p:nvGrpSpPr>
        <p:grpSpPr bwMode="auto">
          <a:xfrm>
            <a:off x="3073400" y="3009900"/>
            <a:ext cx="1819275" cy="863600"/>
            <a:chOff x="1936" y="1896"/>
            <a:chExt cx="1146" cy="544"/>
          </a:xfrm>
        </p:grpSpPr>
        <p:sp>
          <p:nvSpPr>
            <p:cNvPr id="13333" name="Line 27"/>
            <p:cNvSpPr>
              <a:spLocks noChangeShapeType="1"/>
            </p:cNvSpPr>
            <p:nvPr/>
          </p:nvSpPr>
          <p:spPr bwMode="auto">
            <a:xfrm flipH="1">
              <a:off x="1936" y="2225"/>
              <a:ext cx="337" cy="0"/>
            </a:xfrm>
            <a:prstGeom prst="line">
              <a:avLst/>
            </a:prstGeom>
            <a:noFill/>
            <a:ln w="38100">
              <a:solidFill>
                <a:schemeClr val="tx1"/>
              </a:solidFill>
              <a:round/>
              <a:headEnd/>
              <a:tailEnd type="triangle" w="lg" len="med"/>
            </a:ln>
          </p:spPr>
          <p:txBody>
            <a:bodyPr/>
            <a:lstStyle/>
            <a:p>
              <a:endParaRPr lang="en-US"/>
            </a:p>
          </p:txBody>
        </p:sp>
        <p:sp>
          <p:nvSpPr>
            <p:cNvPr id="13334" name="Text Box 28"/>
            <p:cNvSpPr txBox="1">
              <a:spLocks noChangeArrowheads="1"/>
            </p:cNvSpPr>
            <p:nvPr/>
          </p:nvSpPr>
          <p:spPr bwMode="auto">
            <a:xfrm>
              <a:off x="2205" y="1896"/>
              <a:ext cx="877" cy="544"/>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500">
                  <a:cs typeface="Arial" charset="0"/>
                </a:rPr>
                <a:t>Janet’s cost</a:t>
              </a:r>
            </a:p>
          </p:txBody>
        </p:sp>
      </p:grpSp>
      <p:grpSp>
        <p:nvGrpSpPr>
          <p:cNvPr id="4" name="Group 29"/>
          <p:cNvGrpSpPr>
            <a:grpSpLocks/>
          </p:cNvGrpSpPr>
          <p:nvPr/>
        </p:nvGrpSpPr>
        <p:grpSpPr bwMode="auto">
          <a:xfrm>
            <a:off x="2263775" y="4197350"/>
            <a:ext cx="2578100" cy="482600"/>
            <a:chOff x="1426" y="2644"/>
            <a:chExt cx="1624" cy="304"/>
          </a:xfrm>
        </p:grpSpPr>
        <p:sp>
          <p:nvSpPr>
            <p:cNvPr id="13331" name="Line 30"/>
            <p:cNvSpPr>
              <a:spLocks noChangeShapeType="1"/>
            </p:cNvSpPr>
            <p:nvPr/>
          </p:nvSpPr>
          <p:spPr bwMode="auto">
            <a:xfrm flipH="1">
              <a:off x="1426" y="2796"/>
              <a:ext cx="337" cy="0"/>
            </a:xfrm>
            <a:prstGeom prst="line">
              <a:avLst/>
            </a:prstGeom>
            <a:noFill/>
            <a:ln w="38100">
              <a:solidFill>
                <a:schemeClr val="tx1"/>
              </a:solidFill>
              <a:round/>
              <a:headEnd/>
              <a:tailEnd type="triangle" w="lg" len="med"/>
            </a:ln>
          </p:spPr>
          <p:txBody>
            <a:bodyPr/>
            <a:lstStyle/>
            <a:p>
              <a:endParaRPr lang="en-US"/>
            </a:p>
          </p:txBody>
        </p:sp>
        <p:sp>
          <p:nvSpPr>
            <p:cNvPr id="13332" name="Text Box 31"/>
            <p:cNvSpPr txBox="1">
              <a:spLocks noChangeArrowheads="1"/>
            </p:cNvSpPr>
            <p:nvPr/>
          </p:nvSpPr>
          <p:spPr bwMode="auto">
            <a:xfrm>
              <a:off x="1702" y="2644"/>
              <a:ext cx="1348" cy="304"/>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500">
                  <a:cs typeface="Arial" charset="0"/>
                </a:rPr>
                <a:t>Jack’s cost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451">
                                            <p:txEl>
                                              <p:pRg st="0" end="0"/>
                                            </p:txEl>
                                          </p:spTgt>
                                        </p:tgtEl>
                                        <p:attrNameLst>
                                          <p:attrName>style.visibility</p:attrName>
                                        </p:attrNameLst>
                                      </p:cBhvr>
                                      <p:to>
                                        <p:strVal val="visible"/>
                                      </p:to>
                                    </p:set>
                                    <p:animEffect transition="in" filter="wipe(left)">
                                      <p:cBhvr>
                                        <p:cTn id="7" dur="500"/>
                                        <p:tgtEl>
                                          <p:spTgt spid="146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214313" y="1033463"/>
          <a:ext cx="4548187" cy="5200650"/>
        </p:xfrm>
        <a:graphic>
          <a:graphicData uri="http://schemas.openxmlformats.org/presentationml/2006/ole">
            <p:oleObj spid="_x0000_s14338" name="Chart" r:id="rId4" imgW="2781181" imgH="3181231" progId="Excel.Sheet.8">
              <p:embed/>
            </p:oleObj>
          </a:graphicData>
        </a:graphic>
      </p:graphicFrame>
      <p:sp>
        <p:nvSpPr>
          <p:cNvPr id="14341" name="Rectangle 3"/>
          <p:cNvSpPr>
            <a:spLocks noGrp="1" noChangeArrowheads="1"/>
          </p:cNvSpPr>
          <p:nvPr>
            <p:ph type="title" idx="4294967295"/>
          </p:nvPr>
        </p:nvSpPr>
        <p:spPr>
          <a:xfrm>
            <a:off x="457200" y="230188"/>
            <a:ext cx="8229600" cy="649287"/>
          </a:xfrm>
        </p:spPr>
        <p:txBody>
          <a:bodyPr/>
          <a:lstStyle/>
          <a:p>
            <a:pPr eaLnBrk="1" hangingPunct="1"/>
            <a:r>
              <a:rPr lang="en-US" sz="3600" smtClean="0"/>
              <a:t>Producer Surplus</a:t>
            </a:r>
          </a:p>
        </p:txBody>
      </p:sp>
      <p:sp>
        <p:nvSpPr>
          <p:cNvPr id="14342" name="Text Box 4"/>
          <p:cNvSpPr txBox="1">
            <a:spLocks noChangeArrowheads="1"/>
          </p:cNvSpPr>
          <p:nvPr/>
        </p:nvSpPr>
        <p:spPr bwMode="auto">
          <a:xfrm>
            <a:off x="1166813" y="979488"/>
            <a:ext cx="403225" cy="519112"/>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P</a:t>
            </a:r>
          </a:p>
        </p:txBody>
      </p:sp>
      <p:sp>
        <p:nvSpPr>
          <p:cNvPr id="14343" name="Text Box 5"/>
          <p:cNvSpPr txBox="1">
            <a:spLocks noChangeArrowheads="1"/>
          </p:cNvSpPr>
          <p:nvPr/>
        </p:nvSpPr>
        <p:spPr bwMode="auto">
          <a:xfrm>
            <a:off x="4276725" y="5080000"/>
            <a:ext cx="474663"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Q</a:t>
            </a:r>
          </a:p>
        </p:txBody>
      </p:sp>
      <p:sp>
        <p:nvSpPr>
          <p:cNvPr id="14344" name="Line 6"/>
          <p:cNvSpPr>
            <a:spLocks noChangeShapeType="1"/>
          </p:cNvSpPr>
          <p:nvPr/>
        </p:nvSpPr>
        <p:spPr bwMode="auto">
          <a:xfrm flipV="1">
            <a:off x="2178050" y="3541713"/>
            <a:ext cx="0" cy="920750"/>
          </a:xfrm>
          <a:prstGeom prst="line">
            <a:avLst/>
          </a:prstGeom>
          <a:noFill/>
          <a:ln w="57150">
            <a:solidFill>
              <a:srgbClr val="339966"/>
            </a:solidFill>
            <a:round/>
            <a:headEnd/>
            <a:tailEnd/>
          </a:ln>
        </p:spPr>
        <p:txBody>
          <a:bodyPr/>
          <a:lstStyle/>
          <a:p>
            <a:endParaRPr lang="en-US"/>
          </a:p>
        </p:txBody>
      </p:sp>
      <p:sp>
        <p:nvSpPr>
          <p:cNvPr id="14345" name="Line 7"/>
          <p:cNvSpPr>
            <a:spLocks noChangeShapeType="1"/>
          </p:cNvSpPr>
          <p:nvPr/>
        </p:nvSpPr>
        <p:spPr bwMode="auto">
          <a:xfrm flipV="1">
            <a:off x="2989263" y="2195513"/>
            <a:ext cx="0" cy="1366837"/>
          </a:xfrm>
          <a:prstGeom prst="line">
            <a:avLst/>
          </a:prstGeom>
          <a:noFill/>
          <a:ln w="57150">
            <a:solidFill>
              <a:srgbClr val="339966"/>
            </a:solidFill>
            <a:round/>
            <a:headEnd/>
            <a:tailEnd/>
          </a:ln>
        </p:spPr>
        <p:txBody>
          <a:bodyPr/>
          <a:lstStyle/>
          <a:p>
            <a:endParaRPr lang="en-US"/>
          </a:p>
        </p:txBody>
      </p:sp>
      <p:sp>
        <p:nvSpPr>
          <p:cNvPr id="14346" name="Line 8"/>
          <p:cNvSpPr>
            <a:spLocks noChangeShapeType="1"/>
          </p:cNvSpPr>
          <p:nvPr/>
        </p:nvSpPr>
        <p:spPr bwMode="auto">
          <a:xfrm>
            <a:off x="1341438" y="4433888"/>
            <a:ext cx="842962" cy="0"/>
          </a:xfrm>
          <a:prstGeom prst="line">
            <a:avLst/>
          </a:prstGeom>
          <a:noFill/>
          <a:ln w="57150">
            <a:solidFill>
              <a:srgbClr val="339966"/>
            </a:solidFill>
            <a:round/>
            <a:headEnd/>
            <a:tailEnd/>
          </a:ln>
        </p:spPr>
        <p:txBody>
          <a:bodyPr/>
          <a:lstStyle/>
          <a:p>
            <a:endParaRPr lang="en-US"/>
          </a:p>
        </p:txBody>
      </p:sp>
      <p:sp>
        <p:nvSpPr>
          <p:cNvPr id="14347" name="Line 9"/>
          <p:cNvSpPr>
            <a:spLocks noChangeShapeType="1"/>
          </p:cNvSpPr>
          <p:nvPr/>
        </p:nvSpPr>
        <p:spPr bwMode="auto">
          <a:xfrm flipV="1">
            <a:off x="1368425" y="4445000"/>
            <a:ext cx="0" cy="884238"/>
          </a:xfrm>
          <a:prstGeom prst="line">
            <a:avLst/>
          </a:prstGeom>
          <a:noFill/>
          <a:ln w="57150">
            <a:solidFill>
              <a:srgbClr val="339966"/>
            </a:solidFill>
            <a:round/>
            <a:headEnd/>
            <a:tailEnd/>
          </a:ln>
        </p:spPr>
        <p:txBody>
          <a:bodyPr/>
          <a:lstStyle/>
          <a:p>
            <a:endParaRPr lang="en-US"/>
          </a:p>
        </p:txBody>
      </p:sp>
      <p:sp>
        <p:nvSpPr>
          <p:cNvPr id="14348" name="Line 10"/>
          <p:cNvSpPr>
            <a:spLocks noChangeShapeType="1"/>
          </p:cNvSpPr>
          <p:nvPr/>
        </p:nvSpPr>
        <p:spPr bwMode="auto">
          <a:xfrm>
            <a:off x="2151063" y="3533775"/>
            <a:ext cx="842962" cy="0"/>
          </a:xfrm>
          <a:prstGeom prst="line">
            <a:avLst/>
          </a:prstGeom>
          <a:noFill/>
          <a:ln w="57150">
            <a:solidFill>
              <a:srgbClr val="339966"/>
            </a:solidFill>
            <a:round/>
            <a:headEnd/>
            <a:tailEnd/>
          </a:ln>
        </p:spPr>
        <p:txBody>
          <a:bodyPr/>
          <a:lstStyle/>
          <a:p>
            <a:endParaRPr lang="en-US"/>
          </a:p>
        </p:txBody>
      </p:sp>
      <p:sp>
        <p:nvSpPr>
          <p:cNvPr id="14349" name="Line 11"/>
          <p:cNvSpPr>
            <a:spLocks noChangeShapeType="1"/>
          </p:cNvSpPr>
          <p:nvPr/>
        </p:nvSpPr>
        <p:spPr bwMode="auto">
          <a:xfrm>
            <a:off x="2962275" y="2200275"/>
            <a:ext cx="823913" cy="0"/>
          </a:xfrm>
          <a:prstGeom prst="line">
            <a:avLst/>
          </a:prstGeom>
          <a:noFill/>
          <a:ln w="57150">
            <a:solidFill>
              <a:srgbClr val="339966"/>
            </a:solidFill>
            <a:round/>
            <a:headEnd/>
            <a:tailEnd/>
          </a:ln>
        </p:spPr>
        <p:txBody>
          <a:bodyPr/>
          <a:lstStyle/>
          <a:p>
            <a:endParaRPr lang="en-US"/>
          </a:p>
        </p:txBody>
      </p:sp>
      <p:sp>
        <p:nvSpPr>
          <p:cNvPr id="14350" name="Line 12"/>
          <p:cNvSpPr>
            <a:spLocks noChangeShapeType="1"/>
          </p:cNvSpPr>
          <p:nvPr/>
        </p:nvSpPr>
        <p:spPr bwMode="auto">
          <a:xfrm flipV="1">
            <a:off x="3783013" y="1497013"/>
            <a:ext cx="0" cy="731837"/>
          </a:xfrm>
          <a:prstGeom prst="line">
            <a:avLst/>
          </a:prstGeom>
          <a:noFill/>
          <a:ln w="57150">
            <a:solidFill>
              <a:srgbClr val="339966"/>
            </a:solidFill>
            <a:round/>
            <a:headEnd/>
            <a:tailEnd/>
          </a:ln>
        </p:spPr>
        <p:txBody>
          <a:bodyPr/>
          <a:lstStyle/>
          <a:p>
            <a:endParaRPr lang="en-US"/>
          </a:p>
        </p:txBody>
      </p:sp>
      <p:sp>
        <p:nvSpPr>
          <p:cNvPr id="138262" name="Text Box 22"/>
          <p:cNvSpPr txBox="1">
            <a:spLocks noChangeArrowheads="1"/>
          </p:cNvSpPr>
          <p:nvPr/>
        </p:nvSpPr>
        <p:spPr bwMode="auto">
          <a:xfrm>
            <a:off x="4716463" y="1616075"/>
            <a:ext cx="3836987" cy="1762125"/>
          </a:xfrm>
          <a:prstGeom prst="rect">
            <a:avLst/>
          </a:prstGeom>
          <a:noFill/>
          <a:ln w="9525">
            <a:noFill/>
            <a:miter lim="800000"/>
            <a:headEnd/>
            <a:tailEnd/>
          </a:ln>
        </p:spPr>
        <p:txBody>
          <a:bodyPr>
            <a:spAutoFit/>
          </a:bodyPr>
          <a:lstStyle/>
          <a:p>
            <a:pPr>
              <a:lnSpc>
                <a:spcPct val="105000"/>
              </a:lnSpc>
              <a:spcBef>
                <a:spcPct val="50000"/>
              </a:spcBef>
            </a:pPr>
            <a:r>
              <a:rPr lang="en-US" sz="2600" b="1">
                <a:solidFill>
                  <a:srgbClr val="CC0000"/>
                </a:solidFill>
                <a:cs typeface="Arial" charset="0"/>
              </a:rPr>
              <a:t>Producer surplus </a:t>
            </a:r>
            <a:r>
              <a:rPr lang="en-US" sz="2600">
                <a:cs typeface="Arial" charset="0"/>
              </a:rPr>
              <a:t>(PS): the amount a seller </a:t>
            </a:r>
            <a:br>
              <a:rPr lang="en-US" sz="2600">
                <a:cs typeface="Arial" charset="0"/>
              </a:rPr>
            </a:br>
            <a:r>
              <a:rPr lang="en-US" sz="2600">
                <a:cs typeface="Arial" charset="0"/>
              </a:rPr>
              <a:t>is paid for a good </a:t>
            </a:r>
            <a:br>
              <a:rPr lang="en-US" sz="2600">
                <a:cs typeface="Arial" charset="0"/>
              </a:rPr>
            </a:br>
            <a:r>
              <a:rPr lang="en-US" sz="2600">
                <a:cs typeface="Arial" charset="0"/>
              </a:rPr>
              <a:t>minus the seller’s cost</a:t>
            </a:r>
          </a:p>
        </p:txBody>
      </p:sp>
      <p:sp>
        <p:nvSpPr>
          <p:cNvPr id="138263" name="Text Box 23"/>
          <p:cNvSpPr txBox="1">
            <a:spLocks noChangeArrowheads="1"/>
          </p:cNvSpPr>
          <p:nvPr/>
        </p:nvSpPr>
        <p:spPr bwMode="auto">
          <a:xfrm>
            <a:off x="5251450" y="1023938"/>
            <a:ext cx="2489200" cy="519112"/>
          </a:xfrm>
          <a:prstGeom prst="rect">
            <a:avLst/>
          </a:prstGeom>
          <a:noFill/>
          <a:ln w="9525">
            <a:solidFill>
              <a:schemeClr val="hlink"/>
            </a:solidFill>
            <a:miter lim="800000"/>
            <a:headEnd/>
            <a:tailEnd/>
          </a:ln>
        </p:spPr>
        <p:txBody>
          <a:bodyPr>
            <a:spAutoFit/>
          </a:bodyPr>
          <a:lstStyle/>
          <a:p>
            <a:pPr algn="ctr">
              <a:lnSpc>
                <a:spcPct val="105000"/>
              </a:lnSpc>
              <a:spcBef>
                <a:spcPct val="50000"/>
              </a:spcBef>
            </a:pPr>
            <a:r>
              <a:rPr lang="en-US" sz="2600">
                <a:cs typeface="Arial" charset="0"/>
              </a:rPr>
              <a:t>PS = </a:t>
            </a:r>
            <a:r>
              <a:rPr lang="en-US" sz="2600" b="1" i="1">
                <a:cs typeface="Arial" charset="0"/>
              </a:rPr>
              <a:t>P</a:t>
            </a:r>
            <a:r>
              <a:rPr lang="en-US" sz="2600">
                <a:cs typeface="Arial" charset="0"/>
              </a:rPr>
              <a:t> – cost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62"/>
                                        </p:tgtEl>
                                        <p:attrNameLst>
                                          <p:attrName>style.visibility</p:attrName>
                                        </p:attrNameLst>
                                      </p:cBhvr>
                                      <p:to>
                                        <p:strVal val="visible"/>
                                      </p:to>
                                    </p:set>
                                    <p:animEffect transition="in" filter="wipe(left)">
                                      <p:cBhvr>
                                        <p:cTn id="7" dur="500"/>
                                        <p:tgtEl>
                                          <p:spTgt spid="13826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8263"/>
                                        </p:tgtEl>
                                        <p:attrNameLst>
                                          <p:attrName>style.visibility</p:attrName>
                                        </p:attrNameLst>
                                      </p:cBhvr>
                                      <p:to>
                                        <p:strVal val="visible"/>
                                      </p:to>
                                    </p:set>
                                    <p:animEffect transition="in" filter="fade">
                                      <p:cBhvr>
                                        <p:cTn id="11" dur="500"/>
                                        <p:tgtEl>
                                          <p:spTgt spid="138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62" grpId="0"/>
      <p:bldP spid="1382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214313" y="1033463"/>
          <a:ext cx="4548187" cy="5200650"/>
        </p:xfrm>
        <a:graphic>
          <a:graphicData uri="http://schemas.openxmlformats.org/presentationml/2006/ole">
            <p:oleObj spid="_x0000_s15362" name="Chart" r:id="rId4" imgW="2781181" imgH="3181231" progId="Excel.Sheet.8">
              <p:embed/>
            </p:oleObj>
          </a:graphicData>
        </a:graphic>
      </p:graphicFrame>
      <p:sp>
        <p:nvSpPr>
          <p:cNvPr id="142369" name="Rectangle 33"/>
          <p:cNvSpPr>
            <a:spLocks noChangeArrowheads="1"/>
          </p:cNvSpPr>
          <p:nvPr/>
        </p:nvSpPr>
        <p:spPr bwMode="auto">
          <a:xfrm>
            <a:off x="2174875" y="3097213"/>
            <a:ext cx="811213" cy="428625"/>
          </a:xfrm>
          <a:prstGeom prst="rect">
            <a:avLst/>
          </a:prstGeom>
          <a:solidFill>
            <a:srgbClr val="99CCFF"/>
          </a:solidFill>
          <a:ln w="9525">
            <a:noFill/>
            <a:miter lim="800000"/>
            <a:headEnd/>
            <a:tailEnd/>
          </a:ln>
        </p:spPr>
        <p:txBody>
          <a:bodyPr wrap="none" anchor="ctr"/>
          <a:lstStyle/>
          <a:p>
            <a:endParaRPr lang="en-US">
              <a:cs typeface="Arial" charset="0"/>
            </a:endParaRPr>
          </a:p>
        </p:txBody>
      </p:sp>
      <p:sp>
        <p:nvSpPr>
          <p:cNvPr id="142368" name="Rectangle 32"/>
          <p:cNvSpPr>
            <a:spLocks noChangeArrowheads="1"/>
          </p:cNvSpPr>
          <p:nvPr/>
        </p:nvSpPr>
        <p:spPr bwMode="auto">
          <a:xfrm>
            <a:off x="1370013" y="3097213"/>
            <a:ext cx="806450" cy="1314450"/>
          </a:xfrm>
          <a:prstGeom prst="rect">
            <a:avLst/>
          </a:prstGeom>
          <a:solidFill>
            <a:srgbClr val="99CCFF"/>
          </a:solidFill>
          <a:ln w="9525">
            <a:noFill/>
            <a:miter lim="800000"/>
            <a:headEnd/>
            <a:tailEnd/>
          </a:ln>
        </p:spPr>
        <p:txBody>
          <a:bodyPr wrap="none" anchor="ctr"/>
          <a:lstStyle/>
          <a:p>
            <a:endParaRPr lang="en-US">
              <a:cs typeface="Arial" charset="0"/>
            </a:endParaRPr>
          </a:p>
        </p:txBody>
      </p:sp>
      <p:sp>
        <p:nvSpPr>
          <p:cNvPr id="15367" name="Rectangle 3"/>
          <p:cNvSpPr>
            <a:spLocks noGrp="1" noChangeArrowheads="1"/>
          </p:cNvSpPr>
          <p:nvPr>
            <p:ph type="title" idx="4294967295"/>
          </p:nvPr>
        </p:nvSpPr>
        <p:spPr>
          <a:xfrm>
            <a:off x="457200" y="230188"/>
            <a:ext cx="8229600" cy="649287"/>
          </a:xfrm>
        </p:spPr>
        <p:txBody>
          <a:bodyPr/>
          <a:lstStyle/>
          <a:p>
            <a:pPr eaLnBrk="1" hangingPunct="1"/>
            <a:r>
              <a:rPr lang="en-US" sz="3600" smtClean="0"/>
              <a:t>Producer Surplus and the S Curve</a:t>
            </a:r>
          </a:p>
        </p:txBody>
      </p:sp>
      <p:sp>
        <p:nvSpPr>
          <p:cNvPr id="15368" name="Text Box 4"/>
          <p:cNvSpPr txBox="1">
            <a:spLocks noChangeArrowheads="1"/>
          </p:cNvSpPr>
          <p:nvPr/>
        </p:nvSpPr>
        <p:spPr bwMode="auto">
          <a:xfrm>
            <a:off x="1166813" y="979488"/>
            <a:ext cx="403225" cy="519112"/>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P</a:t>
            </a:r>
          </a:p>
        </p:txBody>
      </p:sp>
      <p:sp>
        <p:nvSpPr>
          <p:cNvPr id="15369" name="Text Box 5"/>
          <p:cNvSpPr txBox="1">
            <a:spLocks noChangeArrowheads="1"/>
          </p:cNvSpPr>
          <p:nvPr/>
        </p:nvSpPr>
        <p:spPr bwMode="auto">
          <a:xfrm>
            <a:off x="4276725" y="5080000"/>
            <a:ext cx="474663"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Q</a:t>
            </a:r>
          </a:p>
        </p:txBody>
      </p:sp>
      <p:sp>
        <p:nvSpPr>
          <p:cNvPr id="15370" name="Line 6"/>
          <p:cNvSpPr>
            <a:spLocks noChangeShapeType="1"/>
          </p:cNvSpPr>
          <p:nvPr/>
        </p:nvSpPr>
        <p:spPr bwMode="auto">
          <a:xfrm flipV="1">
            <a:off x="2178050" y="3541713"/>
            <a:ext cx="0" cy="920750"/>
          </a:xfrm>
          <a:prstGeom prst="line">
            <a:avLst/>
          </a:prstGeom>
          <a:noFill/>
          <a:ln w="57150">
            <a:solidFill>
              <a:srgbClr val="339966"/>
            </a:solidFill>
            <a:round/>
            <a:headEnd/>
            <a:tailEnd/>
          </a:ln>
        </p:spPr>
        <p:txBody>
          <a:bodyPr/>
          <a:lstStyle/>
          <a:p>
            <a:endParaRPr lang="en-US"/>
          </a:p>
        </p:txBody>
      </p:sp>
      <p:sp>
        <p:nvSpPr>
          <p:cNvPr id="15371" name="Line 7"/>
          <p:cNvSpPr>
            <a:spLocks noChangeShapeType="1"/>
          </p:cNvSpPr>
          <p:nvPr/>
        </p:nvSpPr>
        <p:spPr bwMode="auto">
          <a:xfrm flipV="1">
            <a:off x="2989263" y="2195513"/>
            <a:ext cx="0" cy="1366837"/>
          </a:xfrm>
          <a:prstGeom prst="line">
            <a:avLst/>
          </a:prstGeom>
          <a:noFill/>
          <a:ln w="57150">
            <a:solidFill>
              <a:srgbClr val="339966"/>
            </a:solidFill>
            <a:round/>
            <a:headEnd/>
            <a:tailEnd/>
          </a:ln>
        </p:spPr>
        <p:txBody>
          <a:bodyPr/>
          <a:lstStyle/>
          <a:p>
            <a:endParaRPr lang="en-US"/>
          </a:p>
        </p:txBody>
      </p:sp>
      <p:sp>
        <p:nvSpPr>
          <p:cNvPr id="15372" name="Line 8"/>
          <p:cNvSpPr>
            <a:spLocks noChangeShapeType="1"/>
          </p:cNvSpPr>
          <p:nvPr/>
        </p:nvSpPr>
        <p:spPr bwMode="auto">
          <a:xfrm>
            <a:off x="1341438" y="4433888"/>
            <a:ext cx="842962" cy="0"/>
          </a:xfrm>
          <a:prstGeom prst="line">
            <a:avLst/>
          </a:prstGeom>
          <a:noFill/>
          <a:ln w="57150">
            <a:solidFill>
              <a:srgbClr val="339966"/>
            </a:solidFill>
            <a:round/>
            <a:headEnd/>
            <a:tailEnd/>
          </a:ln>
        </p:spPr>
        <p:txBody>
          <a:bodyPr/>
          <a:lstStyle/>
          <a:p>
            <a:endParaRPr lang="en-US"/>
          </a:p>
        </p:txBody>
      </p:sp>
      <p:sp>
        <p:nvSpPr>
          <p:cNvPr id="15373" name="Line 9"/>
          <p:cNvSpPr>
            <a:spLocks noChangeShapeType="1"/>
          </p:cNvSpPr>
          <p:nvPr/>
        </p:nvSpPr>
        <p:spPr bwMode="auto">
          <a:xfrm flipV="1">
            <a:off x="1368425" y="4445000"/>
            <a:ext cx="0" cy="884238"/>
          </a:xfrm>
          <a:prstGeom prst="line">
            <a:avLst/>
          </a:prstGeom>
          <a:noFill/>
          <a:ln w="57150">
            <a:solidFill>
              <a:srgbClr val="339966"/>
            </a:solidFill>
            <a:round/>
            <a:headEnd/>
            <a:tailEnd/>
          </a:ln>
        </p:spPr>
        <p:txBody>
          <a:bodyPr/>
          <a:lstStyle/>
          <a:p>
            <a:endParaRPr lang="en-US"/>
          </a:p>
        </p:txBody>
      </p:sp>
      <p:sp>
        <p:nvSpPr>
          <p:cNvPr id="15374" name="Line 10"/>
          <p:cNvSpPr>
            <a:spLocks noChangeShapeType="1"/>
          </p:cNvSpPr>
          <p:nvPr/>
        </p:nvSpPr>
        <p:spPr bwMode="auto">
          <a:xfrm>
            <a:off x="2151063" y="3533775"/>
            <a:ext cx="842962" cy="0"/>
          </a:xfrm>
          <a:prstGeom prst="line">
            <a:avLst/>
          </a:prstGeom>
          <a:noFill/>
          <a:ln w="57150">
            <a:solidFill>
              <a:srgbClr val="339966"/>
            </a:solidFill>
            <a:round/>
            <a:headEnd/>
            <a:tailEnd/>
          </a:ln>
        </p:spPr>
        <p:txBody>
          <a:bodyPr/>
          <a:lstStyle/>
          <a:p>
            <a:endParaRPr lang="en-US"/>
          </a:p>
        </p:txBody>
      </p:sp>
      <p:sp>
        <p:nvSpPr>
          <p:cNvPr id="15375" name="Line 11"/>
          <p:cNvSpPr>
            <a:spLocks noChangeShapeType="1"/>
          </p:cNvSpPr>
          <p:nvPr/>
        </p:nvSpPr>
        <p:spPr bwMode="auto">
          <a:xfrm>
            <a:off x="2962275" y="2200275"/>
            <a:ext cx="823913" cy="0"/>
          </a:xfrm>
          <a:prstGeom prst="line">
            <a:avLst/>
          </a:prstGeom>
          <a:noFill/>
          <a:ln w="57150">
            <a:solidFill>
              <a:srgbClr val="339966"/>
            </a:solidFill>
            <a:round/>
            <a:headEnd/>
            <a:tailEnd/>
          </a:ln>
        </p:spPr>
        <p:txBody>
          <a:bodyPr/>
          <a:lstStyle/>
          <a:p>
            <a:endParaRPr lang="en-US"/>
          </a:p>
        </p:txBody>
      </p:sp>
      <p:sp>
        <p:nvSpPr>
          <p:cNvPr id="15376" name="Line 12"/>
          <p:cNvSpPr>
            <a:spLocks noChangeShapeType="1"/>
          </p:cNvSpPr>
          <p:nvPr/>
        </p:nvSpPr>
        <p:spPr bwMode="auto">
          <a:xfrm flipV="1">
            <a:off x="3783013" y="1497013"/>
            <a:ext cx="0" cy="731837"/>
          </a:xfrm>
          <a:prstGeom prst="line">
            <a:avLst/>
          </a:prstGeom>
          <a:noFill/>
          <a:ln w="57150">
            <a:solidFill>
              <a:srgbClr val="339966"/>
            </a:solidFill>
            <a:round/>
            <a:headEnd/>
            <a:tailEnd/>
          </a:ln>
        </p:spPr>
        <p:txBody>
          <a:bodyPr/>
          <a:lstStyle/>
          <a:p>
            <a:endParaRPr lang="en-US"/>
          </a:p>
        </p:txBody>
      </p:sp>
      <p:sp>
        <p:nvSpPr>
          <p:cNvPr id="15377" name="Text Box 13"/>
          <p:cNvSpPr txBox="1">
            <a:spLocks noChangeArrowheads="1"/>
          </p:cNvSpPr>
          <p:nvPr/>
        </p:nvSpPr>
        <p:spPr bwMode="auto">
          <a:xfrm>
            <a:off x="5251450" y="1028700"/>
            <a:ext cx="2489200" cy="509588"/>
          </a:xfrm>
          <a:prstGeom prst="rect">
            <a:avLst/>
          </a:prstGeom>
          <a:noFill/>
          <a:ln w="9525">
            <a:noFill/>
            <a:miter lim="800000"/>
            <a:headEnd/>
            <a:tailEnd/>
          </a:ln>
        </p:spPr>
        <p:txBody>
          <a:bodyPr>
            <a:spAutoFit/>
          </a:bodyPr>
          <a:lstStyle/>
          <a:p>
            <a:pPr algn="ctr">
              <a:lnSpc>
                <a:spcPct val="105000"/>
              </a:lnSpc>
              <a:spcBef>
                <a:spcPct val="50000"/>
              </a:spcBef>
            </a:pPr>
            <a:r>
              <a:rPr lang="en-US" sz="2600">
                <a:cs typeface="Arial" charset="0"/>
              </a:rPr>
              <a:t>PS = </a:t>
            </a:r>
            <a:r>
              <a:rPr lang="en-US" sz="2600" b="1" i="1">
                <a:cs typeface="Arial" charset="0"/>
              </a:rPr>
              <a:t>P</a:t>
            </a:r>
            <a:r>
              <a:rPr lang="en-US" sz="2600">
                <a:cs typeface="Arial" charset="0"/>
              </a:rPr>
              <a:t> – cost</a:t>
            </a:r>
          </a:p>
        </p:txBody>
      </p:sp>
      <p:sp>
        <p:nvSpPr>
          <p:cNvPr id="142350" name="Text Box 14"/>
          <p:cNvSpPr txBox="1">
            <a:spLocks noChangeArrowheads="1"/>
          </p:cNvSpPr>
          <p:nvPr/>
        </p:nvSpPr>
        <p:spPr bwMode="auto">
          <a:xfrm>
            <a:off x="5970588" y="1622425"/>
            <a:ext cx="2916237" cy="2973388"/>
          </a:xfrm>
          <a:prstGeom prst="rect">
            <a:avLst/>
          </a:prstGeom>
          <a:noFill/>
          <a:ln w="9525">
            <a:noFill/>
            <a:miter lim="800000"/>
            <a:headEnd/>
            <a:tailEnd/>
          </a:ln>
        </p:spPr>
        <p:txBody>
          <a:bodyPr>
            <a:spAutoFit/>
          </a:bodyPr>
          <a:lstStyle/>
          <a:p>
            <a:pPr>
              <a:lnSpc>
                <a:spcPct val="105000"/>
              </a:lnSpc>
              <a:spcBef>
                <a:spcPct val="50000"/>
              </a:spcBef>
            </a:pPr>
            <a:r>
              <a:rPr lang="en-US" sz="2600">
                <a:cs typeface="Arial" charset="0"/>
              </a:rPr>
              <a:t>Suppose </a:t>
            </a:r>
            <a:r>
              <a:rPr lang="en-US" sz="2600" b="1" i="1">
                <a:cs typeface="Arial" charset="0"/>
              </a:rPr>
              <a:t>P</a:t>
            </a:r>
            <a:r>
              <a:rPr lang="en-US" sz="2600">
                <a:cs typeface="Arial" charset="0"/>
              </a:rPr>
              <a:t> = $25.</a:t>
            </a:r>
          </a:p>
          <a:p>
            <a:pPr>
              <a:lnSpc>
                <a:spcPct val="105000"/>
              </a:lnSpc>
              <a:spcBef>
                <a:spcPct val="50000"/>
              </a:spcBef>
            </a:pPr>
            <a:r>
              <a:rPr lang="en-US" sz="2600">
                <a:cs typeface="Arial" charset="0"/>
              </a:rPr>
              <a:t>Jack’s PS = $15</a:t>
            </a:r>
          </a:p>
          <a:p>
            <a:pPr>
              <a:lnSpc>
                <a:spcPct val="105000"/>
              </a:lnSpc>
              <a:spcBef>
                <a:spcPct val="50000"/>
              </a:spcBef>
            </a:pPr>
            <a:r>
              <a:rPr lang="en-US" sz="2600">
                <a:cs typeface="Arial" charset="0"/>
              </a:rPr>
              <a:t>Janet’s PS = $5</a:t>
            </a:r>
          </a:p>
          <a:p>
            <a:pPr>
              <a:lnSpc>
                <a:spcPct val="105000"/>
              </a:lnSpc>
              <a:spcBef>
                <a:spcPct val="50000"/>
              </a:spcBef>
            </a:pPr>
            <a:r>
              <a:rPr lang="en-US" sz="2600">
                <a:cs typeface="Arial" charset="0"/>
              </a:rPr>
              <a:t>Chrissy’s PS = $0</a:t>
            </a:r>
          </a:p>
          <a:p>
            <a:pPr>
              <a:lnSpc>
                <a:spcPct val="105000"/>
              </a:lnSpc>
              <a:spcBef>
                <a:spcPct val="50000"/>
              </a:spcBef>
            </a:pPr>
            <a:r>
              <a:rPr lang="en-US" sz="2600">
                <a:cs typeface="Arial" charset="0"/>
              </a:rPr>
              <a:t>Total PS = $20</a:t>
            </a:r>
          </a:p>
        </p:txBody>
      </p:sp>
      <p:grpSp>
        <p:nvGrpSpPr>
          <p:cNvPr id="2" name="Group 38"/>
          <p:cNvGrpSpPr>
            <a:grpSpLocks/>
          </p:cNvGrpSpPr>
          <p:nvPr/>
        </p:nvGrpSpPr>
        <p:grpSpPr bwMode="auto">
          <a:xfrm>
            <a:off x="509588" y="3094038"/>
            <a:ext cx="2454275" cy="0"/>
            <a:chOff x="321" y="1949"/>
            <a:chExt cx="1546" cy="0"/>
          </a:xfrm>
        </p:grpSpPr>
        <p:sp>
          <p:nvSpPr>
            <p:cNvPr id="15390" name="Line 29"/>
            <p:cNvSpPr>
              <a:spLocks noChangeShapeType="1"/>
            </p:cNvSpPr>
            <p:nvPr/>
          </p:nvSpPr>
          <p:spPr bwMode="auto">
            <a:xfrm>
              <a:off x="321" y="1949"/>
              <a:ext cx="520" cy="0"/>
            </a:xfrm>
            <a:prstGeom prst="line">
              <a:avLst/>
            </a:prstGeom>
            <a:noFill/>
            <a:ln w="38100">
              <a:solidFill>
                <a:srgbClr val="3333FF"/>
              </a:solidFill>
              <a:round/>
              <a:headEnd/>
              <a:tailEnd type="triangle" w="lg" len="med"/>
            </a:ln>
          </p:spPr>
          <p:txBody>
            <a:bodyPr/>
            <a:lstStyle/>
            <a:p>
              <a:endParaRPr lang="en-US"/>
            </a:p>
          </p:txBody>
        </p:sp>
        <p:sp>
          <p:nvSpPr>
            <p:cNvPr id="15391" name="Line 30"/>
            <p:cNvSpPr>
              <a:spLocks noChangeShapeType="1"/>
            </p:cNvSpPr>
            <p:nvPr/>
          </p:nvSpPr>
          <p:spPr bwMode="auto">
            <a:xfrm>
              <a:off x="859" y="1949"/>
              <a:ext cx="1008" cy="0"/>
            </a:xfrm>
            <a:prstGeom prst="line">
              <a:avLst/>
            </a:prstGeom>
            <a:noFill/>
            <a:ln w="12700">
              <a:solidFill>
                <a:srgbClr val="3333FF"/>
              </a:solidFill>
              <a:round/>
              <a:headEnd/>
              <a:tailEnd/>
            </a:ln>
          </p:spPr>
          <p:txBody>
            <a:bodyPr/>
            <a:lstStyle/>
            <a:p>
              <a:endParaRPr lang="en-US"/>
            </a:p>
          </p:txBody>
        </p:sp>
      </p:grpSp>
      <p:grpSp>
        <p:nvGrpSpPr>
          <p:cNvPr id="3" name="Group 35"/>
          <p:cNvGrpSpPr>
            <a:grpSpLocks/>
          </p:cNvGrpSpPr>
          <p:nvPr/>
        </p:nvGrpSpPr>
        <p:grpSpPr bwMode="auto">
          <a:xfrm>
            <a:off x="3073400" y="3009900"/>
            <a:ext cx="1819275" cy="863600"/>
            <a:chOff x="1936" y="1896"/>
            <a:chExt cx="1146" cy="544"/>
          </a:xfrm>
        </p:grpSpPr>
        <p:sp>
          <p:nvSpPr>
            <p:cNvPr id="15388" name="Line 20"/>
            <p:cNvSpPr>
              <a:spLocks noChangeShapeType="1"/>
            </p:cNvSpPr>
            <p:nvPr/>
          </p:nvSpPr>
          <p:spPr bwMode="auto">
            <a:xfrm flipH="1">
              <a:off x="1936" y="2225"/>
              <a:ext cx="337" cy="0"/>
            </a:xfrm>
            <a:prstGeom prst="line">
              <a:avLst/>
            </a:prstGeom>
            <a:noFill/>
            <a:ln w="38100">
              <a:solidFill>
                <a:schemeClr val="tx1"/>
              </a:solidFill>
              <a:round/>
              <a:headEnd/>
              <a:tailEnd type="triangle" w="lg" len="med"/>
            </a:ln>
          </p:spPr>
          <p:txBody>
            <a:bodyPr/>
            <a:lstStyle/>
            <a:p>
              <a:endParaRPr lang="en-US"/>
            </a:p>
          </p:txBody>
        </p:sp>
        <p:sp>
          <p:nvSpPr>
            <p:cNvPr id="15389" name="Text Box 19"/>
            <p:cNvSpPr txBox="1">
              <a:spLocks noChangeArrowheads="1"/>
            </p:cNvSpPr>
            <p:nvPr/>
          </p:nvSpPr>
          <p:spPr bwMode="auto">
            <a:xfrm>
              <a:off x="2205" y="1896"/>
              <a:ext cx="877" cy="544"/>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500">
                  <a:cs typeface="Arial" charset="0"/>
                </a:rPr>
                <a:t>Janet’s cost</a:t>
              </a:r>
            </a:p>
          </p:txBody>
        </p:sp>
      </p:grpSp>
      <p:grpSp>
        <p:nvGrpSpPr>
          <p:cNvPr id="4" name="Group 36"/>
          <p:cNvGrpSpPr>
            <a:grpSpLocks/>
          </p:cNvGrpSpPr>
          <p:nvPr/>
        </p:nvGrpSpPr>
        <p:grpSpPr bwMode="auto">
          <a:xfrm>
            <a:off x="2263775" y="4197350"/>
            <a:ext cx="2578100" cy="482600"/>
            <a:chOff x="1426" y="2644"/>
            <a:chExt cx="1624" cy="304"/>
          </a:xfrm>
        </p:grpSpPr>
        <p:sp>
          <p:nvSpPr>
            <p:cNvPr id="15386" name="Line 17"/>
            <p:cNvSpPr>
              <a:spLocks noChangeShapeType="1"/>
            </p:cNvSpPr>
            <p:nvPr/>
          </p:nvSpPr>
          <p:spPr bwMode="auto">
            <a:xfrm flipH="1">
              <a:off x="1426" y="2796"/>
              <a:ext cx="337" cy="0"/>
            </a:xfrm>
            <a:prstGeom prst="line">
              <a:avLst/>
            </a:prstGeom>
            <a:noFill/>
            <a:ln w="38100">
              <a:solidFill>
                <a:schemeClr val="tx1"/>
              </a:solidFill>
              <a:round/>
              <a:headEnd/>
              <a:tailEnd type="triangle" w="lg" len="med"/>
            </a:ln>
          </p:spPr>
          <p:txBody>
            <a:bodyPr/>
            <a:lstStyle/>
            <a:p>
              <a:endParaRPr lang="en-US"/>
            </a:p>
          </p:txBody>
        </p:sp>
        <p:sp>
          <p:nvSpPr>
            <p:cNvPr id="15387" name="Text Box 16"/>
            <p:cNvSpPr txBox="1">
              <a:spLocks noChangeArrowheads="1"/>
            </p:cNvSpPr>
            <p:nvPr/>
          </p:nvSpPr>
          <p:spPr bwMode="auto">
            <a:xfrm>
              <a:off x="1702" y="2644"/>
              <a:ext cx="1348" cy="304"/>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500">
                  <a:cs typeface="Arial" charset="0"/>
                </a:rPr>
                <a:t>Jack’s cost</a:t>
              </a:r>
            </a:p>
          </p:txBody>
        </p:sp>
      </p:grpSp>
      <p:sp>
        <p:nvSpPr>
          <p:cNvPr id="142373" name="Rectangle 37"/>
          <p:cNvSpPr>
            <a:spLocks noChangeArrowheads="1"/>
          </p:cNvSpPr>
          <p:nvPr/>
        </p:nvSpPr>
        <p:spPr bwMode="auto">
          <a:xfrm>
            <a:off x="4873625" y="4805363"/>
            <a:ext cx="3589338" cy="1835150"/>
          </a:xfrm>
          <a:prstGeom prst="rect">
            <a:avLst/>
          </a:prstGeom>
          <a:solidFill>
            <a:srgbClr val="FFFF99"/>
          </a:solidFill>
          <a:ln w="19050">
            <a:solidFill>
              <a:srgbClr val="FFFF00"/>
            </a:solidFill>
            <a:miter lim="800000"/>
            <a:headEnd/>
            <a:tailEnd/>
          </a:ln>
          <a:effectLst>
            <a:outerShdw dist="71842" dir="2700000" algn="ctr" rotWithShape="0">
              <a:srgbClr val="808080"/>
            </a:outerShdw>
          </a:effectLst>
        </p:spPr>
        <p:txBody>
          <a:bodyPr/>
          <a:lstStyle/>
          <a:p>
            <a:pPr algn="ctr">
              <a:lnSpc>
                <a:spcPct val="105000"/>
              </a:lnSpc>
              <a:spcBef>
                <a:spcPct val="20000"/>
              </a:spcBef>
              <a:buClr>
                <a:srgbClr val="00B85C"/>
              </a:buClr>
              <a:buSzPct val="120000"/>
              <a:buFont typeface="Wingdings" pitchFamily="2" charset="2"/>
              <a:buNone/>
              <a:defRPr/>
            </a:pPr>
            <a:r>
              <a:rPr lang="en-US" sz="2600" i="1">
                <a:cs typeface="Arial" charset="0"/>
              </a:rPr>
              <a:t>Total PS equals the area above the supply curve under the price, from 0 to </a:t>
            </a:r>
            <a:r>
              <a:rPr lang="en-US" sz="2600" b="1" i="1">
                <a:cs typeface="Arial" charset="0"/>
              </a:rPr>
              <a:t>Q</a:t>
            </a:r>
            <a:r>
              <a:rPr lang="en-US" sz="2600" i="1">
                <a:cs typeface="Arial" charset="0"/>
              </a:rPr>
              <a:t>.</a:t>
            </a:r>
          </a:p>
        </p:txBody>
      </p:sp>
      <p:grpSp>
        <p:nvGrpSpPr>
          <p:cNvPr id="5" name="Group 30"/>
          <p:cNvGrpSpPr>
            <a:grpSpLocks/>
          </p:cNvGrpSpPr>
          <p:nvPr/>
        </p:nvGrpSpPr>
        <p:grpSpPr bwMode="auto">
          <a:xfrm>
            <a:off x="3883025" y="1762125"/>
            <a:ext cx="1836738" cy="863600"/>
            <a:chOff x="2446" y="1110"/>
            <a:chExt cx="1157" cy="544"/>
          </a:xfrm>
        </p:grpSpPr>
        <p:sp>
          <p:nvSpPr>
            <p:cNvPr id="15384" name="Line 24"/>
            <p:cNvSpPr>
              <a:spLocks noChangeShapeType="1"/>
            </p:cNvSpPr>
            <p:nvPr/>
          </p:nvSpPr>
          <p:spPr bwMode="auto">
            <a:xfrm flipH="1">
              <a:off x="2446" y="1387"/>
              <a:ext cx="337" cy="0"/>
            </a:xfrm>
            <a:prstGeom prst="line">
              <a:avLst/>
            </a:prstGeom>
            <a:noFill/>
            <a:ln w="38100">
              <a:solidFill>
                <a:schemeClr val="tx1"/>
              </a:solidFill>
              <a:round/>
              <a:headEnd/>
              <a:tailEnd type="triangle" w="lg" len="med"/>
            </a:ln>
          </p:spPr>
          <p:txBody>
            <a:bodyPr/>
            <a:lstStyle/>
            <a:p>
              <a:endParaRPr lang="en-US"/>
            </a:p>
          </p:txBody>
        </p:sp>
        <p:sp>
          <p:nvSpPr>
            <p:cNvPr id="15385" name="Text Box 25"/>
            <p:cNvSpPr txBox="1">
              <a:spLocks noChangeArrowheads="1"/>
            </p:cNvSpPr>
            <p:nvPr/>
          </p:nvSpPr>
          <p:spPr bwMode="auto">
            <a:xfrm>
              <a:off x="2668" y="1110"/>
              <a:ext cx="935" cy="544"/>
            </a:xfrm>
            <a:prstGeom prst="rect">
              <a:avLst/>
            </a:prstGeom>
            <a:solidFill>
              <a:srgbClr val="CCFFCC"/>
            </a:solidFill>
            <a:ln w="9525">
              <a:solidFill>
                <a:schemeClr val="tx1"/>
              </a:solidFill>
              <a:miter lim="800000"/>
              <a:headEnd/>
              <a:tailEnd/>
            </a:ln>
          </p:spPr>
          <p:txBody>
            <a:bodyPr>
              <a:spAutoFit/>
            </a:bodyPr>
            <a:lstStyle/>
            <a:p>
              <a:pPr algn="ctr">
                <a:spcBef>
                  <a:spcPct val="50000"/>
                </a:spcBef>
              </a:pPr>
              <a:r>
                <a:rPr lang="en-US" sz="2500">
                  <a:cs typeface="Arial" charset="0"/>
                </a:rPr>
                <a:t>Chrissy’s </a:t>
              </a:r>
              <a:br>
                <a:rPr lang="en-US" sz="2500">
                  <a:cs typeface="Arial" charset="0"/>
                </a:rPr>
              </a:br>
              <a:r>
                <a:rPr lang="en-US" sz="2500">
                  <a:cs typeface="Arial" charset="0"/>
                </a:rPr>
                <a:t>cost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2350">
                                            <p:txEl>
                                              <p:pRg st="0" end="0"/>
                                            </p:txEl>
                                          </p:spTgt>
                                        </p:tgtEl>
                                        <p:attrNameLst>
                                          <p:attrName>style.visibility</p:attrName>
                                        </p:attrNameLst>
                                      </p:cBhvr>
                                      <p:to>
                                        <p:strVal val="visible"/>
                                      </p:to>
                                    </p:set>
                                    <p:animEffect transition="in" filter="wipe(left)">
                                      <p:cBhvr>
                                        <p:cTn id="7" dur="500"/>
                                        <p:tgtEl>
                                          <p:spTgt spid="14235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2350">
                                            <p:txEl>
                                              <p:pRg st="1" end="1"/>
                                            </p:txEl>
                                          </p:spTgt>
                                        </p:tgtEl>
                                        <p:attrNameLst>
                                          <p:attrName>style.visibility</p:attrName>
                                        </p:attrNameLst>
                                      </p:cBhvr>
                                      <p:to>
                                        <p:strVal val="visible"/>
                                      </p:to>
                                    </p:set>
                                    <p:animEffect transition="in" filter="wipe(left)">
                                      <p:cBhvr>
                                        <p:cTn id="16" dur="500"/>
                                        <p:tgtEl>
                                          <p:spTgt spid="142350">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2368"/>
                                        </p:tgtEl>
                                        <p:attrNameLst>
                                          <p:attrName>style.visibility</p:attrName>
                                        </p:attrNameLst>
                                      </p:cBhvr>
                                      <p:to>
                                        <p:strVal val="visible"/>
                                      </p:to>
                                    </p:set>
                                    <p:animEffect transition="in" filter="fade">
                                      <p:cBhvr>
                                        <p:cTn id="19" dur="500"/>
                                        <p:tgtEl>
                                          <p:spTgt spid="14236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42368"/>
                                        </p:tgtEl>
                                      </p:cBhvr>
                                    </p:animEffect>
                                    <p:set>
                                      <p:cBhvr>
                                        <p:cTn id="24" dur="1" fill="hold">
                                          <p:stCondLst>
                                            <p:cond delay="499"/>
                                          </p:stCondLst>
                                        </p:cTn>
                                        <p:tgtEl>
                                          <p:spTgt spid="14236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2350">
                                            <p:txEl>
                                              <p:pRg st="2" end="2"/>
                                            </p:txEl>
                                          </p:spTgt>
                                        </p:tgtEl>
                                        <p:attrNameLst>
                                          <p:attrName>style.visibility</p:attrName>
                                        </p:attrNameLst>
                                      </p:cBhvr>
                                      <p:to>
                                        <p:strVal val="visible"/>
                                      </p:to>
                                    </p:set>
                                    <p:animEffect transition="in" filter="wipe(left)">
                                      <p:cBhvr>
                                        <p:cTn id="29" dur="500"/>
                                        <p:tgtEl>
                                          <p:spTgt spid="142350">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2369"/>
                                        </p:tgtEl>
                                        <p:attrNameLst>
                                          <p:attrName>style.visibility</p:attrName>
                                        </p:attrNameLst>
                                      </p:cBhvr>
                                      <p:to>
                                        <p:strVal val="visible"/>
                                      </p:to>
                                    </p:set>
                                    <p:animEffect transition="in" filter="fade">
                                      <p:cBhvr>
                                        <p:cTn id="32" dur="500"/>
                                        <p:tgtEl>
                                          <p:spTgt spid="1423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2369"/>
                                        </p:tgtEl>
                                      </p:cBhvr>
                                    </p:animEffect>
                                    <p:set>
                                      <p:cBhvr>
                                        <p:cTn id="37" dur="1" fill="hold">
                                          <p:stCondLst>
                                            <p:cond delay="499"/>
                                          </p:stCondLst>
                                        </p:cTn>
                                        <p:tgtEl>
                                          <p:spTgt spid="14236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2350">
                                            <p:txEl>
                                              <p:pRg st="3" end="3"/>
                                            </p:txEl>
                                          </p:spTgt>
                                        </p:tgtEl>
                                        <p:attrNameLst>
                                          <p:attrName>style.visibility</p:attrName>
                                        </p:attrNameLst>
                                      </p:cBhvr>
                                      <p:to>
                                        <p:strVal val="visible"/>
                                      </p:to>
                                    </p:set>
                                    <p:animEffect transition="in" filter="wipe(left)">
                                      <p:cBhvr>
                                        <p:cTn id="42" dur="500"/>
                                        <p:tgtEl>
                                          <p:spTgt spid="14235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2350">
                                            <p:txEl>
                                              <p:pRg st="4" end="4"/>
                                            </p:txEl>
                                          </p:spTgt>
                                        </p:tgtEl>
                                        <p:attrNameLst>
                                          <p:attrName>style.visibility</p:attrName>
                                        </p:attrNameLst>
                                      </p:cBhvr>
                                      <p:to>
                                        <p:strVal val="visible"/>
                                      </p:to>
                                    </p:set>
                                    <p:animEffect transition="in" filter="wipe(left)">
                                      <p:cBhvr>
                                        <p:cTn id="47" dur="500"/>
                                        <p:tgtEl>
                                          <p:spTgt spid="142350">
                                            <p:txEl>
                                              <p:pRg st="4" end="4"/>
                                            </p:txEl>
                                          </p:spTgt>
                                        </p:tgtEl>
                                      </p:cBhvr>
                                    </p:animEffect>
                                  </p:childTnLst>
                                </p:cTn>
                              </p:par>
                              <p:par>
                                <p:cTn id="48" presetID="10" presetClass="entr" presetSubtype="0" fill="hold" grpId="2" nodeType="withEffect">
                                  <p:stCondLst>
                                    <p:cond delay="0"/>
                                  </p:stCondLst>
                                  <p:childTnLst>
                                    <p:set>
                                      <p:cBhvr>
                                        <p:cTn id="49" dur="1" fill="hold">
                                          <p:stCondLst>
                                            <p:cond delay="0"/>
                                          </p:stCondLst>
                                        </p:cTn>
                                        <p:tgtEl>
                                          <p:spTgt spid="142369"/>
                                        </p:tgtEl>
                                        <p:attrNameLst>
                                          <p:attrName>style.visibility</p:attrName>
                                        </p:attrNameLst>
                                      </p:cBhvr>
                                      <p:to>
                                        <p:strVal val="visible"/>
                                      </p:to>
                                    </p:set>
                                    <p:animEffect transition="in" filter="fade">
                                      <p:cBhvr>
                                        <p:cTn id="50" dur="500"/>
                                        <p:tgtEl>
                                          <p:spTgt spid="142369"/>
                                        </p:tgtEl>
                                      </p:cBhvr>
                                    </p:animEffect>
                                  </p:childTnLst>
                                </p:cTn>
                              </p:par>
                              <p:par>
                                <p:cTn id="51" presetID="10" presetClass="entr" presetSubtype="0" fill="hold" grpId="2" nodeType="withEffect">
                                  <p:stCondLst>
                                    <p:cond delay="0"/>
                                  </p:stCondLst>
                                  <p:childTnLst>
                                    <p:set>
                                      <p:cBhvr>
                                        <p:cTn id="52" dur="1" fill="hold">
                                          <p:stCondLst>
                                            <p:cond delay="0"/>
                                          </p:stCondLst>
                                        </p:cTn>
                                        <p:tgtEl>
                                          <p:spTgt spid="142368"/>
                                        </p:tgtEl>
                                        <p:attrNameLst>
                                          <p:attrName>style.visibility</p:attrName>
                                        </p:attrNameLst>
                                      </p:cBhvr>
                                      <p:to>
                                        <p:strVal val="visible"/>
                                      </p:to>
                                    </p:set>
                                    <p:animEffect transition="in" filter="fade">
                                      <p:cBhvr>
                                        <p:cTn id="53" dur="500"/>
                                        <p:tgtEl>
                                          <p:spTgt spid="14236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2373"/>
                                        </p:tgtEl>
                                        <p:attrNameLst>
                                          <p:attrName>style.visibility</p:attrName>
                                        </p:attrNameLst>
                                      </p:cBhvr>
                                      <p:to>
                                        <p:strVal val="visible"/>
                                      </p:to>
                                    </p:set>
                                    <p:animEffect transition="in" filter="fade">
                                      <p:cBhvr>
                                        <p:cTn id="58" dur="500"/>
                                        <p:tgtEl>
                                          <p:spTgt spid="142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69" grpId="0" uiExpand="1" animBg="1"/>
      <p:bldP spid="142369" grpId="1" uiExpand="1" animBg="1"/>
      <p:bldP spid="142369" grpId="2" animBg="1"/>
      <p:bldP spid="142368" grpId="0" uiExpand="1" animBg="1"/>
      <p:bldP spid="142368" grpId="1" uiExpand="1" animBg="1"/>
      <p:bldP spid="142368" grpId="2" animBg="1"/>
      <p:bldP spid="142350" grpId="0" uiExpand="1" build="p"/>
      <p:bldP spid="14237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87775" y="1009650"/>
            <a:ext cx="4979988" cy="5295900"/>
            <a:chOff x="2386" y="636"/>
            <a:chExt cx="3137" cy="3336"/>
          </a:xfrm>
        </p:grpSpPr>
        <p:graphicFrame>
          <p:nvGraphicFramePr>
            <p:cNvPr id="16386" name="Object 3"/>
            <p:cNvGraphicFramePr>
              <a:graphicFrameLocks noChangeAspect="1"/>
            </p:cNvGraphicFramePr>
            <p:nvPr/>
          </p:nvGraphicFramePr>
          <p:xfrm>
            <a:off x="2386" y="636"/>
            <a:ext cx="3120" cy="3336"/>
          </p:xfrm>
          <a:graphic>
            <a:graphicData uri="http://schemas.openxmlformats.org/presentationml/2006/ole">
              <p:oleObj spid="_x0000_s16386" name="Chart" r:id="rId4" imgW="3543360" imgH="3790890" progId="Excel.Sheet.8">
                <p:embed/>
              </p:oleObj>
            </a:graphicData>
          </a:graphic>
        </p:graphicFrame>
        <p:sp>
          <p:nvSpPr>
            <p:cNvPr id="16408"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16409"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sp>
        <p:nvSpPr>
          <p:cNvPr id="16390" name="Rectangle 6"/>
          <p:cNvSpPr>
            <a:spLocks noGrp="1" noChangeArrowheads="1"/>
          </p:cNvSpPr>
          <p:nvPr>
            <p:ph type="title" idx="4294967295"/>
          </p:nvPr>
        </p:nvSpPr>
        <p:spPr>
          <a:xfrm>
            <a:off x="231775" y="252413"/>
            <a:ext cx="8724900" cy="649287"/>
          </a:xfrm>
        </p:spPr>
        <p:txBody>
          <a:bodyPr>
            <a:normAutofit fontScale="90000"/>
          </a:bodyPr>
          <a:lstStyle/>
          <a:p>
            <a:pPr eaLnBrk="1" hangingPunct="1"/>
            <a:r>
              <a:rPr lang="en-US" sz="3300" smtClean="0"/>
              <a:t>PS with Lots of Sellers &amp; a Smooth S Curve</a:t>
            </a:r>
          </a:p>
        </p:txBody>
      </p:sp>
      <p:sp>
        <p:nvSpPr>
          <p:cNvPr id="16391" name="Text Box 7"/>
          <p:cNvSpPr txBox="1">
            <a:spLocks noChangeArrowheads="1"/>
          </p:cNvSpPr>
          <p:nvPr/>
        </p:nvSpPr>
        <p:spPr bwMode="auto">
          <a:xfrm>
            <a:off x="5068888" y="1054100"/>
            <a:ext cx="3470275" cy="473075"/>
          </a:xfrm>
          <a:prstGeom prst="rect">
            <a:avLst/>
          </a:prstGeom>
          <a:noFill/>
          <a:ln w="9525">
            <a:noFill/>
            <a:miter lim="800000"/>
            <a:headEnd/>
            <a:tailEnd/>
          </a:ln>
        </p:spPr>
        <p:txBody>
          <a:bodyPr>
            <a:spAutoFit/>
          </a:bodyPr>
          <a:lstStyle/>
          <a:p>
            <a:pPr algn="ctr">
              <a:spcBef>
                <a:spcPct val="50000"/>
              </a:spcBef>
            </a:pPr>
            <a:r>
              <a:rPr lang="en-US" sz="2500">
                <a:cs typeface="Arial" charset="0"/>
              </a:rPr>
              <a:t>The supply of shoes</a:t>
            </a:r>
          </a:p>
        </p:txBody>
      </p:sp>
      <p:grpSp>
        <p:nvGrpSpPr>
          <p:cNvPr id="3" name="Group 33"/>
          <p:cNvGrpSpPr>
            <a:grpSpLocks/>
          </p:cNvGrpSpPr>
          <p:nvPr/>
        </p:nvGrpSpPr>
        <p:grpSpPr bwMode="auto">
          <a:xfrm>
            <a:off x="4586288" y="2178050"/>
            <a:ext cx="4219575" cy="2386013"/>
            <a:chOff x="2889" y="1372"/>
            <a:chExt cx="2658" cy="1503"/>
          </a:xfrm>
        </p:grpSpPr>
        <p:sp>
          <p:nvSpPr>
            <p:cNvPr id="16406" name="Line 9"/>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p>
          </p:txBody>
        </p:sp>
        <p:sp>
          <p:nvSpPr>
            <p:cNvPr id="16407" name="Rectangle 10"/>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cs typeface="Arial" charset="0"/>
                </a:rPr>
                <a:t>S</a:t>
              </a:r>
            </a:p>
          </p:txBody>
        </p:sp>
      </p:grpSp>
      <p:grpSp>
        <p:nvGrpSpPr>
          <p:cNvPr id="4" name="Group 11"/>
          <p:cNvGrpSpPr>
            <a:grpSpLocks/>
          </p:cNvGrpSpPr>
          <p:nvPr/>
        </p:nvGrpSpPr>
        <p:grpSpPr bwMode="auto">
          <a:xfrm>
            <a:off x="6481763" y="3746500"/>
            <a:ext cx="2235200" cy="1547813"/>
            <a:chOff x="4083" y="2360"/>
            <a:chExt cx="1408" cy="975"/>
          </a:xfrm>
        </p:grpSpPr>
        <p:sp>
          <p:nvSpPr>
            <p:cNvPr id="16404" name="Text Box 12"/>
            <p:cNvSpPr txBox="1">
              <a:spLocks noChangeArrowheads="1"/>
            </p:cNvSpPr>
            <p:nvPr/>
          </p:nvSpPr>
          <p:spPr bwMode="auto">
            <a:xfrm>
              <a:off x="4083" y="2360"/>
              <a:ext cx="1408" cy="544"/>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2500">
                  <a:cs typeface="Arial" charset="0"/>
                </a:rPr>
                <a:t>1000s of pairs of shoes</a:t>
              </a:r>
            </a:p>
          </p:txBody>
        </p:sp>
        <p:sp>
          <p:nvSpPr>
            <p:cNvPr id="16405" name="Line 13"/>
            <p:cNvSpPr>
              <a:spLocks noChangeShapeType="1"/>
            </p:cNvSpPr>
            <p:nvPr/>
          </p:nvSpPr>
          <p:spPr bwMode="auto">
            <a:xfrm>
              <a:off x="4989" y="2901"/>
              <a:ext cx="299" cy="434"/>
            </a:xfrm>
            <a:prstGeom prst="line">
              <a:avLst/>
            </a:prstGeom>
            <a:noFill/>
            <a:ln w="38100">
              <a:solidFill>
                <a:srgbClr val="FF6600"/>
              </a:solidFill>
              <a:round/>
              <a:headEnd/>
              <a:tailEnd type="triangle" w="lg" len="med"/>
            </a:ln>
          </p:spPr>
          <p:txBody>
            <a:bodyPr/>
            <a:lstStyle/>
            <a:p>
              <a:endParaRPr lang="en-US"/>
            </a:p>
          </p:txBody>
        </p:sp>
      </p:grpSp>
      <p:grpSp>
        <p:nvGrpSpPr>
          <p:cNvPr id="5" name="Group 14"/>
          <p:cNvGrpSpPr>
            <a:grpSpLocks/>
          </p:cNvGrpSpPr>
          <p:nvPr/>
        </p:nvGrpSpPr>
        <p:grpSpPr bwMode="auto">
          <a:xfrm>
            <a:off x="2298700" y="1098550"/>
            <a:ext cx="2006600" cy="863600"/>
            <a:chOff x="1448" y="692"/>
            <a:chExt cx="1264" cy="544"/>
          </a:xfrm>
        </p:grpSpPr>
        <p:sp>
          <p:nvSpPr>
            <p:cNvPr id="16402" name="Line 15"/>
            <p:cNvSpPr>
              <a:spLocks noChangeShapeType="1"/>
            </p:cNvSpPr>
            <p:nvPr/>
          </p:nvSpPr>
          <p:spPr bwMode="auto">
            <a:xfrm flipV="1">
              <a:off x="2159" y="896"/>
              <a:ext cx="553" cy="105"/>
            </a:xfrm>
            <a:prstGeom prst="line">
              <a:avLst/>
            </a:prstGeom>
            <a:noFill/>
            <a:ln w="38100">
              <a:solidFill>
                <a:srgbClr val="FF6600"/>
              </a:solidFill>
              <a:round/>
              <a:headEnd/>
              <a:tailEnd type="triangle" w="lg" len="med"/>
            </a:ln>
          </p:spPr>
          <p:txBody>
            <a:bodyPr/>
            <a:lstStyle/>
            <a:p>
              <a:endParaRPr lang="en-US"/>
            </a:p>
          </p:txBody>
        </p:sp>
        <p:sp>
          <p:nvSpPr>
            <p:cNvPr id="16403" name="Text Box 16"/>
            <p:cNvSpPr txBox="1">
              <a:spLocks noChangeArrowheads="1"/>
            </p:cNvSpPr>
            <p:nvPr/>
          </p:nvSpPr>
          <p:spPr bwMode="auto">
            <a:xfrm>
              <a:off x="1448" y="692"/>
              <a:ext cx="899" cy="544"/>
            </a:xfrm>
            <a:prstGeom prst="rect">
              <a:avLst/>
            </a:prstGeom>
            <a:solidFill>
              <a:srgbClr val="FFCC99"/>
            </a:solidFill>
            <a:ln w="9525">
              <a:solidFill>
                <a:schemeClr val="tx1"/>
              </a:solidFill>
              <a:miter lim="800000"/>
              <a:headEnd/>
              <a:tailEnd/>
            </a:ln>
          </p:spPr>
          <p:txBody>
            <a:bodyPr>
              <a:spAutoFit/>
            </a:bodyPr>
            <a:lstStyle/>
            <a:p>
              <a:pPr algn="ctr">
                <a:spcBef>
                  <a:spcPct val="50000"/>
                </a:spcBef>
              </a:pPr>
              <a:r>
                <a:rPr lang="en-US" sz="2500">
                  <a:cs typeface="Arial" charset="0"/>
                </a:rPr>
                <a:t>Price </a:t>
              </a:r>
              <a:br>
                <a:rPr lang="en-US" sz="2500">
                  <a:cs typeface="Arial" charset="0"/>
                </a:rPr>
              </a:br>
              <a:r>
                <a:rPr lang="en-US" sz="2500">
                  <a:cs typeface="Arial" charset="0"/>
                </a:rPr>
                <a:t>per pair</a:t>
              </a:r>
            </a:p>
          </p:txBody>
        </p:sp>
      </p:grpSp>
      <p:sp>
        <p:nvSpPr>
          <p:cNvPr id="150545" name="Rectangle 17"/>
          <p:cNvSpPr>
            <a:spLocks noGrp="1" noChangeArrowheads="1"/>
          </p:cNvSpPr>
          <p:nvPr>
            <p:ph type="body" idx="4294967295"/>
          </p:nvPr>
        </p:nvSpPr>
        <p:spPr>
          <a:xfrm>
            <a:off x="446088" y="1001713"/>
            <a:ext cx="3305175" cy="5124450"/>
          </a:xfrm>
          <a:noFill/>
        </p:spPr>
        <p:txBody>
          <a:bodyPr/>
          <a:lstStyle/>
          <a:p>
            <a:pPr marL="0" indent="0" eaLnBrk="1" hangingPunct="1">
              <a:buFont typeface="Wingdings" pitchFamily="2" charset="2"/>
              <a:buNone/>
            </a:pPr>
            <a:r>
              <a:rPr lang="en-US" sz="2600" smtClean="0"/>
              <a:t>Suppose </a:t>
            </a:r>
            <a:r>
              <a:rPr lang="en-US" sz="2600" b="1" i="1" smtClean="0"/>
              <a:t>P</a:t>
            </a:r>
            <a:r>
              <a:rPr lang="en-US" sz="2600" smtClean="0"/>
              <a:t> = $40. </a:t>
            </a:r>
          </a:p>
          <a:p>
            <a:pPr marL="0" indent="0" eaLnBrk="1" hangingPunct="1">
              <a:buFont typeface="Wingdings" pitchFamily="2" charset="2"/>
              <a:buNone/>
            </a:pPr>
            <a:r>
              <a:rPr lang="en-US" sz="2600" smtClean="0"/>
              <a:t>At </a:t>
            </a:r>
            <a:r>
              <a:rPr lang="en-US" sz="2600" b="1" i="1" smtClean="0"/>
              <a:t>Q</a:t>
            </a:r>
            <a:r>
              <a:rPr lang="en-US" sz="2600" smtClean="0"/>
              <a:t> = 15(thousand), the marginal seller’s cost is $30, </a:t>
            </a:r>
          </a:p>
          <a:p>
            <a:pPr marL="0" indent="0" eaLnBrk="1" hangingPunct="1">
              <a:buFont typeface="Wingdings" pitchFamily="2" charset="2"/>
              <a:buNone/>
            </a:pPr>
            <a:r>
              <a:rPr lang="en-US" sz="2600" smtClean="0"/>
              <a:t>and her producer surplus is $10.  </a:t>
            </a:r>
          </a:p>
          <a:p>
            <a:pPr marL="0" indent="0" eaLnBrk="1" hangingPunct="1">
              <a:buFont typeface="Wingdings" pitchFamily="2" charset="2"/>
              <a:buNone/>
            </a:pPr>
            <a:endParaRPr lang="en-US" sz="2600" smtClean="0"/>
          </a:p>
        </p:txBody>
      </p:sp>
      <p:grpSp>
        <p:nvGrpSpPr>
          <p:cNvPr id="6" name="Group 34"/>
          <p:cNvGrpSpPr>
            <a:grpSpLocks/>
          </p:cNvGrpSpPr>
          <p:nvPr/>
        </p:nvGrpSpPr>
        <p:grpSpPr bwMode="auto">
          <a:xfrm>
            <a:off x="3881438" y="2882900"/>
            <a:ext cx="3544887" cy="393700"/>
            <a:chOff x="2445" y="1816"/>
            <a:chExt cx="2233" cy="248"/>
          </a:xfrm>
        </p:grpSpPr>
        <p:sp>
          <p:nvSpPr>
            <p:cNvPr id="16400" name="Line 21"/>
            <p:cNvSpPr>
              <a:spLocks noChangeShapeType="1"/>
            </p:cNvSpPr>
            <p:nvPr/>
          </p:nvSpPr>
          <p:spPr bwMode="auto">
            <a:xfrm>
              <a:off x="2771" y="1938"/>
              <a:ext cx="1907" cy="0"/>
            </a:xfrm>
            <a:prstGeom prst="line">
              <a:avLst/>
            </a:prstGeom>
            <a:noFill/>
            <a:ln w="12700">
              <a:solidFill>
                <a:srgbClr val="0000FF"/>
              </a:solidFill>
              <a:round/>
              <a:headEnd/>
              <a:tailEnd/>
            </a:ln>
          </p:spPr>
          <p:txBody>
            <a:bodyPr/>
            <a:lstStyle/>
            <a:p>
              <a:endParaRPr lang="en-US"/>
            </a:p>
          </p:txBody>
        </p:sp>
        <p:sp>
          <p:nvSpPr>
            <p:cNvPr id="16401" name="Rectangle 22"/>
            <p:cNvSpPr>
              <a:spLocks noChangeArrowheads="1"/>
            </p:cNvSpPr>
            <p:nvPr/>
          </p:nvSpPr>
          <p:spPr bwMode="auto">
            <a:xfrm>
              <a:off x="2445" y="1816"/>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sp>
        <p:nvSpPr>
          <p:cNvPr id="150547" name="Line 19"/>
          <p:cNvSpPr>
            <a:spLocks noChangeShapeType="1"/>
          </p:cNvSpPr>
          <p:nvPr/>
        </p:nvSpPr>
        <p:spPr bwMode="auto">
          <a:xfrm flipV="1">
            <a:off x="6281738" y="3073400"/>
            <a:ext cx="0" cy="592138"/>
          </a:xfrm>
          <a:prstGeom prst="line">
            <a:avLst/>
          </a:prstGeom>
          <a:noFill/>
          <a:ln w="38100">
            <a:solidFill>
              <a:srgbClr val="FF0000"/>
            </a:solidFill>
            <a:round/>
            <a:headEnd type="triangle" w="lg" len="med"/>
            <a:tailEnd type="triangle" w="lg" len="med"/>
          </a:ln>
        </p:spPr>
        <p:txBody>
          <a:bodyPr/>
          <a:lstStyle/>
          <a:p>
            <a:endParaRPr lang="en-US"/>
          </a:p>
        </p:txBody>
      </p:sp>
      <p:sp>
        <p:nvSpPr>
          <p:cNvPr id="150546" name="Line 18"/>
          <p:cNvSpPr>
            <a:spLocks noChangeShapeType="1"/>
          </p:cNvSpPr>
          <p:nvPr/>
        </p:nvSpPr>
        <p:spPr bwMode="auto">
          <a:xfrm flipH="1" flipV="1">
            <a:off x="6283325" y="3675063"/>
            <a:ext cx="7938" cy="1770062"/>
          </a:xfrm>
          <a:prstGeom prst="line">
            <a:avLst/>
          </a:prstGeom>
          <a:noFill/>
          <a:ln w="38100">
            <a:solidFill>
              <a:srgbClr val="00CC00"/>
            </a:solidFill>
            <a:round/>
            <a:headEnd/>
            <a:tailEnd type="triangle" w="lg" len="med"/>
          </a:ln>
        </p:spPr>
        <p:txBody>
          <a:bodyPr/>
          <a:lstStyle/>
          <a:p>
            <a:endParaRPr lang="en-US"/>
          </a:p>
        </p:txBody>
      </p:sp>
      <p:sp>
        <p:nvSpPr>
          <p:cNvPr id="150566" name="Line 38"/>
          <p:cNvSpPr>
            <a:spLocks noChangeShapeType="1"/>
          </p:cNvSpPr>
          <p:nvPr/>
        </p:nvSpPr>
        <p:spPr bwMode="auto">
          <a:xfrm>
            <a:off x="4586288" y="3670300"/>
            <a:ext cx="1697037" cy="0"/>
          </a:xfrm>
          <a:prstGeom prst="line">
            <a:avLst/>
          </a:prstGeom>
          <a:noFill/>
          <a:ln w="12700">
            <a:solidFill>
              <a:srgbClr val="3333FF"/>
            </a:solidFill>
            <a:prstDash val="lgDash"/>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0545">
                                            <p:txEl>
                                              <p:pRg st="0" end="0"/>
                                            </p:txEl>
                                          </p:spTgt>
                                        </p:tgtEl>
                                        <p:attrNameLst>
                                          <p:attrName>style.visibility</p:attrName>
                                        </p:attrNameLst>
                                      </p:cBhvr>
                                      <p:to>
                                        <p:strVal val="visible"/>
                                      </p:to>
                                    </p:set>
                                    <p:animEffect transition="in" filter="wipe(left)">
                                      <p:cBhvr>
                                        <p:cTn id="15" dur="500"/>
                                        <p:tgtEl>
                                          <p:spTgt spid="150545">
                                            <p:txEl>
                                              <p:pRg st="0" end="0"/>
                                            </p:txEl>
                                          </p:spTgt>
                                        </p:tgtEl>
                                      </p:cBhvr>
                                    </p:animEffect>
                                  </p:childTnLst>
                                </p:cTn>
                              </p:par>
                            </p:childTnLst>
                          </p:cTn>
                        </p:par>
                        <p:par>
                          <p:cTn id="16" fill="hold">
                            <p:stCondLst>
                              <p:cond delay="500"/>
                            </p:stCondLst>
                            <p:childTnLst>
                              <p:par>
                                <p:cTn id="17" presetID="18" presetClass="entr" presetSubtype="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0545">
                                            <p:txEl>
                                              <p:pRg st="1" end="1"/>
                                            </p:txEl>
                                          </p:spTgt>
                                        </p:tgtEl>
                                        <p:attrNameLst>
                                          <p:attrName>style.visibility</p:attrName>
                                        </p:attrNameLst>
                                      </p:cBhvr>
                                      <p:to>
                                        <p:strVal val="visible"/>
                                      </p:to>
                                    </p:set>
                                    <p:animEffect transition="in" filter="wipe(left)">
                                      <p:cBhvr>
                                        <p:cTn id="24" dur="500"/>
                                        <p:tgtEl>
                                          <p:spTgt spid="150545">
                                            <p:txEl>
                                              <p:pRg st="1" end="1"/>
                                            </p:txEl>
                                          </p:spTgt>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50546"/>
                                        </p:tgtEl>
                                        <p:attrNameLst>
                                          <p:attrName>style.visibility</p:attrName>
                                        </p:attrNameLst>
                                      </p:cBhvr>
                                      <p:to>
                                        <p:strVal val="visible"/>
                                      </p:to>
                                    </p:set>
                                    <p:animEffect transition="in" filter="wipe(down)">
                                      <p:cBhvr>
                                        <p:cTn id="28" dur="500"/>
                                        <p:tgtEl>
                                          <p:spTgt spid="150546"/>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150566"/>
                                        </p:tgtEl>
                                        <p:attrNameLst>
                                          <p:attrName>style.visibility</p:attrName>
                                        </p:attrNameLst>
                                      </p:cBhvr>
                                      <p:to>
                                        <p:strVal val="visible"/>
                                      </p:to>
                                    </p:set>
                                    <p:animEffect transition="in" filter="wipe(right)">
                                      <p:cBhvr>
                                        <p:cTn id="32" dur="500"/>
                                        <p:tgtEl>
                                          <p:spTgt spid="15056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0545">
                                            <p:txEl>
                                              <p:pRg st="2" end="2"/>
                                            </p:txEl>
                                          </p:spTgt>
                                        </p:tgtEl>
                                        <p:attrNameLst>
                                          <p:attrName>style.visibility</p:attrName>
                                        </p:attrNameLst>
                                      </p:cBhvr>
                                      <p:to>
                                        <p:strVal val="visible"/>
                                      </p:to>
                                    </p:set>
                                    <p:animEffect transition="in" filter="wipe(left)">
                                      <p:cBhvr>
                                        <p:cTn id="37" dur="500"/>
                                        <p:tgtEl>
                                          <p:spTgt spid="150545">
                                            <p:txEl>
                                              <p:pRg st="2" end="2"/>
                                            </p:txEl>
                                          </p:spTgt>
                                        </p:tgtEl>
                                      </p:cBhvr>
                                    </p:animEffect>
                                  </p:childTnLst>
                                </p:cTn>
                              </p:par>
                            </p:childTnLst>
                          </p:cTn>
                        </p:par>
                        <p:par>
                          <p:cTn id="38" fill="hold">
                            <p:stCondLst>
                              <p:cond delay="500"/>
                            </p:stCondLst>
                            <p:childTnLst>
                              <p:par>
                                <p:cTn id="39" presetID="4" presetClass="entr" presetSubtype="32" fill="hold" grpId="0" nodeType="afterEffect">
                                  <p:stCondLst>
                                    <p:cond delay="0"/>
                                  </p:stCondLst>
                                  <p:childTnLst>
                                    <p:set>
                                      <p:cBhvr>
                                        <p:cTn id="40" dur="1" fill="hold">
                                          <p:stCondLst>
                                            <p:cond delay="0"/>
                                          </p:stCondLst>
                                        </p:cTn>
                                        <p:tgtEl>
                                          <p:spTgt spid="150547"/>
                                        </p:tgtEl>
                                        <p:attrNameLst>
                                          <p:attrName>style.visibility</p:attrName>
                                        </p:attrNameLst>
                                      </p:cBhvr>
                                      <p:to>
                                        <p:strVal val="visible"/>
                                      </p:to>
                                    </p:set>
                                    <p:animEffect transition="in" filter="box(out)">
                                      <p:cBhvr>
                                        <p:cTn id="41" dur="500"/>
                                        <p:tgtEl>
                                          <p:spTgt spid="150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5" grpId="0" build="p" bldLvl="5"/>
      <p:bldP spid="150547" grpId="0" animBg="1"/>
      <p:bldP spid="150546" grpId="0" animBg="1"/>
      <p:bldP spid="15056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87775" y="1009650"/>
            <a:ext cx="4979988" cy="5295900"/>
            <a:chOff x="2386" y="636"/>
            <a:chExt cx="3137" cy="3336"/>
          </a:xfrm>
        </p:grpSpPr>
        <p:graphicFrame>
          <p:nvGraphicFramePr>
            <p:cNvPr id="17410" name="Object 3"/>
            <p:cNvGraphicFramePr>
              <a:graphicFrameLocks noChangeAspect="1"/>
            </p:cNvGraphicFramePr>
            <p:nvPr/>
          </p:nvGraphicFramePr>
          <p:xfrm>
            <a:off x="2386" y="636"/>
            <a:ext cx="3120" cy="3336"/>
          </p:xfrm>
          <a:graphic>
            <a:graphicData uri="http://schemas.openxmlformats.org/presentationml/2006/ole">
              <p:oleObj spid="_x0000_s17410" name="Chart" r:id="rId4" imgW="3543360" imgH="3790890" progId="Excel.Sheet.8">
                <p:embed/>
              </p:oleObj>
            </a:graphicData>
          </a:graphic>
        </p:graphicFrame>
        <p:sp>
          <p:nvSpPr>
            <p:cNvPr id="17429"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17430"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sp>
        <p:nvSpPr>
          <p:cNvPr id="164891" name="AutoShape 27"/>
          <p:cNvSpPr>
            <a:spLocks noChangeArrowheads="1"/>
          </p:cNvSpPr>
          <p:nvPr/>
        </p:nvSpPr>
        <p:spPr bwMode="auto">
          <a:xfrm flipV="1">
            <a:off x="4594225" y="3082925"/>
            <a:ext cx="2800350" cy="1455738"/>
          </a:xfrm>
          <a:prstGeom prst="rtTriangle">
            <a:avLst/>
          </a:prstGeom>
          <a:solidFill>
            <a:srgbClr val="FF99CC"/>
          </a:solidFill>
          <a:ln w="9525">
            <a:noFill/>
            <a:miter lim="800000"/>
            <a:headEnd/>
            <a:tailEnd/>
          </a:ln>
        </p:spPr>
        <p:txBody>
          <a:bodyPr wrap="none" anchor="ctr"/>
          <a:lstStyle/>
          <a:p>
            <a:endParaRPr lang="en-US">
              <a:cs typeface="Arial" charset="0"/>
            </a:endParaRPr>
          </a:p>
        </p:txBody>
      </p:sp>
      <p:sp>
        <p:nvSpPr>
          <p:cNvPr id="17415" name="Rectangle 6"/>
          <p:cNvSpPr>
            <a:spLocks noGrp="1" noChangeArrowheads="1"/>
          </p:cNvSpPr>
          <p:nvPr>
            <p:ph type="title" idx="4294967295"/>
          </p:nvPr>
        </p:nvSpPr>
        <p:spPr>
          <a:xfrm>
            <a:off x="233363" y="252413"/>
            <a:ext cx="8707437" cy="649287"/>
          </a:xfrm>
        </p:spPr>
        <p:txBody>
          <a:bodyPr>
            <a:normAutofit fontScale="90000"/>
          </a:bodyPr>
          <a:lstStyle/>
          <a:p>
            <a:pPr eaLnBrk="1" hangingPunct="1"/>
            <a:r>
              <a:rPr lang="en-US" sz="3300" smtClean="0"/>
              <a:t>PS with Lots of Sellers &amp; a Smooth S Curve</a:t>
            </a:r>
          </a:p>
        </p:txBody>
      </p:sp>
      <p:sp>
        <p:nvSpPr>
          <p:cNvPr id="17416" name="Text Box 7"/>
          <p:cNvSpPr txBox="1">
            <a:spLocks noChangeArrowheads="1"/>
          </p:cNvSpPr>
          <p:nvPr/>
        </p:nvSpPr>
        <p:spPr bwMode="auto">
          <a:xfrm>
            <a:off x="5068888" y="1054100"/>
            <a:ext cx="3470275" cy="473075"/>
          </a:xfrm>
          <a:prstGeom prst="rect">
            <a:avLst/>
          </a:prstGeom>
          <a:noFill/>
          <a:ln w="9525">
            <a:noFill/>
            <a:miter lim="800000"/>
            <a:headEnd/>
            <a:tailEnd/>
          </a:ln>
        </p:spPr>
        <p:txBody>
          <a:bodyPr>
            <a:spAutoFit/>
          </a:bodyPr>
          <a:lstStyle/>
          <a:p>
            <a:pPr algn="ctr">
              <a:spcBef>
                <a:spcPct val="50000"/>
              </a:spcBef>
            </a:pPr>
            <a:r>
              <a:rPr lang="en-US" sz="2500">
                <a:cs typeface="Arial" charset="0"/>
              </a:rPr>
              <a:t>The supply of shoes</a:t>
            </a:r>
          </a:p>
        </p:txBody>
      </p:sp>
      <p:grpSp>
        <p:nvGrpSpPr>
          <p:cNvPr id="3" name="Group 8"/>
          <p:cNvGrpSpPr>
            <a:grpSpLocks/>
          </p:cNvGrpSpPr>
          <p:nvPr/>
        </p:nvGrpSpPr>
        <p:grpSpPr bwMode="auto">
          <a:xfrm>
            <a:off x="4586288" y="2178050"/>
            <a:ext cx="4219575" cy="2386013"/>
            <a:chOff x="2889" y="1372"/>
            <a:chExt cx="2658" cy="1503"/>
          </a:xfrm>
        </p:grpSpPr>
        <p:sp>
          <p:nvSpPr>
            <p:cNvPr id="17427" name="Line 9"/>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p>
          </p:txBody>
        </p:sp>
        <p:sp>
          <p:nvSpPr>
            <p:cNvPr id="17428" name="Rectangle 10"/>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cs typeface="Arial" charset="0"/>
                </a:rPr>
                <a:t>S</a:t>
              </a:r>
            </a:p>
          </p:txBody>
        </p:sp>
      </p:grpSp>
      <p:sp>
        <p:nvSpPr>
          <p:cNvPr id="164881" name="Rectangle 17"/>
          <p:cNvSpPr>
            <a:spLocks noGrp="1" noChangeArrowheads="1"/>
          </p:cNvSpPr>
          <p:nvPr>
            <p:ph type="body" idx="4294967295"/>
          </p:nvPr>
        </p:nvSpPr>
        <p:spPr>
          <a:xfrm>
            <a:off x="446088" y="1001713"/>
            <a:ext cx="3305175" cy="5124450"/>
          </a:xfrm>
          <a:noFill/>
        </p:spPr>
        <p:txBody>
          <a:bodyPr/>
          <a:lstStyle/>
          <a:p>
            <a:pPr marL="0" indent="0" eaLnBrk="1" hangingPunct="1">
              <a:lnSpc>
                <a:spcPct val="100000"/>
              </a:lnSpc>
              <a:spcBef>
                <a:spcPct val="0"/>
              </a:spcBef>
              <a:buClrTx/>
              <a:buSzTx/>
              <a:buFontTx/>
              <a:buNone/>
            </a:pPr>
            <a:r>
              <a:rPr lang="en-US" sz="2600" smtClean="0"/>
              <a:t>PS is the area b/w </a:t>
            </a:r>
            <a:br>
              <a:rPr lang="en-US" sz="2600" smtClean="0"/>
            </a:br>
            <a:r>
              <a:rPr lang="en-US" sz="2600" b="1" i="1" smtClean="0"/>
              <a:t>P</a:t>
            </a:r>
            <a:r>
              <a:rPr lang="en-US" sz="2600" smtClean="0"/>
              <a:t>  and the </a:t>
            </a:r>
            <a:r>
              <a:rPr lang="en-US" sz="2600" b="1" i="1" smtClean="0"/>
              <a:t>S</a:t>
            </a:r>
            <a:r>
              <a:rPr lang="en-US" sz="2600" smtClean="0"/>
              <a:t> curve, from 0 to </a:t>
            </a:r>
            <a:r>
              <a:rPr lang="en-US" sz="2600" b="1" i="1" smtClean="0"/>
              <a:t>Q</a:t>
            </a:r>
            <a:r>
              <a:rPr lang="en-US" sz="2600" smtClean="0"/>
              <a:t>.</a:t>
            </a:r>
          </a:p>
          <a:p>
            <a:pPr marL="0" indent="0" eaLnBrk="1" hangingPunct="1">
              <a:spcBef>
                <a:spcPct val="50000"/>
              </a:spcBef>
              <a:buClrTx/>
              <a:buSzTx/>
              <a:buFontTx/>
              <a:buNone/>
            </a:pPr>
            <a:r>
              <a:rPr lang="en-US" sz="2600" smtClean="0"/>
              <a:t>The height of this triangle is </a:t>
            </a:r>
            <a:br>
              <a:rPr lang="en-US" sz="2600" smtClean="0"/>
            </a:br>
            <a:r>
              <a:rPr lang="en-US" sz="2600" smtClean="0"/>
              <a:t>$40 – 15 = $25.</a:t>
            </a:r>
          </a:p>
          <a:p>
            <a:pPr marL="0" indent="0" eaLnBrk="1" hangingPunct="1">
              <a:spcBef>
                <a:spcPct val="50000"/>
              </a:spcBef>
              <a:buClrTx/>
              <a:buSzTx/>
              <a:buFontTx/>
              <a:buNone/>
            </a:pPr>
            <a:r>
              <a:rPr lang="en-US" sz="2600" smtClean="0"/>
              <a:t>So, </a:t>
            </a:r>
            <a:br>
              <a:rPr lang="en-US" sz="2600" smtClean="0"/>
            </a:br>
            <a:r>
              <a:rPr lang="en-US" sz="2600" smtClean="0"/>
              <a:t>PS = ½ x </a:t>
            </a:r>
            <a:r>
              <a:rPr lang="en-US" sz="2600" i="1" smtClean="0"/>
              <a:t>b</a:t>
            </a:r>
            <a:r>
              <a:rPr lang="en-US" sz="2600" smtClean="0"/>
              <a:t> x </a:t>
            </a:r>
            <a:r>
              <a:rPr lang="en-US" sz="2600" i="1" smtClean="0"/>
              <a:t>h</a:t>
            </a:r>
            <a:r>
              <a:rPr lang="en-US" sz="2600" smtClean="0"/>
              <a:t/>
            </a:r>
            <a:br>
              <a:rPr lang="en-US" sz="2600" smtClean="0"/>
            </a:br>
            <a:r>
              <a:rPr lang="en-US" sz="2600" smtClean="0"/>
              <a:t>      = ½ x 25 x $25</a:t>
            </a:r>
            <a:br>
              <a:rPr lang="en-US" sz="2600" smtClean="0"/>
            </a:br>
            <a:r>
              <a:rPr lang="en-US" sz="2600" smtClean="0"/>
              <a:t>      = </a:t>
            </a:r>
            <a:r>
              <a:rPr lang="en-US" sz="2600" u="sng" smtClean="0"/>
              <a:t>$312.50</a:t>
            </a:r>
          </a:p>
          <a:p>
            <a:pPr marL="0" indent="0" eaLnBrk="1" hangingPunct="1">
              <a:lnSpc>
                <a:spcPct val="100000"/>
              </a:lnSpc>
              <a:spcBef>
                <a:spcPct val="0"/>
              </a:spcBef>
              <a:buClrTx/>
              <a:buSzTx/>
              <a:buFontTx/>
              <a:buNone/>
            </a:pPr>
            <a:endParaRPr lang="en-US" sz="2600" smtClean="0"/>
          </a:p>
        </p:txBody>
      </p:sp>
      <p:grpSp>
        <p:nvGrpSpPr>
          <p:cNvPr id="4" name="Group 18"/>
          <p:cNvGrpSpPr>
            <a:grpSpLocks/>
          </p:cNvGrpSpPr>
          <p:nvPr/>
        </p:nvGrpSpPr>
        <p:grpSpPr bwMode="auto">
          <a:xfrm>
            <a:off x="3881438" y="2882900"/>
            <a:ext cx="3544887" cy="393700"/>
            <a:chOff x="2445" y="1816"/>
            <a:chExt cx="2233" cy="248"/>
          </a:xfrm>
        </p:grpSpPr>
        <p:sp>
          <p:nvSpPr>
            <p:cNvPr id="17425" name="Line 19"/>
            <p:cNvSpPr>
              <a:spLocks noChangeShapeType="1"/>
            </p:cNvSpPr>
            <p:nvPr/>
          </p:nvSpPr>
          <p:spPr bwMode="auto">
            <a:xfrm>
              <a:off x="2771" y="1938"/>
              <a:ext cx="1907" cy="0"/>
            </a:xfrm>
            <a:prstGeom prst="line">
              <a:avLst/>
            </a:prstGeom>
            <a:noFill/>
            <a:ln w="12700">
              <a:solidFill>
                <a:srgbClr val="0000FF"/>
              </a:solidFill>
              <a:round/>
              <a:headEnd/>
              <a:tailEnd/>
            </a:ln>
          </p:spPr>
          <p:txBody>
            <a:bodyPr/>
            <a:lstStyle/>
            <a:p>
              <a:endParaRPr lang="en-US"/>
            </a:p>
          </p:txBody>
        </p:sp>
        <p:sp>
          <p:nvSpPr>
            <p:cNvPr id="17426" name="Rectangle 20"/>
            <p:cNvSpPr>
              <a:spLocks noChangeArrowheads="1"/>
            </p:cNvSpPr>
            <p:nvPr/>
          </p:nvSpPr>
          <p:spPr bwMode="auto">
            <a:xfrm>
              <a:off x="2445" y="1816"/>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sp>
        <p:nvSpPr>
          <p:cNvPr id="17420" name="Line 25"/>
          <p:cNvSpPr>
            <a:spLocks noChangeShapeType="1"/>
          </p:cNvSpPr>
          <p:nvPr/>
        </p:nvSpPr>
        <p:spPr bwMode="auto">
          <a:xfrm rot="5400000">
            <a:off x="6082506" y="4418807"/>
            <a:ext cx="2681287" cy="0"/>
          </a:xfrm>
          <a:prstGeom prst="line">
            <a:avLst/>
          </a:prstGeom>
          <a:noFill/>
          <a:ln w="12700">
            <a:solidFill>
              <a:srgbClr val="0000FF"/>
            </a:solidFill>
            <a:round/>
            <a:headEnd/>
            <a:tailEnd/>
          </a:ln>
        </p:spPr>
        <p:txBody>
          <a:bodyPr/>
          <a:lstStyle/>
          <a:p>
            <a:endParaRPr lang="en-US"/>
          </a:p>
        </p:txBody>
      </p:sp>
      <p:sp>
        <p:nvSpPr>
          <p:cNvPr id="17421" name="Rectangle 26"/>
          <p:cNvSpPr>
            <a:spLocks noChangeArrowheads="1"/>
          </p:cNvSpPr>
          <p:nvPr/>
        </p:nvSpPr>
        <p:spPr bwMode="auto">
          <a:xfrm>
            <a:off x="7161213" y="5764213"/>
            <a:ext cx="522287" cy="393700"/>
          </a:xfrm>
          <a:prstGeom prst="rect">
            <a:avLst/>
          </a:prstGeom>
          <a:noFill/>
          <a:ln w="12700">
            <a:solidFill>
              <a:srgbClr val="0000FF"/>
            </a:solidFill>
            <a:miter lim="800000"/>
            <a:headEnd/>
            <a:tailEnd/>
          </a:ln>
        </p:spPr>
        <p:txBody>
          <a:bodyPr wrap="none" anchor="ctr"/>
          <a:lstStyle/>
          <a:p>
            <a:endParaRPr lang="en-US">
              <a:cs typeface="Arial" charset="0"/>
            </a:endParaRPr>
          </a:p>
        </p:txBody>
      </p:sp>
      <p:grpSp>
        <p:nvGrpSpPr>
          <p:cNvPr id="5" name="Group 30"/>
          <p:cNvGrpSpPr>
            <a:grpSpLocks/>
          </p:cNvGrpSpPr>
          <p:nvPr/>
        </p:nvGrpSpPr>
        <p:grpSpPr bwMode="auto">
          <a:xfrm>
            <a:off x="3803650" y="3086100"/>
            <a:ext cx="739775" cy="1477963"/>
            <a:chOff x="2396" y="1944"/>
            <a:chExt cx="466" cy="931"/>
          </a:xfrm>
        </p:grpSpPr>
        <p:sp>
          <p:nvSpPr>
            <p:cNvPr id="17423" name="AutoShape 28"/>
            <p:cNvSpPr>
              <a:spLocks/>
            </p:cNvSpPr>
            <p:nvPr/>
          </p:nvSpPr>
          <p:spPr bwMode="auto">
            <a:xfrm>
              <a:off x="2659" y="1944"/>
              <a:ext cx="203" cy="931"/>
            </a:xfrm>
            <a:prstGeom prst="leftBrace">
              <a:avLst>
                <a:gd name="adj1" fmla="val 62572"/>
                <a:gd name="adj2" fmla="val 58968"/>
              </a:avLst>
            </a:prstGeom>
            <a:noFill/>
            <a:ln w="19050">
              <a:solidFill>
                <a:srgbClr val="FF0000"/>
              </a:solidFill>
              <a:round/>
              <a:headEnd/>
              <a:tailEnd/>
            </a:ln>
          </p:spPr>
          <p:txBody>
            <a:bodyPr wrap="none" anchor="ctr"/>
            <a:lstStyle/>
            <a:p>
              <a:endParaRPr lang="en-US">
                <a:cs typeface="Arial" charset="0"/>
              </a:endParaRPr>
            </a:p>
          </p:txBody>
        </p:sp>
        <p:sp>
          <p:nvSpPr>
            <p:cNvPr id="17424" name="Text Box 29"/>
            <p:cNvSpPr txBox="1">
              <a:spLocks noChangeArrowheads="1"/>
            </p:cNvSpPr>
            <p:nvPr/>
          </p:nvSpPr>
          <p:spPr bwMode="auto">
            <a:xfrm>
              <a:off x="2396" y="2336"/>
              <a:ext cx="231" cy="308"/>
            </a:xfrm>
            <a:prstGeom prst="rect">
              <a:avLst/>
            </a:prstGeom>
            <a:noFill/>
            <a:ln w="9525">
              <a:noFill/>
              <a:miter lim="800000"/>
              <a:headEnd/>
              <a:tailEnd/>
            </a:ln>
          </p:spPr>
          <p:txBody>
            <a:bodyPr>
              <a:spAutoFit/>
            </a:bodyPr>
            <a:lstStyle/>
            <a:p>
              <a:pPr algn="ctr">
                <a:spcBef>
                  <a:spcPct val="50000"/>
                </a:spcBef>
              </a:pPr>
              <a:r>
                <a:rPr lang="en-US" sz="2600" i="1">
                  <a:solidFill>
                    <a:srgbClr val="FF0000"/>
                  </a:solidFill>
                  <a:cs typeface="Arial" charset="0"/>
                </a:rPr>
                <a:t>h</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4881">
                                            <p:txEl>
                                              <p:pRg st="0" end="0"/>
                                            </p:txEl>
                                          </p:spTgt>
                                        </p:tgtEl>
                                        <p:attrNameLst>
                                          <p:attrName>style.visibility</p:attrName>
                                        </p:attrNameLst>
                                      </p:cBhvr>
                                      <p:to>
                                        <p:strVal val="visible"/>
                                      </p:to>
                                    </p:set>
                                    <p:animEffect transition="in" filter="wipe(left)">
                                      <p:cBhvr>
                                        <p:cTn id="7" dur="500"/>
                                        <p:tgtEl>
                                          <p:spTgt spid="16488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891"/>
                                        </p:tgtEl>
                                        <p:attrNameLst>
                                          <p:attrName>style.visibility</p:attrName>
                                        </p:attrNameLst>
                                      </p:cBhvr>
                                      <p:to>
                                        <p:strVal val="visible"/>
                                      </p:to>
                                    </p:set>
                                    <p:animEffect transition="in" filter="fade">
                                      <p:cBhvr>
                                        <p:cTn id="11" dur="500"/>
                                        <p:tgtEl>
                                          <p:spTgt spid="16489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4881">
                                            <p:txEl>
                                              <p:pRg st="1" end="1"/>
                                            </p:txEl>
                                          </p:spTgt>
                                        </p:tgtEl>
                                        <p:attrNameLst>
                                          <p:attrName>style.visibility</p:attrName>
                                        </p:attrNameLst>
                                      </p:cBhvr>
                                      <p:to>
                                        <p:strVal val="visible"/>
                                      </p:to>
                                    </p:set>
                                    <p:animEffect transition="in" filter="wipe(left)">
                                      <p:cBhvr>
                                        <p:cTn id="16" dur="500"/>
                                        <p:tgtEl>
                                          <p:spTgt spid="164881">
                                            <p:txEl>
                                              <p:pRg st="1" end="1"/>
                                            </p:txEl>
                                          </p:spTgt>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4881">
                                            <p:txEl>
                                              <p:pRg st="2" end="2"/>
                                            </p:txEl>
                                          </p:spTgt>
                                        </p:tgtEl>
                                        <p:attrNameLst>
                                          <p:attrName>style.visibility</p:attrName>
                                        </p:attrNameLst>
                                      </p:cBhvr>
                                      <p:to>
                                        <p:strVal val="visible"/>
                                      </p:to>
                                    </p:set>
                                    <p:animEffect transition="in" filter="wipe(left)">
                                      <p:cBhvr>
                                        <p:cTn id="25" dur="500"/>
                                        <p:tgtEl>
                                          <p:spTgt spid="1648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91" grpId="0" uiExpand="1" animBg="1"/>
      <p:bldP spid="164881" grpId="0" uiExpand="1" build="p" bldLvl="5"/>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87775" y="1009650"/>
            <a:ext cx="4979988" cy="5295900"/>
            <a:chOff x="2386" y="636"/>
            <a:chExt cx="3137" cy="3336"/>
          </a:xfrm>
        </p:grpSpPr>
        <p:graphicFrame>
          <p:nvGraphicFramePr>
            <p:cNvPr id="18434" name="Object 3"/>
            <p:cNvGraphicFramePr>
              <a:graphicFrameLocks noChangeAspect="1"/>
            </p:cNvGraphicFramePr>
            <p:nvPr/>
          </p:nvGraphicFramePr>
          <p:xfrm>
            <a:off x="2386" y="636"/>
            <a:ext cx="3120" cy="3336"/>
          </p:xfrm>
          <a:graphic>
            <a:graphicData uri="http://schemas.openxmlformats.org/presentationml/2006/ole">
              <p:oleObj spid="_x0000_s18434" name="Chart" r:id="rId4" imgW="3543360" imgH="3790890" progId="Excel.Sheet.8">
                <p:embed/>
              </p:oleObj>
            </a:graphicData>
          </a:graphic>
        </p:graphicFrame>
        <p:sp>
          <p:nvSpPr>
            <p:cNvPr id="18461" name="Rectangle 4"/>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18462" name="Rectangle 5"/>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sp>
        <p:nvSpPr>
          <p:cNvPr id="18438" name="AutoShape 6"/>
          <p:cNvSpPr>
            <a:spLocks noChangeArrowheads="1"/>
          </p:cNvSpPr>
          <p:nvPr/>
        </p:nvSpPr>
        <p:spPr bwMode="auto">
          <a:xfrm flipV="1">
            <a:off x="4594225" y="3082925"/>
            <a:ext cx="2800350" cy="1455738"/>
          </a:xfrm>
          <a:prstGeom prst="rtTriangle">
            <a:avLst/>
          </a:prstGeom>
          <a:solidFill>
            <a:srgbClr val="FF99CC"/>
          </a:solidFill>
          <a:ln w="9525">
            <a:noFill/>
            <a:miter lim="800000"/>
            <a:headEnd/>
            <a:tailEnd/>
          </a:ln>
        </p:spPr>
        <p:txBody>
          <a:bodyPr wrap="none" anchor="ctr"/>
          <a:lstStyle/>
          <a:p>
            <a:endParaRPr lang="en-US">
              <a:cs typeface="Arial" charset="0"/>
            </a:endParaRPr>
          </a:p>
        </p:txBody>
      </p:sp>
      <p:sp>
        <p:nvSpPr>
          <p:cNvPr id="18439" name="Rectangle 7"/>
          <p:cNvSpPr>
            <a:spLocks noGrp="1" noChangeArrowheads="1"/>
          </p:cNvSpPr>
          <p:nvPr>
            <p:ph type="title" idx="4294967295"/>
          </p:nvPr>
        </p:nvSpPr>
        <p:spPr>
          <a:xfrm>
            <a:off x="457200" y="152400"/>
            <a:ext cx="8229600" cy="914400"/>
          </a:xfrm>
        </p:spPr>
        <p:txBody>
          <a:bodyPr/>
          <a:lstStyle/>
          <a:p>
            <a:pPr eaLnBrk="1" hangingPunct="1"/>
            <a:r>
              <a:rPr lang="en-US" dirty="0" smtClean="0"/>
              <a:t>How a Lower Price Reduces PS</a:t>
            </a:r>
          </a:p>
        </p:txBody>
      </p:sp>
      <p:sp>
        <p:nvSpPr>
          <p:cNvPr id="166924" name="Rectangle 12"/>
          <p:cNvSpPr>
            <a:spLocks noGrp="1" noChangeArrowheads="1"/>
          </p:cNvSpPr>
          <p:nvPr>
            <p:ph type="body" idx="4294967295"/>
          </p:nvPr>
        </p:nvSpPr>
        <p:spPr>
          <a:xfrm>
            <a:off x="446088" y="1001713"/>
            <a:ext cx="3305175" cy="2857500"/>
          </a:xfrm>
          <a:noFill/>
        </p:spPr>
        <p:txBody>
          <a:bodyPr/>
          <a:lstStyle/>
          <a:p>
            <a:pPr marL="0" indent="0" eaLnBrk="1" hangingPunct="1">
              <a:lnSpc>
                <a:spcPct val="100000"/>
              </a:lnSpc>
              <a:spcBef>
                <a:spcPct val="0"/>
              </a:spcBef>
              <a:buClrTx/>
              <a:buSzTx/>
              <a:buFontTx/>
              <a:buNone/>
            </a:pPr>
            <a:r>
              <a:rPr lang="en-US" sz="3000" smtClean="0"/>
              <a:t>If </a:t>
            </a:r>
            <a:r>
              <a:rPr lang="en-US" sz="3000" b="1" i="1" smtClean="0"/>
              <a:t>P</a:t>
            </a:r>
            <a:r>
              <a:rPr lang="en-US" sz="3000" smtClean="0"/>
              <a:t>  falls to $30,</a:t>
            </a:r>
          </a:p>
          <a:p>
            <a:pPr marL="0" indent="0" eaLnBrk="1" hangingPunct="1">
              <a:spcBef>
                <a:spcPct val="30000"/>
              </a:spcBef>
              <a:buFont typeface="Wingdings" pitchFamily="2" charset="2"/>
              <a:buNone/>
            </a:pPr>
            <a:r>
              <a:rPr lang="en-US" sz="2900" smtClean="0"/>
              <a:t>PS = ½ x 15 x $15</a:t>
            </a:r>
            <a:br>
              <a:rPr lang="en-US" sz="2900" smtClean="0"/>
            </a:br>
            <a:r>
              <a:rPr lang="en-US" sz="2900" smtClean="0"/>
              <a:t>      = </a:t>
            </a:r>
            <a:r>
              <a:rPr lang="en-US" sz="2900" u="sng" smtClean="0"/>
              <a:t>$112.50</a:t>
            </a:r>
          </a:p>
          <a:p>
            <a:pPr marL="0" indent="0" eaLnBrk="1" hangingPunct="1">
              <a:spcBef>
                <a:spcPct val="40000"/>
              </a:spcBef>
              <a:buFont typeface="Wingdings" pitchFamily="2" charset="2"/>
              <a:buNone/>
            </a:pPr>
            <a:r>
              <a:rPr lang="en-US" sz="2900" smtClean="0"/>
              <a:t>Two reasons for the fall in PS.</a:t>
            </a:r>
          </a:p>
        </p:txBody>
      </p:sp>
      <p:sp>
        <p:nvSpPr>
          <p:cNvPr id="18441" name="Line 14"/>
          <p:cNvSpPr>
            <a:spLocks noChangeShapeType="1"/>
          </p:cNvSpPr>
          <p:nvPr/>
        </p:nvSpPr>
        <p:spPr bwMode="auto">
          <a:xfrm>
            <a:off x="4586288" y="3076575"/>
            <a:ext cx="2835275" cy="0"/>
          </a:xfrm>
          <a:prstGeom prst="line">
            <a:avLst/>
          </a:prstGeom>
          <a:noFill/>
          <a:ln w="12700">
            <a:solidFill>
              <a:srgbClr val="0000FF"/>
            </a:solidFill>
            <a:round/>
            <a:headEnd/>
            <a:tailEnd/>
          </a:ln>
        </p:spPr>
        <p:txBody>
          <a:bodyPr/>
          <a:lstStyle/>
          <a:p>
            <a:endParaRPr lang="en-US"/>
          </a:p>
        </p:txBody>
      </p:sp>
      <p:sp>
        <p:nvSpPr>
          <p:cNvPr id="166936" name="AutoShape 24"/>
          <p:cNvSpPr>
            <a:spLocks noChangeArrowheads="1"/>
          </p:cNvSpPr>
          <p:nvPr/>
        </p:nvSpPr>
        <p:spPr bwMode="auto">
          <a:xfrm flipV="1">
            <a:off x="4592638" y="3675063"/>
            <a:ext cx="1665287" cy="876300"/>
          </a:xfrm>
          <a:prstGeom prst="rtTriangle">
            <a:avLst/>
          </a:prstGeom>
          <a:solidFill>
            <a:srgbClr val="FFFF99"/>
          </a:solidFill>
          <a:ln w="9525">
            <a:noFill/>
            <a:miter lim="800000"/>
            <a:headEnd/>
            <a:tailEnd/>
          </a:ln>
        </p:spPr>
        <p:txBody>
          <a:bodyPr wrap="none" anchor="ctr"/>
          <a:lstStyle/>
          <a:p>
            <a:endParaRPr lang="en-US">
              <a:cs typeface="Arial" charset="0"/>
            </a:endParaRPr>
          </a:p>
        </p:txBody>
      </p:sp>
      <p:grpSp>
        <p:nvGrpSpPr>
          <p:cNvPr id="3" name="Group 9"/>
          <p:cNvGrpSpPr>
            <a:grpSpLocks/>
          </p:cNvGrpSpPr>
          <p:nvPr/>
        </p:nvGrpSpPr>
        <p:grpSpPr bwMode="auto">
          <a:xfrm>
            <a:off x="4586288" y="2178050"/>
            <a:ext cx="4219575" cy="2386013"/>
            <a:chOff x="2889" y="1372"/>
            <a:chExt cx="2658" cy="1503"/>
          </a:xfrm>
        </p:grpSpPr>
        <p:sp>
          <p:nvSpPr>
            <p:cNvPr id="18459" name="Line 10"/>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p>
          </p:txBody>
        </p:sp>
        <p:sp>
          <p:nvSpPr>
            <p:cNvPr id="18460" name="Rectangle 11"/>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cs typeface="Arial" charset="0"/>
                </a:rPr>
                <a:t>S</a:t>
              </a:r>
            </a:p>
          </p:txBody>
        </p:sp>
      </p:grpSp>
      <p:grpSp>
        <p:nvGrpSpPr>
          <p:cNvPr id="4" name="Group 23"/>
          <p:cNvGrpSpPr>
            <a:grpSpLocks/>
          </p:cNvGrpSpPr>
          <p:nvPr/>
        </p:nvGrpSpPr>
        <p:grpSpPr bwMode="auto">
          <a:xfrm>
            <a:off x="3886200" y="3476625"/>
            <a:ext cx="2674938" cy="2676525"/>
            <a:chOff x="2448" y="2190"/>
            <a:chExt cx="1685" cy="1686"/>
          </a:xfrm>
        </p:grpSpPr>
        <p:grpSp>
          <p:nvGrpSpPr>
            <p:cNvPr id="5" name="Group 22"/>
            <p:cNvGrpSpPr>
              <a:grpSpLocks/>
            </p:cNvGrpSpPr>
            <p:nvPr/>
          </p:nvGrpSpPr>
          <p:grpSpPr bwMode="auto">
            <a:xfrm>
              <a:off x="3804" y="2302"/>
              <a:ext cx="329" cy="1574"/>
              <a:chOff x="3804" y="2302"/>
              <a:chExt cx="329" cy="1574"/>
            </a:xfrm>
          </p:grpSpPr>
          <p:sp>
            <p:nvSpPr>
              <p:cNvPr id="18457" name="Line 16"/>
              <p:cNvSpPr>
                <a:spLocks noChangeShapeType="1"/>
              </p:cNvSpPr>
              <p:nvPr/>
            </p:nvSpPr>
            <p:spPr bwMode="auto">
              <a:xfrm rot="5400000">
                <a:off x="3299" y="2965"/>
                <a:ext cx="1326" cy="0"/>
              </a:xfrm>
              <a:prstGeom prst="line">
                <a:avLst/>
              </a:prstGeom>
              <a:noFill/>
              <a:ln w="12700">
                <a:solidFill>
                  <a:srgbClr val="FF0000"/>
                </a:solidFill>
                <a:round/>
                <a:headEnd/>
                <a:tailEnd/>
              </a:ln>
            </p:spPr>
            <p:txBody>
              <a:bodyPr/>
              <a:lstStyle/>
              <a:p>
                <a:endParaRPr lang="en-US"/>
              </a:p>
            </p:txBody>
          </p:sp>
          <p:sp>
            <p:nvSpPr>
              <p:cNvPr id="18458" name="Rectangle 17"/>
              <p:cNvSpPr>
                <a:spLocks noChangeArrowheads="1"/>
              </p:cNvSpPr>
              <p:nvPr/>
            </p:nvSpPr>
            <p:spPr bwMode="auto">
              <a:xfrm>
                <a:off x="3804" y="3628"/>
                <a:ext cx="329" cy="248"/>
              </a:xfrm>
              <a:prstGeom prst="rect">
                <a:avLst/>
              </a:prstGeom>
              <a:noFill/>
              <a:ln w="12700">
                <a:solidFill>
                  <a:srgbClr val="FF0000"/>
                </a:solidFill>
                <a:miter lim="800000"/>
                <a:headEnd/>
                <a:tailEnd/>
              </a:ln>
            </p:spPr>
            <p:txBody>
              <a:bodyPr wrap="none" anchor="ctr"/>
              <a:lstStyle/>
              <a:p>
                <a:endParaRPr lang="en-US">
                  <a:cs typeface="Arial" charset="0"/>
                </a:endParaRPr>
              </a:p>
            </p:txBody>
          </p:sp>
        </p:grpSp>
        <p:grpSp>
          <p:nvGrpSpPr>
            <p:cNvPr id="6" name="Group 21"/>
            <p:cNvGrpSpPr>
              <a:grpSpLocks/>
            </p:cNvGrpSpPr>
            <p:nvPr/>
          </p:nvGrpSpPr>
          <p:grpSpPr bwMode="auto">
            <a:xfrm>
              <a:off x="2448" y="2190"/>
              <a:ext cx="1517" cy="248"/>
              <a:chOff x="2448" y="2190"/>
              <a:chExt cx="1517" cy="248"/>
            </a:xfrm>
          </p:grpSpPr>
          <p:sp>
            <p:nvSpPr>
              <p:cNvPr id="18455" name="Line 19"/>
              <p:cNvSpPr>
                <a:spLocks noChangeShapeType="1"/>
              </p:cNvSpPr>
              <p:nvPr/>
            </p:nvSpPr>
            <p:spPr bwMode="auto">
              <a:xfrm>
                <a:off x="2774" y="2312"/>
                <a:ext cx="1191" cy="0"/>
              </a:xfrm>
              <a:prstGeom prst="line">
                <a:avLst/>
              </a:prstGeom>
              <a:noFill/>
              <a:ln w="12700">
                <a:solidFill>
                  <a:srgbClr val="FF0000"/>
                </a:solidFill>
                <a:round/>
                <a:headEnd/>
                <a:tailEnd/>
              </a:ln>
            </p:spPr>
            <p:txBody>
              <a:bodyPr/>
              <a:lstStyle/>
              <a:p>
                <a:endParaRPr lang="en-US"/>
              </a:p>
            </p:txBody>
          </p:sp>
          <p:sp>
            <p:nvSpPr>
              <p:cNvPr id="18456" name="Rectangle 20"/>
              <p:cNvSpPr>
                <a:spLocks noChangeArrowheads="1"/>
              </p:cNvSpPr>
              <p:nvPr/>
            </p:nvSpPr>
            <p:spPr bwMode="auto">
              <a:xfrm>
                <a:off x="2448" y="2190"/>
                <a:ext cx="329" cy="248"/>
              </a:xfrm>
              <a:prstGeom prst="rect">
                <a:avLst/>
              </a:prstGeom>
              <a:noFill/>
              <a:ln w="12700">
                <a:solidFill>
                  <a:srgbClr val="FF0000"/>
                </a:solidFill>
                <a:miter lim="800000"/>
                <a:headEnd/>
                <a:tailEnd/>
              </a:ln>
            </p:spPr>
            <p:txBody>
              <a:bodyPr wrap="none" anchor="ctr"/>
              <a:lstStyle/>
              <a:p>
                <a:endParaRPr lang="en-US">
                  <a:cs typeface="Arial" charset="0"/>
                </a:endParaRPr>
              </a:p>
            </p:txBody>
          </p:sp>
        </p:grpSp>
      </p:grpSp>
      <p:sp>
        <p:nvSpPr>
          <p:cNvPr id="166937" name="AutoShape 25"/>
          <p:cNvSpPr>
            <a:spLocks noChangeArrowheads="1"/>
          </p:cNvSpPr>
          <p:nvPr/>
        </p:nvSpPr>
        <p:spPr bwMode="auto">
          <a:xfrm flipV="1">
            <a:off x="6292850" y="3086100"/>
            <a:ext cx="1068388" cy="552450"/>
          </a:xfrm>
          <a:prstGeom prst="rtTriangle">
            <a:avLst/>
          </a:prstGeom>
          <a:pattFill prst="wdUpDiag">
            <a:fgClr>
              <a:srgbClr val="33CCFF"/>
            </a:fgClr>
            <a:bgClr>
              <a:schemeClr val="bg1"/>
            </a:bgClr>
          </a:pattFill>
          <a:ln w="9525">
            <a:noFill/>
            <a:miter lim="800000"/>
            <a:headEnd/>
            <a:tailEnd/>
          </a:ln>
        </p:spPr>
        <p:txBody>
          <a:bodyPr wrap="none" anchor="ctr"/>
          <a:lstStyle/>
          <a:p>
            <a:endParaRPr lang="en-US">
              <a:cs typeface="Arial" charset="0"/>
            </a:endParaRPr>
          </a:p>
        </p:txBody>
      </p:sp>
      <p:sp>
        <p:nvSpPr>
          <p:cNvPr id="166938" name="Rectangle 26"/>
          <p:cNvSpPr>
            <a:spLocks noChangeArrowheads="1"/>
          </p:cNvSpPr>
          <p:nvPr/>
        </p:nvSpPr>
        <p:spPr bwMode="auto">
          <a:xfrm>
            <a:off x="4594225" y="3084513"/>
            <a:ext cx="1692275" cy="568325"/>
          </a:xfrm>
          <a:prstGeom prst="rect">
            <a:avLst/>
          </a:prstGeom>
          <a:pattFill prst="wdDnDiag">
            <a:fgClr>
              <a:srgbClr val="00CC99"/>
            </a:fgClr>
            <a:bgClr>
              <a:schemeClr val="bg1"/>
            </a:bgClr>
          </a:pattFill>
          <a:ln w="9525">
            <a:noFill/>
            <a:miter lim="800000"/>
            <a:headEnd/>
            <a:tailEnd/>
          </a:ln>
        </p:spPr>
        <p:txBody>
          <a:bodyPr wrap="none" anchor="ctr"/>
          <a:lstStyle/>
          <a:p>
            <a:endParaRPr lang="en-US">
              <a:cs typeface="Arial" charset="0"/>
            </a:endParaRPr>
          </a:p>
        </p:txBody>
      </p:sp>
      <p:grpSp>
        <p:nvGrpSpPr>
          <p:cNvPr id="7" name="Group 34"/>
          <p:cNvGrpSpPr>
            <a:grpSpLocks/>
          </p:cNvGrpSpPr>
          <p:nvPr/>
        </p:nvGrpSpPr>
        <p:grpSpPr bwMode="auto">
          <a:xfrm>
            <a:off x="5353050" y="1350963"/>
            <a:ext cx="2630488" cy="1893887"/>
            <a:chOff x="3372" y="851"/>
            <a:chExt cx="1657" cy="1193"/>
          </a:xfrm>
        </p:grpSpPr>
        <p:sp>
          <p:nvSpPr>
            <p:cNvPr id="18451" name="Line 28"/>
            <p:cNvSpPr>
              <a:spLocks noChangeShapeType="1"/>
            </p:cNvSpPr>
            <p:nvPr/>
          </p:nvSpPr>
          <p:spPr bwMode="auto">
            <a:xfrm flipH="1" flipV="1">
              <a:off x="4172" y="1551"/>
              <a:ext cx="52" cy="493"/>
            </a:xfrm>
            <a:prstGeom prst="line">
              <a:avLst/>
            </a:prstGeom>
            <a:noFill/>
            <a:ln w="12700">
              <a:solidFill>
                <a:srgbClr val="0000FF"/>
              </a:solidFill>
              <a:round/>
              <a:headEnd/>
              <a:tailEnd type="none" w="lg" len="med"/>
            </a:ln>
          </p:spPr>
          <p:txBody>
            <a:bodyPr/>
            <a:lstStyle/>
            <a:p>
              <a:endParaRPr lang="en-US"/>
            </a:p>
          </p:txBody>
        </p:sp>
        <p:sp>
          <p:nvSpPr>
            <p:cNvPr id="18452" name="Text Box 29"/>
            <p:cNvSpPr txBox="1">
              <a:spLocks noChangeArrowheads="1"/>
            </p:cNvSpPr>
            <p:nvPr/>
          </p:nvSpPr>
          <p:spPr bwMode="auto">
            <a:xfrm>
              <a:off x="3372" y="851"/>
              <a:ext cx="1657" cy="754"/>
            </a:xfrm>
            <a:prstGeom prst="rect">
              <a:avLst/>
            </a:prstGeom>
            <a:solidFill>
              <a:srgbClr val="FFFFCC"/>
            </a:solidFill>
            <a:ln w="9525">
              <a:solidFill>
                <a:srgbClr val="3333FF"/>
              </a:solidFill>
              <a:miter lim="800000"/>
              <a:headEnd/>
              <a:tailEnd/>
            </a:ln>
          </p:spPr>
          <p:txBody>
            <a:bodyPr>
              <a:spAutoFit/>
            </a:bodyPr>
            <a:lstStyle/>
            <a:p>
              <a:pPr marL="403225" indent="-403225">
                <a:spcBef>
                  <a:spcPct val="50000"/>
                </a:spcBef>
              </a:pPr>
              <a:r>
                <a:rPr lang="en-US" sz="2400">
                  <a:cs typeface="Arial" charset="0"/>
                </a:rPr>
                <a:t>1. 	Fall in PS </a:t>
              </a:r>
              <a:br>
                <a:rPr lang="en-US" sz="2400">
                  <a:cs typeface="Arial" charset="0"/>
                </a:rPr>
              </a:br>
              <a:r>
                <a:rPr lang="en-US" sz="2400">
                  <a:cs typeface="Arial" charset="0"/>
                </a:rPr>
                <a:t>due to sellers leaving market</a:t>
              </a:r>
            </a:p>
          </p:txBody>
        </p:sp>
      </p:grpSp>
      <p:grpSp>
        <p:nvGrpSpPr>
          <p:cNvPr id="8" name="Group 33"/>
          <p:cNvGrpSpPr>
            <a:grpSpLocks/>
          </p:cNvGrpSpPr>
          <p:nvPr/>
        </p:nvGrpSpPr>
        <p:grpSpPr bwMode="auto">
          <a:xfrm>
            <a:off x="587375" y="3454400"/>
            <a:ext cx="4602163" cy="1882775"/>
            <a:chOff x="370" y="2176"/>
            <a:chExt cx="2899" cy="1186"/>
          </a:xfrm>
        </p:grpSpPr>
        <p:sp>
          <p:nvSpPr>
            <p:cNvPr id="18449" name="Line 31"/>
            <p:cNvSpPr>
              <a:spLocks noChangeShapeType="1"/>
            </p:cNvSpPr>
            <p:nvPr/>
          </p:nvSpPr>
          <p:spPr bwMode="auto">
            <a:xfrm flipV="1">
              <a:off x="2042" y="2176"/>
              <a:ext cx="1227" cy="688"/>
            </a:xfrm>
            <a:prstGeom prst="line">
              <a:avLst/>
            </a:prstGeom>
            <a:noFill/>
            <a:ln w="12700">
              <a:solidFill>
                <a:srgbClr val="00CC00"/>
              </a:solidFill>
              <a:round/>
              <a:headEnd/>
              <a:tailEnd/>
            </a:ln>
          </p:spPr>
          <p:txBody>
            <a:bodyPr/>
            <a:lstStyle/>
            <a:p>
              <a:endParaRPr lang="en-US"/>
            </a:p>
          </p:txBody>
        </p:sp>
        <p:sp>
          <p:nvSpPr>
            <p:cNvPr id="18450" name="Text Box 32"/>
            <p:cNvSpPr txBox="1">
              <a:spLocks noChangeArrowheads="1"/>
            </p:cNvSpPr>
            <p:nvPr/>
          </p:nvSpPr>
          <p:spPr bwMode="auto">
            <a:xfrm>
              <a:off x="370" y="2608"/>
              <a:ext cx="1867" cy="754"/>
            </a:xfrm>
            <a:prstGeom prst="rect">
              <a:avLst/>
            </a:prstGeom>
            <a:solidFill>
              <a:srgbClr val="FFFFCC"/>
            </a:solidFill>
            <a:ln w="9525">
              <a:solidFill>
                <a:srgbClr val="00CC00"/>
              </a:solidFill>
              <a:miter lim="800000"/>
              <a:headEnd/>
              <a:tailEnd/>
            </a:ln>
          </p:spPr>
          <p:txBody>
            <a:bodyPr>
              <a:spAutoFit/>
            </a:bodyPr>
            <a:lstStyle/>
            <a:p>
              <a:pPr marL="403225" indent="-403225">
                <a:spcBef>
                  <a:spcPct val="50000"/>
                </a:spcBef>
              </a:pPr>
              <a:r>
                <a:rPr lang="en-US" sz="2400">
                  <a:cs typeface="Arial" charset="0"/>
                </a:rPr>
                <a:t>2. 	Fall in PS due to remaining sellers</a:t>
              </a:r>
              <a:br>
                <a:rPr lang="en-US" sz="2400">
                  <a:cs typeface="Arial" charset="0"/>
                </a:rPr>
              </a:br>
              <a:r>
                <a:rPr lang="en-US" sz="2400">
                  <a:cs typeface="Arial" charset="0"/>
                </a:rPr>
                <a:t>getting lower </a:t>
              </a:r>
              <a:r>
                <a:rPr lang="en-US" sz="2400" b="1" i="1">
                  <a:cs typeface="Arial" charset="0"/>
                </a:rPr>
                <a:t>P</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924">
                                            <p:txEl>
                                              <p:pRg st="0" end="0"/>
                                            </p:txEl>
                                          </p:spTgt>
                                        </p:tgtEl>
                                        <p:attrNameLst>
                                          <p:attrName>style.visibility</p:attrName>
                                        </p:attrNameLst>
                                      </p:cBhvr>
                                      <p:to>
                                        <p:strVal val="visible"/>
                                      </p:to>
                                    </p:set>
                                    <p:animEffect transition="in" filter="wipe(left)">
                                      <p:cBhvr>
                                        <p:cTn id="7" dur="500"/>
                                        <p:tgtEl>
                                          <p:spTgt spid="166924">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6924">
                                            <p:txEl>
                                              <p:pRg st="1" end="1"/>
                                            </p:txEl>
                                          </p:spTgt>
                                        </p:tgtEl>
                                        <p:attrNameLst>
                                          <p:attrName>style.visibility</p:attrName>
                                        </p:attrNameLst>
                                      </p:cBhvr>
                                      <p:to>
                                        <p:strVal val="visible"/>
                                      </p:to>
                                    </p:set>
                                    <p:animEffect transition="in" filter="wipe(left)">
                                      <p:cBhvr>
                                        <p:cTn id="16" dur="500"/>
                                        <p:tgtEl>
                                          <p:spTgt spid="166924">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6936"/>
                                        </p:tgtEl>
                                        <p:attrNameLst>
                                          <p:attrName>style.visibility</p:attrName>
                                        </p:attrNameLst>
                                      </p:cBhvr>
                                      <p:to>
                                        <p:strVal val="visible"/>
                                      </p:to>
                                    </p:set>
                                    <p:animEffect transition="in" filter="fade">
                                      <p:cBhvr>
                                        <p:cTn id="20" dur="500"/>
                                        <p:tgtEl>
                                          <p:spTgt spid="1669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6924">
                                            <p:txEl>
                                              <p:pRg st="2" end="2"/>
                                            </p:txEl>
                                          </p:spTgt>
                                        </p:tgtEl>
                                        <p:attrNameLst>
                                          <p:attrName>style.visibility</p:attrName>
                                        </p:attrNameLst>
                                      </p:cBhvr>
                                      <p:to>
                                        <p:strVal val="visible"/>
                                      </p:to>
                                    </p:set>
                                    <p:animEffect transition="in" filter="wipe(left)">
                                      <p:cBhvr>
                                        <p:cTn id="25" dur="500"/>
                                        <p:tgtEl>
                                          <p:spTgt spid="16692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6937"/>
                                        </p:tgtEl>
                                        <p:attrNameLst>
                                          <p:attrName>style.visibility</p:attrName>
                                        </p:attrNameLst>
                                      </p:cBhvr>
                                      <p:to>
                                        <p:strVal val="visible"/>
                                      </p:to>
                                    </p:set>
                                    <p:animEffect transition="in" filter="fade">
                                      <p:cBhvr>
                                        <p:cTn id="33" dur="500"/>
                                        <p:tgtEl>
                                          <p:spTgt spid="1669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6938"/>
                                        </p:tgtEl>
                                        <p:attrNameLst>
                                          <p:attrName>style.visibility</p:attrName>
                                        </p:attrNameLst>
                                      </p:cBhvr>
                                      <p:to>
                                        <p:strVal val="visible"/>
                                      </p:to>
                                    </p:set>
                                    <p:animEffect transition="in" filter="fade">
                                      <p:cBhvr>
                                        <p:cTn id="41" dur="500"/>
                                        <p:tgtEl>
                                          <p:spTgt spid="166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4" grpId="0" uiExpand="1" build="p"/>
      <p:bldP spid="166936" grpId="0" uiExpand="1" animBg="1"/>
      <p:bldP spid="166937" grpId="0" animBg="1"/>
      <p:bldP spid="16693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Producer surplus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graphicFrame>
        <p:nvGraphicFramePr>
          <p:cNvPr id="8" name="Object 8"/>
          <p:cNvGraphicFramePr>
            <a:graphicFrameLocks noChangeAspect="1"/>
          </p:cNvGraphicFramePr>
          <p:nvPr/>
        </p:nvGraphicFramePr>
        <p:xfrm>
          <a:off x="4092575" y="917575"/>
          <a:ext cx="4821238" cy="5791200"/>
        </p:xfrm>
        <a:graphic>
          <a:graphicData uri="http://schemas.openxmlformats.org/presentationml/2006/ole">
            <p:oleObj spid="_x0000_s29698" name="Chart" r:id="rId4" imgW="3447931" imgH="3952994" progId="Excel.Sheet.8">
              <p:embed/>
            </p:oleObj>
          </a:graphicData>
        </a:graphic>
      </p:graphicFrame>
      <p:sp useBgFill="1">
        <p:nvSpPr>
          <p:cNvPr id="9" name="Text Box 9" descr="Wide upward diagonal"/>
          <p:cNvSpPr txBox="1">
            <a:spLocks noChangeArrowheads="1"/>
          </p:cNvSpPr>
          <p:nvPr/>
        </p:nvSpPr>
        <p:spPr bwMode="auto">
          <a:xfrm>
            <a:off x="4221163" y="1065213"/>
            <a:ext cx="592137" cy="503237"/>
          </a:xfrm>
          <a:prstGeom prst="rect">
            <a:avLst/>
          </a:prstGeom>
          <a:ln w="9525">
            <a:noFill/>
            <a:miter lim="800000"/>
            <a:headEnd/>
            <a:tailEnd/>
          </a:ln>
        </p:spPr>
        <p:txBody>
          <a:bodyPr>
            <a:spAutoFit/>
          </a:bodyPr>
          <a:lstStyle/>
          <a:p>
            <a:pPr algn="ctr">
              <a:spcBef>
                <a:spcPct val="50000"/>
              </a:spcBef>
            </a:pPr>
            <a:r>
              <a:rPr lang="en-US" sz="2700" b="1" i="1" dirty="0">
                <a:cs typeface="Arial" charset="0"/>
              </a:rPr>
              <a:t>P</a:t>
            </a:r>
          </a:p>
        </p:txBody>
      </p:sp>
      <p:sp useBgFill="1">
        <p:nvSpPr>
          <p:cNvPr id="10" name="Text Box 10" descr="Wide upward diagonal"/>
          <p:cNvSpPr txBox="1">
            <a:spLocks noChangeArrowheads="1"/>
          </p:cNvSpPr>
          <p:nvPr/>
        </p:nvSpPr>
        <p:spPr bwMode="auto">
          <a:xfrm>
            <a:off x="8299450" y="6029325"/>
            <a:ext cx="592138" cy="503238"/>
          </a:xfrm>
          <a:prstGeom prst="rect">
            <a:avLst/>
          </a:prstGeom>
          <a:ln w="9525">
            <a:noFill/>
            <a:miter lim="800000"/>
            <a:headEnd/>
            <a:tailEnd/>
          </a:ln>
        </p:spPr>
        <p:txBody>
          <a:bodyPr>
            <a:spAutoFit/>
          </a:bodyPr>
          <a:lstStyle/>
          <a:p>
            <a:pPr algn="ctr">
              <a:spcBef>
                <a:spcPct val="50000"/>
              </a:spcBef>
            </a:pPr>
            <a:r>
              <a:rPr lang="en-US" sz="2700" b="1" i="1" dirty="0">
                <a:cs typeface="Arial" charset="0"/>
              </a:rPr>
              <a:t>Q</a:t>
            </a:r>
          </a:p>
        </p:txBody>
      </p:sp>
      <p:sp>
        <p:nvSpPr>
          <p:cNvPr id="11" name="Text Box 11"/>
          <p:cNvSpPr txBox="1">
            <a:spLocks noChangeArrowheads="1"/>
          </p:cNvSpPr>
          <p:nvPr/>
        </p:nvSpPr>
        <p:spPr bwMode="auto">
          <a:xfrm>
            <a:off x="5273675" y="808038"/>
            <a:ext cx="2909888" cy="488950"/>
          </a:xfrm>
          <a:prstGeom prst="rect">
            <a:avLst/>
          </a:prstGeom>
          <a:noFill/>
          <a:ln w="9525">
            <a:noFill/>
            <a:miter lim="800000"/>
            <a:headEnd/>
            <a:tailEnd/>
          </a:ln>
        </p:spPr>
        <p:txBody>
          <a:bodyPr>
            <a:spAutoFit/>
          </a:bodyPr>
          <a:lstStyle/>
          <a:p>
            <a:pPr algn="ctr">
              <a:spcBef>
                <a:spcPct val="50000"/>
              </a:spcBef>
            </a:pPr>
            <a:r>
              <a:rPr lang="en-US" sz="2600" i="1">
                <a:cs typeface="Arial" charset="0"/>
              </a:rPr>
              <a:t>supply curve</a:t>
            </a:r>
          </a:p>
        </p:txBody>
      </p:sp>
      <p:sp>
        <p:nvSpPr>
          <p:cNvPr id="12" name="Rectangle 26"/>
          <p:cNvSpPr>
            <a:spLocks noChangeArrowheads="1"/>
          </p:cNvSpPr>
          <p:nvPr/>
        </p:nvSpPr>
        <p:spPr bwMode="auto">
          <a:xfrm>
            <a:off x="495300" y="1336675"/>
            <a:ext cx="3771900" cy="2282825"/>
          </a:xfrm>
          <a:prstGeom prst="rect">
            <a:avLst/>
          </a:prstGeom>
          <a:noFill/>
          <a:ln w="9525">
            <a:noFill/>
            <a:miter lim="800000"/>
            <a:headEnd/>
            <a:tailEnd/>
          </a:ln>
        </p:spPr>
        <p:txBody>
          <a:bodyPr/>
          <a:lstStyle/>
          <a:p>
            <a:pPr marL="463550" indent="-463550">
              <a:spcBef>
                <a:spcPct val="30000"/>
              </a:spcBef>
              <a:buClr>
                <a:srgbClr val="003399"/>
              </a:buClr>
              <a:buSzPct val="120000"/>
              <a:buFont typeface="Wingdings" pitchFamily="2" charset="2"/>
              <a:buNone/>
            </a:pPr>
            <a:r>
              <a:rPr lang="en-US" sz="2500" b="1">
                <a:solidFill>
                  <a:srgbClr val="669900"/>
                </a:solidFill>
              </a:rPr>
              <a:t>A. </a:t>
            </a:r>
            <a:r>
              <a:rPr lang="en-US" sz="2500">
                <a:solidFill>
                  <a:srgbClr val="669900"/>
                </a:solidFill>
              </a:rPr>
              <a:t>	</a:t>
            </a:r>
            <a:r>
              <a:rPr lang="en-US" sz="2600"/>
              <a:t>Find marginal </a:t>
            </a:r>
            <a:br>
              <a:rPr lang="en-US" sz="2600"/>
            </a:br>
            <a:r>
              <a:rPr lang="en-US" sz="2600"/>
              <a:t>seller’s cost </a:t>
            </a:r>
            <a:br>
              <a:rPr lang="en-US" sz="2600"/>
            </a:br>
            <a:r>
              <a:rPr lang="en-US" sz="2600"/>
              <a:t>at </a:t>
            </a:r>
            <a:r>
              <a:rPr lang="en-US" sz="2600" b="1" i="1"/>
              <a:t>Q</a:t>
            </a:r>
            <a:r>
              <a:rPr lang="en-US" sz="2600"/>
              <a:t> = 10. </a:t>
            </a:r>
          </a:p>
          <a:p>
            <a:pPr marL="463550" indent="-463550">
              <a:spcBef>
                <a:spcPct val="30000"/>
              </a:spcBef>
              <a:buClr>
                <a:srgbClr val="003399"/>
              </a:buClr>
              <a:buSzPct val="120000"/>
              <a:buFont typeface="Wingdings" pitchFamily="2" charset="2"/>
              <a:buNone/>
            </a:pPr>
            <a:r>
              <a:rPr lang="en-US" sz="2500" b="1">
                <a:solidFill>
                  <a:srgbClr val="669900"/>
                </a:solidFill>
              </a:rPr>
              <a:t>B.</a:t>
            </a:r>
            <a:r>
              <a:rPr lang="en-US" sz="2500">
                <a:solidFill>
                  <a:srgbClr val="669900"/>
                </a:solidFill>
              </a:rPr>
              <a:t>	</a:t>
            </a:r>
            <a:r>
              <a:rPr lang="en-US" sz="2600"/>
              <a:t>Find total PS for </a:t>
            </a:r>
            <a:br>
              <a:rPr lang="en-US" sz="2600"/>
            </a:br>
            <a:r>
              <a:rPr lang="en-US" sz="2600" b="1" i="1"/>
              <a:t>P</a:t>
            </a:r>
            <a:r>
              <a:rPr lang="en-US" sz="2600"/>
              <a:t> = $20.</a:t>
            </a:r>
          </a:p>
        </p:txBody>
      </p:sp>
      <p:sp>
        <p:nvSpPr>
          <p:cNvPr id="13" name="Rectangle 27"/>
          <p:cNvSpPr>
            <a:spLocks noChangeArrowheads="1"/>
          </p:cNvSpPr>
          <p:nvPr/>
        </p:nvSpPr>
        <p:spPr bwMode="auto">
          <a:xfrm>
            <a:off x="474663" y="3586642"/>
            <a:ext cx="3775075" cy="1382713"/>
          </a:xfrm>
          <a:prstGeom prst="rect">
            <a:avLst/>
          </a:prstGeom>
          <a:noFill/>
          <a:ln w="9525">
            <a:noFill/>
            <a:miter lim="800000"/>
            <a:headEnd/>
            <a:tailEnd/>
          </a:ln>
        </p:spPr>
        <p:txBody>
          <a:bodyPr/>
          <a:lstStyle/>
          <a:p>
            <a:pPr>
              <a:spcBef>
                <a:spcPct val="45000"/>
              </a:spcBef>
              <a:buClr>
                <a:srgbClr val="003399"/>
              </a:buClr>
              <a:buSzPct val="120000"/>
              <a:buFont typeface="Wingdings" pitchFamily="2" charset="2"/>
              <a:buNone/>
            </a:pPr>
            <a:r>
              <a:rPr lang="en-US" sz="2600" dirty="0">
                <a:cs typeface="Arial" charset="0"/>
              </a:rPr>
              <a:t>Suppose </a:t>
            </a:r>
            <a:r>
              <a:rPr lang="en-US" sz="2600" b="1" i="1" dirty="0">
                <a:cs typeface="Arial" charset="0"/>
              </a:rPr>
              <a:t>P</a:t>
            </a:r>
            <a:r>
              <a:rPr lang="en-US" sz="2600" dirty="0">
                <a:cs typeface="Arial" charset="0"/>
              </a:rPr>
              <a:t> rises to $30.</a:t>
            </a:r>
            <a:br>
              <a:rPr lang="en-US" sz="2600" dirty="0">
                <a:cs typeface="Arial" charset="0"/>
              </a:rPr>
            </a:br>
            <a:r>
              <a:rPr lang="en-US" sz="2600" dirty="0">
                <a:cs typeface="Arial" charset="0"/>
              </a:rPr>
              <a:t>Find the increase </a:t>
            </a:r>
            <a:br>
              <a:rPr lang="en-US" sz="2600" dirty="0">
                <a:cs typeface="Arial" charset="0"/>
              </a:rPr>
            </a:br>
            <a:r>
              <a:rPr lang="en-US" sz="2600" dirty="0">
                <a:cs typeface="Arial" charset="0"/>
              </a:rPr>
              <a:t>in PS due </a:t>
            </a:r>
            <a:r>
              <a:rPr lang="en-US" sz="2600" dirty="0" smtClean="0">
                <a:cs typeface="Arial" charset="0"/>
              </a:rPr>
              <a:t>to: </a:t>
            </a:r>
            <a:endParaRPr lang="en-US" sz="2600" b="1" dirty="0">
              <a:solidFill>
                <a:srgbClr val="008080"/>
              </a:solidFill>
              <a:cs typeface="Arial" charset="0"/>
            </a:endParaRPr>
          </a:p>
        </p:txBody>
      </p:sp>
      <p:sp>
        <p:nvSpPr>
          <p:cNvPr id="14" name="Rectangle 28"/>
          <p:cNvSpPr>
            <a:spLocks noChangeArrowheads="1"/>
          </p:cNvSpPr>
          <p:nvPr/>
        </p:nvSpPr>
        <p:spPr bwMode="auto">
          <a:xfrm>
            <a:off x="466725" y="4832830"/>
            <a:ext cx="3775075" cy="1909762"/>
          </a:xfrm>
          <a:prstGeom prst="rect">
            <a:avLst/>
          </a:prstGeom>
          <a:noFill/>
          <a:ln w="9525">
            <a:noFill/>
            <a:miter lim="800000"/>
            <a:headEnd/>
            <a:tailEnd/>
          </a:ln>
        </p:spPr>
        <p:txBody>
          <a:bodyPr/>
          <a:lstStyle/>
          <a:p>
            <a:pPr marL="463550" indent="-463550">
              <a:spcBef>
                <a:spcPts val="600"/>
              </a:spcBef>
              <a:buClr>
                <a:srgbClr val="003399"/>
              </a:buClr>
              <a:buSzPct val="120000"/>
              <a:buFont typeface="Wingdings" pitchFamily="2" charset="2"/>
              <a:buNone/>
            </a:pPr>
            <a:r>
              <a:rPr lang="en-US" sz="2500" b="1" dirty="0">
                <a:solidFill>
                  <a:srgbClr val="669900"/>
                </a:solidFill>
                <a:cs typeface="Arial" charset="0"/>
              </a:rPr>
              <a:t>C. </a:t>
            </a:r>
            <a:r>
              <a:rPr lang="en-US" sz="2500" dirty="0">
                <a:solidFill>
                  <a:srgbClr val="669900"/>
                </a:solidFill>
                <a:cs typeface="Arial" charset="0"/>
              </a:rPr>
              <a:t>	</a:t>
            </a:r>
            <a:r>
              <a:rPr lang="en-US" sz="2600" dirty="0">
                <a:cs typeface="Arial" charset="0"/>
              </a:rPr>
              <a:t>selling 5 </a:t>
            </a:r>
            <a:br>
              <a:rPr lang="en-US" sz="2600" dirty="0">
                <a:cs typeface="Arial" charset="0"/>
              </a:rPr>
            </a:br>
            <a:r>
              <a:rPr lang="en-US" sz="2600" dirty="0">
                <a:cs typeface="Arial" charset="0"/>
              </a:rPr>
              <a:t>additional units</a:t>
            </a:r>
          </a:p>
          <a:p>
            <a:pPr marL="463550" indent="-463550">
              <a:spcBef>
                <a:spcPts val="600"/>
              </a:spcBef>
              <a:buClr>
                <a:srgbClr val="003399"/>
              </a:buClr>
              <a:buSzPct val="120000"/>
              <a:buFont typeface="Wingdings" pitchFamily="2" charset="2"/>
              <a:buNone/>
            </a:pPr>
            <a:r>
              <a:rPr lang="en-US" sz="2500" b="1" dirty="0">
                <a:solidFill>
                  <a:srgbClr val="669900"/>
                </a:solidFill>
                <a:cs typeface="Arial" charset="0"/>
              </a:rPr>
              <a:t>D. </a:t>
            </a:r>
            <a:r>
              <a:rPr lang="en-US" sz="2500" dirty="0">
                <a:solidFill>
                  <a:srgbClr val="669900"/>
                </a:solidFill>
                <a:cs typeface="Arial" charset="0"/>
              </a:rPr>
              <a:t>	</a:t>
            </a:r>
            <a:r>
              <a:rPr lang="en-US" sz="2600" dirty="0">
                <a:cs typeface="Arial" charset="0"/>
              </a:rPr>
              <a:t>getting a higher price on the initial 10 units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4D5"/>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D6B128"/>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52400"/>
            <a:ext cx="8208963" cy="954088"/>
          </a:xfrm>
        </p:spPr>
        <p:txBody>
          <a:bodyPr>
            <a:normAutofit fontScale="90000"/>
          </a:bodyPr>
          <a:lstStyle/>
          <a:p>
            <a:pPr algn="l" eaLnBrk="1" hangingPunct="1">
              <a:defRPr/>
            </a:pPr>
            <a:r>
              <a:rPr lang="en-US" sz="2400" b="0" spc="400" dirty="0" smtClean="0">
                <a:solidFill>
                  <a:srgbClr val="996633"/>
                </a:solidFill>
                <a:effectLst>
                  <a:outerShdw blurRad="38100" dist="38100" dir="2700000" algn="tl">
                    <a:srgbClr val="C0C0C0"/>
                  </a:outerShdw>
                </a:effectLst>
                <a:latin typeface="Tahoma" pitchFamily="34" charset="0"/>
                <a:cs typeface="Arial" charset="0"/>
              </a:rPr>
              <a:t>ACTIVE LEARNING</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r>
              <a:rPr lang="en-US" sz="7100" baseline="-10000" dirty="0" smtClean="0">
                <a:solidFill>
                  <a:srgbClr val="C00000"/>
                </a:solidFill>
                <a:latin typeface="Century" pitchFamily="18" charset="0"/>
                <a:cs typeface="Times New Roman" pitchFamily="18" charset="0"/>
              </a:rPr>
              <a:t>2</a:t>
            </a:r>
            <a:r>
              <a:rPr lang="en-US" sz="2400" b="0" dirty="0" smtClean="0">
                <a:solidFill>
                  <a:srgbClr val="996633"/>
                </a:solidFill>
                <a:effectLst>
                  <a:outerShdw blurRad="38100" dist="38100" dir="2700000" algn="tl">
                    <a:srgbClr val="C0C0C0"/>
                  </a:outerShdw>
                </a:effectLst>
                <a:latin typeface="Tahoma" pitchFamily="34" charset="0"/>
                <a:cs typeface="Arial" charset="0"/>
              </a:rPr>
              <a:t>   </a:t>
            </a:r>
            <a:br>
              <a:rPr lang="en-US" sz="2400" b="0" dirty="0" smtClean="0">
                <a:solidFill>
                  <a:srgbClr val="996633"/>
                </a:solidFill>
                <a:effectLst>
                  <a:outerShdw blurRad="38100" dist="38100" dir="2700000" algn="tl">
                    <a:srgbClr val="C0C0C0"/>
                  </a:outerShdw>
                </a:effectLst>
                <a:latin typeface="Tahoma" pitchFamily="34" charset="0"/>
                <a:cs typeface="Arial" charset="0"/>
              </a:rPr>
            </a:br>
            <a:r>
              <a:rPr lang="en-US" sz="3600" dirty="0" smtClean="0">
                <a:solidFill>
                  <a:srgbClr val="CC9900"/>
                </a:solidFill>
                <a:effectLst>
                  <a:outerShdw blurRad="38100" dist="38100" dir="2700000" algn="tl">
                    <a:srgbClr val="C0C0C0"/>
                  </a:outerShdw>
                </a:effectLst>
                <a:cs typeface="Arial" charset="0"/>
              </a:rPr>
              <a:t>Answers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i="1" dirty="0" smtClean="0">
                <a:solidFill>
                  <a:srgbClr val="777777"/>
                </a:solidFill>
                <a:latin typeface="Times New Roman" pitchFamily="18" charset="0"/>
                <a:cs typeface="Times New Roman" pitchFamily="18" charset="0"/>
              </a:rPr>
              <a:t>© 2012 </a:t>
            </a:r>
            <a:r>
              <a:rPr lang="en-US" sz="800" i="1" dirty="0" err="1" smtClean="0">
                <a:solidFill>
                  <a:srgbClr val="777777"/>
                </a:solidFill>
                <a:latin typeface="Times New Roman" pitchFamily="18" charset="0"/>
                <a:cs typeface="Times New Roman" pitchFamily="18" charset="0"/>
              </a:rPr>
              <a:t>Cengage</a:t>
            </a:r>
            <a:r>
              <a:rPr lang="en-US" sz="80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i="1" dirty="0">
              <a:solidFill>
                <a:srgbClr val="777777"/>
              </a:solidFill>
              <a:latin typeface="Times New Roman" pitchFamily="18" charset="0"/>
              <a:ea typeface="Verdana" pitchFamily="34" charset="0"/>
              <a:cs typeface="Times New Roman" pitchFamily="18" charset="0"/>
            </a:endParaRPr>
          </a:p>
        </p:txBody>
      </p:sp>
      <p:graphicFrame>
        <p:nvGraphicFramePr>
          <p:cNvPr id="5" name="Object 8"/>
          <p:cNvGraphicFramePr>
            <a:graphicFrameLocks noChangeAspect="1"/>
          </p:cNvGraphicFramePr>
          <p:nvPr/>
        </p:nvGraphicFramePr>
        <p:xfrm>
          <a:off x="4092575" y="917575"/>
          <a:ext cx="4821238" cy="5791200"/>
        </p:xfrm>
        <a:graphic>
          <a:graphicData uri="http://schemas.openxmlformats.org/presentationml/2006/ole">
            <p:oleObj spid="_x0000_s30722" name="Chart" r:id="rId4" imgW="3447931" imgH="3952994" progId="Excel.Sheet.8">
              <p:embed/>
            </p:oleObj>
          </a:graphicData>
        </a:graphic>
      </p:graphicFrame>
      <p:sp useBgFill="1">
        <p:nvSpPr>
          <p:cNvPr id="6" name="Text Box 9" descr="Wide upward diagonal"/>
          <p:cNvSpPr txBox="1">
            <a:spLocks noChangeArrowheads="1"/>
          </p:cNvSpPr>
          <p:nvPr/>
        </p:nvSpPr>
        <p:spPr bwMode="auto">
          <a:xfrm>
            <a:off x="4221163" y="1065213"/>
            <a:ext cx="592137" cy="503237"/>
          </a:xfrm>
          <a:prstGeom prst="rect">
            <a:avLst/>
          </a:prstGeom>
          <a:ln w="9525">
            <a:noFill/>
            <a:miter lim="800000"/>
            <a:headEnd/>
            <a:tailEnd/>
          </a:ln>
        </p:spPr>
        <p:txBody>
          <a:bodyPr>
            <a:spAutoFit/>
          </a:bodyPr>
          <a:lstStyle/>
          <a:p>
            <a:pPr algn="ctr">
              <a:spcBef>
                <a:spcPct val="50000"/>
              </a:spcBef>
            </a:pPr>
            <a:r>
              <a:rPr lang="en-US" sz="2700" b="1" i="1">
                <a:cs typeface="Arial" charset="0"/>
              </a:rPr>
              <a:t>P</a:t>
            </a:r>
          </a:p>
        </p:txBody>
      </p:sp>
      <p:sp useBgFill="1">
        <p:nvSpPr>
          <p:cNvPr id="8" name="Text Box 10" descr="Wide upward diagonal"/>
          <p:cNvSpPr txBox="1">
            <a:spLocks noChangeArrowheads="1"/>
          </p:cNvSpPr>
          <p:nvPr/>
        </p:nvSpPr>
        <p:spPr bwMode="auto">
          <a:xfrm>
            <a:off x="8299450" y="6029325"/>
            <a:ext cx="592138" cy="503238"/>
          </a:xfrm>
          <a:prstGeom prst="rect">
            <a:avLst/>
          </a:prstGeom>
          <a:ln w="9525">
            <a:noFill/>
            <a:miter lim="800000"/>
            <a:headEnd/>
            <a:tailEnd/>
          </a:ln>
        </p:spPr>
        <p:txBody>
          <a:bodyPr>
            <a:spAutoFit/>
          </a:bodyPr>
          <a:lstStyle/>
          <a:p>
            <a:pPr algn="ctr">
              <a:spcBef>
                <a:spcPct val="50000"/>
              </a:spcBef>
            </a:pPr>
            <a:r>
              <a:rPr lang="en-US" sz="2700" b="1" i="1">
                <a:cs typeface="Arial" charset="0"/>
              </a:rPr>
              <a:t>Q</a:t>
            </a:r>
          </a:p>
        </p:txBody>
      </p:sp>
      <p:sp>
        <p:nvSpPr>
          <p:cNvPr id="9" name="Text Box 11"/>
          <p:cNvSpPr txBox="1">
            <a:spLocks noChangeArrowheads="1"/>
          </p:cNvSpPr>
          <p:nvPr/>
        </p:nvSpPr>
        <p:spPr bwMode="auto">
          <a:xfrm>
            <a:off x="5273675" y="808038"/>
            <a:ext cx="2909888" cy="488950"/>
          </a:xfrm>
          <a:prstGeom prst="rect">
            <a:avLst/>
          </a:prstGeom>
          <a:noFill/>
          <a:ln w="9525">
            <a:noFill/>
            <a:miter lim="800000"/>
            <a:headEnd/>
            <a:tailEnd/>
          </a:ln>
        </p:spPr>
        <p:txBody>
          <a:bodyPr>
            <a:spAutoFit/>
          </a:bodyPr>
          <a:lstStyle/>
          <a:p>
            <a:pPr algn="ctr">
              <a:spcBef>
                <a:spcPct val="50000"/>
              </a:spcBef>
            </a:pPr>
            <a:r>
              <a:rPr lang="en-US" sz="2600" i="1">
                <a:cs typeface="Arial" charset="0"/>
              </a:rPr>
              <a:t>supply curve</a:t>
            </a:r>
          </a:p>
        </p:txBody>
      </p:sp>
      <p:grpSp>
        <p:nvGrpSpPr>
          <p:cNvPr id="10" name="Group 12"/>
          <p:cNvGrpSpPr>
            <a:grpSpLocks/>
          </p:cNvGrpSpPr>
          <p:nvPr/>
        </p:nvGrpSpPr>
        <p:grpSpPr bwMode="auto">
          <a:xfrm>
            <a:off x="4264025" y="2952750"/>
            <a:ext cx="3146425" cy="3602038"/>
            <a:chOff x="2648" y="1612"/>
            <a:chExt cx="1982" cy="2269"/>
          </a:xfrm>
        </p:grpSpPr>
        <p:grpSp>
          <p:nvGrpSpPr>
            <p:cNvPr id="11" name="Group 13"/>
            <p:cNvGrpSpPr>
              <a:grpSpLocks/>
            </p:cNvGrpSpPr>
            <p:nvPr/>
          </p:nvGrpSpPr>
          <p:grpSpPr bwMode="auto">
            <a:xfrm>
              <a:off x="2648" y="1612"/>
              <a:ext cx="1812" cy="248"/>
              <a:chOff x="2648" y="1612"/>
              <a:chExt cx="1812" cy="248"/>
            </a:xfrm>
          </p:grpSpPr>
          <p:sp>
            <p:nvSpPr>
              <p:cNvPr id="15" name="Line 14"/>
              <p:cNvSpPr>
                <a:spLocks noChangeShapeType="1"/>
              </p:cNvSpPr>
              <p:nvPr/>
            </p:nvSpPr>
            <p:spPr bwMode="auto">
              <a:xfrm>
                <a:off x="2974" y="1738"/>
                <a:ext cx="1486" cy="0"/>
              </a:xfrm>
              <a:prstGeom prst="line">
                <a:avLst/>
              </a:prstGeom>
              <a:noFill/>
              <a:ln w="19050">
                <a:solidFill>
                  <a:srgbClr val="FF0000"/>
                </a:solidFill>
                <a:round/>
                <a:headEnd/>
                <a:tailEnd/>
              </a:ln>
            </p:spPr>
            <p:txBody>
              <a:bodyPr/>
              <a:lstStyle/>
              <a:p>
                <a:endParaRPr lang="en-US"/>
              </a:p>
            </p:txBody>
          </p:sp>
          <p:sp>
            <p:nvSpPr>
              <p:cNvPr id="16" name="Rectangle 15"/>
              <p:cNvSpPr>
                <a:spLocks noChangeArrowheads="1"/>
              </p:cNvSpPr>
              <p:nvPr/>
            </p:nvSpPr>
            <p:spPr bwMode="auto">
              <a:xfrm>
                <a:off x="2648" y="1612"/>
                <a:ext cx="329" cy="248"/>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12" name="Group 16"/>
            <p:cNvGrpSpPr>
              <a:grpSpLocks/>
            </p:cNvGrpSpPr>
            <p:nvPr/>
          </p:nvGrpSpPr>
          <p:grpSpPr bwMode="auto">
            <a:xfrm>
              <a:off x="4301" y="1735"/>
              <a:ext cx="329" cy="2146"/>
              <a:chOff x="4301" y="1735"/>
              <a:chExt cx="329" cy="2146"/>
            </a:xfrm>
          </p:grpSpPr>
          <p:sp>
            <p:nvSpPr>
              <p:cNvPr id="13" name="Line 17"/>
              <p:cNvSpPr>
                <a:spLocks noChangeShapeType="1"/>
              </p:cNvSpPr>
              <p:nvPr/>
            </p:nvSpPr>
            <p:spPr bwMode="auto">
              <a:xfrm rot="16200000" flipH="1">
                <a:off x="3514" y="2684"/>
                <a:ext cx="1902" cy="3"/>
              </a:xfrm>
              <a:prstGeom prst="line">
                <a:avLst/>
              </a:prstGeom>
              <a:noFill/>
              <a:ln w="19050">
                <a:solidFill>
                  <a:srgbClr val="FF0000"/>
                </a:solidFill>
                <a:round/>
                <a:headEnd/>
                <a:tailEnd/>
              </a:ln>
            </p:spPr>
            <p:txBody>
              <a:bodyPr/>
              <a:lstStyle/>
              <a:p>
                <a:endParaRPr lang="en-US"/>
              </a:p>
            </p:txBody>
          </p:sp>
          <p:sp>
            <p:nvSpPr>
              <p:cNvPr id="14" name="Rectangle 18"/>
              <p:cNvSpPr>
                <a:spLocks noChangeArrowheads="1"/>
              </p:cNvSpPr>
              <p:nvPr/>
            </p:nvSpPr>
            <p:spPr bwMode="auto">
              <a:xfrm>
                <a:off x="4301" y="3633"/>
                <a:ext cx="329" cy="248"/>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grpSp>
        <p:nvGrpSpPr>
          <p:cNvPr id="17" name="Group 19"/>
          <p:cNvGrpSpPr>
            <a:grpSpLocks/>
          </p:cNvGrpSpPr>
          <p:nvPr/>
        </p:nvGrpSpPr>
        <p:grpSpPr bwMode="auto">
          <a:xfrm>
            <a:off x="4260850" y="3879850"/>
            <a:ext cx="2425700" cy="2676525"/>
            <a:chOff x="2646" y="2196"/>
            <a:chExt cx="1528" cy="1686"/>
          </a:xfrm>
        </p:grpSpPr>
        <p:sp>
          <p:nvSpPr>
            <p:cNvPr id="18" name="Rectangle 20"/>
            <p:cNvSpPr>
              <a:spLocks noChangeArrowheads="1"/>
            </p:cNvSpPr>
            <p:nvPr/>
          </p:nvSpPr>
          <p:spPr bwMode="auto">
            <a:xfrm>
              <a:off x="3845" y="3634"/>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nvGrpSpPr>
            <p:cNvPr id="19" name="Group 21"/>
            <p:cNvGrpSpPr>
              <a:grpSpLocks/>
            </p:cNvGrpSpPr>
            <p:nvPr/>
          </p:nvGrpSpPr>
          <p:grpSpPr bwMode="auto">
            <a:xfrm>
              <a:off x="2646" y="2196"/>
              <a:ext cx="1361" cy="248"/>
              <a:chOff x="2646" y="1615"/>
              <a:chExt cx="1361" cy="248"/>
            </a:xfrm>
          </p:grpSpPr>
          <p:sp>
            <p:nvSpPr>
              <p:cNvPr id="21" name="Line 22"/>
              <p:cNvSpPr>
                <a:spLocks noChangeShapeType="1"/>
              </p:cNvSpPr>
              <p:nvPr/>
            </p:nvSpPr>
            <p:spPr bwMode="auto">
              <a:xfrm flipV="1">
                <a:off x="2972" y="1737"/>
                <a:ext cx="1035" cy="0"/>
              </a:xfrm>
              <a:prstGeom prst="line">
                <a:avLst/>
              </a:prstGeom>
              <a:noFill/>
              <a:ln w="12700">
                <a:solidFill>
                  <a:srgbClr val="0000FF"/>
                </a:solidFill>
                <a:round/>
                <a:headEnd/>
                <a:tailEnd/>
              </a:ln>
            </p:spPr>
            <p:txBody>
              <a:bodyPr/>
              <a:lstStyle/>
              <a:p>
                <a:endParaRPr lang="en-US"/>
              </a:p>
            </p:txBody>
          </p:sp>
          <p:sp>
            <p:nvSpPr>
              <p:cNvPr id="22" name="Rectangle 23"/>
              <p:cNvSpPr>
                <a:spLocks noChangeArrowheads="1"/>
              </p:cNvSpPr>
              <p:nvPr/>
            </p:nvSpPr>
            <p:spPr bwMode="auto">
              <a:xfrm>
                <a:off x="2646" y="1615"/>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sp>
          <p:nvSpPr>
            <p:cNvPr id="20" name="Line 24"/>
            <p:cNvSpPr>
              <a:spLocks noChangeShapeType="1"/>
            </p:cNvSpPr>
            <p:nvPr/>
          </p:nvSpPr>
          <p:spPr bwMode="auto">
            <a:xfrm flipV="1">
              <a:off x="4003" y="2317"/>
              <a:ext cx="0" cy="1320"/>
            </a:xfrm>
            <a:prstGeom prst="line">
              <a:avLst/>
            </a:prstGeom>
            <a:noFill/>
            <a:ln w="19050">
              <a:solidFill>
                <a:srgbClr val="0000FF"/>
              </a:solidFill>
              <a:round/>
              <a:headEnd/>
              <a:tailEnd/>
            </a:ln>
          </p:spPr>
          <p:txBody>
            <a:bodyPr/>
            <a:lstStyle/>
            <a:p>
              <a:endParaRPr lang="en-US"/>
            </a:p>
          </p:txBody>
        </p:sp>
      </p:grpSp>
      <p:sp>
        <p:nvSpPr>
          <p:cNvPr id="23" name="Rectangle 25"/>
          <p:cNvSpPr>
            <a:spLocks noChangeArrowheads="1"/>
          </p:cNvSpPr>
          <p:nvPr/>
        </p:nvSpPr>
        <p:spPr bwMode="auto">
          <a:xfrm>
            <a:off x="4951413" y="3163888"/>
            <a:ext cx="1447800" cy="896937"/>
          </a:xfrm>
          <a:prstGeom prst="rect">
            <a:avLst/>
          </a:prstGeom>
          <a:pattFill prst="wdDnDiag">
            <a:fgClr>
              <a:srgbClr val="00CC99"/>
            </a:fgClr>
            <a:bgClr>
              <a:schemeClr val="bg1"/>
            </a:bgClr>
          </a:pattFill>
          <a:ln w="9525">
            <a:noFill/>
            <a:miter lim="800000"/>
            <a:headEnd/>
            <a:tailEnd/>
          </a:ln>
        </p:spPr>
        <p:txBody>
          <a:bodyPr wrap="none" anchor="ctr"/>
          <a:lstStyle/>
          <a:p>
            <a:endParaRPr lang="en-US">
              <a:cs typeface="Arial" charset="0"/>
            </a:endParaRPr>
          </a:p>
        </p:txBody>
      </p:sp>
      <p:sp>
        <p:nvSpPr>
          <p:cNvPr id="24" name="AutoShape 26"/>
          <p:cNvSpPr>
            <a:spLocks noChangeArrowheads="1"/>
          </p:cNvSpPr>
          <p:nvPr/>
        </p:nvSpPr>
        <p:spPr bwMode="auto">
          <a:xfrm flipV="1">
            <a:off x="6421438" y="3167063"/>
            <a:ext cx="677862" cy="865187"/>
          </a:xfrm>
          <a:prstGeom prst="rtTriangle">
            <a:avLst/>
          </a:prstGeom>
          <a:pattFill prst="dkHorz">
            <a:fgClr>
              <a:srgbClr val="33CCFF"/>
            </a:fgClr>
            <a:bgClr>
              <a:schemeClr val="bg1"/>
            </a:bgClr>
          </a:pattFill>
          <a:ln w="9525">
            <a:noFill/>
            <a:miter lim="800000"/>
            <a:headEnd/>
            <a:tailEnd/>
          </a:ln>
        </p:spPr>
        <p:txBody>
          <a:bodyPr rot="10800000" wrap="none" anchor="ctr"/>
          <a:lstStyle/>
          <a:p>
            <a:endParaRPr lang="en-US">
              <a:cs typeface="Arial" charset="0"/>
            </a:endParaRPr>
          </a:p>
        </p:txBody>
      </p:sp>
      <p:sp>
        <p:nvSpPr>
          <p:cNvPr id="25" name="AutoShape 27"/>
          <p:cNvSpPr>
            <a:spLocks noChangeArrowheads="1"/>
          </p:cNvSpPr>
          <p:nvPr/>
        </p:nvSpPr>
        <p:spPr bwMode="auto">
          <a:xfrm flipV="1">
            <a:off x="4967288" y="4084638"/>
            <a:ext cx="1428750" cy="1762125"/>
          </a:xfrm>
          <a:prstGeom prst="rtTriangle">
            <a:avLst/>
          </a:prstGeom>
          <a:solidFill>
            <a:srgbClr val="FF6600">
              <a:alpha val="20000"/>
            </a:srgbClr>
          </a:solidFill>
          <a:ln w="9525">
            <a:noFill/>
            <a:miter lim="800000"/>
            <a:headEnd/>
            <a:tailEnd/>
          </a:ln>
        </p:spPr>
        <p:txBody>
          <a:bodyPr rot="10800000" wrap="none" anchor="ctr"/>
          <a:lstStyle/>
          <a:p>
            <a:endParaRPr lang="en-US">
              <a:cs typeface="Arial" charset="0"/>
            </a:endParaRPr>
          </a:p>
        </p:txBody>
      </p:sp>
      <p:sp>
        <p:nvSpPr>
          <p:cNvPr id="26" name="Rectangle 32"/>
          <p:cNvSpPr>
            <a:spLocks noChangeArrowheads="1"/>
          </p:cNvSpPr>
          <p:nvPr/>
        </p:nvSpPr>
        <p:spPr bwMode="auto">
          <a:xfrm>
            <a:off x="484188" y="1412875"/>
            <a:ext cx="3771900" cy="1825625"/>
          </a:xfrm>
          <a:prstGeom prst="rect">
            <a:avLst/>
          </a:prstGeom>
          <a:noFill/>
          <a:ln w="9525">
            <a:noFill/>
            <a:miter lim="800000"/>
            <a:headEnd/>
            <a:tailEnd/>
          </a:ln>
        </p:spPr>
        <p:txBody>
          <a:bodyPr/>
          <a:lstStyle/>
          <a:p>
            <a:pPr marL="404813" indent="-404813">
              <a:spcBef>
                <a:spcPct val="40000"/>
              </a:spcBef>
              <a:buClr>
                <a:srgbClr val="003399"/>
              </a:buClr>
              <a:buSzPct val="120000"/>
              <a:buFont typeface="Wingdings" pitchFamily="2" charset="2"/>
              <a:buNone/>
            </a:pPr>
            <a:r>
              <a:rPr lang="en-US" sz="2500" b="1">
                <a:solidFill>
                  <a:srgbClr val="339966"/>
                </a:solidFill>
              </a:rPr>
              <a:t>A. </a:t>
            </a:r>
            <a:r>
              <a:rPr lang="en-US" sz="2600"/>
              <a:t>At </a:t>
            </a:r>
            <a:r>
              <a:rPr lang="en-US" sz="2600" b="1" i="1"/>
              <a:t>Q</a:t>
            </a:r>
            <a:r>
              <a:rPr lang="en-US" sz="2600"/>
              <a:t> = 10,</a:t>
            </a:r>
            <a:r>
              <a:rPr lang="en-US" sz="2500"/>
              <a:t> </a:t>
            </a:r>
            <a:br>
              <a:rPr lang="en-US" sz="2500"/>
            </a:br>
            <a:r>
              <a:rPr lang="en-US" sz="2600"/>
              <a:t>marginal cost = </a:t>
            </a:r>
            <a:r>
              <a:rPr lang="en-US" sz="2600" u="sng"/>
              <a:t>$20</a:t>
            </a:r>
            <a:r>
              <a:rPr lang="en-US" sz="2600"/>
              <a:t> </a:t>
            </a:r>
          </a:p>
          <a:p>
            <a:pPr marL="404813" indent="-404813">
              <a:spcBef>
                <a:spcPct val="40000"/>
              </a:spcBef>
              <a:buClr>
                <a:srgbClr val="003399"/>
              </a:buClr>
              <a:buSzPct val="120000"/>
              <a:buFont typeface="Wingdings" pitchFamily="2" charset="2"/>
              <a:buNone/>
            </a:pPr>
            <a:r>
              <a:rPr lang="en-US" sz="2500" b="1">
                <a:solidFill>
                  <a:srgbClr val="339966"/>
                </a:solidFill>
              </a:rPr>
              <a:t>B.</a:t>
            </a:r>
            <a:r>
              <a:rPr lang="en-US" sz="2500">
                <a:solidFill>
                  <a:srgbClr val="339966"/>
                </a:solidFill>
              </a:rPr>
              <a:t>	</a:t>
            </a:r>
            <a:r>
              <a:rPr lang="en-US" sz="2600"/>
              <a:t>PS = ½ x 10 x $20 </a:t>
            </a:r>
            <a:br>
              <a:rPr lang="en-US" sz="2600"/>
            </a:br>
            <a:r>
              <a:rPr lang="en-US" sz="2600"/>
              <a:t>  = </a:t>
            </a:r>
            <a:r>
              <a:rPr lang="en-US" sz="2600" u="sng"/>
              <a:t>$100</a:t>
            </a:r>
          </a:p>
        </p:txBody>
      </p:sp>
      <p:sp>
        <p:nvSpPr>
          <p:cNvPr id="27" name="Rectangle 33"/>
          <p:cNvSpPr>
            <a:spLocks noChangeArrowheads="1"/>
          </p:cNvSpPr>
          <p:nvPr/>
        </p:nvSpPr>
        <p:spPr bwMode="auto">
          <a:xfrm>
            <a:off x="517525" y="3300413"/>
            <a:ext cx="2892425" cy="509587"/>
          </a:xfrm>
          <a:prstGeom prst="rect">
            <a:avLst/>
          </a:prstGeom>
          <a:noFill/>
          <a:ln w="9525">
            <a:noFill/>
            <a:miter lim="800000"/>
            <a:headEnd/>
            <a:tailEnd/>
          </a:ln>
        </p:spPr>
        <p:txBody>
          <a:bodyPr/>
          <a:lstStyle/>
          <a:p>
            <a:pPr>
              <a:spcBef>
                <a:spcPct val="45000"/>
              </a:spcBef>
              <a:buClr>
                <a:srgbClr val="003399"/>
              </a:buClr>
              <a:buSzPct val="120000"/>
              <a:buFont typeface="Wingdings" pitchFamily="2" charset="2"/>
              <a:buNone/>
            </a:pPr>
            <a:r>
              <a:rPr lang="en-US" sz="2600" b="1" i="1" dirty="0">
                <a:cs typeface="Arial" charset="0"/>
              </a:rPr>
              <a:t>P</a:t>
            </a:r>
            <a:r>
              <a:rPr lang="en-US" sz="2600" dirty="0">
                <a:cs typeface="Arial" charset="0"/>
              </a:rPr>
              <a:t>  rises to $30.</a:t>
            </a:r>
            <a:endParaRPr lang="en-US" sz="2600" b="1" dirty="0">
              <a:solidFill>
                <a:srgbClr val="008080"/>
              </a:solidFill>
              <a:cs typeface="Arial" charset="0"/>
            </a:endParaRPr>
          </a:p>
        </p:txBody>
      </p:sp>
      <p:sp>
        <p:nvSpPr>
          <p:cNvPr id="28" name="Rectangle 34"/>
          <p:cNvSpPr>
            <a:spLocks noChangeArrowheads="1"/>
          </p:cNvSpPr>
          <p:nvPr/>
        </p:nvSpPr>
        <p:spPr bwMode="auto">
          <a:xfrm>
            <a:off x="488950" y="3895097"/>
            <a:ext cx="3775075" cy="2620962"/>
          </a:xfrm>
          <a:prstGeom prst="rect">
            <a:avLst/>
          </a:prstGeom>
          <a:noFill/>
          <a:ln w="9525">
            <a:noFill/>
            <a:miter lim="800000"/>
            <a:headEnd/>
            <a:tailEnd/>
          </a:ln>
        </p:spPr>
        <p:txBody>
          <a:bodyPr/>
          <a:lstStyle/>
          <a:p>
            <a:pPr marL="457200" indent="-457200">
              <a:spcBef>
                <a:spcPct val="40000"/>
              </a:spcBef>
              <a:buClr>
                <a:srgbClr val="003399"/>
              </a:buClr>
              <a:buSzPct val="120000"/>
              <a:buFont typeface="Wingdings" pitchFamily="2" charset="2"/>
              <a:buNone/>
            </a:pPr>
            <a:r>
              <a:rPr lang="en-US" sz="2500" b="1" dirty="0">
                <a:solidFill>
                  <a:srgbClr val="339966"/>
                </a:solidFill>
                <a:cs typeface="Arial" charset="0"/>
              </a:rPr>
              <a:t>C.	</a:t>
            </a:r>
            <a:r>
              <a:rPr lang="en-US" sz="2600" dirty="0">
                <a:cs typeface="Arial" charset="0"/>
              </a:rPr>
              <a:t>PS on </a:t>
            </a:r>
            <a:br>
              <a:rPr lang="en-US" sz="2600" dirty="0">
                <a:cs typeface="Arial" charset="0"/>
              </a:rPr>
            </a:br>
            <a:r>
              <a:rPr lang="en-US" sz="2600" dirty="0">
                <a:cs typeface="Arial" charset="0"/>
              </a:rPr>
              <a:t>additional units</a:t>
            </a:r>
            <a:br>
              <a:rPr lang="en-US" sz="2600" dirty="0">
                <a:cs typeface="Arial" charset="0"/>
              </a:rPr>
            </a:br>
            <a:r>
              <a:rPr lang="en-US" sz="2600" dirty="0">
                <a:cs typeface="Arial" charset="0"/>
              </a:rPr>
              <a:t>= ½ x 5 x $10 = </a:t>
            </a:r>
            <a:r>
              <a:rPr lang="en-US" sz="2600" u="sng" dirty="0">
                <a:cs typeface="Arial" charset="0"/>
              </a:rPr>
              <a:t>$25</a:t>
            </a:r>
          </a:p>
          <a:p>
            <a:pPr marL="457200" indent="-457200">
              <a:spcBef>
                <a:spcPct val="40000"/>
              </a:spcBef>
              <a:buClr>
                <a:srgbClr val="003399"/>
              </a:buClr>
              <a:buSzPct val="120000"/>
              <a:buFont typeface="Wingdings" pitchFamily="2" charset="2"/>
              <a:buNone/>
            </a:pPr>
            <a:r>
              <a:rPr lang="en-US" sz="2500" b="1" dirty="0">
                <a:solidFill>
                  <a:srgbClr val="339966"/>
                </a:solidFill>
                <a:cs typeface="Arial" charset="0"/>
              </a:rPr>
              <a:t>D. </a:t>
            </a:r>
            <a:r>
              <a:rPr lang="en-US" sz="2500" dirty="0">
                <a:solidFill>
                  <a:srgbClr val="339966"/>
                </a:solidFill>
                <a:cs typeface="Arial" charset="0"/>
              </a:rPr>
              <a:t> </a:t>
            </a:r>
            <a:r>
              <a:rPr lang="en-US" sz="2600" dirty="0">
                <a:cs typeface="Arial" charset="0"/>
              </a:rPr>
              <a:t>Increase in PS </a:t>
            </a:r>
            <a:br>
              <a:rPr lang="en-US" sz="2600" dirty="0">
                <a:cs typeface="Arial" charset="0"/>
              </a:rPr>
            </a:br>
            <a:r>
              <a:rPr lang="en-US" sz="2600" dirty="0">
                <a:cs typeface="Arial" charset="0"/>
              </a:rPr>
              <a:t>on initial 10 units</a:t>
            </a:r>
            <a:br>
              <a:rPr lang="en-US" sz="2600" dirty="0">
                <a:cs typeface="Arial" charset="0"/>
              </a:rPr>
            </a:br>
            <a:r>
              <a:rPr lang="en-US" sz="2600" dirty="0">
                <a:cs typeface="Arial" charset="0"/>
              </a:rPr>
              <a:t>= 10 x $10 = </a:t>
            </a:r>
            <a:r>
              <a:rPr lang="en-US" sz="2600" u="sng" dirty="0">
                <a:cs typeface="Arial" charset="0"/>
              </a:rPr>
              <a:t>$100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p:stCondLst>
                              <p:cond delay="500"/>
                            </p:stCondLst>
                            <p:childTnLst>
                              <p:par>
                                <p:cTn id="9" presetID="18" presetClass="entr" presetSubtype="9"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up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xEl>
                                              <p:pRg st="1" end="1"/>
                                            </p:txEl>
                                          </p:spTgt>
                                        </p:tgtEl>
                                        <p:attrNameLst>
                                          <p:attrName>style.visibility</p:attrName>
                                        </p:attrNameLst>
                                      </p:cBhvr>
                                      <p:to>
                                        <p:strVal val="visible"/>
                                      </p:to>
                                    </p:set>
                                    <p:animEffect transition="in" filter="wipe(left)">
                                      <p:cBhvr>
                                        <p:cTn id="16" dur="500"/>
                                        <p:tgtEl>
                                          <p:spTgt spid="26">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500"/>
                            </p:stCondLst>
                            <p:childTnLst>
                              <p:par>
                                <p:cTn id="27" presetID="18" presetClass="entr" presetSubtype="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Righ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wipe(left)">
                                      <p:cBhvr>
                                        <p:cTn id="34" dur="500"/>
                                        <p:tgtEl>
                                          <p:spTgt spid="28">
                                            <p:txEl>
                                              <p:pRg st="0" end="0"/>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xEl>
                                              <p:pRg st="1" end="1"/>
                                            </p:txEl>
                                          </p:spTgt>
                                        </p:tgtEl>
                                        <p:attrNameLst>
                                          <p:attrName>style.visibility</p:attrName>
                                        </p:attrNameLst>
                                      </p:cBhvr>
                                      <p:to>
                                        <p:strVal val="visible"/>
                                      </p:to>
                                    </p:set>
                                    <p:animEffect transition="in" filter="wipe(left)">
                                      <p:cBhvr>
                                        <p:cTn id="43" dur="500"/>
                                        <p:tgtEl>
                                          <p:spTgt spid="28">
                                            <p:txEl>
                                              <p:pRg st="1" end="1"/>
                                            </p:tx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uiExpand="1" animBg="1"/>
      <p:bldP spid="25" grpId="0" animBg="1"/>
      <p:bldP spid="26" grpId="0" uiExpand="1" build="p" bldLvl="5"/>
      <p:bldP spid="27" grpId="0"/>
      <p:bldP spid="2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idx="4294967295"/>
          </p:nvPr>
        </p:nvSpPr>
        <p:spPr/>
        <p:txBody>
          <a:bodyPr/>
          <a:lstStyle/>
          <a:p>
            <a:pPr eaLnBrk="1" hangingPunct="1"/>
            <a:r>
              <a:rPr lang="en-US" smtClean="0"/>
              <a:t>Welfare Economics</a:t>
            </a:r>
          </a:p>
        </p:txBody>
      </p:sp>
      <p:sp>
        <p:nvSpPr>
          <p:cNvPr id="282627" name="Rectangle 3"/>
          <p:cNvSpPr>
            <a:spLocks noGrp="1" noChangeArrowheads="1"/>
          </p:cNvSpPr>
          <p:nvPr>
            <p:ph type="body" idx="4294967295"/>
          </p:nvPr>
        </p:nvSpPr>
        <p:spPr/>
        <p:txBody>
          <a:bodyPr/>
          <a:lstStyle/>
          <a:p>
            <a:pPr eaLnBrk="1" hangingPunct="1"/>
            <a:r>
              <a:rPr lang="en-US" smtClean="0"/>
              <a:t>Recall, the </a:t>
            </a:r>
            <a:r>
              <a:rPr lang="en-US" b="1" smtClean="0">
                <a:solidFill>
                  <a:srgbClr val="800080"/>
                </a:solidFill>
              </a:rPr>
              <a:t>allocation of resources</a:t>
            </a:r>
            <a:r>
              <a:rPr lang="en-US" smtClean="0"/>
              <a:t> refers to:</a:t>
            </a:r>
          </a:p>
          <a:p>
            <a:pPr lvl="1" eaLnBrk="1" hangingPunct="1"/>
            <a:r>
              <a:rPr lang="en-US" smtClean="0"/>
              <a:t>how much of each good is produced</a:t>
            </a:r>
          </a:p>
          <a:p>
            <a:pPr lvl="1" eaLnBrk="1" hangingPunct="1"/>
            <a:r>
              <a:rPr lang="en-US" smtClean="0"/>
              <a:t>which producers produce it</a:t>
            </a:r>
          </a:p>
          <a:p>
            <a:pPr lvl="1" eaLnBrk="1" hangingPunct="1"/>
            <a:r>
              <a:rPr lang="en-US" smtClean="0"/>
              <a:t>which consumers consume it</a:t>
            </a:r>
          </a:p>
          <a:p>
            <a:pPr eaLnBrk="1" hangingPunct="1"/>
            <a:r>
              <a:rPr lang="en-US" b="1" smtClean="0">
                <a:solidFill>
                  <a:srgbClr val="CC0000"/>
                </a:solidFill>
              </a:rPr>
              <a:t>Welfare economics</a:t>
            </a:r>
            <a:r>
              <a:rPr lang="en-US" smtClean="0"/>
              <a:t> studies </a:t>
            </a:r>
            <a:r>
              <a:rPr lang="en-US" u="sng" smtClean="0"/>
              <a:t>how</a:t>
            </a:r>
            <a:r>
              <a:rPr lang="en-US" smtClean="0"/>
              <a:t> the allocation of resources affects economic well-being.</a:t>
            </a:r>
          </a:p>
          <a:p>
            <a:pPr eaLnBrk="1" hangingPunct="1"/>
            <a:r>
              <a:rPr lang="en-US" smtClean="0"/>
              <a:t>First, we look at the well-being of consumers.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wipe(left)">
                                      <p:cBhvr>
                                        <p:cTn id="7" dur="500"/>
                                        <p:tgtEl>
                                          <p:spTgt spid="2826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2627">
                                            <p:txEl>
                                              <p:pRg st="1" end="1"/>
                                            </p:txEl>
                                          </p:spTgt>
                                        </p:tgtEl>
                                        <p:attrNameLst>
                                          <p:attrName>style.visibility</p:attrName>
                                        </p:attrNameLst>
                                      </p:cBhvr>
                                      <p:to>
                                        <p:strVal val="visible"/>
                                      </p:to>
                                    </p:set>
                                    <p:animEffect transition="in" filter="wipe(left)">
                                      <p:cBhvr>
                                        <p:cTn id="10" dur="500"/>
                                        <p:tgtEl>
                                          <p:spTgt spid="2826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82627">
                                            <p:txEl>
                                              <p:pRg st="2" end="2"/>
                                            </p:txEl>
                                          </p:spTgt>
                                        </p:tgtEl>
                                        <p:attrNameLst>
                                          <p:attrName>style.visibility</p:attrName>
                                        </p:attrNameLst>
                                      </p:cBhvr>
                                      <p:to>
                                        <p:strVal val="visible"/>
                                      </p:to>
                                    </p:set>
                                    <p:animEffect transition="in" filter="wipe(left)">
                                      <p:cBhvr>
                                        <p:cTn id="13" dur="500"/>
                                        <p:tgtEl>
                                          <p:spTgt spid="2826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82627">
                                            <p:txEl>
                                              <p:pRg st="3" end="3"/>
                                            </p:txEl>
                                          </p:spTgt>
                                        </p:tgtEl>
                                        <p:attrNameLst>
                                          <p:attrName>style.visibility</p:attrName>
                                        </p:attrNameLst>
                                      </p:cBhvr>
                                      <p:to>
                                        <p:strVal val="visible"/>
                                      </p:to>
                                    </p:set>
                                    <p:animEffect transition="in" filter="wipe(left)">
                                      <p:cBhvr>
                                        <p:cTn id="16" dur="500"/>
                                        <p:tgtEl>
                                          <p:spTgt spid="28262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2627">
                                            <p:txEl>
                                              <p:pRg st="4" end="4"/>
                                            </p:txEl>
                                          </p:spTgt>
                                        </p:tgtEl>
                                        <p:attrNameLst>
                                          <p:attrName>style.visibility</p:attrName>
                                        </p:attrNameLst>
                                      </p:cBhvr>
                                      <p:to>
                                        <p:strVal val="visible"/>
                                      </p:to>
                                    </p:set>
                                    <p:animEffect transition="in" filter="wipe(left)">
                                      <p:cBhvr>
                                        <p:cTn id="21" dur="500"/>
                                        <p:tgtEl>
                                          <p:spTgt spid="28262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2627">
                                            <p:txEl>
                                              <p:pRg st="5" end="5"/>
                                            </p:txEl>
                                          </p:spTgt>
                                        </p:tgtEl>
                                        <p:attrNameLst>
                                          <p:attrName>style.visibility</p:attrName>
                                        </p:attrNameLst>
                                      </p:cBhvr>
                                      <p:to>
                                        <p:strVal val="visible"/>
                                      </p:to>
                                    </p:set>
                                    <p:animEffect transition="in" filter="wipe(left)">
                                      <p:cBhvr>
                                        <p:cTn id="26" dur="500"/>
                                        <p:tgtEl>
                                          <p:spTgt spid="282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lnSpc>
                <a:spcPct val="95000"/>
              </a:lnSpc>
            </a:pPr>
            <a:r>
              <a:rPr lang="en-US" smtClean="0"/>
              <a:t>CS, PS, and Total Surplus</a:t>
            </a:r>
          </a:p>
        </p:txBody>
      </p:sp>
      <p:sp>
        <p:nvSpPr>
          <p:cNvPr id="295942" name="Rectangle 6"/>
          <p:cNvSpPr>
            <a:spLocks noGrp="1" noChangeArrowheads="1"/>
          </p:cNvSpPr>
          <p:nvPr>
            <p:ph idx="1"/>
          </p:nvPr>
        </p:nvSpPr>
        <p:spPr>
          <a:noFill/>
        </p:spPr>
        <p:txBody>
          <a:bodyPr/>
          <a:lstStyle/>
          <a:p>
            <a:pPr marL="685800" indent="-685800" eaLnBrk="1" hangingPunct="1">
              <a:spcBef>
                <a:spcPct val="20000"/>
              </a:spcBef>
              <a:buFont typeface="Wingdings" pitchFamily="2" charset="2"/>
              <a:buNone/>
            </a:pPr>
            <a:r>
              <a:rPr lang="en-US" sz="2700" smtClean="0"/>
              <a:t>CS  = (value to buyers) – (amount paid by buyers)</a:t>
            </a:r>
          </a:p>
          <a:p>
            <a:pPr marL="685800" indent="-685800" eaLnBrk="1" hangingPunct="1">
              <a:spcBef>
                <a:spcPct val="25000"/>
              </a:spcBef>
              <a:buFont typeface="Wingdings" pitchFamily="2" charset="2"/>
              <a:buNone/>
            </a:pPr>
            <a:r>
              <a:rPr lang="en-US" sz="2700" smtClean="0"/>
              <a:t>	=	 buyers’ gains from participating in the market</a:t>
            </a:r>
          </a:p>
          <a:p>
            <a:pPr marL="685800" indent="-685800" eaLnBrk="1" hangingPunct="1">
              <a:spcBef>
                <a:spcPct val="70000"/>
              </a:spcBef>
              <a:buFont typeface="Wingdings" pitchFamily="2" charset="2"/>
              <a:buNone/>
            </a:pPr>
            <a:r>
              <a:rPr lang="en-US" sz="2700" smtClean="0"/>
              <a:t>PS  = (amount received by sellers) – (cost to sellers)</a:t>
            </a:r>
          </a:p>
          <a:p>
            <a:pPr marL="685800" indent="-685800" eaLnBrk="1" hangingPunct="1">
              <a:spcBef>
                <a:spcPct val="25000"/>
              </a:spcBef>
              <a:buFont typeface="Wingdings" pitchFamily="2" charset="2"/>
              <a:buNone/>
            </a:pPr>
            <a:r>
              <a:rPr lang="en-US" sz="2700" smtClean="0"/>
              <a:t>	= sellers’ gains from participating in the market</a:t>
            </a:r>
          </a:p>
          <a:p>
            <a:pPr marL="685800" indent="-685800" eaLnBrk="1" hangingPunct="1">
              <a:spcBef>
                <a:spcPct val="70000"/>
              </a:spcBef>
              <a:buFont typeface="Wingdings" pitchFamily="2" charset="2"/>
              <a:buNone/>
            </a:pPr>
            <a:r>
              <a:rPr lang="en-US" sz="2700" b="1" smtClean="0">
                <a:solidFill>
                  <a:srgbClr val="CC0000"/>
                </a:solidFill>
              </a:rPr>
              <a:t>Total surplus</a:t>
            </a:r>
            <a:r>
              <a:rPr lang="en-US" sz="2700" smtClean="0"/>
              <a:t> = CS + PS</a:t>
            </a:r>
          </a:p>
          <a:p>
            <a:pPr marL="685800" indent="-685800" eaLnBrk="1" hangingPunct="1">
              <a:spcBef>
                <a:spcPct val="25000"/>
              </a:spcBef>
              <a:buFont typeface="Wingdings" pitchFamily="2" charset="2"/>
              <a:buNone/>
            </a:pPr>
            <a:r>
              <a:rPr lang="en-US" sz="2700" smtClean="0"/>
              <a:t>	= total gains from trade in a market</a:t>
            </a:r>
          </a:p>
          <a:p>
            <a:pPr marL="685800" indent="-685800" eaLnBrk="1" hangingPunct="1">
              <a:spcBef>
                <a:spcPct val="25000"/>
              </a:spcBef>
              <a:buFont typeface="Wingdings" pitchFamily="2" charset="2"/>
              <a:buNone/>
            </a:pPr>
            <a:r>
              <a:rPr lang="en-US" sz="2700" smtClean="0"/>
              <a:t>	= (value to buyers) – (cost to sellers)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5942">
                                            <p:txEl>
                                              <p:pRg st="0" end="0"/>
                                            </p:txEl>
                                          </p:spTgt>
                                        </p:tgtEl>
                                        <p:attrNameLst>
                                          <p:attrName>style.visibility</p:attrName>
                                        </p:attrNameLst>
                                      </p:cBhvr>
                                      <p:to>
                                        <p:strVal val="visible"/>
                                      </p:to>
                                    </p:set>
                                    <p:animEffect transition="in" filter="wipe(left)">
                                      <p:cBhvr>
                                        <p:cTn id="7" dur="500"/>
                                        <p:tgtEl>
                                          <p:spTgt spid="2959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5942">
                                            <p:txEl>
                                              <p:pRg st="1" end="1"/>
                                            </p:txEl>
                                          </p:spTgt>
                                        </p:tgtEl>
                                        <p:attrNameLst>
                                          <p:attrName>style.visibility</p:attrName>
                                        </p:attrNameLst>
                                      </p:cBhvr>
                                      <p:to>
                                        <p:strVal val="visible"/>
                                      </p:to>
                                    </p:set>
                                    <p:animEffect transition="in" filter="wipe(left)">
                                      <p:cBhvr>
                                        <p:cTn id="12" dur="500"/>
                                        <p:tgtEl>
                                          <p:spTgt spid="2959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5942">
                                            <p:txEl>
                                              <p:pRg st="2" end="2"/>
                                            </p:txEl>
                                          </p:spTgt>
                                        </p:tgtEl>
                                        <p:attrNameLst>
                                          <p:attrName>style.visibility</p:attrName>
                                        </p:attrNameLst>
                                      </p:cBhvr>
                                      <p:to>
                                        <p:strVal val="visible"/>
                                      </p:to>
                                    </p:set>
                                    <p:animEffect transition="in" filter="wipe(left)">
                                      <p:cBhvr>
                                        <p:cTn id="17" dur="500"/>
                                        <p:tgtEl>
                                          <p:spTgt spid="2959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5942">
                                            <p:txEl>
                                              <p:pRg st="3" end="3"/>
                                            </p:txEl>
                                          </p:spTgt>
                                        </p:tgtEl>
                                        <p:attrNameLst>
                                          <p:attrName>style.visibility</p:attrName>
                                        </p:attrNameLst>
                                      </p:cBhvr>
                                      <p:to>
                                        <p:strVal val="visible"/>
                                      </p:to>
                                    </p:set>
                                    <p:animEffect transition="in" filter="wipe(left)">
                                      <p:cBhvr>
                                        <p:cTn id="22" dur="500"/>
                                        <p:tgtEl>
                                          <p:spTgt spid="2959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5942">
                                            <p:txEl>
                                              <p:pRg st="4" end="4"/>
                                            </p:txEl>
                                          </p:spTgt>
                                        </p:tgtEl>
                                        <p:attrNameLst>
                                          <p:attrName>style.visibility</p:attrName>
                                        </p:attrNameLst>
                                      </p:cBhvr>
                                      <p:to>
                                        <p:strVal val="visible"/>
                                      </p:to>
                                    </p:set>
                                    <p:animEffect transition="in" filter="wipe(left)">
                                      <p:cBhvr>
                                        <p:cTn id="27" dur="500"/>
                                        <p:tgtEl>
                                          <p:spTgt spid="2959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5942">
                                            <p:txEl>
                                              <p:pRg st="5" end="5"/>
                                            </p:txEl>
                                          </p:spTgt>
                                        </p:tgtEl>
                                        <p:attrNameLst>
                                          <p:attrName>style.visibility</p:attrName>
                                        </p:attrNameLst>
                                      </p:cBhvr>
                                      <p:to>
                                        <p:strVal val="visible"/>
                                      </p:to>
                                    </p:set>
                                    <p:animEffect transition="in" filter="wipe(left)">
                                      <p:cBhvr>
                                        <p:cTn id="32" dur="500"/>
                                        <p:tgtEl>
                                          <p:spTgt spid="2959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5942">
                                            <p:txEl>
                                              <p:pRg st="6" end="6"/>
                                            </p:txEl>
                                          </p:spTgt>
                                        </p:tgtEl>
                                        <p:attrNameLst>
                                          <p:attrName>style.visibility</p:attrName>
                                        </p:attrNameLst>
                                      </p:cBhvr>
                                      <p:to>
                                        <p:strVal val="visible"/>
                                      </p:to>
                                    </p:set>
                                    <p:animEffect transition="in" filter="wipe(left)">
                                      <p:cBhvr>
                                        <p:cTn id="37" dur="500"/>
                                        <p:tgtEl>
                                          <p:spTgt spid="2959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2"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smtClean="0"/>
              <a:t>The Market’s Allocation of Resources</a:t>
            </a:r>
          </a:p>
        </p:txBody>
      </p:sp>
      <p:sp>
        <p:nvSpPr>
          <p:cNvPr id="43013" name="Rectangle 3"/>
          <p:cNvSpPr>
            <a:spLocks noGrp="1" noChangeArrowheads="1"/>
          </p:cNvSpPr>
          <p:nvPr>
            <p:ph idx="1"/>
          </p:nvPr>
        </p:nvSpPr>
        <p:spPr>
          <a:xfrm>
            <a:off x="457200" y="1219200"/>
            <a:ext cx="8229600" cy="5334000"/>
          </a:xfrm>
        </p:spPr>
        <p:txBody>
          <a:bodyPr>
            <a:normAutofit/>
          </a:bodyPr>
          <a:lstStyle/>
          <a:p>
            <a:pPr marL="346075" indent="-346075" eaLnBrk="1" hangingPunct="1"/>
            <a:r>
              <a:rPr lang="en-US" sz="2700" dirty="0" smtClean="0"/>
              <a:t>In a market economy, the allocation of resources </a:t>
            </a:r>
            <a:br>
              <a:rPr lang="en-US" sz="2700" dirty="0" smtClean="0"/>
            </a:br>
            <a:r>
              <a:rPr lang="en-US" sz="2700" dirty="0" smtClean="0"/>
              <a:t>is decentralized, determined by the interactions </a:t>
            </a:r>
            <a:br>
              <a:rPr lang="en-US" sz="2700" dirty="0" smtClean="0"/>
            </a:br>
            <a:r>
              <a:rPr lang="en-US" sz="2700" dirty="0" smtClean="0"/>
              <a:t>of many self-interested buyers and sellers.</a:t>
            </a:r>
          </a:p>
          <a:p>
            <a:pPr marL="346075" indent="-346075" eaLnBrk="1" hangingPunct="1"/>
            <a:r>
              <a:rPr lang="en-US" sz="2700" dirty="0" smtClean="0"/>
              <a:t>Is the market’s allocation of resources desirable?   Or would a different allocation of resources make society better off?  </a:t>
            </a:r>
          </a:p>
          <a:p>
            <a:pPr marL="346075" indent="-346075" eaLnBrk="1" hangingPunct="1"/>
            <a:r>
              <a:rPr lang="en-US" sz="2700" dirty="0" smtClean="0"/>
              <a:t>To answer this, we use total surplus as a measure of society’s well-being, and we consider whether the market’s allocation is </a:t>
            </a:r>
            <a:r>
              <a:rPr lang="en-US" sz="2700" i="1" dirty="0" smtClean="0"/>
              <a:t>efficient</a:t>
            </a:r>
            <a:r>
              <a:rPr lang="en-US" sz="2700" dirty="0" smtClean="0"/>
              <a:t>.  </a:t>
            </a:r>
          </a:p>
          <a:p>
            <a:pPr marL="346075" indent="-346075" eaLnBrk="1" hangingPunct="1">
              <a:spcBef>
                <a:spcPct val="25000"/>
              </a:spcBef>
              <a:buFont typeface="Wingdings" pitchFamily="2" charset="2"/>
              <a:buNone/>
            </a:pPr>
            <a:r>
              <a:rPr lang="en-US" sz="2700" dirty="0" smtClean="0"/>
              <a:t>	(Policymakers also care about </a:t>
            </a:r>
            <a:r>
              <a:rPr lang="en-US" sz="2700" i="1" dirty="0" smtClean="0"/>
              <a:t>equality</a:t>
            </a:r>
            <a:r>
              <a:rPr lang="en-US" sz="2700" dirty="0" smtClean="0"/>
              <a:t>, though our focus here is on efficiency.)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left)">
                                      <p:cBhvr>
                                        <p:cTn id="7" dur="500"/>
                                        <p:tgtEl>
                                          <p:spTgt spid="430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3">
                                            <p:txEl>
                                              <p:pRg st="1" end="1"/>
                                            </p:txEl>
                                          </p:spTgt>
                                        </p:tgtEl>
                                        <p:attrNameLst>
                                          <p:attrName>style.visibility</p:attrName>
                                        </p:attrNameLst>
                                      </p:cBhvr>
                                      <p:to>
                                        <p:strVal val="visible"/>
                                      </p:to>
                                    </p:set>
                                    <p:animEffect transition="in" filter="wipe(left)">
                                      <p:cBhvr>
                                        <p:cTn id="12" dur="500"/>
                                        <p:tgtEl>
                                          <p:spTgt spid="430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3">
                                            <p:txEl>
                                              <p:pRg st="2" end="2"/>
                                            </p:txEl>
                                          </p:spTgt>
                                        </p:tgtEl>
                                        <p:attrNameLst>
                                          <p:attrName>style.visibility</p:attrName>
                                        </p:attrNameLst>
                                      </p:cBhvr>
                                      <p:to>
                                        <p:strVal val="visible"/>
                                      </p:to>
                                    </p:set>
                                    <p:animEffect transition="in" filter="wipe(left)">
                                      <p:cBhvr>
                                        <p:cTn id="17" dur="500"/>
                                        <p:tgtEl>
                                          <p:spTgt spid="430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3">
                                            <p:txEl>
                                              <p:pRg st="3" end="3"/>
                                            </p:txEl>
                                          </p:spTgt>
                                        </p:tgtEl>
                                        <p:attrNameLst>
                                          <p:attrName>style.visibility</p:attrName>
                                        </p:attrNameLst>
                                      </p:cBhvr>
                                      <p:to>
                                        <p:strVal val="visible"/>
                                      </p:to>
                                    </p:set>
                                    <p:animEffect transition="in" filter="wipe(left)">
                                      <p:cBhvr>
                                        <p:cTn id="22" dur="500"/>
                                        <p:tgtEl>
                                          <p:spTgt spid="430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bldLvl="4"/>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idx="4294967295"/>
          </p:nvPr>
        </p:nvSpPr>
        <p:spPr>
          <a:xfrm>
            <a:off x="457200" y="230188"/>
            <a:ext cx="8229600" cy="649287"/>
          </a:xfrm>
        </p:spPr>
        <p:txBody>
          <a:bodyPr/>
          <a:lstStyle/>
          <a:p>
            <a:pPr eaLnBrk="1" hangingPunct="1"/>
            <a:r>
              <a:rPr lang="en-US" smtClean="0"/>
              <a:t>Efficiency</a:t>
            </a:r>
          </a:p>
        </p:txBody>
      </p:sp>
      <p:sp>
        <p:nvSpPr>
          <p:cNvPr id="44037" name="Rectangle 3"/>
          <p:cNvSpPr>
            <a:spLocks noGrp="1" noChangeArrowheads="1"/>
          </p:cNvSpPr>
          <p:nvPr>
            <p:ph type="body" idx="4294967295"/>
          </p:nvPr>
        </p:nvSpPr>
        <p:spPr>
          <a:xfrm>
            <a:off x="373063" y="1944688"/>
            <a:ext cx="8313737" cy="4016375"/>
          </a:xfrm>
        </p:spPr>
        <p:txBody>
          <a:bodyPr/>
          <a:lstStyle/>
          <a:p>
            <a:pPr marL="0" indent="0" eaLnBrk="1" hangingPunct="1">
              <a:buFont typeface="Wingdings" pitchFamily="2" charset="2"/>
              <a:buNone/>
            </a:pPr>
            <a:r>
              <a:rPr lang="en-US" sz="2700" smtClean="0"/>
              <a:t>An allocation of resources is </a:t>
            </a:r>
            <a:r>
              <a:rPr lang="en-US" sz="2700" b="1" smtClean="0">
                <a:solidFill>
                  <a:srgbClr val="CC0000"/>
                </a:solidFill>
              </a:rPr>
              <a:t>efficient</a:t>
            </a:r>
            <a:r>
              <a:rPr lang="en-US" sz="2700" smtClean="0"/>
              <a:t> if it maximizes total surplus.  Efficiency means:</a:t>
            </a:r>
          </a:p>
          <a:p>
            <a:pPr marL="460375" lvl="1" eaLnBrk="1" hangingPunct="1">
              <a:lnSpc>
                <a:spcPct val="105000"/>
              </a:lnSpc>
              <a:spcBef>
                <a:spcPct val="25000"/>
              </a:spcBef>
            </a:pPr>
            <a:r>
              <a:rPr lang="en-US" smtClean="0"/>
              <a:t>The goods are consumed by the buyers who value them most highly. </a:t>
            </a:r>
          </a:p>
          <a:p>
            <a:pPr marL="460375" lvl="1" eaLnBrk="1" hangingPunct="1">
              <a:lnSpc>
                <a:spcPct val="105000"/>
              </a:lnSpc>
              <a:spcBef>
                <a:spcPct val="25000"/>
              </a:spcBef>
            </a:pPr>
            <a:r>
              <a:rPr lang="en-US" smtClean="0"/>
              <a:t>The goods are produced by the producers with the lowest costs.</a:t>
            </a:r>
          </a:p>
          <a:p>
            <a:pPr marL="460375" lvl="1" eaLnBrk="1" hangingPunct="1">
              <a:lnSpc>
                <a:spcPct val="105000"/>
              </a:lnSpc>
              <a:spcBef>
                <a:spcPct val="25000"/>
              </a:spcBef>
            </a:pPr>
            <a:r>
              <a:rPr lang="en-US" smtClean="0"/>
              <a:t>Raising or lowering the quantity of a good </a:t>
            </a:r>
            <a:br>
              <a:rPr lang="en-US" smtClean="0"/>
            </a:br>
            <a:r>
              <a:rPr lang="en-US" smtClean="0"/>
              <a:t>would not increase total surplus. </a:t>
            </a:r>
          </a:p>
        </p:txBody>
      </p:sp>
      <p:grpSp>
        <p:nvGrpSpPr>
          <p:cNvPr id="2" name="Group 7"/>
          <p:cNvGrpSpPr>
            <a:grpSpLocks/>
          </p:cNvGrpSpPr>
          <p:nvPr/>
        </p:nvGrpSpPr>
        <p:grpSpPr bwMode="auto">
          <a:xfrm>
            <a:off x="908050" y="889000"/>
            <a:ext cx="7662863" cy="890588"/>
            <a:chOff x="593" y="539"/>
            <a:chExt cx="4827" cy="561"/>
          </a:xfrm>
        </p:grpSpPr>
        <p:sp>
          <p:nvSpPr>
            <p:cNvPr id="44039" name="Rectangle 6"/>
            <p:cNvSpPr>
              <a:spLocks noChangeArrowheads="1"/>
            </p:cNvSpPr>
            <p:nvPr/>
          </p:nvSpPr>
          <p:spPr bwMode="auto">
            <a:xfrm>
              <a:off x="593" y="539"/>
              <a:ext cx="4728" cy="561"/>
            </a:xfrm>
            <a:prstGeom prst="rect">
              <a:avLst/>
            </a:prstGeom>
            <a:solidFill>
              <a:srgbClr val="FFFFCC"/>
            </a:solidFill>
            <a:ln w="9525">
              <a:noFill/>
              <a:miter lim="800000"/>
              <a:headEnd/>
              <a:tailEnd/>
            </a:ln>
          </p:spPr>
          <p:txBody>
            <a:bodyPr wrap="none" anchor="ctr"/>
            <a:lstStyle/>
            <a:p>
              <a:endParaRPr lang="en-US">
                <a:cs typeface="Arial" charset="0"/>
              </a:endParaRPr>
            </a:p>
          </p:txBody>
        </p:sp>
        <p:sp>
          <p:nvSpPr>
            <p:cNvPr id="44040" name="Rectangle 4"/>
            <p:cNvSpPr>
              <a:spLocks noChangeArrowheads="1"/>
            </p:cNvSpPr>
            <p:nvPr/>
          </p:nvSpPr>
          <p:spPr bwMode="auto">
            <a:xfrm>
              <a:off x="1506" y="619"/>
              <a:ext cx="3914" cy="369"/>
            </a:xfrm>
            <a:prstGeom prst="rect">
              <a:avLst/>
            </a:prstGeom>
            <a:noFill/>
            <a:ln w="9525">
              <a:noFill/>
              <a:miter lim="800000"/>
              <a:headEnd/>
              <a:tailEnd/>
            </a:ln>
          </p:spPr>
          <p:txBody>
            <a:bodyPr>
              <a:spAutoFit/>
            </a:bodyPr>
            <a:lstStyle/>
            <a:p>
              <a:pPr>
                <a:lnSpc>
                  <a:spcPct val="120000"/>
                </a:lnSpc>
                <a:spcBef>
                  <a:spcPct val="45000"/>
                </a:spcBef>
                <a:buClr>
                  <a:srgbClr val="00B85C"/>
                </a:buClr>
                <a:buSzPct val="120000"/>
                <a:buFont typeface="Wingdings" pitchFamily="2" charset="2"/>
                <a:buNone/>
              </a:pPr>
              <a:r>
                <a:rPr lang="en-US" sz="2700">
                  <a:cs typeface="Arial" charset="0"/>
                </a:rPr>
                <a:t>=  (value to buyers)  –  (cost to sellers)</a:t>
              </a:r>
            </a:p>
          </p:txBody>
        </p:sp>
        <p:sp>
          <p:nvSpPr>
            <p:cNvPr id="44041" name="Rectangle 5"/>
            <p:cNvSpPr>
              <a:spLocks noChangeArrowheads="1"/>
            </p:cNvSpPr>
            <p:nvPr/>
          </p:nvSpPr>
          <p:spPr bwMode="auto">
            <a:xfrm>
              <a:off x="628" y="558"/>
              <a:ext cx="914" cy="524"/>
            </a:xfrm>
            <a:prstGeom prst="rect">
              <a:avLst/>
            </a:prstGeom>
            <a:noFill/>
            <a:ln w="9525">
              <a:noFill/>
              <a:miter lim="800000"/>
              <a:headEnd/>
              <a:tailEnd/>
            </a:ln>
          </p:spPr>
          <p:txBody>
            <a:bodyPr>
              <a:spAutoFit/>
            </a:bodyPr>
            <a:lstStyle/>
            <a:p>
              <a:pPr algn="ctr">
                <a:lnSpc>
                  <a:spcPct val="90000"/>
                </a:lnSpc>
                <a:spcBef>
                  <a:spcPct val="45000"/>
                </a:spcBef>
                <a:buClr>
                  <a:srgbClr val="00B85C"/>
                </a:buClr>
                <a:buSzPct val="120000"/>
                <a:buFont typeface="Wingdings" pitchFamily="2" charset="2"/>
                <a:buNone/>
              </a:pPr>
              <a:r>
                <a:rPr lang="en-US" sz="2700">
                  <a:cs typeface="Arial" charset="0"/>
                </a:rPr>
                <a:t>Total </a:t>
              </a:r>
              <a:br>
                <a:rPr lang="en-US" sz="2700">
                  <a:cs typeface="Arial" charset="0"/>
                </a:rPr>
              </a:br>
              <a:r>
                <a:rPr lang="en-US" sz="2700">
                  <a:cs typeface="Arial" charset="0"/>
                </a:rPr>
                <a:t>surplus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Effect transition="in" filter="wipe(left)">
                                      <p:cBhvr>
                                        <p:cTn id="7" dur="500"/>
                                        <p:tgtEl>
                                          <p:spTgt spid="440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Effect transition="in" filter="wipe(left)">
                                      <p:cBhvr>
                                        <p:cTn id="12" dur="500"/>
                                        <p:tgtEl>
                                          <p:spTgt spid="440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Effect transition="in" filter="wipe(left)">
                                      <p:cBhvr>
                                        <p:cTn id="17" dur="500"/>
                                        <p:tgtEl>
                                          <p:spTgt spid="440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Effect transition="in" filter="wipe(left)">
                                      <p:cBhvr>
                                        <p:cTn id="22" dur="500"/>
                                        <p:tgtEl>
                                          <p:spTgt spid="440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bldLvl="4"/>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p:txBody>
          <a:bodyPr>
            <a:normAutofit/>
          </a:bodyPr>
          <a:lstStyle/>
          <a:p>
            <a:pPr eaLnBrk="1" hangingPunct="1"/>
            <a:r>
              <a:rPr lang="en-US" sz="3300" dirty="0" smtClean="0"/>
              <a:t>Evaluating the Market Equilibrium</a:t>
            </a:r>
          </a:p>
        </p:txBody>
      </p:sp>
      <p:sp>
        <p:nvSpPr>
          <p:cNvPr id="188419" name="Rectangle 3"/>
          <p:cNvSpPr>
            <a:spLocks noGrp="1" noChangeArrowheads="1"/>
          </p:cNvSpPr>
          <p:nvPr>
            <p:ph type="body" idx="4294967295"/>
          </p:nvPr>
        </p:nvSpPr>
        <p:spPr>
          <a:xfrm>
            <a:off x="373063" y="1008063"/>
            <a:ext cx="3298825" cy="5118100"/>
          </a:xfrm>
        </p:spPr>
        <p:txBody>
          <a:bodyPr/>
          <a:lstStyle/>
          <a:p>
            <a:pPr marL="0" indent="0" eaLnBrk="1" hangingPunct="1">
              <a:buFont typeface="Wingdings" pitchFamily="2" charset="2"/>
              <a:buNone/>
            </a:pPr>
            <a:r>
              <a:rPr lang="en-US" sz="2600" smtClean="0"/>
              <a:t>Market eq’m:</a:t>
            </a:r>
            <a:br>
              <a:rPr lang="en-US" sz="2600" smtClean="0"/>
            </a:br>
            <a:r>
              <a:rPr lang="en-US" sz="2600" smtClean="0"/>
              <a:t>  </a:t>
            </a:r>
            <a:r>
              <a:rPr lang="en-US" sz="2600" b="1" i="1" smtClean="0"/>
              <a:t>P</a:t>
            </a:r>
            <a:r>
              <a:rPr lang="en-US" sz="2600" smtClean="0"/>
              <a:t> = $30 </a:t>
            </a:r>
            <a:br>
              <a:rPr lang="en-US" sz="2600" smtClean="0"/>
            </a:br>
            <a:r>
              <a:rPr lang="en-US" sz="2600" smtClean="0"/>
              <a:t>  </a:t>
            </a:r>
            <a:r>
              <a:rPr lang="en-US" sz="2600" b="1" i="1" smtClean="0"/>
              <a:t>Q</a:t>
            </a:r>
            <a:r>
              <a:rPr lang="en-US" sz="2600" smtClean="0"/>
              <a:t> = 15,000</a:t>
            </a:r>
          </a:p>
          <a:p>
            <a:pPr marL="0" indent="0" eaLnBrk="1" hangingPunct="1">
              <a:buFont typeface="Wingdings" pitchFamily="2" charset="2"/>
              <a:buNone/>
            </a:pPr>
            <a:r>
              <a:rPr lang="en-US" sz="2600" smtClean="0"/>
              <a:t>Total surplus</a:t>
            </a:r>
            <a:br>
              <a:rPr lang="en-US" sz="2600" smtClean="0"/>
            </a:br>
            <a:r>
              <a:rPr lang="en-US" sz="2600" smtClean="0"/>
              <a:t>   =  CS + PS</a:t>
            </a:r>
          </a:p>
          <a:p>
            <a:pPr marL="0" indent="0" eaLnBrk="1" hangingPunct="1">
              <a:buFont typeface="Wingdings" pitchFamily="2" charset="2"/>
              <a:buNone/>
            </a:pPr>
            <a:r>
              <a:rPr lang="en-US" sz="2600" smtClean="0"/>
              <a:t>Is the market eq’m efficient?</a:t>
            </a:r>
          </a:p>
          <a:p>
            <a:pPr marL="0" indent="0" eaLnBrk="1" hangingPunct="1">
              <a:buFont typeface="Wingdings" pitchFamily="2" charset="2"/>
              <a:buNone/>
            </a:pPr>
            <a:endParaRPr lang="en-US" sz="2600" smtClean="0"/>
          </a:p>
        </p:txBody>
      </p:sp>
      <p:grpSp>
        <p:nvGrpSpPr>
          <p:cNvPr id="2" name="Group 4"/>
          <p:cNvGrpSpPr>
            <a:grpSpLocks/>
          </p:cNvGrpSpPr>
          <p:nvPr/>
        </p:nvGrpSpPr>
        <p:grpSpPr bwMode="auto">
          <a:xfrm>
            <a:off x="3787775" y="1009650"/>
            <a:ext cx="4979988" cy="5295900"/>
            <a:chOff x="2386" y="636"/>
            <a:chExt cx="3137" cy="3336"/>
          </a:xfrm>
        </p:grpSpPr>
        <p:graphicFrame>
          <p:nvGraphicFramePr>
            <p:cNvPr id="21506" name="Object 5"/>
            <p:cNvGraphicFramePr>
              <a:graphicFrameLocks noChangeAspect="1"/>
            </p:cNvGraphicFramePr>
            <p:nvPr/>
          </p:nvGraphicFramePr>
          <p:xfrm>
            <a:off x="2386" y="636"/>
            <a:ext cx="3120" cy="3336"/>
          </p:xfrm>
          <a:graphic>
            <a:graphicData uri="http://schemas.openxmlformats.org/presentationml/2006/ole">
              <p:oleObj spid="_x0000_s21506" name="Chart" r:id="rId4" imgW="3543360" imgH="3790890" progId="Excel.Sheet.8">
                <p:embed/>
              </p:oleObj>
            </a:graphicData>
          </a:graphic>
        </p:graphicFrame>
        <p:sp>
          <p:nvSpPr>
            <p:cNvPr id="21532" name="Rectangle 6"/>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21533" name="Rectangle 7"/>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grpSp>
        <p:nvGrpSpPr>
          <p:cNvPr id="3" name="Group 9"/>
          <p:cNvGrpSpPr>
            <a:grpSpLocks/>
          </p:cNvGrpSpPr>
          <p:nvPr/>
        </p:nvGrpSpPr>
        <p:grpSpPr bwMode="auto">
          <a:xfrm>
            <a:off x="4586288" y="2178050"/>
            <a:ext cx="4219575" cy="2386013"/>
            <a:chOff x="2889" y="1372"/>
            <a:chExt cx="2658" cy="1503"/>
          </a:xfrm>
        </p:grpSpPr>
        <p:sp>
          <p:nvSpPr>
            <p:cNvPr id="21530" name="Line 10"/>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p>
          </p:txBody>
        </p:sp>
        <p:sp>
          <p:nvSpPr>
            <p:cNvPr id="21531" name="Rectangle 11"/>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cs typeface="Arial" charset="0"/>
                </a:rPr>
                <a:t>S</a:t>
              </a:r>
            </a:p>
          </p:txBody>
        </p:sp>
      </p:grpSp>
      <p:grpSp>
        <p:nvGrpSpPr>
          <p:cNvPr id="4" name="Group 12"/>
          <p:cNvGrpSpPr>
            <a:grpSpLocks/>
          </p:cNvGrpSpPr>
          <p:nvPr/>
        </p:nvGrpSpPr>
        <p:grpSpPr bwMode="auto">
          <a:xfrm>
            <a:off x="4583113" y="1887538"/>
            <a:ext cx="3438525" cy="3495675"/>
            <a:chOff x="2887" y="1189"/>
            <a:chExt cx="2166" cy="2202"/>
          </a:xfrm>
        </p:grpSpPr>
        <p:sp>
          <p:nvSpPr>
            <p:cNvPr id="21528" name="Line 13"/>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p>
          </p:txBody>
        </p:sp>
        <p:sp>
          <p:nvSpPr>
            <p:cNvPr id="21529" name="Rectangle 14"/>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cs typeface="Arial" charset="0"/>
                </a:rPr>
                <a:t>D</a:t>
              </a:r>
            </a:p>
          </p:txBody>
        </p:sp>
      </p:grpSp>
      <p:grpSp>
        <p:nvGrpSpPr>
          <p:cNvPr id="5" name="Group 19"/>
          <p:cNvGrpSpPr>
            <a:grpSpLocks/>
          </p:cNvGrpSpPr>
          <p:nvPr/>
        </p:nvGrpSpPr>
        <p:grpSpPr bwMode="auto">
          <a:xfrm>
            <a:off x="3886200" y="3476625"/>
            <a:ext cx="2674938" cy="2676525"/>
            <a:chOff x="2448" y="2190"/>
            <a:chExt cx="1685" cy="1686"/>
          </a:xfrm>
        </p:grpSpPr>
        <p:grpSp>
          <p:nvGrpSpPr>
            <p:cNvPr id="6" name="Group 20"/>
            <p:cNvGrpSpPr>
              <a:grpSpLocks/>
            </p:cNvGrpSpPr>
            <p:nvPr/>
          </p:nvGrpSpPr>
          <p:grpSpPr bwMode="auto">
            <a:xfrm>
              <a:off x="3804" y="2302"/>
              <a:ext cx="329" cy="1574"/>
              <a:chOff x="3804" y="2302"/>
              <a:chExt cx="329" cy="1574"/>
            </a:xfrm>
          </p:grpSpPr>
          <p:sp>
            <p:nvSpPr>
              <p:cNvPr id="21526" name="Line 21"/>
              <p:cNvSpPr>
                <a:spLocks noChangeShapeType="1"/>
              </p:cNvSpPr>
              <p:nvPr/>
            </p:nvSpPr>
            <p:spPr bwMode="auto">
              <a:xfrm rot="5400000">
                <a:off x="3299" y="2965"/>
                <a:ext cx="1326" cy="0"/>
              </a:xfrm>
              <a:prstGeom prst="line">
                <a:avLst/>
              </a:prstGeom>
              <a:noFill/>
              <a:ln w="12700">
                <a:solidFill>
                  <a:srgbClr val="0000FF"/>
                </a:solidFill>
                <a:round/>
                <a:headEnd/>
                <a:tailEnd/>
              </a:ln>
            </p:spPr>
            <p:txBody>
              <a:bodyPr/>
              <a:lstStyle/>
              <a:p>
                <a:endParaRPr lang="en-US"/>
              </a:p>
            </p:txBody>
          </p:sp>
          <p:sp>
            <p:nvSpPr>
              <p:cNvPr id="21527" name="Rectangle 22"/>
              <p:cNvSpPr>
                <a:spLocks noChangeArrowheads="1"/>
              </p:cNvSpPr>
              <p:nvPr/>
            </p:nvSpPr>
            <p:spPr bwMode="auto">
              <a:xfrm>
                <a:off x="3804" y="3628"/>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grpSp>
          <p:nvGrpSpPr>
            <p:cNvPr id="7" name="Group 23"/>
            <p:cNvGrpSpPr>
              <a:grpSpLocks/>
            </p:cNvGrpSpPr>
            <p:nvPr/>
          </p:nvGrpSpPr>
          <p:grpSpPr bwMode="auto">
            <a:xfrm>
              <a:off x="2448" y="2190"/>
              <a:ext cx="1517" cy="248"/>
              <a:chOff x="2448" y="2190"/>
              <a:chExt cx="1517" cy="248"/>
            </a:xfrm>
          </p:grpSpPr>
          <p:sp>
            <p:nvSpPr>
              <p:cNvPr id="21524" name="Line 24"/>
              <p:cNvSpPr>
                <a:spLocks noChangeShapeType="1"/>
              </p:cNvSpPr>
              <p:nvPr/>
            </p:nvSpPr>
            <p:spPr bwMode="auto">
              <a:xfrm>
                <a:off x="2774" y="2312"/>
                <a:ext cx="1191" cy="0"/>
              </a:xfrm>
              <a:prstGeom prst="line">
                <a:avLst/>
              </a:prstGeom>
              <a:noFill/>
              <a:ln w="12700">
                <a:solidFill>
                  <a:srgbClr val="0000FF"/>
                </a:solidFill>
                <a:round/>
                <a:headEnd/>
                <a:tailEnd/>
              </a:ln>
            </p:spPr>
            <p:txBody>
              <a:bodyPr/>
              <a:lstStyle/>
              <a:p>
                <a:endParaRPr lang="en-US"/>
              </a:p>
            </p:txBody>
          </p:sp>
          <p:sp>
            <p:nvSpPr>
              <p:cNvPr id="21525" name="Rectangle 25"/>
              <p:cNvSpPr>
                <a:spLocks noChangeArrowheads="1"/>
              </p:cNvSpPr>
              <p:nvPr/>
            </p:nvSpPr>
            <p:spPr bwMode="auto">
              <a:xfrm>
                <a:off x="2448" y="2190"/>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grpSp>
      <p:grpSp>
        <p:nvGrpSpPr>
          <p:cNvPr id="8" name="Group 29"/>
          <p:cNvGrpSpPr>
            <a:grpSpLocks/>
          </p:cNvGrpSpPr>
          <p:nvPr/>
        </p:nvGrpSpPr>
        <p:grpSpPr bwMode="auto">
          <a:xfrm>
            <a:off x="4597400" y="1930400"/>
            <a:ext cx="1657350" cy="1733550"/>
            <a:chOff x="2896" y="1216"/>
            <a:chExt cx="1044" cy="1092"/>
          </a:xfrm>
        </p:grpSpPr>
        <p:sp>
          <p:nvSpPr>
            <p:cNvPr id="21520" name="AutoShape 15"/>
            <p:cNvSpPr>
              <a:spLocks noChangeArrowheads="1"/>
            </p:cNvSpPr>
            <p:nvPr/>
          </p:nvSpPr>
          <p:spPr bwMode="auto">
            <a:xfrm>
              <a:off x="2896" y="1216"/>
              <a:ext cx="1044" cy="1092"/>
            </a:xfrm>
            <a:prstGeom prst="rtTriangle">
              <a:avLst/>
            </a:prstGeom>
            <a:solidFill>
              <a:srgbClr val="66CCFF"/>
            </a:solidFill>
            <a:ln w="9525">
              <a:noFill/>
              <a:miter lim="800000"/>
              <a:headEnd/>
              <a:tailEnd/>
            </a:ln>
          </p:spPr>
          <p:txBody>
            <a:bodyPr wrap="none" anchor="ctr"/>
            <a:lstStyle/>
            <a:p>
              <a:endParaRPr lang="en-US">
                <a:cs typeface="Arial" charset="0"/>
              </a:endParaRPr>
            </a:p>
          </p:txBody>
        </p:sp>
        <p:sp>
          <p:nvSpPr>
            <p:cNvPr id="21521" name="Text Box 27"/>
            <p:cNvSpPr txBox="1">
              <a:spLocks noChangeArrowheads="1"/>
            </p:cNvSpPr>
            <p:nvPr/>
          </p:nvSpPr>
          <p:spPr bwMode="auto">
            <a:xfrm>
              <a:off x="3001" y="1876"/>
              <a:ext cx="442" cy="308"/>
            </a:xfrm>
            <a:prstGeom prst="rect">
              <a:avLst/>
            </a:prstGeom>
            <a:noFill/>
            <a:ln w="9525">
              <a:noFill/>
              <a:miter lim="800000"/>
              <a:headEnd/>
              <a:tailEnd/>
            </a:ln>
          </p:spPr>
          <p:txBody>
            <a:bodyPr>
              <a:spAutoFit/>
            </a:bodyPr>
            <a:lstStyle/>
            <a:p>
              <a:pPr>
                <a:spcBef>
                  <a:spcPct val="50000"/>
                </a:spcBef>
              </a:pPr>
              <a:r>
                <a:rPr lang="en-US" sz="2600" b="1">
                  <a:cs typeface="Arial" charset="0"/>
                </a:rPr>
                <a:t>CS</a:t>
              </a:r>
            </a:p>
          </p:txBody>
        </p:sp>
      </p:grpSp>
      <p:grpSp>
        <p:nvGrpSpPr>
          <p:cNvPr id="9" name="Group 31"/>
          <p:cNvGrpSpPr>
            <a:grpSpLocks/>
          </p:cNvGrpSpPr>
          <p:nvPr/>
        </p:nvGrpSpPr>
        <p:grpSpPr bwMode="auto">
          <a:xfrm>
            <a:off x="4592638" y="3675063"/>
            <a:ext cx="1665287" cy="876300"/>
            <a:chOff x="2893" y="2315"/>
            <a:chExt cx="1049" cy="552"/>
          </a:xfrm>
        </p:grpSpPr>
        <p:sp>
          <p:nvSpPr>
            <p:cNvPr id="21518" name="AutoShape 26"/>
            <p:cNvSpPr>
              <a:spLocks noChangeArrowheads="1"/>
            </p:cNvSpPr>
            <p:nvPr/>
          </p:nvSpPr>
          <p:spPr bwMode="auto">
            <a:xfrm flipV="1">
              <a:off x="2893" y="2315"/>
              <a:ext cx="1049" cy="552"/>
            </a:xfrm>
            <a:prstGeom prst="rtTriangle">
              <a:avLst/>
            </a:prstGeom>
            <a:solidFill>
              <a:srgbClr val="FFFF99"/>
            </a:solidFill>
            <a:ln w="9525">
              <a:noFill/>
              <a:miter lim="800000"/>
              <a:headEnd/>
              <a:tailEnd/>
            </a:ln>
          </p:spPr>
          <p:txBody>
            <a:bodyPr wrap="none" anchor="ctr"/>
            <a:lstStyle/>
            <a:p>
              <a:endParaRPr lang="en-US">
                <a:cs typeface="Arial" charset="0"/>
              </a:endParaRPr>
            </a:p>
          </p:txBody>
        </p:sp>
        <p:sp>
          <p:nvSpPr>
            <p:cNvPr id="21519" name="Text Box 28"/>
            <p:cNvSpPr txBox="1">
              <a:spLocks noChangeArrowheads="1"/>
            </p:cNvSpPr>
            <p:nvPr/>
          </p:nvSpPr>
          <p:spPr bwMode="auto">
            <a:xfrm>
              <a:off x="2995" y="2345"/>
              <a:ext cx="398" cy="308"/>
            </a:xfrm>
            <a:prstGeom prst="rect">
              <a:avLst/>
            </a:prstGeom>
            <a:noFill/>
            <a:ln w="9525">
              <a:noFill/>
              <a:miter lim="800000"/>
              <a:headEnd/>
              <a:tailEnd/>
            </a:ln>
          </p:spPr>
          <p:txBody>
            <a:bodyPr>
              <a:spAutoFit/>
            </a:bodyPr>
            <a:lstStyle/>
            <a:p>
              <a:pPr>
                <a:spcBef>
                  <a:spcPct val="50000"/>
                </a:spcBef>
              </a:pPr>
              <a:r>
                <a:rPr lang="en-US" sz="2600" b="1">
                  <a:cs typeface="Arial" charset="0"/>
                </a:rPr>
                <a:t>PS</a:t>
              </a:r>
            </a:p>
          </p:txBody>
        </p:sp>
      </p:grpSp>
      <p:sp>
        <p:nvSpPr>
          <p:cNvPr id="188448" name="AutoShape 32"/>
          <p:cNvSpPr>
            <a:spLocks noChangeArrowheads="1"/>
          </p:cNvSpPr>
          <p:nvPr/>
        </p:nvSpPr>
        <p:spPr bwMode="auto">
          <a:xfrm rot="5400000">
            <a:off x="4144962" y="2436813"/>
            <a:ext cx="2549525" cy="1619250"/>
          </a:xfrm>
          <a:prstGeom prst="triangle">
            <a:avLst>
              <a:gd name="adj" fmla="val 66435"/>
            </a:avLst>
          </a:prstGeom>
          <a:noFill/>
          <a:ln w="38100">
            <a:solidFill>
              <a:srgbClr val="FF0000"/>
            </a:solidFill>
            <a:miter lim="800000"/>
            <a:headEnd/>
            <a:tailEnd/>
          </a:ln>
        </p:spPr>
        <p:txBody>
          <a:bodyPr wrap="none" anchor="ctr"/>
          <a:lstStyle/>
          <a:p>
            <a:endParaRPr lang="en-US">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wipe(left)">
                                      <p:cBhvr>
                                        <p:cTn id="7" dur="500"/>
                                        <p:tgtEl>
                                          <p:spTgt spid="188419">
                                            <p:txEl>
                                              <p:pRg st="0" end="0"/>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8419">
                                            <p:txEl>
                                              <p:pRg st="1" end="1"/>
                                            </p:txEl>
                                          </p:spTgt>
                                        </p:tgtEl>
                                        <p:attrNameLst>
                                          <p:attrName>style.visibility</p:attrName>
                                        </p:attrNameLst>
                                      </p:cBhvr>
                                      <p:to>
                                        <p:strVal val="visible"/>
                                      </p:to>
                                    </p:set>
                                    <p:animEffect transition="in" filter="wipe(left)">
                                      <p:cBhvr>
                                        <p:cTn id="26" dur="500"/>
                                        <p:tgtEl>
                                          <p:spTgt spid="188419">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8448"/>
                                        </p:tgtEl>
                                        <p:attrNameLst>
                                          <p:attrName>style.visibility</p:attrName>
                                        </p:attrNameLst>
                                      </p:cBhvr>
                                      <p:to>
                                        <p:strVal val="visible"/>
                                      </p:to>
                                    </p:set>
                                    <p:animEffect transition="in" filter="fade">
                                      <p:cBhvr>
                                        <p:cTn id="29" dur="500"/>
                                        <p:tgtEl>
                                          <p:spTgt spid="18844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8419">
                                            <p:txEl>
                                              <p:pRg st="2" end="2"/>
                                            </p:txEl>
                                          </p:spTgt>
                                        </p:tgtEl>
                                        <p:attrNameLst>
                                          <p:attrName>style.visibility</p:attrName>
                                        </p:attrNameLst>
                                      </p:cBhvr>
                                      <p:to>
                                        <p:strVal val="visible"/>
                                      </p:to>
                                    </p:set>
                                    <p:animEffect transition="in" filter="wipe(left)">
                                      <p:cBhvr>
                                        <p:cTn id="34" dur="500"/>
                                        <p:tgtEl>
                                          <p:spTgt spid="188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uiExpand="1" build="p" bldLvl="5"/>
      <p:bldP spid="188448" grpId="0" uiExpan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2"/>
          <p:cNvSpPr>
            <a:spLocks noGrp="1" noChangeArrowheads="1"/>
          </p:cNvSpPr>
          <p:nvPr>
            <p:ph type="title" idx="4294967295"/>
          </p:nvPr>
        </p:nvSpPr>
        <p:spPr/>
        <p:txBody>
          <a:bodyPr>
            <a:normAutofit/>
          </a:bodyPr>
          <a:lstStyle/>
          <a:p>
            <a:pPr eaLnBrk="1" hangingPunct="1"/>
            <a:r>
              <a:rPr lang="en-US" sz="3300" dirty="0" smtClean="0"/>
              <a:t>Which Buyers Consume the Good?</a:t>
            </a:r>
          </a:p>
        </p:txBody>
      </p:sp>
      <p:grpSp>
        <p:nvGrpSpPr>
          <p:cNvPr id="2" name="Group 4"/>
          <p:cNvGrpSpPr>
            <a:grpSpLocks/>
          </p:cNvGrpSpPr>
          <p:nvPr/>
        </p:nvGrpSpPr>
        <p:grpSpPr bwMode="auto">
          <a:xfrm>
            <a:off x="3787775" y="1009650"/>
            <a:ext cx="4979988" cy="5295900"/>
            <a:chOff x="2386" y="636"/>
            <a:chExt cx="3137" cy="3336"/>
          </a:xfrm>
        </p:grpSpPr>
        <p:graphicFrame>
          <p:nvGraphicFramePr>
            <p:cNvPr id="22530" name="Object 5"/>
            <p:cNvGraphicFramePr>
              <a:graphicFrameLocks noChangeAspect="1"/>
            </p:cNvGraphicFramePr>
            <p:nvPr/>
          </p:nvGraphicFramePr>
          <p:xfrm>
            <a:off x="2386" y="636"/>
            <a:ext cx="3120" cy="3336"/>
          </p:xfrm>
          <a:graphic>
            <a:graphicData uri="http://schemas.openxmlformats.org/presentationml/2006/ole">
              <p:oleObj spid="_x0000_s22530" name="Chart" r:id="rId4" imgW="3543360" imgH="3790890" progId="Excel.Sheet.8">
                <p:embed/>
              </p:oleObj>
            </a:graphicData>
          </a:graphic>
        </p:graphicFrame>
        <p:sp>
          <p:nvSpPr>
            <p:cNvPr id="22551" name="Rectangle 6"/>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22552" name="Rectangle 7"/>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grpSp>
        <p:nvGrpSpPr>
          <p:cNvPr id="3" name="Group 8"/>
          <p:cNvGrpSpPr>
            <a:grpSpLocks/>
          </p:cNvGrpSpPr>
          <p:nvPr/>
        </p:nvGrpSpPr>
        <p:grpSpPr bwMode="auto">
          <a:xfrm>
            <a:off x="4586288" y="2178050"/>
            <a:ext cx="4219575" cy="2386013"/>
            <a:chOff x="2889" y="1372"/>
            <a:chExt cx="2658" cy="1503"/>
          </a:xfrm>
        </p:grpSpPr>
        <p:sp>
          <p:nvSpPr>
            <p:cNvPr id="22549" name="Line 9"/>
            <p:cNvSpPr>
              <a:spLocks noChangeShapeType="1"/>
            </p:cNvSpPr>
            <p:nvPr/>
          </p:nvSpPr>
          <p:spPr bwMode="auto">
            <a:xfrm flipV="1">
              <a:off x="2889" y="1614"/>
              <a:ext cx="2401" cy="1261"/>
            </a:xfrm>
            <a:prstGeom prst="line">
              <a:avLst/>
            </a:prstGeom>
            <a:noFill/>
            <a:ln w="44450">
              <a:solidFill>
                <a:srgbClr val="C0C0C0"/>
              </a:solidFill>
              <a:round/>
              <a:headEnd/>
              <a:tailEnd/>
            </a:ln>
          </p:spPr>
          <p:txBody>
            <a:bodyPr/>
            <a:lstStyle/>
            <a:p>
              <a:endParaRPr lang="en-US"/>
            </a:p>
          </p:txBody>
        </p:sp>
        <p:sp>
          <p:nvSpPr>
            <p:cNvPr id="22550" name="Rectangle 10"/>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solidFill>
                    <a:srgbClr val="C0C0C0"/>
                  </a:solidFill>
                  <a:cs typeface="Arial" charset="0"/>
                </a:rPr>
                <a:t>S</a:t>
              </a:r>
            </a:p>
          </p:txBody>
        </p:sp>
      </p:grpSp>
      <p:grpSp>
        <p:nvGrpSpPr>
          <p:cNvPr id="4" name="Group 11"/>
          <p:cNvGrpSpPr>
            <a:grpSpLocks/>
          </p:cNvGrpSpPr>
          <p:nvPr/>
        </p:nvGrpSpPr>
        <p:grpSpPr bwMode="auto">
          <a:xfrm>
            <a:off x="4583113" y="1887538"/>
            <a:ext cx="3438525" cy="3495675"/>
            <a:chOff x="2887" y="1189"/>
            <a:chExt cx="2166" cy="2202"/>
          </a:xfrm>
        </p:grpSpPr>
        <p:sp>
          <p:nvSpPr>
            <p:cNvPr id="22547" name="Line 12"/>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p>
          </p:txBody>
        </p:sp>
        <p:sp>
          <p:nvSpPr>
            <p:cNvPr id="22548" name="Rectangle 13"/>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cs typeface="Arial" charset="0"/>
                </a:rPr>
                <a:t>D</a:t>
              </a:r>
            </a:p>
          </p:txBody>
        </p:sp>
      </p:grpSp>
      <p:grpSp>
        <p:nvGrpSpPr>
          <p:cNvPr id="5" name="Group 14"/>
          <p:cNvGrpSpPr>
            <a:grpSpLocks/>
          </p:cNvGrpSpPr>
          <p:nvPr/>
        </p:nvGrpSpPr>
        <p:grpSpPr bwMode="auto">
          <a:xfrm>
            <a:off x="3886200" y="3476625"/>
            <a:ext cx="2674938" cy="2676525"/>
            <a:chOff x="2448" y="2190"/>
            <a:chExt cx="1685" cy="1686"/>
          </a:xfrm>
        </p:grpSpPr>
        <p:grpSp>
          <p:nvGrpSpPr>
            <p:cNvPr id="6" name="Group 15"/>
            <p:cNvGrpSpPr>
              <a:grpSpLocks/>
            </p:cNvGrpSpPr>
            <p:nvPr/>
          </p:nvGrpSpPr>
          <p:grpSpPr bwMode="auto">
            <a:xfrm>
              <a:off x="3804" y="2302"/>
              <a:ext cx="329" cy="1574"/>
              <a:chOff x="3804" y="2302"/>
              <a:chExt cx="329" cy="1574"/>
            </a:xfrm>
          </p:grpSpPr>
          <p:sp>
            <p:nvSpPr>
              <p:cNvPr id="22545" name="Line 16"/>
              <p:cNvSpPr>
                <a:spLocks noChangeShapeType="1"/>
              </p:cNvSpPr>
              <p:nvPr/>
            </p:nvSpPr>
            <p:spPr bwMode="auto">
              <a:xfrm rot="5400000">
                <a:off x="3299" y="2965"/>
                <a:ext cx="1326" cy="0"/>
              </a:xfrm>
              <a:prstGeom prst="line">
                <a:avLst/>
              </a:prstGeom>
              <a:noFill/>
              <a:ln w="12700">
                <a:solidFill>
                  <a:srgbClr val="0000FF"/>
                </a:solidFill>
                <a:round/>
                <a:headEnd/>
                <a:tailEnd/>
              </a:ln>
            </p:spPr>
            <p:txBody>
              <a:bodyPr/>
              <a:lstStyle/>
              <a:p>
                <a:endParaRPr lang="en-US"/>
              </a:p>
            </p:txBody>
          </p:sp>
          <p:sp>
            <p:nvSpPr>
              <p:cNvPr id="22546" name="Rectangle 17"/>
              <p:cNvSpPr>
                <a:spLocks noChangeArrowheads="1"/>
              </p:cNvSpPr>
              <p:nvPr/>
            </p:nvSpPr>
            <p:spPr bwMode="auto">
              <a:xfrm>
                <a:off x="3804" y="3628"/>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grpSp>
          <p:nvGrpSpPr>
            <p:cNvPr id="7" name="Group 18"/>
            <p:cNvGrpSpPr>
              <a:grpSpLocks/>
            </p:cNvGrpSpPr>
            <p:nvPr/>
          </p:nvGrpSpPr>
          <p:grpSpPr bwMode="auto">
            <a:xfrm>
              <a:off x="2448" y="2190"/>
              <a:ext cx="1517" cy="248"/>
              <a:chOff x="2448" y="2190"/>
              <a:chExt cx="1517" cy="248"/>
            </a:xfrm>
          </p:grpSpPr>
          <p:sp>
            <p:nvSpPr>
              <p:cNvPr id="22543" name="Line 19"/>
              <p:cNvSpPr>
                <a:spLocks noChangeShapeType="1"/>
              </p:cNvSpPr>
              <p:nvPr/>
            </p:nvSpPr>
            <p:spPr bwMode="auto">
              <a:xfrm>
                <a:off x="2774" y="2312"/>
                <a:ext cx="1191" cy="0"/>
              </a:xfrm>
              <a:prstGeom prst="line">
                <a:avLst/>
              </a:prstGeom>
              <a:noFill/>
              <a:ln w="12700">
                <a:solidFill>
                  <a:srgbClr val="0000FF"/>
                </a:solidFill>
                <a:round/>
                <a:headEnd/>
                <a:tailEnd/>
              </a:ln>
            </p:spPr>
            <p:txBody>
              <a:bodyPr/>
              <a:lstStyle/>
              <a:p>
                <a:endParaRPr lang="en-US"/>
              </a:p>
            </p:txBody>
          </p:sp>
          <p:sp>
            <p:nvSpPr>
              <p:cNvPr id="22544" name="Rectangle 20"/>
              <p:cNvSpPr>
                <a:spLocks noChangeArrowheads="1"/>
              </p:cNvSpPr>
              <p:nvPr/>
            </p:nvSpPr>
            <p:spPr bwMode="auto">
              <a:xfrm>
                <a:off x="2448" y="2190"/>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grpSp>
      <p:sp>
        <p:nvSpPr>
          <p:cNvPr id="189469" name="Rectangle 29"/>
          <p:cNvSpPr>
            <a:spLocks noGrp="1" noChangeArrowheads="1"/>
          </p:cNvSpPr>
          <p:nvPr>
            <p:ph type="body" idx="4294967295"/>
          </p:nvPr>
        </p:nvSpPr>
        <p:spPr>
          <a:xfrm>
            <a:off x="457200" y="1001713"/>
            <a:ext cx="3178175" cy="5216525"/>
          </a:xfrm>
        </p:spPr>
        <p:txBody>
          <a:bodyPr/>
          <a:lstStyle/>
          <a:p>
            <a:pPr marL="0" indent="0" eaLnBrk="1" hangingPunct="1">
              <a:spcBef>
                <a:spcPct val="60000"/>
              </a:spcBef>
              <a:buFont typeface="Wingdings" pitchFamily="2" charset="2"/>
              <a:buNone/>
            </a:pPr>
            <a:r>
              <a:rPr lang="en-US" sz="2600" smtClean="0"/>
              <a:t>Every buyer </a:t>
            </a:r>
            <a:br>
              <a:rPr lang="en-US" sz="2600" smtClean="0"/>
            </a:br>
            <a:r>
              <a:rPr lang="en-US" sz="2600" smtClean="0"/>
              <a:t>whose WTP is </a:t>
            </a:r>
            <a:br>
              <a:rPr lang="en-US" sz="2600" smtClean="0"/>
            </a:br>
            <a:r>
              <a:rPr lang="en-US" sz="2600" smtClean="0"/>
              <a:t>≥ $30 will buy. </a:t>
            </a:r>
          </a:p>
          <a:p>
            <a:pPr marL="0" indent="0" eaLnBrk="1" hangingPunct="1">
              <a:spcBef>
                <a:spcPct val="60000"/>
              </a:spcBef>
              <a:buFont typeface="Wingdings" pitchFamily="2" charset="2"/>
              <a:buNone/>
            </a:pPr>
            <a:r>
              <a:rPr lang="en-US" sz="2600" smtClean="0"/>
              <a:t>Every buyer </a:t>
            </a:r>
            <a:br>
              <a:rPr lang="en-US" sz="2600" smtClean="0"/>
            </a:br>
            <a:r>
              <a:rPr lang="en-US" sz="2600" smtClean="0"/>
              <a:t>whose WTP is </a:t>
            </a:r>
            <a:br>
              <a:rPr lang="en-US" sz="2600" smtClean="0"/>
            </a:br>
            <a:r>
              <a:rPr lang="en-US" sz="2600" smtClean="0"/>
              <a:t>&lt; $30 will not.  </a:t>
            </a:r>
          </a:p>
          <a:p>
            <a:pPr marL="0" indent="0" eaLnBrk="1" hangingPunct="1">
              <a:spcBef>
                <a:spcPct val="60000"/>
              </a:spcBef>
              <a:buFont typeface="Wingdings" pitchFamily="2" charset="2"/>
              <a:buNone/>
            </a:pPr>
            <a:r>
              <a:rPr lang="en-US" sz="2600" smtClean="0"/>
              <a:t>So, </a:t>
            </a:r>
            <a:r>
              <a:rPr lang="en-US" sz="2600" b="1" i="1" smtClean="0">
                <a:solidFill>
                  <a:srgbClr val="FF0000"/>
                </a:solidFill>
              </a:rPr>
              <a:t>the buyers who value the good most highly are the ones who consume it.</a:t>
            </a:r>
            <a:r>
              <a:rPr lang="en-US" sz="2600" smtClean="0">
                <a:solidFill>
                  <a:srgbClr val="FF0000"/>
                </a:solidFill>
              </a:rPr>
              <a:t> </a:t>
            </a:r>
          </a:p>
        </p:txBody>
      </p:sp>
      <p:sp>
        <p:nvSpPr>
          <p:cNvPr id="189470" name="AutoShape 30"/>
          <p:cNvSpPr>
            <a:spLocks/>
          </p:cNvSpPr>
          <p:nvPr/>
        </p:nvSpPr>
        <p:spPr bwMode="auto">
          <a:xfrm rot="-2625674">
            <a:off x="5422900" y="1408113"/>
            <a:ext cx="280988" cy="2478087"/>
          </a:xfrm>
          <a:prstGeom prst="rightBrace">
            <a:avLst>
              <a:gd name="adj1" fmla="val 73493"/>
              <a:gd name="adj2" fmla="val 50000"/>
            </a:avLst>
          </a:prstGeom>
          <a:noFill/>
          <a:ln w="19050">
            <a:solidFill>
              <a:srgbClr val="FF0000"/>
            </a:solidFill>
            <a:round/>
            <a:headEnd/>
            <a:tailEnd/>
          </a:ln>
        </p:spPr>
        <p:txBody>
          <a:bodyPr wrap="none" anchor="ctr"/>
          <a:lstStyle/>
          <a:p>
            <a:endParaRPr lang="en-US">
              <a:cs typeface="Arial" charset="0"/>
            </a:endParaRPr>
          </a:p>
        </p:txBody>
      </p:sp>
      <p:sp>
        <p:nvSpPr>
          <p:cNvPr id="189471" name="AutoShape 31"/>
          <p:cNvSpPr>
            <a:spLocks/>
          </p:cNvSpPr>
          <p:nvPr/>
        </p:nvSpPr>
        <p:spPr bwMode="auto">
          <a:xfrm rot="-2625674">
            <a:off x="6938963" y="3302000"/>
            <a:ext cx="280987" cy="1858963"/>
          </a:xfrm>
          <a:prstGeom prst="rightBrace">
            <a:avLst>
              <a:gd name="adj1" fmla="val 55132"/>
              <a:gd name="adj2" fmla="val 50000"/>
            </a:avLst>
          </a:prstGeom>
          <a:noFill/>
          <a:ln w="19050">
            <a:solidFill>
              <a:srgbClr val="FF0000"/>
            </a:solidFill>
            <a:round/>
            <a:headEnd/>
            <a:tailEnd/>
          </a:ln>
        </p:spPr>
        <p:txBody>
          <a:bodyPr wrap="none" anchor="ctr"/>
          <a:lstStyle/>
          <a:p>
            <a:endParaRPr lang="en-US">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9469">
                                            <p:txEl>
                                              <p:pRg st="0" end="0"/>
                                            </p:txEl>
                                          </p:spTgt>
                                        </p:tgtEl>
                                        <p:attrNameLst>
                                          <p:attrName>style.visibility</p:attrName>
                                        </p:attrNameLst>
                                      </p:cBhvr>
                                      <p:to>
                                        <p:strVal val="visible"/>
                                      </p:to>
                                    </p:set>
                                    <p:animEffect transition="in" filter="wipe(left)">
                                      <p:cBhvr>
                                        <p:cTn id="7" dur="500"/>
                                        <p:tgtEl>
                                          <p:spTgt spid="18946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89470"/>
                                        </p:tgtEl>
                                        <p:attrNameLst>
                                          <p:attrName>style.visibility</p:attrName>
                                        </p:attrNameLst>
                                      </p:cBhvr>
                                      <p:to>
                                        <p:strVal val="visible"/>
                                      </p:to>
                                    </p:set>
                                    <p:animEffect transition="in" filter="strips(downRight)">
                                      <p:cBhvr>
                                        <p:cTn id="10" dur="500"/>
                                        <p:tgtEl>
                                          <p:spTgt spid="18947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9470"/>
                                        </p:tgtEl>
                                        <p:attrNameLst>
                                          <p:attrName>style.visibility</p:attrName>
                                        </p:attrNameLst>
                                      </p:cBhvr>
                                      <p:to>
                                        <p:strVal val="hidden"/>
                                      </p:to>
                                    </p:set>
                                  </p:childTnLst>
                                </p:cTn>
                              </p:par>
                              <p:par>
                                <p:cTn id="15" presetID="22" presetClass="entr" presetSubtype="8" fill="hold" grpId="0" nodeType="withEffect">
                                  <p:stCondLst>
                                    <p:cond delay="0"/>
                                  </p:stCondLst>
                                  <p:childTnLst>
                                    <p:set>
                                      <p:cBhvr>
                                        <p:cTn id="16" dur="1" fill="hold">
                                          <p:stCondLst>
                                            <p:cond delay="0"/>
                                          </p:stCondLst>
                                        </p:cTn>
                                        <p:tgtEl>
                                          <p:spTgt spid="189469">
                                            <p:txEl>
                                              <p:pRg st="1" end="1"/>
                                            </p:txEl>
                                          </p:spTgt>
                                        </p:tgtEl>
                                        <p:attrNameLst>
                                          <p:attrName>style.visibility</p:attrName>
                                        </p:attrNameLst>
                                      </p:cBhvr>
                                      <p:to>
                                        <p:strVal val="visible"/>
                                      </p:to>
                                    </p:set>
                                    <p:animEffect transition="in" filter="wipe(left)">
                                      <p:cBhvr>
                                        <p:cTn id="17" dur="500"/>
                                        <p:tgtEl>
                                          <p:spTgt spid="189469">
                                            <p:txEl>
                                              <p:pRg st="1" end="1"/>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89471"/>
                                        </p:tgtEl>
                                        <p:attrNameLst>
                                          <p:attrName>style.visibility</p:attrName>
                                        </p:attrNameLst>
                                      </p:cBhvr>
                                      <p:to>
                                        <p:strVal val="visible"/>
                                      </p:to>
                                    </p:set>
                                    <p:animEffect transition="in" filter="strips(downRight)">
                                      <p:cBhvr>
                                        <p:cTn id="20" dur="500"/>
                                        <p:tgtEl>
                                          <p:spTgt spid="18947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9471"/>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189469">
                                            <p:txEl>
                                              <p:pRg st="2" end="2"/>
                                            </p:txEl>
                                          </p:spTgt>
                                        </p:tgtEl>
                                        <p:attrNameLst>
                                          <p:attrName>style.visibility</p:attrName>
                                        </p:attrNameLst>
                                      </p:cBhvr>
                                      <p:to>
                                        <p:strVal val="visible"/>
                                      </p:to>
                                    </p:set>
                                    <p:animEffect transition="in" filter="wipe(left)">
                                      <p:cBhvr>
                                        <p:cTn id="27" dur="500"/>
                                        <p:tgtEl>
                                          <p:spTgt spid="1894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69" grpId="0" build="p" bldLvl="5"/>
      <p:bldP spid="189470" grpId="0" animBg="1"/>
      <p:bldP spid="189470" grpId="1" animBg="1"/>
      <p:bldP spid="189471" grpId="0" animBg="1"/>
      <p:bldP spid="189471"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idx="4294967295"/>
          </p:nvPr>
        </p:nvSpPr>
        <p:spPr/>
        <p:txBody>
          <a:bodyPr>
            <a:normAutofit/>
          </a:bodyPr>
          <a:lstStyle/>
          <a:p>
            <a:pPr eaLnBrk="1" hangingPunct="1"/>
            <a:r>
              <a:rPr lang="en-US" sz="3300" dirty="0" smtClean="0"/>
              <a:t>Which Sellers Produce the Good?</a:t>
            </a:r>
          </a:p>
        </p:txBody>
      </p:sp>
      <p:grpSp>
        <p:nvGrpSpPr>
          <p:cNvPr id="2" name="Group 3"/>
          <p:cNvGrpSpPr>
            <a:grpSpLocks/>
          </p:cNvGrpSpPr>
          <p:nvPr/>
        </p:nvGrpSpPr>
        <p:grpSpPr bwMode="auto">
          <a:xfrm>
            <a:off x="3787775" y="1009650"/>
            <a:ext cx="4979988" cy="5295900"/>
            <a:chOff x="2386" y="636"/>
            <a:chExt cx="3137" cy="3336"/>
          </a:xfrm>
        </p:grpSpPr>
        <p:graphicFrame>
          <p:nvGraphicFramePr>
            <p:cNvPr id="23554" name="Object 4"/>
            <p:cNvGraphicFramePr>
              <a:graphicFrameLocks noChangeAspect="1"/>
            </p:cNvGraphicFramePr>
            <p:nvPr/>
          </p:nvGraphicFramePr>
          <p:xfrm>
            <a:off x="2386" y="636"/>
            <a:ext cx="3120" cy="3336"/>
          </p:xfrm>
          <a:graphic>
            <a:graphicData uri="http://schemas.openxmlformats.org/presentationml/2006/ole">
              <p:oleObj spid="_x0000_s23554" name="Chart" r:id="rId4" imgW="3543360" imgH="3790890" progId="Excel.Sheet.8">
                <p:embed/>
              </p:oleObj>
            </a:graphicData>
          </a:graphic>
        </p:graphicFrame>
        <p:sp>
          <p:nvSpPr>
            <p:cNvPr id="23575" name="Rectangle 5"/>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23576" name="Rectangle 6"/>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grpSp>
        <p:nvGrpSpPr>
          <p:cNvPr id="3" name="Group 7"/>
          <p:cNvGrpSpPr>
            <a:grpSpLocks/>
          </p:cNvGrpSpPr>
          <p:nvPr/>
        </p:nvGrpSpPr>
        <p:grpSpPr bwMode="auto">
          <a:xfrm>
            <a:off x="4586288" y="2178050"/>
            <a:ext cx="4219575" cy="2386013"/>
            <a:chOff x="2889" y="1372"/>
            <a:chExt cx="2658" cy="1503"/>
          </a:xfrm>
        </p:grpSpPr>
        <p:sp>
          <p:nvSpPr>
            <p:cNvPr id="23574" name="Rectangle 9"/>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cs typeface="Arial" charset="0"/>
                </a:rPr>
                <a:t>S</a:t>
              </a:r>
            </a:p>
          </p:txBody>
        </p:sp>
        <p:sp>
          <p:nvSpPr>
            <p:cNvPr id="23573" name="Line 8"/>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p>
          </p:txBody>
        </p:sp>
      </p:grpSp>
      <p:grpSp>
        <p:nvGrpSpPr>
          <p:cNvPr id="4" name="Group 10"/>
          <p:cNvGrpSpPr>
            <a:grpSpLocks/>
          </p:cNvGrpSpPr>
          <p:nvPr/>
        </p:nvGrpSpPr>
        <p:grpSpPr bwMode="auto">
          <a:xfrm>
            <a:off x="4583113" y="1887538"/>
            <a:ext cx="3438525" cy="3495675"/>
            <a:chOff x="2887" y="1189"/>
            <a:chExt cx="2166" cy="2202"/>
          </a:xfrm>
        </p:grpSpPr>
        <p:sp>
          <p:nvSpPr>
            <p:cNvPr id="23571" name="Line 11"/>
            <p:cNvSpPr>
              <a:spLocks noChangeShapeType="1"/>
            </p:cNvSpPr>
            <p:nvPr/>
          </p:nvSpPr>
          <p:spPr bwMode="auto">
            <a:xfrm>
              <a:off x="2887" y="1189"/>
              <a:ext cx="1901" cy="1990"/>
            </a:xfrm>
            <a:prstGeom prst="line">
              <a:avLst/>
            </a:prstGeom>
            <a:noFill/>
            <a:ln w="44450">
              <a:solidFill>
                <a:srgbClr val="C0C0C0"/>
              </a:solidFill>
              <a:round/>
              <a:headEnd/>
              <a:tailEnd/>
            </a:ln>
          </p:spPr>
          <p:txBody>
            <a:bodyPr/>
            <a:lstStyle/>
            <a:p>
              <a:endParaRPr lang="en-US"/>
            </a:p>
          </p:txBody>
        </p:sp>
        <p:sp>
          <p:nvSpPr>
            <p:cNvPr id="23572" name="Rectangle 12"/>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solidFill>
                    <a:srgbClr val="C0C0C0"/>
                  </a:solidFill>
                  <a:cs typeface="Arial" charset="0"/>
                </a:rPr>
                <a:t>D</a:t>
              </a:r>
            </a:p>
          </p:txBody>
        </p:sp>
      </p:grpSp>
      <p:grpSp>
        <p:nvGrpSpPr>
          <p:cNvPr id="5" name="Group 13"/>
          <p:cNvGrpSpPr>
            <a:grpSpLocks/>
          </p:cNvGrpSpPr>
          <p:nvPr/>
        </p:nvGrpSpPr>
        <p:grpSpPr bwMode="auto">
          <a:xfrm>
            <a:off x="3886200" y="3476625"/>
            <a:ext cx="2674938" cy="2676525"/>
            <a:chOff x="2448" y="2190"/>
            <a:chExt cx="1685" cy="1686"/>
          </a:xfrm>
        </p:grpSpPr>
        <p:grpSp>
          <p:nvGrpSpPr>
            <p:cNvPr id="6" name="Group 14"/>
            <p:cNvGrpSpPr>
              <a:grpSpLocks/>
            </p:cNvGrpSpPr>
            <p:nvPr/>
          </p:nvGrpSpPr>
          <p:grpSpPr bwMode="auto">
            <a:xfrm>
              <a:off x="3804" y="2302"/>
              <a:ext cx="329" cy="1574"/>
              <a:chOff x="3804" y="2302"/>
              <a:chExt cx="329" cy="1574"/>
            </a:xfrm>
          </p:grpSpPr>
          <p:sp>
            <p:nvSpPr>
              <p:cNvPr id="23569" name="Line 15"/>
              <p:cNvSpPr>
                <a:spLocks noChangeShapeType="1"/>
              </p:cNvSpPr>
              <p:nvPr/>
            </p:nvSpPr>
            <p:spPr bwMode="auto">
              <a:xfrm rot="5400000">
                <a:off x="3299" y="2965"/>
                <a:ext cx="1326" cy="0"/>
              </a:xfrm>
              <a:prstGeom prst="line">
                <a:avLst/>
              </a:prstGeom>
              <a:noFill/>
              <a:ln w="12700">
                <a:solidFill>
                  <a:srgbClr val="0000FF"/>
                </a:solidFill>
                <a:round/>
                <a:headEnd/>
                <a:tailEnd/>
              </a:ln>
            </p:spPr>
            <p:txBody>
              <a:bodyPr/>
              <a:lstStyle/>
              <a:p>
                <a:endParaRPr lang="en-US"/>
              </a:p>
            </p:txBody>
          </p:sp>
          <p:sp>
            <p:nvSpPr>
              <p:cNvPr id="23570" name="Rectangle 16"/>
              <p:cNvSpPr>
                <a:spLocks noChangeArrowheads="1"/>
              </p:cNvSpPr>
              <p:nvPr/>
            </p:nvSpPr>
            <p:spPr bwMode="auto">
              <a:xfrm>
                <a:off x="3804" y="3628"/>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grpSp>
          <p:nvGrpSpPr>
            <p:cNvPr id="7" name="Group 17"/>
            <p:cNvGrpSpPr>
              <a:grpSpLocks/>
            </p:cNvGrpSpPr>
            <p:nvPr/>
          </p:nvGrpSpPr>
          <p:grpSpPr bwMode="auto">
            <a:xfrm>
              <a:off x="2448" y="2190"/>
              <a:ext cx="1517" cy="248"/>
              <a:chOff x="2448" y="2190"/>
              <a:chExt cx="1517" cy="248"/>
            </a:xfrm>
          </p:grpSpPr>
          <p:sp>
            <p:nvSpPr>
              <p:cNvPr id="23567" name="Line 18"/>
              <p:cNvSpPr>
                <a:spLocks noChangeShapeType="1"/>
              </p:cNvSpPr>
              <p:nvPr/>
            </p:nvSpPr>
            <p:spPr bwMode="auto">
              <a:xfrm>
                <a:off x="2774" y="2312"/>
                <a:ext cx="1191" cy="0"/>
              </a:xfrm>
              <a:prstGeom prst="line">
                <a:avLst/>
              </a:prstGeom>
              <a:noFill/>
              <a:ln w="12700">
                <a:solidFill>
                  <a:srgbClr val="0000FF"/>
                </a:solidFill>
                <a:round/>
                <a:headEnd/>
                <a:tailEnd/>
              </a:ln>
            </p:spPr>
            <p:txBody>
              <a:bodyPr/>
              <a:lstStyle/>
              <a:p>
                <a:endParaRPr lang="en-US"/>
              </a:p>
            </p:txBody>
          </p:sp>
          <p:sp>
            <p:nvSpPr>
              <p:cNvPr id="23568" name="Rectangle 19"/>
              <p:cNvSpPr>
                <a:spLocks noChangeArrowheads="1"/>
              </p:cNvSpPr>
              <p:nvPr/>
            </p:nvSpPr>
            <p:spPr bwMode="auto">
              <a:xfrm>
                <a:off x="2448" y="2190"/>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grpSp>
      <p:sp>
        <p:nvSpPr>
          <p:cNvPr id="200724" name="Rectangle 20"/>
          <p:cNvSpPr>
            <a:spLocks noGrp="1" noChangeArrowheads="1"/>
          </p:cNvSpPr>
          <p:nvPr>
            <p:ph type="body" idx="4294967295"/>
          </p:nvPr>
        </p:nvSpPr>
        <p:spPr>
          <a:xfrm>
            <a:off x="457200" y="1001713"/>
            <a:ext cx="3178175" cy="5216525"/>
          </a:xfrm>
        </p:spPr>
        <p:txBody>
          <a:bodyPr/>
          <a:lstStyle/>
          <a:p>
            <a:pPr marL="0" indent="0" eaLnBrk="1" hangingPunct="1">
              <a:buFont typeface="Wingdings" pitchFamily="2" charset="2"/>
              <a:buNone/>
            </a:pPr>
            <a:r>
              <a:rPr lang="en-US" sz="2600" smtClean="0"/>
              <a:t>Every seller whose cost is ≤ $30 will produce the good. </a:t>
            </a:r>
          </a:p>
          <a:p>
            <a:pPr marL="0" indent="0" eaLnBrk="1" hangingPunct="1">
              <a:buFont typeface="Wingdings" pitchFamily="2" charset="2"/>
              <a:buNone/>
            </a:pPr>
            <a:r>
              <a:rPr lang="en-US" sz="2600" smtClean="0"/>
              <a:t>Every seller whose cost is &gt; $30 will not.  </a:t>
            </a:r>
          </a:p>
          <a:p>
            <a:pPr marL="0" indent="0" eaLnBrk="1" hangingPunct="1">
              <a:buFont typeface="Wingdings" pitchFamily="2" charset="2"/>
              <a:buNone/>
            </a:pPr>
            <a:r>
              <a:rPr lang="en-US" sz="2600" smtClean="0"/>
              <a:t>So, </a:t>
            </a:r>
            <a:r>
              <a:rPr lang="en-US" sz="2600" b="1" i="1" smtClean="0">
                <a:solidFill>
                  <a:srgbClr val="FF0000"/>
                </a:solidFill>
              </a:rPr>
              <a:t>the sellers with the lowest cost produce the good.</a:t>
            </a:r>
          </a:p>
        </p:txBody>
      </p:sp>
      <p:sp>
        <p:nvSpPr>
          <p:cNvPr id="200725" name="AutoShape 21"/>
          <p:cNvSpPr>
            <a:spLocks/>
          </p:cNvSpPr>
          <p:nvPr/>
        </p:nvSpPr>
        <p:spPr bwMode="auto">
          <a:xfrm rot="3720000">
            <a:off x="7295356" y="2093119"/>
            <a:ext cx="280988" cy="2355850"/>
          </a:xfrm>
          <a:prstGeom prst="rightBrace">
            <a:avLst>
              <a:gd name="adj1" fmla="val 69868"/>
              <a:gd name="adj2" fmla="val 50000"/>
            </a:avLst>
          </a:prstGeom>
          <a:noFill/>
          <a:ln w="19050">
            <a:solidFill>
              <a:srgbClr val="FF0000"/>
            </a:solidFill>
            <a:round/>
            <a:headEnd/>
            <a:tailEnd/>
          </a:ln>
        </p:spPr>
        <p:txBody>
          <a:bodyPr wrap="none" anchor="ctr"/>
          <a:lstStyle/>
          <a:p>
            <a:endParaRPr lang="en-US">
              <a:cs typeface="Arial" charset="0"/>
            </a:endParaRPr>
          </a:p>
        </p:txBody>
      </p:sp>
      <p:sp>
        <p:nvSpPr>
          <p:cNvPr id="200726" name="AutoShape 22"/>
          <p:cNvSpPr>
            <a:spLocks/>
          </p:cNvSpPr>
          <p:nvPr/>
        </p:nvSpPr>
        <p:spPr bwMode="auto">
          <a:xfrm rot="3720000">
            <a:off x="5375275" y="3348038"/>
            <a:ext cx="280987" cy="1893888"/>
          </a:xfrm>
          <a:prstGeom prst="rightBrace">
            <a:avLst>
              <a:gd name="adj1" fmla="val 56168"/>
              <a:gd name="adj2" fmla="val 50000"/>
            </a:avLst>
          </a:prstGeom>
          <a:noFill/>
          <a:ln w="19050">
            <a:solidFill>
              <a:srgbClr val="FF0000"/>
            </a:solidFill>
            <a:round/>
            <a:headEnd/>
            <a:tailEnd/>
          </a:ln>
        </p:spPr>
        <p:txBody>
          <a:bodyPr wrap="none" anchor="ctr"/>
          <a:lstStyle/>
          <a:p>
            <a:endParaRPr lang="en-US">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24">
                                            <p:txEl>
                                              <p:pRg st="0" end="0"/>
                                            </p:txEl>
                                          </p:spTgt>
                                        </p:tgtEl>
                                        <p:attrNameLst>
                                          <p:attrName>style.visibility</p:attrName>
                                        </p:attrNameLst>
                                      </p:cBhvr>
                                      <p:to>
                                        <p:strVal val="visible"/>
                                      </p:to>
                                    </p:set>
                                    <p:animEffect transition="in" filter="wipe(left)">
                                      <p:cBhvr>
                                        <p:cTn id="7" dur="500"/>
                                        <p:tgtEl>
                                          <p:spTgt spid="200724">
                                            <p:txEl>
                                              <p:pRg st="0" end="0"/>
                                            </p:txEl>
                                          </p:spTgt>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200726"/>
                                        </p:tgtEl>
                                        <p:attrNameLst>
                                          <p:attrName>style.visibility</p:attrName>
                                        </p:attrNameLst>
                                      </p:cBhvr>
                                      <p:to>
                                        <p:strVal val="visible"/>
                                      </p:to>
                                    </p:set>
                                    <p:animEffect transition="in" filter="strips(upRight)">
                                      <p:cBhvr>
                                        <p:cTn id="10" dur="500"/>
                                        <p:tgtEl>
                                          <p:spTgt spid="2007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0726"/>
                                        </p:tgtEl>
                                        <p:attrNameLst>
                                          <p:attrName>style.visibility</p:attrName>
                                        </p:attrNameLst>
                                      </p:cBhvr>
                                      <p:to>
                                        <p:strVal val="hidden"/>
                                      </p:to>
                                    </p:set>
                                  </p:childTnLst>
                                </p:cTn>
                              </p:par>
                              <p:par>
                                <p:cTn id="15" presetID="22" presetClass="entr" presetSubtype="8" fill="hold" grpId="0" nodeType="withEffect">
                                  <p:stCondLst>
                                    <p:cond delay="0"/>
                                  </p:stCondLst>
                                  <p:childTnLst>
                                    <p:set>
                                      <p:cBhvr>
                                        <p:cTn id="16" dur="1" fill="hold">
                                          <p:stCondLst>
                                            <p:cond delay="0"/>
                                          </p:stCondLst>
                                        </p:cTn>
                                        <p:tgtEl>
                                          <p:spTgt spid="200724">
                                            <p:txEl>
                                              <p:pRg st="1" end="1"/>
                                            </p:txEl>
                                          </p:spTgt>
                                        </p:tgtEl>
                                        <p:attrNameLst>
                                          <p:attrName>style.visibility</p:attrName>
                                        </p:attrNameLst>
                                      </p:cBhvr>
                                      <p:to>
                                        <p:strVal val="visible"/>
                                      </p:to>
                                    </p:set>
                                    <p:animEffect transition="in" filter="wipe(left)">
                                      <p:cBhvr>
                                        <p:cTn id="17" dur="500"/>
                                        <p:tgtEl>
                                          <p:spTgt spid="200724">
                                            <p:txEl>
                                              <p:pRg st="1" end="1"/>
                                            </p:txEl>
                                          </p:spTgt>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0725"/>
                                        </p:tgtEl>
                                        <p:attrNameLst>
                                          <p:attrName>style.visibility</p:attrName>
                                        </p:attrNameLst>
                                      </p:cBhvr>
                                      <p:to>
                                        <p:strVal val="visible"/>
                                      </p:to>
                                    </p:set>
                                    <p:animEffect transition="in" filter="strips(upRight)">
                                      <p:cBhvr>
                                        <p:cTn id="20" dur="500"/>
                                        <p:tgtEl>
                                          <p:spTgt spid="20072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00725"/>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200724">
                                            <p:txEl>
                                              <p:pRg st="2" end="2"/>
                                            </p:txEl>
                                          </p:spTgt>
                                        </p:tgtEl>
                                        <p:attrNameLst>
                                          <p:attrName>style.visibility</p:attrName>
                                        </p:attrNameLst>
                                      </p:cBhvr>
                                      <p:to>
                                        <p:strVal val="visible"/>
                                      </p:to>
                                    </p:set>
                                    <p:animEffect transition="in" filter="wipe(left)">
                                      <p:cBhvr>
                                        <p:cTn id="27" dur="500"/>
                                        <p:tgtEl>
                                          <p:spTgt spid="2007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24" grpId="0" build="p" bldLvl="5"/>
      <p:bldP spid="200725" grpId="0" animBg="1"/>
      <p:bldP spid="200725" grpId="1" animBg="1"/>
      <p:bldP spid="200726" grpId="0" animBg="1"/>
      <p:bldP spid="200726"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idx="4294967295"/>
          </p:nvPr>
        </p:nvSpPr>
        <p:spPr>
          <a:xfrm>
            <a:off x="0" y="252413"/>
            <a:ext cx="9144000" cy="649287"/>
          </a:xfrm>
        </p:spPr>
        <p:txBody>
          <a:bodyPr>
            <a:normAutofit fontScale="90000"/>
          </a:bodyPr>
          <a:lstStyle/>
          <a:p>
            <a:pPr algn="ctr" eaLnBrk="1" hangingPunct="1"/>
            <a:r>
              <a:rPr lang="en-US" sz="3700" dirty="0" smtClean="0"/>
              <a:t>Does </a:t>
            </a:r>
            <a:r>
              <a:rPr lang="en-US" sz="3700" dirty="0" err="1" smtClean="0"/>
              <a:t>Eq’m</a:t>
            </a:r>
            <a:r>
              <a:rPr lang="en-US" sz="3700" dirty="0" smtClean="0"/>
              <a:t> </a:t>
            </a:r>
            <a:r>
              <a:rPr lang="en-US" sz="3700" i="1" dirty="0" smtClean="0"/>
              <a:t>Q</a:t>
            </a:r>
            <a:r>
              <a:rPr lang="en-US" sz="3700" dirty="0" smtClean="0"/>
              <a:t>  Maximize Total Surplus?</a:t>
            </a:r>
          </a:p>
        </p:txBody>
      </p:sp>
      <p:grpSp>
        <p:nvGrpSpPr>
          <p:cNvPr id="2" name="Group 3"/>
          <p:cNvGrpSpPr>
            <a:grpSpLocks/>
          </p:cNvGrpSpPr>
          <p:nvPr/>
        </p:nvGrpSpPr>
        <p:grpSpPr bwMode="auto">
          <a:xfrm>
            <a:off x="3787775" y="1009650"/>
            <a:ext cx="4979988" cy="5295900"/>
            <a:chOff x="2386" y="636"/>
            <a:chExt cx="3137" cy="3336"/>
          </a:xfrm>
        </p:grpSpPr>
        <p:graphicFrame>
          <p:nvGraphicFramePr>
            <p:cNvPr id="24578" name="Object 4"/>
            <p:cNvGraphicFramePr>
              <a:graphicFrameLocks noChangeAspect="1"/>
            </p:cNvGraphicFramePr>
            <p:nvPr/>
          </p:nvGraphicFramePr>
          <p:xfrm>
            <a:off x="2386" y="636"/>
            <a:ext cx="3120" cy="3336"/>
          </p:xfrm>
          <a:graphic>
            <a:graphicData uri="http://schemas.openxmlformats.org/presentationml/2006/ole">
              <p:oleObj spid="_x0000_s24578" name="Chart" r:id="rId4" imgW="3543360" imgH="3790890" progId="Excel.Sheet.8">
                <p:embed/>
              </p:oleObj>
            </a:graphicData>
          </a:graphic>
        </p:graphicFrame>
        <p:sp>
          <p:nvSpPr>
            <p:cNvPr id="24598" name="Rectangle 5"/>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24599" name="Rectangle 6"/>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grpSp>
        <p:nvGrpSpPr>
          <p:cNvPr id="3" name="Group 7"/>
          <p:cNvGrpSpPr>
            <a:grpSpLocks/>
          </p:cNvGrpSpPr>
          <p:nvPr/>
        </p:nvGrpSpPr>
        <p:grpSpPr bwMode="auto">
          <a:xfrm>
            <a:off x="4586288" y="2178050"/>
            <a:ext cx="4219575" cy="2386013"/>
            <a:chOff x="2889" y="1372"/>
            <a:chExt cx="2658" cy="1503"/>
          </a:xfrm>
        </p:grpSpPr>
        <p:sp>
          <p:nvSpPr>
            <p:cNvPr id="24596" name="Line 8"/>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p>
          </p:txBody>
        </p:sp>
        <p:sp>
          <p:nvSpPr>
            <p:cNvPr id="24597" name="Rectangle 9"/>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cs typeface="Arial" charset="0"/>
                </a:rPr>
                <a:t>S</a:t>
              </a:r>
            </a:p>
          </p:txBody>
        </p:sp>
      </p:grpSp>
      <p:grpSp>
        <p:nvGrpSpPr>
          <p:cNvPr id="4" name="Group 10"/>
          <p:cNvGrpSpPr>
            <a:grpSpLocks/>
          </p:cNvGrpSpPr>
          <p:nvPr/>
        </p:nvGrpSpPr>
        <p:grpSpPr bwMode="auto">
          <a:xfrm>
            <a:off x="4583113" y="1887538"/>
            <a:ext cx="3438525" cy="3495675"/>
            <a:chOff x="2887" y="1189"/>
            <a:chExt cx="2166" cy="2202"/>
          </a:xfrm>
        </p:grpSpPr>
        <p:sp>
          <p:nvSpPr>
            <p:cNvPr id="24594" name="Line 11"/>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p>
          </p:txBody>
        </p:sp>
        <p:sp>
          <p:nvSpPr>
            <p:cNvPr id="24595" name="Rectangle 12"/>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cs typeface="Arial" charset="0"/>
                </a:rPr>
                <a:t>D</a:t>
              </a:r>
            </a:p>
          </p:txBody>
        </p:sp>
      </p:grpSp>
      <p:grpSp>
        <p:nvGrpSpPr>
          <p:cNvPr id="5" name="Group 14"/>
          <p:cNvGrpSpPr>
            <a:grpSpLocks/>
          </p:cNvGrpSpPr>
          <p:nvPr/>
        </p:nvGrpSpPr>
        <p:grpSpPr bwMode="auto">
          <a:xfrm>
            <a:off x="6038850" y="3654425"/>
            <a:ext cx="522288" cy="2498725"/>
            <a:chOff x="3804" y="2302"/>
            <a:chExt cx="329" cy="1574"/>
          </a:xfrm>
        </p:grpSpPr>
        <p:sp>
          <p:nvSpPr>
            <p:cNvPr id="24592" name="Line 15"/>
            <p:cNvSpPr>
              <a:spLocks noChangeShapeType="1"/>
            </p:cNvSpPr>
            <p:nvPr/>
          </p:nvSpPr>
          <p:spPr bwMode="auto">
            <a:xfrm rot="5400000">
              <a:off x="3299" y="2965"/>
              <a:ext cx="1326" cy="0"/>
            </a:xfrm>
            <a:prstGeom prst="line">
              <a:avLst/>
            </a:prstGeom>
            <a:noFill/>
            <a:ln w="12700">
              <a:solidFill>
                <a:srgbClr val="0000FF"/>
              </a:solidFill>
              <a:round/>
              <a:headEnd/>
              <a:tailEnd/>
            </a:ln>
          </p:spPr>
          <p:txBody>
            <a:bodyPr/>
            <a:lstStyle/>
            <a:p>
              <a:endParaRPr lang="en-US"/>
            </a:p>
          </p:txBody>
        </p:sp>
        <p:sp>
          <p:nvSpPr>
            <p:cNvPr id="24593" name="Rectangle 16"/>
            <p:cNvSpPr>
              <a:spLocks noChangeArrowheads="1"/>
            </p:cNvSpPr>
            <p:nvPr/>
          </p:nvSpPr>
          <p:spPr bwMode="auto">
            <a:xfrm>
              <a:off x="3804" y="3628"/>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sp>
        <p:nvSpPr>
          <p:cNvPr id="201748" name="Rectangle 20"/>
          <p:cNvSpPr>
            <a:spLocks noGrp="1" noChangeArrowheads="1"/>
          </p:cNvSpPr>
          <p:nvPr>
            <p:ph type="body" idx="4294967295"/>
          </p:nvPr>
        </p:nvSpPr>
        <p:spPr>
          <a:xfrm>
            <a:off x="457200" y="1001713"/>
            <a:ext cx="3322638" cy="5216525"/>
          </a:xfrm>
        </p:spPr>
        <p:txBody>
          <a:bodyPr/>
          <a:lstStyle/>
          <a:p>
            <a:pPr marL="0" indent="0" eaLnBrk="1" hangingPunct="1">
              <a:spcBef>
                <a:spcPct val="25000"/>
              </a:spcBef>
              <a:buFont typeface="Wingdings" pitchFamily="2" charset="2"/>
              <a:buNone/>
            </a:pPr>
            <a:r>
              <a:rPr lang="en-US" sz="2500" smtClean="0"/>
              <a:t>At </a:t>
            </a:r>
            <a:r>
              <a:rPr lang="en-US" sz="2500" b="1" i="1" smtClean="0"/>
              <a:t>Q</a:t>
            </a:r>
            <a:r>
              <a:rPr lang="en-US" sz="2500" smtClean="0"/>
              <a:t> = 20, </a:t>
            </a:r>
            <a:br>
              <a:rPr lang="en-US" sz="2500" smtClean="0"/>
            </a:br>
            <a:r>
              <a:rPr lang="en-US" sz="2500" smtClean="0"/>
              <a:t>cost of producing </a:t>
            </a:r>
            <a:br>
              <a:rPr lang="en-US" sz="2500" smtClean="0"/>
            </a:br>
            <a:r>
              <a:rPr lang="en-US" sz="2500" smtClean="0"/>
              <a:t>the marginal unit </a:t>
            </a:r>
            <a:br>
              <a:rPr lang="en-US" sz="2500" smtClean="0"/>
            </a:br>
            <a:r>
              <a:rPr lang="en-US" sz="2500" smtClean="0"/>
              <a:t>is $35 </a:t>
            </a:r>
          </a:p>
          <a:p>
            <a:pPr marL="0" indent="0" eaLnBrk="1" hangingPunct="1">
              <a:spcBef>
                <a:spcPct val="25000"/>
              </a:spcBef>
              <a:buFont typeface="Wingdings" pitchFamily="2" charset="2"/>
              <a:buNone/>
            </a:pPr>
            <a:r>
              <a:rPr lang="en-US" sz="2500" smtClean="0"/>
              <a:t>value to consumers </a:t>
            </a:r>
            <a:br>
              <a:rPr lang="en-US" sz="2500" smtClean="0"/>
            </a:br>
            <a:r>
              <a:rPr lang="en-US" sz="2500" smtClean="0"/>
              <a:t>of the marginal unit </a:t>
            </a:r>
            <a:br>
              <a:rPr lang="en-US" sz="2500" smtClean="0"/>
            </a:br>
            <a:r>
              <a:rPr lang="en-US" sz="2500" smtClean="0"/>
              <a:t>is only $20</a:t>
            </a:r>
          </a:p>
          <a:p>
            <a:pPr marL="0" indent="0" eaLnBrk="1" hangingPunct="1">
              <a:spcBef>
                <a:spcPct val="25000"/>
              </a:spcBef>
              <a:buFont typeface="Wingdings" pitchFamily="2" charset="2"/>
              <a:buNone/>
            </a:pPr>
            <a:r>
              <a:rPr lang="en-US" sz="2500" smtClean="0"/>
              <a:t>Hence, can increase total surplus </a:t>
            </a:r>
            <a:br>
              <a:rPr lang="en-US" sz="2500" smtClean="0"/>
            </a:br>
            <a:r>
              <a:rPr lang="en-US" sz="2500" smtClean="0"/>
              <a:t>by reducing </a:t>
            </a:r>
            <a:r>
              <a:rPr lang="en-US" sz="2500" b="1" i="1" smtClean="0"/>
              <a:t>Q</a:t>
            </a:r>
            <a:r>
              <a:rPr lang="en-US" sz="2500" smtClean="0"/>
              <a:t>.  </a:t>
            </a:r>
          </a:p>
          <a:p>
            <a:pPr marL="0" indent="0" eaLnBrk="1" hangingPunct="1">
              <a:spcBef>
                <a:spcPct val="35000"/>
              </a:spcBef>
              <a:buFont typeface="Wingdings" pitchFamily="2" charset="2"/>
              <a:buNone/>
            </a:pPr>
            <a:r>
              <a:rPr lang="en-US" sz="2500" i="1" smtClean="0">
                <a:solidFill>
                  <a:srgbClr val="FF0000"/>
                </a:solidFill>
              </a:rPr>
              <a:t>This is true at any </a:t>
            </a:r>
            <a:r>
              <a:rPr lang="en-US" sz="2500" b="1" i="1" smtClean="0">
                <a:solidFill>
                  <a:srgbClr val="FF0000"/>
                </a:solidFill>
              </a:rPr>
              <a:t>Q</a:t>
            </a:r>
            <a:r>
              <a:rPr lang="en-US" sz="2500" i="1" smtClean="0">
                <a:solidFill>
                  <a:srgbClr val="FF0000"/>
                </a:solidFill>
              </a:rPr>
              <a:t> greater than 15. </a:t>
            </a:r>
          </a:p>
        </p:txBody>
      </p:sp>
      <p:sp>
        <p:nvSpPr>
          <p:cNvPr id="201749" name="Line 21"/>
          <p:cNvSpPr>
            <a:spLocks noChangeShapeType="1"/>
          </p:cNvSpPr>
          <p:nvPr/>
        </p:nvSpPr>
        <p:spPr bwMode="auto">
          <a:xfrm flipH="1" flipV="1">
            <a:off x="6851650" y="3351213"/>
            <a:ext cx="12700" cy="2098675"/>
          </a:xfrm>
          <a:prstGeom prst="line">
            <a:avLst/>
          </a:prstGeom>
          <a:noFill/>
          <a:ln w="38100">
            <a:solidFill>
              <a:srgbClr val="CC0000"/>
            </a:solidFill>
            <a:round/>
            <a:headEnd/>
            <a:tailEnd type="triangle" w="lg" len="med"/>
          </a:ln>
        </p:spPr>
        <p:txBody>
          <a:bodyPr/>
          <a:lstStyle/>
          <a:p>
            <a:endParaRPr lang="en-US"/>
          </a:p>
        </p:txBody>
      </p:sp>
      <p:sp>
        <p:nvSpPr>
          <p:cNvPr id="201750" name="Line 22"/>
          <p:cNvSpPr>
            <a:spLocks noChangeShapeType="1"/>
          </p:cNvSpPr>
          <p:nvPr/>
        </p:nvSpPr>
        <p:spPr bwMode="auto">
          <a:xfrm flipH="1" flipV="1">
            <a:off x="6878638" y="4279900"/>
            <a:ext cx="7937" cy="1169988"/>
          </a:xfrm>
          <a:prstGeom prst="line">
            <a:avLst/>
          </a:prstGeom>
          <a:noFill/>
          <a:ln w="38100">
            <a:solidFill>
              <a:srgbClr val="00CC00"/>
            </a:solidFill>
            <a:round/>
            <a:headEnd/>
            <a:tailEnd type="triangle" w="lg" len="med"/>
          </a:ln>
        </p:spPr>
        <p:txBody>
          <a:bodyPr/>
          <a:lstStyle/>
          <a:p>
            <a:endParaRPr lang="en-US"/>
          </a:p>
        </p:txBody>
      </p:sp>
      <p:sp>
        <p:nvSpPr>
          <p:cNvPr id="201751" name="Line 23"/>
          <p:cNvSpPr>
            <a:spLocks noChangeShapeType="1"/>
          </p:cNvSpPr>
          <p:nvPr/>
        </p:nvSpPr>
        <p:spPr bwMode="auto">
          <a:xfrm>
            <a:off x="4586288" y="3357563"/>
            <a:ext cx="2257425" cy="0"/>
          </a:xfrm>
          <a:prstGeom prst="line">
            <a:avLst/>
          </a:prstGeom>
          <a:noFill/>
          <a:ln w="12700">
            <a:solidFill>
              <a:srgbClr val="CC0000"/>
            </a:solidFill>
            <a:prstDash val="lgDash"/>
            <a:round/>
            <a:headEnd/>
            <a:tailEnd/>
          </a:ln>
        </p:spPr>
        <p:txBody>
          <a:bodyPr/>
          <a:lstStyle/>
          <a:p>
            <a:endParaRPr lang="en-US"/>
          </a:p>
        </p:txBody>
      </p:sp>
      <p:sp>
        <p:nvSpPr>
          <p:cNvPr id="201752" name="Line 24"/>
          <p:cNvSpPr>
            <a:spLocks noChangeShapeType="1"/>
          </p:cNvSpPr>
          <p:nvPr/>
        </p:nvSpPr>
        <p:spPr bwMode="auto">
          <a:xfrm>
            <a:off x="4587875" y="4270375"/>
            <a:ext cx="2286000" cy="0"/>
          </a:xfrm>
          <a:prstGeom prst="line">
            <a:avLst/>
          </a:prstGeom>
          <a:noFill/>
          <a:ln w="12700">
            <a:solidFill>
              <a:srgbClr val="00CC00"/>
            </a:solidFill>
            <a:prstDash val="lgDash"/>
            <a:round/>
            <a:headEnd/>
            <a:tailEnd/>
          </a:ln>
        </p:spPr>
        <p:txBody>
          <a:bodyPr/>
          <a:lstStyle/>
          <a:p>
            <a:endParaRPr lang="en-US"/>
          </a:p>
        </p:txBody>
      </p:sp>
      <p:sp>
        <p:nvSpPr>
          <p:cNvPr id="201753" name="Line 25"/>
          <p:cNvSpPr>
            <a:spLocks noChangeShapeType="1"/>
          </p:cNvSpPr>
          <p:nvPr/>
        </p:nvSpPr>
        <p:spPr bwMode="auto">
          <a:xfrm flipH="1">
            <a:off x="6457950" y="5448300"/>
            <a:ext cx="400050" cy="0"/>
          </a:xfrm>
          <a:prstGeom prst="line">
            <a:avLst/>
          </a:prstGeom>
          <a:noFill/>
          <a:ln w="38100">
            <a:solidFill>
              <a:srgbClr val="0000FF"/>
            </a:solidFill>
            <a:round/>
            <a:headEnd/>
            <a:tailEnd type="triangle" w="lg" len="me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1748">
                                            <p:txEl>
                                              <p:pRg st="0" end="0"/>
                                            </p:txEl>
                                          </p:spTgt>
                                        </p:tgtEl>
                                        <p:attrNameLst>
                                          <p:attrName>style.visibility</p:attrName>
                                        </p:attrNameLst>
                                      </p:cBhvr>
                                      <p:to>
                                        <p:strVal val="visible"/>
                                      </p:to>
                                    </p:set>
                                    <p:animEffect transition="in" filter="wipe(left)">
                                      <p:cBhvr>
                                        <p:cTn id="7" dur="500"/>
                                        <p:tgtEl>
                                          <p:spTgt spid="201748">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1749"/>
                                        </p:tgtEl>
                                        <p:attrNameLst>
                                          <p:attrName>style.visibility</p:attrName>
                                        </p:attrNameLst>
                                      </p:cBhvr>
                                      <p:to>
                                        <p:strVal val="visible"/>
                                      </p:to>
                                    </p:set>
                                    <p:animEffect transition="in" filter="wipe(down)">
                                      <p:cBhvr>
                                        <p:cTn id="11" dur="500"/>
                                        <p:tgtEl>
                                          <p:spTgt spid="20174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01751"/>
                                        </p:tgtEl>
                                        <p:attrNameLst>
                                          <p:attrName>style.visibility</p:attrName>
                                        </p:attrNameLst>
                                      </p:cBhvr>
                                      <p:to>
                                        <p:strVal val="visible"/>
                                      </p:to>
                                    </p:set>
                                    <p:animEffect transition="in" filter="wipe(right)">
                                      <p:cBhvr>
                                        <p:cTn id="15" dur="500"/>
                                        <p:tgtEl>
                                          <p:spTgt spid="20175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1748">
                                            <p:txEl>
                                              <p:pRg st="1" end="1"/>
                                            </p:txEl>
                                          </p:spTgt>
                                        </p:tgtEl>
                                        <p:attrNameLst>
                                          <p:attrName>style.visibility</p:attrName>
                                        </p:attrNameLst>
                                      </p:cBhvr>
                                      <p:to>
                                        <p:strVal val="visible"/>
                                      </p:to>
                                    </p:set>
                                    <p:animEffect transition="in" filter="wipe(left)">
                                      <p:cBhvr>
                                        <p:cTn id="20" dur="500"/>
                                        <p:tgtEl>
                                          <p:spTgt spid="201748">
                                            <p:txEl>
                                              <p:pRg st="1" end="1"/>
                                            </p:txEl>
                                          </p:spTgt>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01750"/>
                                        </p:tgtEl>
                                        <p:attrNameLst>
                                          <p:attrName>style.visibility</p:attrName>
                                        </p:attrNameLst>
                                      </p:cBhvr>
                                      <p:to>
                                        <p:strVal val="visible"/>
                                      </p:to>
                                    </p:set>
                                    <p:animEffect transition="in" filter="wipe(down)">
                                      <p:cBhvr>
                                        <p:cTn id="24" dur="500"/>
                                        <p:tgtEl>
                                          <p:spTgt spid="201750"/>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201752"/>
                                        </p:tgtEl>
                                        <p:attrNameLst>
                                          <p:attrName>style.visibility</p:attrName>
                                        </p:attrNameLst>
                                      </p:cBhvr>
                                      <p:to>
                                        <p:strVal val="visible"/>
                                      </p:to>
                                    </p:set>
                                    <p:animEffect transition="in" filter="wipe(right)">
                                      <p:cBhvr>
                                        <p:cTn id="28" dur="500"/>
                                        <p:tgtEl>
                                          <p:spTgt spid="2017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1748">
                                            <p:txEl>
                                              <p:pRg st="2" end="2"/>
                                            </p:txEl>
                                          </p:spTgt>
                                        </p:tgtEl>
                                        <p:attrNameLst>
                                          <p:attrName>style.visibility</p:attrName>
                                        </p:attrNameLst>
                                      </p:cBhvr>
                                      <p:to>
                                        <p:strVal val="visible"/>
                                      </p:to>
                                    </p:set>
                                    <p:animEffect transition="in" filter="wipe(left)">
                                      <p:cBhvr>
                                        <p:cTn id="33" dur="500"/>
                                        <p:tgtEl>
                                          <p:spTgt spid="201748">
                                            <p:txEl>
                                              <p:pRg st="2" end="2"/>
                                            </p:txEl>
                                          </p:spTgt>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01753"/>
                                        </p:tgtEl>
                                        <p:attrNameLst>
                                          <p:attrName>style.visibility</p:attrName>
                                        </p:attrNameLst>
                                      </p:cBhvr>
                                      <p:to>
                                        <p:strVal val="visible"/>
                                      </p:to>
                                    </p:set>
                                    <p:animEffect transition="in" filter="wipe(right)">
                                      <p:cBhvr>
                                        <p:cTn id="37" dur="500"/>
                                        <p:tgtEl>
                                          <p:spTgt spid="2017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1748">
                                            <p:txEl>
                                              <p:pRg st="3" end="3"/>
                                            </p:txEl>
                                          </p:spTgt>
                                        </p:tgtEl>
                                        <p:attrNameLst>
                                          <p:attrName>style.visibility</p:attrName>
                                        </p:attrNameLst>
                                      </p:cBhvr>
                                      <p:to>
                                        <p:strVal val="visible"/>
                                      </p:to>
                                    </p:set>
                                    <p:animEffect transition="in" filter="wipe(left)">
                                      <p:cBhvr>
                                        <p:cTn id="42" dur="500"/>
                                        <p:tgtEl>
                                          <p:spTgt spid="2017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8" grpId="0" build="p" bldLvl="5"/>
      <p:bldP spid="201749" grpId="0" animBg="1"/>
      <p:bldP spid="201750" grpId="0" animBg="1"/>
      <p:bldP spid="201751" grpId="0" animBg="1"/>
      <p:bldP spid="201752" grpId="0" animBg="1"/>
      <p:bldP spid="20175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2"/>
          <p:cNvSpPr>
            <a:spLocks noGrp="1" noChangeArrowheads="1"/>
          </p:cNvSpPr>
          <p:nvPr>
            <p:ph type="title" idx="4294967295"/>
          </p:nvPr>
        </p:nvSpPr>
        <p:spPr>
          <a:xfrm>
            <a:off x="0" y="252413"/>
            <a:ext cx="9144000" cy="649287"/>
          </a:xfrm>
        </p:spPr>
        <p:txBody>
          <a:bodyPr>
            <a:normAutofit fontScale="90000"/>
          </a:bodyPr>
          <a:lstStyle/>
          <a:p>
            <a:pPr algn="ctr" eaLnBrk="1" hangingPunct="1"/>
            <a:r>
              <a:rPr lang="en-US" sz="3700" dirty="0" smtClean="0"/>
              <a:t>Does </a:t>
            </a:r>
            <a:r>
              <a:rPr lang="en-US" sz="3700" dirty="0" err="1" smtClean="0"/>
              <a:t>Eq’m</a:t>
            </a:r>
            <a:r>
              <a:rPr lang="en-US" sz="3700" dirty="0" smtClean="0"/>
              <a:t> </a:t>
            </a:r>
            <a:r>
              <a:rPr lang="en-US" sz="3700" i="1" dirty="0" smtClean="0"/>
              <a:t>Q</a:t>
            </a:r>
            <a:r>
              <a:rPr lang="en-US" sz="3700" dirty="0" smtClean="0"/>
              <a:t>  Maximize Total Surplus?</a:t>
            </a:r>
          </a:p>
        </p:txBody>
      </p:sp>
      <p:grpSp>
        <p:nvGrpSpPr>
          <p:cNvPr id="2" name="Group 3"/>
          <p:cNvGrpSpPr>
            <a:grpSpLocks/>
          </p:cNvGrpSpPr>
          <p:nvPr/>
        </p:nvGrpSpPr>
        <p:grpSpPr bwMode="auto">
          <a:xfrm>
            <a:off x="3787775" y="1009650"/>
            <a:ext cx="4979988" cy="5295900"/>
            <a:chOff x="2386" y="636"/>
            <a:chExt cx="3137" cy="3336"/>
          </a:xfrm>
        </p:grpSpPr>
        <p:graphicFrame>
          <p:nvGraphicFramePr>
            <p:cNvPr id="25602" name="Object 4"/>
            <p:cNvGraphicFramePr>
              <a:graphicFrameLocks noChangeAspect="1"/>
            </p:cNvGraphicFramePr>
            <p:nvPr/>
          </p:nvGraphicFramePr>
          <p:xfrm>
            <a:off x="2386" y="636"/>
            <a:ext cx="3120" cy="3336"/>
          </p:xfrm>
          <a:graphic>
            <a:graphicData uri="http://schemas.openxmlformats.org/presentationml/2006/ole">
              <p:oleObj spid="_x0000_s25602" name="Chart" r:id="rId4" imgW="3543360" imgH="3790890" progId="Excel.Sheet.8">
                <p:embed/>
              </p:oleObj>
            </a:graphicData>
          </a:graphic>
        </p:graphicFrame>
        <p:sp>
          <p:nvSpPr>
            <p:cNvPr id="25622" name="Rectangle 5"/>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25623" name="Rectangle 6"/>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grpSp>
        <p:nvGrpSpPr>
          <p:cNvPr id="3" name="Group 7"/>
          <p:cNvGrpSpPr>
            <a:grpSpLocks/>
          </p:cNvGrpSpPr>
          <p:nvPr/>
        </p:nvGrpSpPr>
        <p:grpSpPr bwMode="auto">
          <a:xfrm>
            <a:off x="4586288" y="2178050"/>
            <a:ext cx="4219575" cy="2386013"/>
            <a:chOff x="2889" y="1372"/>
            <a:chExt cx="2658" cy="1503"/>
          </a:xfrm>
        </p:grpSpPr>
        <p:sp>
          <p:nvSpPr>
            <p:cNvPr id="25620" name="Line 8"/>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p>
          </p:txBody>
        </p:sp>
        <p:sp>
          <p:nvSpPr>
            <p:cNvPr id="25621" name="Rectangle 9"/>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cs typeface="Arial" charset="0"/>
                </a:rPr>
                <a:t>S</a:t>
              </a:r>
            </a:p>
          </p:txBody>
        </p:sp>
      </p:grpSp>
      <p:grpSp>
        <p:nvGrpSpPr>
          <p:cNvPr id="4" name="Group 10"/>
          <p:cNvGrpSpPr>
            <a:grpSpLocks/>
          </p:cNvGrpSpPr>
          <p:nvPr/>
        </p:nvGrpSpPr>
        <p:grpSpPr bwMode="auto">
          <a:xfrm>
            <a:off x="4583113" y="1887538"/>
            <a:ext cx="3438525" cy="3495675"/>
            <a:chOff x="2887" y="1189"/>
            <a:chExt cx="2166" cy="2202"/>
          </a:xfrm>
        </p:grpSpPr>
        <p:sp>
          <p:nvSpPr>
            <p:cNvPr id="25618" name="Line 11"/>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p>
          </p:txBody>
        </p:sp>
        <p:sp>
          <p:nvSpPr>
            <p:cNvPr id="25619" name="Rectangle 12"/>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cs typeface="Arial" charset="0"/>
                </a:rPr>
                <a:t>D</a:t>
              </a:r>
            </a:p>
          </p:txBody>
        </p:sp>
      </p:grpSp>
      <p:grpSp>
        <p:nvGrpSpPr>
          <p:cNvPr id="5" name="Group 14"/>
          <p:cNvGrpSpPr>
            <a:grpSpLocks/>
          </p:cNvGrpSpPr>
          <p:nvPr/>
        </p:nvGrpSpPr>
        <p:grpSpPr bwMode="auto">
          <a:xfrm>
            <a:off x="6038850" y="3654425"/>
            <a:ext cx="522288" cy="2498725"/>
            <a:chOff x="3804" y="2302"/>
            <a:chExt cx="329" cy="1574"/>
          </a:xfrm>
        </p:grpSpPr>
        <p:sp>
          <p:nvSpPr>
            <p:cNvPr id="25616" name="Line 15"/>
            <p:cNvSpPr>
              <a:spLocks noChangeShapeType="1"/>
            </p:cNvSpPr>
            <p:nvPr/>
          </p:nvSpPr>
          <p:spPr bwMode="auto">
            <a:xfrm rot="5400000">
              <a:off x="3299" y="2965"/>
              <a:ext cx="1326" cy="0"/>
            </a:xfrm>
            <a:prstGeom prst="line">
              <a:avLst/>
            </a:prstGeom>
            <a:noFill/>
            <a:ln w="12700">
              <a:solidFill>
                <a:srgbClr val="0000FF"/>
              </a:solidFill>
              <a:round/>
              <a:headEnd/>
              <a:tailEnd/>
            </a:ln>
          </p:spPr>
          <p:txBody>
            <a:bodyPr/>
            <a:lstStyle/>
            <a:p>
              <a:endParaRPr lang="en-US"/>
            </a:p>
          </p:txBody>
        </p:sp>
        <p:sp>
          <p:nvSpPr>
            <p:cNvPr id="25617" name="Rectangle 16"/>
            <p:cNvSpPr>
              <a:spLocks noChangeArrowheads="1"/>
            </p:cNvSpPr>
            <p:nvPr/>
          </p:nvSpPr>
          <p:spPr bwMode="auto">
            <a:xfrm>
              <a:off x="3804" y="3628"/>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sp>
        <p:nvSpPr>
          <p:cNvPr id="202772" name="Rectangle 20"/>
          <p:cNvSpPr>
            <a:spLocks noGrp="1" noChangeArrowheads="1"/>
          </p:cNvSpPr>
          <p:nvPr>
            <p:ph type="body" idx="4294967295"/>
          </p:nvPr>
        </p:nvSpPr>
        <p:spPr>
          <a:xfrm>
            <a:off x="457200" y="1001713"/>
            <a:ext cx="3322638" cy="5216525"/>
          </a:xfrm>
        </p:spPr>
        <p:txBody>
          <a:bodyPr/>
          <a:lstStyle/>
          <a:p>
            <a:pPr marL="0" indent="0" eaLnBrk="1" hangingPunct="1">
              <a:spcBef>
                <a:spcPct val="25000"/>
              </a:spcBef>
              <a:buFont typeface="Wingdings" pitchFamily="2" charset="2"/>
              <a:buNone/>
            </a:pPr>
            <a:r>
              <a:rPr lang="en-US" sz="2500" smtClean="0"/>
              <a:t>At </a:t>
            </a:r>
            <a:r>
              <a:rPr lang="en-US" sz="2500" b="1" i="1" smtClean="0"/>
              <a:t>Q</a:t>
            </a:r>
            <a:r>
              <a:rPr lang="en-US" sz="2500" smtClean="0"/>
              <a:t> = 10, </a:t>
            </a:r>
            <a:br>
              <a:rPr lang="en-US" sz="2500" smtClean="0"/>
            </a:br>
            <a:r>
              <a:rPr lang="en-US" sz="2500" smtClean="0"/>
              <a:t>cost of producing </a:t>
            </a:r>
            <a:br>
              <a:rPr lang="en-US" sz="2500" smtClean="0"/>
            </a:br>
            <a:r>
              <a:rPr lang="en-US" sz="2500" smtClean="0"/>
              <a:t>the marginal unit </a:t>
            </a:r>
            <a:br>
              <a:rPr lang="en-US" sz="2500" smtClean="0"/>
            </a:br>
            <a:r>
              <a:rPr lang="en-US" sz="2500" smtClean="0"/>
              <a:t>is $25 </a:t>
            </a:r>
          </a:p>
          <a:p>
            <a:pPr marL="0" indent="0" eaLnBrk="1" hangingPunct="1">
              <a:spcBef>
                <a:spcPct val="25000"/>
              </a:spcBef>
              <a:buFont typeface="Wingdings" pitchFamily="2" charset="2"/>
              <a:buNone/>
            </a:pPr>
            <a:r>
              <a:rPr lang="en-US" sz="2500" smtClean="0"/>
              <a:t>value to consumers </a:t>
            </a:r>
            <a:br>
              <a:rPr lang="en-US" sz="2500" smtClean="0"/>
            </a:br>
            <a:r>
              <a:rPr lang="en-US" sz="2500" smtClean="0"/>
              <a:t>of the marginal unit </a:t>
            </a:r>
            <a:br>
              <a:rPr lang="en-US" sz="2500" smtClean="0"/>
            </a:br>
            <a:r>
              <a:rPr lang="en-US" sz="2500" smtClean="0"/>
              <a:t>is $40</a:t>
            </a:r>
          </a:p>
          <a:p>
            <a:pPr marL="0" indent="0" eaLnBrk="1" hangingPunct="1">
              <a:spcBef>
                <a:spcPct val="25000"/>
              </a:spcBef>
              <a:buFont typeface="Wingdings" pitchFamily="2" charset="2"/>
              <a:buNone/>
            </a:pPr>
            <a:r>
              <a:rPr lang="en-US" sz="2500" smtClean="0"/>
              <a:t>Hence, can increase total surplus </a:t>
            </a:r>
            <a:br>
              <a:rPr lang="en-US" sz="2500" smtClean="0"/>
            </a:br>
            <a:r>
              <a:rPr lang="en-US" sz="2500" smtClean="0"/>
              <a:t>by increasing </a:t>
            </a:r>
            <a:r>
              <a:rPr lang="en-US" sz="2500" b="1" i="1" smtClean="0"/>
              <a:t>Q</a:t>
            </a:r>
            <a:r>
              <a:rPr lang="en-US" sz="2500" smtClean="0"/>
              <a:t>.  </a:t>
            </a:r>
          </a:p>
          <a:p>
            <a:pPr marL="0" indent="0" eaLnBrk="1" hangingPunct="1">
              <a:spcBef>
                <a:spcPct val="35000"/>
              </a:spcBef>
              <a:buFont typeface="Wingdings" pitchFamily="2" charset="2"/>
              <a:buNone/>
            </a:pPr>
            <a:r>
              <a:rPr lang="en-US" sz="2500" i="1" smtClean="0">
                <a:solidFill>
                  <a:srgbClr val="FF0000"/>
                </a:solidFill>
              </a:rPr>
              <a:t>This is true at any </a:t>
            </a:r>
            <a:r>
              <a:rPr lang="en-US" sz="2500" b="1" i="1" smtClean="0">
                <a:solidFill>
                  <a:srgbClr val="FF0000"/>
                </a:solidFill>
              </a:rPr>
              <a:t>Q</a:t>
            </a:r>
            <a:r>
              <a:rPr lang="en-US" sz="2500" i="1" smtClean="0">
                <a:solidFill>
                  <a:srgbClr val="FF0000"/>
                </a:solidFill>
              </a:rPr>
              <a:t> less than 15. </a:t>
            </a:r>
          </a:p>
        </p:txBody>
      </p:sp>
      <p:sp>
        <p:nvSpPr>
          <p:cNvPr id="202773" name="Line 21"/>
          <p:cNvSpPr>
            <a:spLocks noChangeShapeType="1"/>
          </p:cNvSpPr>
          <p:nvPr/>
        </p:nvSpPr>
        <p:spPr bwMode="auto">
          <a:xfrm flipH="1" flipV="1">
            <a:off x="5702300" y="3970338"/>
            <a:ext cx="12700" cy="1479550"/>
          </a:xfrm>
          <a:prstGeom prst="line">
            <a:avLst/>
          </a:prstGeom>
          <a:noFill/>
          <a:ln w="38100">
            <a:solidFill>
              <a:srgbClr val="CC0000"/>
            </a:solidFill>
            <a:round/>
            <a:headEnd/>
            <a:tailEnd type="triangle" w="lg" len="med"/>
          </a:ln>
        </p:spPr>
        <p:txBody>
          <a:bodyPr/>
          <a:lstStyle/>
          <a:p>
            <a:endParaRPr lang="en-US"/>
          </a:p>
        </p:txBody>
      </p:sp>
      <p:sp>
        <p:nvSpPr>
          <p:cNvPr id="202774" name="Line 22"/>
          <p:cNvSpPr>
            <a:spLocks noChangeShapeType="1"/>
          </p:cNvSpPr>
          <p:nvPr/>
        </p:nvSpPr>
        <p:spPr bwMode="auto">
          <a:xfrm flipH="1" flipV="1">
            <a:off x="5715000" y="3065463"/>
            <a:ext cx="22225" cy="2384425"/>
          </a:xfrm>
          <a:prstGeom prst="line">
            <a:avLst/>
          </a:prstGeom>
          <a:noFill/>
          <a:ln w="38100">
            <a:solidFill>
              <a:srgbClr val="00CC00"/>
            </a:solidFill>
            <a:round/>
            <a:headEnd/>
            <a:tailEnd type="triangle" w="lg" len="med"/>
          </a:ln>
        </p:spPr>
        <p:txBody>
          <a:bodyPr/>
          <a:lstStyle/>
          <a:p>
            <a:endParaRPr lang="en-US"/>
          </a:p>
        </p:txBody>
      </p:sp>
      <p:sp>
        <p:nvSpPr>
          <p:cNvPr id="202777" name="Line 25"/>
          <p:cNvSpPr>
            <a:spLocks noChangeShapeType="1"/>
          </p:cNvSpPr>
          <p:nvPr/>
        </p:nvSpPr>
        <p:spPr bwMode="auto">
          <a:xfrm rot="10800000" flipH="1">
            <a:off x="5713413" y="5448300"/>
            <a:ext cx="400050" cy="0"/>
          </a:xfrm>
          <a:prstGeom prst="line">
            <a:avLst/>
          </a:prstGeom>
          <a:noFill/>
          <a:ln w="38100">
            <a:solidFill>
              <a:srgbClr val="0000FF"/>
            </a:solidFill>
            <a:round/>
            <a:headEnd/>
            <a:tailEnd type="triangle" w="lg" len="med"/>
          </a:ln>
        </p:spPr>
        <p:txBody>
          <a:bodyPr/>
          <a:lstStyle/>
          <a:p>
            <a:endParaRPr lang="en-US"/>
          </a:p>
        </p:txBody>
      </p:sp>
      <p:sp>
        <p:nvSpPr>
          <p:cNvPr id="202778" name="Line 26"/>
          <p:cNvSpPr>
            <a:spLocks noChangeShapeType="1"/>
          </p:cNvSpPr>
          <p:nvPr/>
        </p:nvSpPr>
        <p:spPr bwMode="auto">
          <a:xfrm>
            <a:off x="4586288" y="3071813"/>
            <a:ext cx="1128712" cy="0"/>
          </a:xfrm>
          <a:prstGeom prst="line">
            <a:avLst/>
          </a:prstGeom>
          <a:noFill/>
          <a:ln w="12700">
            <a:solidFill>
              <a:srgbClr val="00CC00"/>
            </a:solidFill>
            <a:prstDash val="lgDash"/>
            <a:round/>
            <a:headEnd/>
            <a:tailEnd/>
          </a:ln>
        </p:spPr>
        <p:txBody>
          <a:bodyPr/>
          <a:lstStyle/>
          <a:p>
            <a:endParaRPr lang="en-US"/>
          </a:p>
        </p:txBody>
      </p:sp>
      <p:sp>
        <p:nvSpPr>
          <p:cNvPr id="202779" name="Line 27"/>
          <p:cNvSpPr>
            <a:spLocks noChangeShapeType="1"/>
          </p:cNvSpPr>
          <p:nvPr/>
        </p:nvSpPr>
        <p:spPr bwMode="auto">
          <a:xfrm>
            <a:off x="4587875" y="3973513"/>
            <a:ext cx="1128713" cy="0"/>
          </a:xfrm>
          <a:prstGeom prst="line">
            <a:avLst/>
          </a:prstGeom>
          <a:noFill/>
          <a:ln w="12700">
            <a:solidFill>
              <a:srgbClr val="CC0000"/>
            </a:solidFill>
            <a:prstDash val="lgDash"/>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772">
                                            <p:txEl>
                                              <p:pRg st="0" end="0"/>
                                            </p:txEl>
                                          </p:spTgt>
                                        </p:tgtEl>
                                        <p:attrNameLst>
                                          <p:attrName>style.visibility</p:attrName>
                                        </p:attrNameLst>
                                      </p:cBhvr>
                                      <p:to>
                                        <p:strVal val="visible"/>
                                      </p:to>
                                    </p:set>
                                    <p:animEffect transition="in" filter="wipe(left)">
                                      <p:cBhvr>
                                        <p:cTn id="7" dur="500"/>
                                        <p:tgtEl>
                                          <p:spTgt spid="202772">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2773"/>
                                        </p:tgtEl>
                                        <p:attrNameLst>
                                          <p:attrName>style.visibility</p:attrName>
                                        </p:attrNameLst>
                                      </p:cBhvr>
                                      <p:to>
                                        <p:strVal val="visible"/>
                                      </p:to>
                                    </p:set>
                                    <p:animEffect transition="in" filter="wipe(down)">
                                      <p:cBhvr>
                                        <p:cTn id="11" dur="500"/>
                                        <p:tgtEl>
                                          <p:spTgt spid="20277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02779"/>
                                        </p:tgtEl>
                                        <p:attrNameLst>
                                          <p:attrName>style.visibility</p:attrName>
                                        </p:attrNameLst>
                                      </p:cBhvr>
                                      <p:to>
                                        <p:strVal val="visible"/>
                                      </p:to>
                                    </p:set>
                                    <p:animEffect transition="in" filter="wipe(right)">
                                      <p:cBhvr>
                                        <p:cTn id="15" dur="500"/>
                                        <p:tgtEl>
                                          <p:spTgt spid="20277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2772">
                                            <p:txEl>
                                              <p:pRg st="1" end="1"/>
                                            </p:txEl>
                                          </p:spTgt>
                                        </p:tgtEl>
                                        <p:attrNameLst>
                                          <p:attrName>style.visibility</p:attrName>
                                        </p:attrNameLst>
                                      </p:cBhvr>
                                      <p:to>
                                        <p:strVal val="visible"/>
                                      </p:to>
                                    </p:set>
                                    <p:animEffect transition="in" filter="wipe(left)">
                                      <p:cBhvr>
                                        <p:cTn id="20" dur="500"/>
                                        <p:tgtEl>
                                          <p:spTgt spid="202772">
                                            <p:txEl>
                                              <p:pRg st="1" end="1"/>
                                            </p:txEl>
                                          </p:spTgt>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02774"/>
                                        </p:tgtEl>
                                        <p:attrNameLst>
                                          <p:attrName>style.visibility</p:attrName>
                                        </p:attrNameLst>
                                      </p:cBhvr>
                                      <p:to>
                                        <p:strVal val="visible"/>
                                      </p:to>
                                    </p:set>
                                    <p:animEffect transition="in" filter="wipe(down)">
                                      <p:cBhvr>
                                        <p:cTn id="24" dur="500"/>
                                        <p:tgtEl>
                                          <p:spTgt spid="202774"/>
                                        </p:tgtEl>
                                      </p:cBhvr>
                                    </p:animEffect>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202778"/>
                                        </p:tgtEl>
                                        <p:attrNameLst>
                                          <p:attrName>style.visibility</p:attrName>
                                        </p:attrNameLst>
                                      </p:cBhvr>
                                      <p:to>
                                        <p:strVal val="visible"/>
                                      </p:to>
                                    </p:set>
                                    <p:animEffect transition="in" filter="wipe(right)">
                                      <p:cBhvr>
                                        <p:cTn id="28" dur="500"/>
                                        <p:tgtEl>
                                          <p:spTgt spid="20277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2772">
                                            <p:txEl>
                                              <p:pRg st="2" end="2"/>
                                            </p:txEl>
                                          </p:spTgt>
                                        </p:tgtEl>
                                        <p:attrNameLst>
                                          <p:attrName>style.visibility</p:attrName>
                                        </p:attrNameLst>
                                      </p:cBhvr>
                                      <p:to>
                                        <p:strVal val="visible"/>
                                      </p:to>
                                    </p:set>
                                    <p:animEffect transition="in" filter="wipe(left)">
                                      <p:cBhvr>
                                        <p:cTn id="33" dur="500"/>
                                        <p:tgtEl>
                                          <p:spTgt spid="202772">
                                            <p:txEl>
                                              <p:pRg st="2" end="2"/>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02777"/>
                                        </p:tgtEl>
                                        <p:attrNameLst>
                                          <p:attrName>style.visibility</p:attrName>
                                        </p:attrNameLst>
                                      </p:cBhvr>
                                      <p:to>
                                        <p:strVal val="visible"/>
                                      </p:to>
                                    </p:set>
                                    <p:animEffect transition="in" filter="wipe(left)">
                                      <p:cBhvr>
                                        <p:cTn id="37" dur="500"/>
                                        <p:tgtEl>
                                          <p:spTgt spid="20277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2772">
                                            <p:txEl>
                                              <p:pRg st="3" end="3"/>
                                            </p:txEl>
                                          </p:spTgt>
                                        </p:tgtEl>
                                        <p:attrNameLst>
                                          <p:attrName>style.visibility</p:attrName>
                                        </p:attrNameLst>
                                      </p:cBhvr>
                                      <p:to>
                                        <p:strVal val="visible"/>
                                      </p:to>
                                    </p:set>
                                    <p:animEffect transition="in" filter="wipe(left)">
                                      <p:cBhvr>
                                        <p:cTn id="42" dur="500"/>
                                        <p:tgtEl>
                                          <p:spTgt spid="2027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2" grpId="0" build="p" bldLvl="5"/>
      <p:bldP spid="202773" grpId="0" animBg="1"/>
      <p:bldP spid="202774" grpId="0" animBg="1"/>
      <p:bldP spid="202777" grpId="0" animBg="1"/>
      <p:bldP spid="202778" grpId="0" animBg="1"/>
      <p:bldP spid="20277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2"/>
          <p:cNvSpPr>
            <a:spLocks noGrp="1" noChangeArrowheads="1"/>
          </p:cNvSpPr>
          <p:nvPr>
            <p:ph type="title" idx="4294967295"/>
          </p:nvPr>
        </p:nvSpPr>
        <p:spPr>
          <a:xfrm>
            <a:off x="0" y="252413"/>
            <a:ext cx="9144000" cy="649287"/>
          </a:xfrm>
        </p:spPr>
        <p:txBody>
          <a:bodyPr>
            <a:normAutofit fontScale="90000"/>
          </a:bodyPr>
          <a:lstStyle/>
          <a:p>
            <a:pPr algn="ctr" eaLnBrk="1" hangingPunct="1"/>
            <a:r>
              <a:rPr lang="en-US" sz="3700" smtClean="0"/>
              <a:t>Does Eq’m </a:t>
            </a:r>
            <a:r>
              <a:rPr lang="en-US" sz="3700" i="1" smtClean="0"/>
              <a:t>Q</a:t>
            </a:r>
            <a:r>
              <a:rPr lang="en-US" sz="3700" smtClean="0"/>
              <a:t>  Maximize Total Surplus?</a:t>
            </a:r>
          </a:p>
        </p:txBody>
      </p:sp>
      <p:grpSp>
        <p:nvGrpSpPr>
          <p:cNvPr id="2" name="Group 3"/>
          <p:cNvGrpSpPr>
            <a:grpSpLocks/>
          </p:cNvGrpSpPr>
          <p:nvPr/>
        </p:nvGrpSpPr>
        <p:grpSpPr bwMode="auto">
          <a:xfrm>
            <a:off x="3787775" y="1009650"/>
            <a:ext cx="4979988" cy="5295900"/>
            <a:chOff x="2386" y="636"/>
            <a:chExt cx="3137" cy="3336"/>
          </a:xfrm>
        </p:grpSpPr>
        <p:graphicFrame>
          <p:nvGraphicFramePr>
            <p:cNvPr id="26626" name="Object 4"/>
            <p:cNvGraphicFramePr>
              <a:graphicFrameLocks noChangeAspect="1"/>
            </p:cNvGraphicFramePr>
            <p:nvPr/>
          </p:nvGraphicFramePr>
          <p:xfrm>
            <a:off x="2386" y="636"/>
            <a:ext cx="3120" cy="3336"/>
          </p:xfrm>
          <a:graphic>
            <a:graphicData uri="http://schemas.openxmlformats.org/presentationml/2006/ole">
              <p:oleObj spid="_x0000_s26626" name="Chart" r:id="rId4" imgW="3543360" imgH="3790890" progId="Excel.Sheet.8">
                <p:embed/>
              </p:oleObj>
            </a:graphicData>
          </a:graphic>
        </p:graphicFrame>
        <p:sp>
          <p:nvSpPr>
            <p:cNvPr id="26641" name="Rectangle 5"/>
            <p:cNvSpPr>
              <a:spLocks noChangeArrowheads="1"/>
            </p:cNvSpPr>
            <p:nvPr/>
          </p:nvSpPr>
          <p:spPr bwMode="auto">
            <a:xfrm>
              <a:off x="2717" y="731"/>
              <a:ext cx="260" cy="317"/>
            </a:xfrm>
            <a:prstGeom prst="rect">
              <a:avLst/>
            </a:prstGeom>
            <a:solidFill>
              <a:schemeClr val="bg1"/>
            </a:solidFill>
            <a:ln w="9525">
              <a:noFill/>
              <a:miter lim="800000"/>
              <a:headEnd/>
              <a:tailEnd/>
            </a:ln>
          </p:spPr>
          <p:txBody>
            <a:bodyPr>
              <a:spAutoFit/>
            </a:bodyPr>
            <a:lstStyle/>
            <a:p>
              <a:r>
                <a:rPr lang="en-US" sz="2700" b="1" i="1">
                  <a:cs typeface="Arial" charset="0"/>
                </a:rPr>
                <a:t>P</a:t>
              </a:r>
            </a:p>
          </p:txBody>
        </p:sp>
        <p:sp>
          <p:nvSpPr>
            <p:cNvPr id="26642" name="Rectangle 6"/>
            <p:cNvSpPr>
              <a:spLocks noChangeArrowheads="1"/>
            </p:cNvSpPr>
            <p:nvPr/>
          </p:nvSpPr>
          <p:spPr bwMode="auto">
            <a:xfrm>
              <a:off x="5218" y="3279"/>
              <a:ext cx="305" cy="317"/>
            </a:xfrm>
            <a:prstGeom prst="rect">
              <a:avLst/>
            </a:prstGeom>
            <a:solidFill>
              <a:schemeClr val="bg1"/>
            </a:solidFill>
            <a:ln w="9525">
              <a:noFill/>
              <a:miter lim="800000"/>
              <a:headEnd/>
              <a:tailEnd/>
            </a:ln>
          </p:spPr>
          <p:txBody>
            <a:bodyPr>
              <a:spAutoFit/>
            </a:bodyPr>
            <a:lstStyle/>
            <a:p>
              <a:r>
                <a:rPr lang="en-US" sz="2700" b="1" i="1">
                  <a:cs typeface="Arial" charset="0"/>
                </a:rPr>
                <a:t>Q</a:t>
              </a:r>
            </a:p>
          </p:txBody>
        </p:sp>
      </p:grpSp>
      <p:grpSp>
        <p:nvGrpSpPr>
          <p:cNvPr id="3" name="Group 7"/>
          <p:cNvGrpSpPr>
            <a:grpSpLocks/>
          </p:cNvGrpSpPr>
          <p:nvPr/>
        </p:nvGrpSpPr>
        <p:grpSpPr bwMode="auto">
          <a:xfrm>
            <a:off x="4586288" y="2178050"/>
            <a:ext cx="4219575" cy="2386013"/>
            <a:chOff x="2889" y="1372"/>
            <a:chExt cx="2658" cy="1503"/>
          </a:xfrm>
        </p:grpSpPr>
        <p:sp>
          <p:nvSpPr>
            <p:cNvPr id="26639" name="Line 8"/>
            <p:cNvSpPr>
              <a:spLocks noChangeShapeType="1"/>
            </p:cNvSpPr>
            <p:nvPr/>
          </p:nvSpPr>
          <p:spPr bwMode="auto">
            <a:xfrm flipV="1">
              <a:off x="2889" y="1614"/>
              <a:ext cx="2401" cy="1261"/>
            </a:xfrm>
            <a:prstGeom prst="line">
              <a:avLst/>
            </a:prstGeom>
            <a:noFill/>
            <a:ln w="44450">
              <a:solidFill>
                <a:srgbClr val="003399"/>
              </a:solidFill>
              <a:round/>
              <a:headEnd/>
              <a:tailEnd/>
            </a:ln>
          </p:spPr>
          <p:txBody>
            <a:bodyPr/>
            <a:lstStyle/>
            <a:p>
              <a:endParaRPr lang="en-US"/>
            </a:p>
          </p:txBody>
        </p:sp>
        <p:sp>
          <p:nvSpPr>
            <p:cNvPr id="26640" name="Rectangle 9"/>
            <p:cNvSpPr>
              <a:spLocks noChangeArrowheads="1"/>
            </p:cNvSpPr>
            <p:nvPr/>
          </p:nvSpPr>
          <p:spPr bwMode="auto">
            <a:xfrm>
              <a:off x="5242" y="1372"/>
              <a:ext cx="305" cy="317"/>
            </a:xfrm>
            <a:prstGeom prst="rect">
              <a:avLst/>
            </a:prstGeom>
            <a:noFill/>
            <a:ln w="9525">
              <a:noFill/>
              <a:miter lim="800000"/>
              <a:headEnd/>
              <a:tailEnd/>
            </a:ln>
          </p:spPr>
          <p:txBody>
            <a:bodyPr>
              <a:spAutoFit/>
            </a:bodyPr>
            <a:lstStyle/>
            <a:p>
              <a:r>
                <a:rPr lang="en-US" sz="2700" b="1" i="1">
                  <a:cs typeface="Arial" charset="0"/>
                </a:rPr>
                <a:t>S</a:t>
              </a:r>
            </a:p>
          </p:txBody>
        </p:sp>
      </p:grpSp>
      <p:grpSp>
        <p:nvGrpSpPr>
          <p:cNvPr id="4" name="Group 10"/>
          <p:cNvGrpSpPr>
            <a:grpSpLocks/>
          </p:cNvGrpSpPr>
          <p:nvPr/>
        </p:nvGrpSpPr>
        <p:grpSpPr bwMode="auto">
          <a:xfrm>
            <a:off x="4583113" y="1887538"/>
            <a:ext cx="3438525" cy="3495675"/>
            <a:chOff x="2887" y="1189"/>
            <a:chExt cx="2166" cy="2202"/>
          </a:xfrm>
        </p:grpSpPr>
        <p:sp>
          <p:nvSpPr>
            <p:cNvPr id="26637" name="Line 11"/>
            <p:cNvSpPr>
              <a:spLocks noChangeShapeType="1"/>
            </p:cNvSpPr>
            <p:nvPr/>
          </p:nvSpPr>
          <p:spPr bwMode="auto">
            <a:xfrm>
              <a:off x="2887" y="1189"/>
              <a:ext cx="1901" cy="1990"/>
            </a:xfrm>
            <a:prstGeom prst="line">
              <a:avLst/>
            </a:prstGeom>
            <a:noFill/>
            <a:ln w="44450">
              <a:solidFill>
                <a:srgbClr val="003399"/>
              </a:solidFill>
              <a:round/>
              <a:headEnd/>
              <a:tailEnd/>
            </a:ln>
          </p:spPr>
          <p:txBody>
            <a:bodyPr/>
            <a:lstStyle/>
            <a:p>
              <a:endParaRPr lang="en-US"/>
            </a:p>
          </p:txBody>
        </p:sp>
        <p:sp>
          <p:nvSpPr>
            <p:cNvPr id="26638" name="Rectangle 12"/>
            <p:cNvSpPr>
              <a:spLocks noChangeArrowheads="1"/>
            </p:cNvSpPr>
            <p:nvPr/>
          </p:nvSpPr>
          <p:spPr bwMode="auto">
            <a:xfrm>
              <a:off x="4748" y="3074"/>
              <a:ext cx="305" cy="317"/>
            </a:xfrm>
            <a:prstGeom prst="rect">
              <a:avLst/>
            </a:prstGeom>
            <a:noFill/>
            <a:ln w="9525">
              <a:noFill/>
              <a:miter lim="800000"/>
              <a:headEnd/>
              <a:tailEnd/>
            </a:ln>
          </p:spPr>
          <p:txBody>
            <a:bodyPr>
              <a:spAutoFit/>
            </a:bodyPr>
            <a:lstStyle/>
            <a:p>
              <a:r>
                <a:rPr lang="en-US" sz="2700" b="1" i="1">
                  <a:cs typeface="Arial" charset="0"/>
                </a:rPr>
                <a:t>D</a:t>
              </a:r>
            </a:p>
          </p:txBody>
        </p:sp>
      </p:grpSp>
      <p:grpSp>
        <p:nvGrpSpPr>
          <p:cNvPr id="5" name="Group 14"/>
          <p:cNvGrpSpPr>
            <a:grpSpLocks/>
          </p:cNvGrpSpPr>
          <p:nvPr/>
        </p:nvGrpSpPr>
        <p:grpSpPr bwMode="auto">
          <a:xfrm>
            <a:off x="6038850" y="3654425"/>
            <a:ext cx="522288" cy="2498725"/>
            <a:chOff x="3804" y="2302"/>
            <a:chExt cx="329" cy="1574"/>
          </a:xfrm>
        </p:grpSpPr>
        <p:sp>
          <p:nvSpPr>
            <p:cNvPr id="26635" name="Line 15"/>
            <p:cNvSpPr>
              <a:spLocks noChangeShapeType="1"/>
            </p:cNvSpPr>
            <p:nvPr/>
          </p:nvSpPr>
          <p:spPr bwMode="auto">
            <a:xfrm rot="5400000">
              <a:off x="3299" y="2965"/>
              <a:ext cx="1326" cy="0"/>
            </a:xfrm>
            <a:prstGeom prst="line">
              <a:avLst/>
            </a:prstGeom>
            <a:noFill/>
            <a:ln w="12700">
              <a:solidFill>
                <a:srgbClr val="0000FF"/>
              </a:solidFill>
              <a:round/>
              <a:headEnd/>
              <a:tailEnd/>
            </a:ln>
          </p:spPr>
          <p:txBody>
            <a:bodyPr/>
            <a:lstStyle/>
            <a:p>
              <a:endParaRPr lang="en-US"/>
            </a:p>
          </p:txBody>
        </p:sp>
        <p:sp>
          <p:nvSpPr>
            <p:cNvPr id="26636" name="Rectangle 16"/>
            <p:cNvSpPr>
              <a:spLocks noChangeArrowheads="1"/>
            </p:cNvSpPr>
            <p:nvPr/>
          </p:nvSpPr>
          <p:spPr bwMode="auto">
            <a:xfrm>
              <a:off x="3804" y="3628"/>
              <a:ext cx="329" cy="248"/>
            </a:xfrm>
            <a:prstGeom prst="rect">
              <a:avLst/>
            </a:prstGeom>
            <a:noFill/>
            <a:ln w="12700">
              <a:solidFill>
                <a:srgbClr val="0000FF"/>
              </a:solidFill>
              <a:miter lim="800000"/>
              <a:headEnd/>
              <a:tailEnd/>
            </a:ln>
          </p:spPr>
          <p:txBody>
            <a:bodyPr wrap="none" anchor="ctr"/>
            <a:lstStyle/>
            <a:p>
              <a:endParaRPr lang="en-US">
                <a:cs typeface="Arial" charset="0"/>
              </a:endParaRPr>
            </a:p>
          </p:txBody>
        </p:sp>
      </p:grpSp>
      <p:sp>
        <p:nvSpPr>
          <p:cNvPr id="202772" name="Rectangle 20"/>
          <p:cNvSpPr>
            <a:spLocks noGrp="1" noChangeArrowheads="1"/>
          </p:cNvSpPr>
          <p:nvPr>
            <p:ph type="body" idx="4294967295"/>
          </p:nvPr>
        </p:nvSpPr>
        <p:spPr>
          <a:xfrm>
            <a:off x="557213" y="1187450"/>
            <a:ext cx="2994025" cy="4945063"/>
          </a:xfrm>
        </p:spPr>
        <p:txBody>
          <a:bodyPr/>
          <a:lstStyle/>
          <a:p>
            <a:pPr marL="0" indent="0" eaLnBrk="1" hangingPunct="1">
              <a:spcBef>
                <a:spcPct val="25000"/>
              </a:spcBef>
              <a:buFont typeface="Wingdings" pitchFamily="2" charset="2"/>
              <a:buNone/>
            </a:pPr>
            <a:r>
              <a:rPr lang="en-US" sz="2700" b="1" i="1" smtClean="0">
                <a:solidFill>
                  <a:srgbClr val="FF0000"/>
                </a:solidFill>
              </a:rPr>
              <a:t>The market </a:t>
            </a:r>
            <a:br>
              <a:rPr lang="en-US" sz="2700" b="1" i="1" smtClean="0">
                <a:solidFill>
                  <a:srgbClr val="FF0000"/>
                </a:solidFill>
              </a:rPr>
            </a:br>
            <a:r>
              <a:rPr lang="en-US" sz="2700" b="1" i="1" smtClean="0">
                <a:solidFill>
                  <a:srgbClr val="FF0000"/>
                </a:solidFill>
              </a:rPr>
              <a:t>eq’m quantity maximizes </a:t>
            </a:r>
            <a:br>
              <a:rPr lang="en-US" sz="2700" b="1" i="1" smtClean="0">
                <a:solidFill>
                  <a:srgbClr val="FF0000"/>
                </a:solidFill>
              </a:rPr>
            </a:br>
            <a:r>
              <a:rPr lang="en-US" sz="2700" b="1" i="1" smtClean="0">
                <a:solidFill>
                  <a:srgbClr val="FF0000"/>
                </a:solidFill>
              </a:rPr>
              <a:t>total surplus:</a:t>
            </a:r>
            <a:br>
              <a:rPr lang="en-US" sz="2700" b="1" i="1" smtClean="0">
                <a:solidFill>
                  <a:srgbClr val="FF0000"/>
                </a:solidFill>
              </a:rPr>
            </a:br>
            <a:r>
              <a:rPr lang="en-US" sz="2700" b="1" i="1" smtClean="0">
                <a:solidFill>
                  <a:srgbClr val="FF0000"/>
                </a:solidFill>
              </a:rPr>
              <a:t>At any other quantity, </a:t>
            </a:r>
            <a:br>
              <a:rPr lang="en-US" sz="2700" b="1" i="1" smtClean="0">
                <a:solidFill>
                  <a:srgbClr val="FF0000"/>
                </a:solidFill>
              </a:rPr>
            </a:br>
            <a:r>
              <a:rPr lang="en-US" sz="2700" b="1" i="1" smtClean="0">
                <a:solidFill>
                  <a:srgbClr val="FF0000"/>
                </a:solidFill>
              </a:rPr>
              <a:t>can increase </a:t>
            </a:r>
            <a:br>
              <a:rPr lang="en-US" sz="2700" b="1" i="1" smtClean="0">
                <a:solidFill>
                  <a:srgbClr val="FF0000"/>
                </a:solidFill>
              </a:rPr>
            </a:br>
            <a:r>
              <a:rPr lang="en-US" sz="2700" b="1" i="1" smtClean="0">
                <a:solidFill>
                  <a:srgbClr val="FF0000"/>
                </a:solidFill>
              </a:rPr>
              <a:t>total surplus by moving toward </a:t>
            </a:r>
            <a:br>
              <a:rPr lang="en-US" sz="2700" b="1" i="1" smtClean="0">
                <a:solidFill>
                  <a:srgbClr val="FF0000"/>
                </a:solidFill>
              </a:rPr>
            </a:br>
            <a:r>
              <a:rPr lang="en-US" sz="2700" b="1" i="1" smtClean="0">
                <a:solidFill>
                  <a:srgbClr val="FF0000"/>
                </a:solidFill>
              </a:rPr>
              <a:t>the market eq’m quantity.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2772">
                                            <p:txEl>
                                              <p:pRg st="0" end="0"/>
                                            </p:txEl>
                                          </p:spTgt>
                                        </p:tgtEl>
                                        <p:attrNameLst>
                                          <p:attrName>style.visibility</p:attrName>
                                        </p:attrNameLst>
                                      </p:cBhvr>
                                      <p:to>
                                        <p:strVal val="visible"/>
                                      </p:to>
                                    </p:set>
                                    <p:animEffect transition="in" filter="wipe(left)">
                                      <p:cBhvr>
                                        <p:cTn id="7" dur="500"/>
                                        <p:tgtEl>
                                          <p:spTgt spid="202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2"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2"/>
          <p:cNvSpPr>
            <a:spLocks noGrp="1" noChangeArrowheads="1"/>
          </p:cNvSpPr>
          <p:nvPr>
            <p:ph type="title" idx="4294967295"/>
          </p:nvPr>
        </p:nvSpPr>
        <p:spPr>
          <a:xfrm>
            <a:off x="457200" y="185738"/>
            <a:ext cx="8229600" cy="649287"/>
          </a:xfrm>
        </p:spPr>
        <p:txBody>
          <a:bodyPr>
            <a:normAutofit fontScale="90000"/>
          </a:bodyPr>
          <a:lstStyle/>
          <a:p>
            <a:pPr eaLnBrk="1" hangingPunct="1"/>
            <a:r>
              <a:rPr lang="en-US" sz="3600" smtClean="0"/>
              <a:t>Adam Smith and the Invisible Hand</a:t>
            </a:r>
          </a:p>
        </p:txBody>
      </p:sp>
      <p:sp>
        <p:nvSpPr>
          <p:cNvPr id="205827" name="Rectangle 3"/>
          <p:cNvSpPr>
            <a:spLocks noGrp="1" noChangeArrowheads="1"/>
          </p:cNvSpPr>
          <p:nvPr>
            <p:ph type="body" idx="4294967295"/>
          </p:nvPr>
        </p:nvSpPr>
        <p:spPr>
          <a:xfrm>
            <a:off x="3144838" y="1314450"/>
            <a:ext cx="5608637" cy="1857375"/>
          </a:xfrm>
        </p:spPr>
        <p:txBody>
          <a:bodyPr/>
          <a:lstStyle/>
          <a:p>
            <a:pPr marL="0" indent="0" eaLnBrk="1" hangingPunct="1">
              <a:buFont typeface="Wingdings" pitchFamily="2" charset="2"/>
              <a:buNone/>
            </a:pPr>
            <a:r>
              <a:rPr lang="en-US" sz="2500" smtClean="0"/>
              <a:t>“Man has almost constant occasion for the help of his brethren, and it is vain for him to expect it from their benevolence only.</a:t>
            </a:r>
          </a:p>
        </p:txBody>
      </p:sp>
      <p:pic>
        <p:nvPicPr>
          <p:cNvPr id="45062" name="Picture 4" descr="AdamSmith(reduced)"/>
          <p:cNvPicPr>
            <a:picLocks noChangeAspect="1" noChangeArrowheads="1"/>
          </p:cNvPicPr>
          <p:nvPr/>
        </p:nvPicPr>
        <p:blipFill>
          <a:blip r:embed="rId3" cstate="print"/>
          <a:srcRect/>
          <a:stretch>
            <a:fillRect/>
          </a:stretch>
        </p:blipFill>
        <p:spPr bwMode="auto">
          <a:xfrm>
            <a:off x="396875" y="1519238"/>
            <a:ext cx="2405063" cy="3587750"/>
          </a:xfrm>
          <a:prstGeom prst="rect">
            <a:avLst/>
          </a:prstGeom>
          <a:noFill/>
          <a:ln w="9525">
            <a:solidFill>
              <a:srgbClr val="000000"/>
            </a:solidFill>
            <a:miter lim="800000"/>
            <a:headEnd/>
            <a:tailEnd/>
          </a:ln>
        </p:spPr>
      </p:pic>
      <p:sp>
        <p:nvSpPr>
          <p:cNvPr id="45063" name="Text Box 5"/>
          <p:cNvSpPr txBox="1">
            <a:spLocks noChangeArrowheads="1"/>
          </p:cNvSpPr>
          <p:nvPr/>
        </p:nvSpPr>
        <p:spPr bwMode="auto">
          <a:xfrm>
            <a:off x="423863" y="5162550"/>
            <a:ext cx="2352675" cy="822325"/>
          </a:xfrm>
          <a:prstGeom prst="rect">
            <a:avLst/>
          </a:prstGeom>
          <a:noFill/>
          <a:ln w="9525">
            <a:noFill/>
            <a:miter lim="800000"/>
            <a:headEnd/>
            <a:tailEnd/>
          </a:ln>
        </p:spPr>
        <p:txBody>
          <a:bodyPr>
            <a:spAutoFit/>
          </a:bodyPr>
          <a:lstStyle/>
          <a:p>
            <a:pPr algn="ctr">
              <a:spcBef>
                <a:spcPct val="50000"/>
              </a:spcBef>
            </a:pPr>
            <a:r>
              <a:rPr lang="en-US" sz="2400" b="1">
                <a:cs typeface="Arial" charset="0"/>
              </a:rPr>
              <a:t>Adam Smith</a:t>
            </a:r>
            <a:r>
              <a:rPr lang="en-US" sz="2400">
                <a:cs typeface="Arial" charset="0"/>
              </a:rPr>
              <a:t>, </a:t>
            </a:r>
            <a:br>
              <a:rPr lang="en-US" sz="2400">
                <a:cs typeface="Arial" charset="0"/>
              </a:rPr>
            </a:br>
            <a:r>
              <a:rPr lang="en-US" sz="2400">
                <a:cs typeface="Arial" charset="0"/>
              </a:rPr>
              <a:t>1723-1790</a:t>
            </a:r>
          </a:p>
        </p:txBody>
      </p:sp>
      <p:sp>
        <p:nvSpPr>
          <p:cNvPr id="45064" name="Text Box 6"/>
          <p:cNvSpPr txBox="1">
            <a:spLocks noChangeArrowheads="1"/>
          </p:cNvSpPr>
          <p:nvPr/>
        </p:nvSpPr>
        <p:spPr bwMode="auto">
          <a:xfrm>
            <a:off x="0" y="781050"/>
            <a:ext cx="9144000" cy="519113"/>
          </a:xfrm>
          <a:prstGeom prst="rect">
            <a:avLst/>
          </a:prstGeom>
          <a:noFill/>
          <a:ln w="9525">
            <a:noFill/>
            <a:miter lim="800000"/>
            <a:headEnd/>
            <a:tailEnd/>
          </a:ln>
        </p:spPr>
        <p:txBody>
          <a:bodyPr>
            <a:spAutoFit/>
          </a:bodyPr>
          <a:lstStyle/>
          <a:p>
            <a:pPr algn="ctr">
              <a:spcBef>
                <a:spcPct val="50000"/>
              </a:spcBef>
            </a:pPr>
            <a:r>
              <a:rPr lang="en-US" sz="2800">
                <a:solidFill>
                  <a:srgbClr val="996633"/>
                </a:solidFill>
                <a:cs typeface="Arial" charset="0"/>
              </a:rPr>
              <a:t>Passages from </a:t>
            </a:r>
            <a:r>
              <a:rPr lang="en-US" sz="2800" i="1">
                <a:solidFill>
                  <a:srgbClr val="996633"/>
                </a:solidFill>
                <a:cs typeface="Arial" charset="0"/>
              </a:rPr>
              <a:t>The Wealth of Nations</a:t>
            </a:r>
            <a:r>
              <a:rPr lang="en-US" sz="2800">
                <a:solidFill>
                  <a:srgbClr val="996633"/>
                </a:solidFill>
                <a:cs typeface="Arial" charset="0"/>
              </a:rPr>
              <a:t>, 1776</a:t>
            </a:r>
          </a:p>
        </p:txBody>
      </p:sp>
      <p:sp>
        <p:nvSpPr>
          <p:cNvPr id="205831" name="Rectangle 7"/>
          <p:cNvSpPr>
            <a:spLocks noChangeArrowheads="1"/>
          </p:cNvSpPr>
          <p:nvPr/>
        </p:nvSpPr>
        <p:spPr bwMode="auto">
          <a:xfrm>
            <a:off x="3146425" y="2519363"/>
            <a:ext cx="5548313" cy="2179637"/>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500">
                <a:cs typeface="Arial" charset="0"/>
              </a:rPr>
              <a:t>                              He will be more likely to prevail if he can interest their self-love in his favor, and show them that it is for their own advantage to do for him what he requires of them…</a:t>
            </a:r>
          </a:p>
        </p:txBody>
      </p:sp>
      <p:sp>
        <p:nvSpPr>
          <p:cNvPr id="205832" name="Rectangle 8"/>
          <p:cNvSpPr>
            <a:spLocks noChangeArrowheads="1"/>
          </p:cNvSpPr>
          <p:nvPr/>
        </p:nvSpPr>
        <p:spPr bwMode="auto">
          <a:xfrm>
            <a:off x="3148013" y="4522788"/>
            <a:ext cx="5608637" cy="1774825"/>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500">
                <a:cs typeface="Arial" charset="0"/>
              </a:rPr>
              <a:t>It is not from the benevolence of the butcher, the brewer, or the baker that we expect our dinner, but from their regard to their own interest….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subTnLst>
                                    <p:animClr>
                                      <p:cBhvr override="childStyle">
                                        <p:cTn dur="1" fill="hold" display="0" masterRel="nextClick" afterEffect="1"/>
                                        <p:tgtEl>
                                          <p:spTgt spid="205827">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31"/>
                                        </p:tgtEl>
                                        <p:attrNameLst>
                                          <p:attrName>style.visibility</p:attrName>
                                        </p:attrNameLst>
                                      </p:cBhvr>
                                      <p:to>
                                        <p:strVal val="visible"/>
                                      </p:to>
                                    </p:set>
                                    <p:animEffect transition="in" filter="wipe(left)">
                                      <p:cBhvr>
                                        <p:cTn id="12" dur="500"/>
                                        <p:tgtEl>
                                          <p:spTgt spid="205831"/>
                                        </p:tgtEl>
                                      </p:cBhvr>
                                    </p:animEffect>
                                  </p:childTnLst>
                                  <p:subTnLst>
                                    <p:animClr>
                                      <p:cBhvr override="childStyle">
                                        <p:cTn dur="1" fill="hold" display="0" masterRel="nextClick" afterEffect="1"/>
                                        <p:tgtEl>
                                          <p:spTgt spid="205831"/>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32"/>
                                        </p:tgtEl>
                                        <p:attrNameLst>
                                          <p:attrName>style.visibility</p:attrName>
                                        </p:attrNameLst>
                                      </p:cBhvr>
                                      <p:to>
                                        <p:strVal val="visible"/>
                                      </p:to>
                                    </p:set>
                                    <p:animEffect transition="in" filter="wipe(left)">
                                      <p:cBhvr>
                                        <p:cTn id="17" dur="500"/>
                                        <p:tgtEl>
                                          <p:spTgt spid="205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bldLvl="5"/>
      <p:bldP spid="205831" grpId="0"/>
      <p:bldP spid="20583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a:xfrm>
            <a:off x="457200" y="230188"/>
            <a:ext cx="8229600" cy="649287"/>
          </a:xfrm>
        </p:spPr>
        <p:txBody>
          <a:bodyPr/>
          <a:lstStyle/>
          <a:p>
            <a:pPr eaLnBrk="1" hangingPunct="1"/>
            <a:r>
              <a:rPr lang="en-US" sz="3600" smtClean="0"/>
              <a:t>Willingness to Pay (WTP)</a:t>
            </a:r>
          </a:p>
        </p:txBody>
      </p:sp>
      <p:sp>
        <p:nvSpPr>
          <p:cNvPr id="35845" name="Rectangle 3"/>
          <p:cNvSpPr>
            <a:spLocks noGrp="1" noChangeArrowheads="1"/>
          </p:cNvSpPr>
          <p:nvPr>
            <p:ph type="body" idx="4294967295"/>
          </p:nvPr>
        </p:nvSpPr>
        <p:spPr>
          <a:xfrm>
            <a:off x="373063" y="1008063"/>
            <a:ext cx="8369300" cy="1925637"/>
          </a:xfrm>
        </p:spPr>
        <p:txBody>
          <a:bodyPr/>
          <a:lstStyle/>
          <a:p>
            <a:pPr marL="0" indent="0" eaLnBrk="1" hangingPunct="1">
              <a:buFont typeface="Wingdings" pitchFamily="2" charset="2"/>
              <a:buNone/>
            </a:pPr>
            <a:r>
              <a:rPr lang="en-US" sz="2700" smtClean="0"/>
              <a:t>A buyer’s </a:t>
            </a:r>
            <a:r>
              <a:rPr lang="en-US" sz="2700" b="1" smtClean="0">
                <a:solidFill>
                  <a:srgbClr val="CC0000"/>
                </a:solidFill>
              </a:rPr>
              <a:t>willingness to pay</a:t>
            </a:r>
            <a:r>
              <a:rPr lang="en-US" sz="2700" smtClean="0"/>
              <a:t> for a good is the maximum amount the buyer will pay for that good.</a:t>
            </a:r>
          </a:p>
          <a:p>
            <a:pPr marL="0" indent="0" eaLnBrk="1" hangingPunct="1">
              <a:buFont typeface="Wingdings" pitchFamily="2" charset="2"/>
              <a:buNone/>
            </a:pPr>
            <a:r>
              <a:rPr lang="en-US" sz="2700" smtClean="0"/>
              <a:t>WTP measures how much the buyer values the good.</a:t>
            </a:r>
          </a:p>
        </p:txBody>
      </p:sp>
      <p:graphicFrame>
        <p:nvGraphicFramePr>
          <p:cNvPr id="65627" name="Group 91"/>
          <p:cNvGraphicFramePr>
            <a:graphicFrameLocks noGrp="1"/>
          </p:cNvGraphicFramePr>
          <p:nvPr/>
        </p:nvGraphicFramePr>
        <p:xfrm>
          <a:off x="465138" y="3073400"/>
          <a:ext cx="2538412" cy="2932114"/>
        </p:xfrm>
        <a:graphic>
          <a:graphicData uri="http://schemas.openxmlformats.org/drawingml/2006/table">
            <a:tbl>
              <a:tblPr/>
              <a:tblGrid>
                <a:gridCol w="1506537"/>
                <a:gridCol w="1031875"/>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name</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WTP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Anthony</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Chad</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175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Flea</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John</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125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65648" name="Rectangle 112"/>
          <p:cNvSpPr>
            <a:spLocks noChangeArrowheads="1"/>
          </p:cNvSpPr>
          <p:nvPr/>
        </p:nvSpPr>
        <p:spPr bwMode="auto">
          <a:xfrm>
            <a:off x="3484563" y="3035300"/>
            <a:ext cx="2836862" cy="1387475"/>
          </a:xfrm>
          <a:prstGeom prst="rect">
            <a:avLst/>
          </a:prstGeom>
          <a:noFill/>
          <a:ln w="9525">
            <a:noFill/>
            <a:miter lim="800000"/>
            <a:headEnd/>
            <a:tailEnd/>
          </a:ln>
        </p:spPr>
        <p:txBody>
          <a:bodyPr>
            <a:spAutoFit/>
          </a:bodyPr>
          <a:lstStyle/>
          <a:p>
            <a:pPr>
              <a:lnSpc>
                <a:spcPct val="105000"/>
              </a:lnSpc>
              <a:spcBef>
                <a:spcPct val="45000"/>
              </a:spcBef>
              <a:buClr>
                <a:srgbClr val="00B85C"/>
              </a:buClr>
              <a:buSzPct val="120000"/>
              <a:buFont typeface="Wingdings" pitchFamily="2" charset="2"/>
              <a:buNone/>
            </a:pPr>
            <a:r>
              <a:rPr lang="en-US" sz="2700">
                <a:cs typeface="Arial" charset="0"/>
              </a:rPr>
              <a:t>Example:  </a:t>
            </a:r>
            <a:br>
              <a:rPr lang="en-US" sz="2700">
                <a:cs typeface="Arial" charset="0"/>
              </a:rPr>
            </a:br>
            <a:r>
              <a:rPr lang="en-US" sz="2700">
                <a:cs typeface="Arial" charset="0"/>
              </a:rPr>
              <a:t>4 buyers’ WTP </a:t>
            </a:r>
            <a:br>
              <a:rPr lang="en-US" sz="2700">
                <a:cs typeface="Arial" charset="0"/>
              </a:rPr>
            </a:br>
            <a:r>
              <a:rPr lang="en-US" sz="2700">
                <a:cs typeface="Arial" charset="0"/>
              </a:rPr>
              <a:t>for an iPod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wipe(left)">
                                      <p:cBhvr>
                                        <p:cTn id="7" dur="500"/>
                                        <p:tgtEl>
                                          <p:spTgt spid="358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Effect transition="in" filter="wipe(left)">
                                      <p:cBhvr>
                                        <p:cTn id="12" dur="500"/>
                                        <p:tgtEl>
                                          <p:spTgt spid="358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648"/>
                                        </p:tgtEl>
                                        <p:attrNameLst>
                                          <p:attrName>style.visibility</p:attrName>
                                        </p:attrNameLst>
                                      </p:cBhvr>
                                      <p:to>
                                        <p:strVal val="visible"/>
                                      </p:to>
                                    </p:set>
                                    <p:animEffect transition="in" filter="wipe(left)">
                                      <p:cBhvr>
                                        <p:cTn id="17" dur="500"/>
                                        <p:tgtEl>
                                          <p:spTgt spid="65648"/>
                                        </p:tgtEl>
                                      </p:cBhvr>
                                    </p:animEffect>
                                  </p:childTnLst>
                                </p:cTn>
                              </p:par>
                              <p:par>
                                <p:cTn id="18" presetID="10" presetClass="entr" presetSubtype="0" fill="hold" nodeType="withEffect">
                                  <p:stCondLst>
                                    <p:cond delay="0"/>
                                  </p:stCondLst>
                                  <p:childTnLst>
                                    <p:set>
                                      <p:cBhvr>
                                        <p:cTn id="19" dur="1" fill="hold">
                                          <p:stCondLst>
                                            <p:cond delay="0"/>
                                          </p:stCondLst>
                                        </p:cTn>
                                        <p:tgtEl>
                                          <p:spTgt spid="65627"/>
                                        </p:tgtEl>
                                        <p:attrNameLst>
                                          <p:attrName>style.visibility</p:attrName>
                                        </p:attrNameLst>
                                      </p:cBhvr>
                                      <p:to>
                                        <p:strVal val="visible"/>
                                      </p:to>
                                    </p:set>
                                    <p:animEffect transition="in" filter="fade">
                                      <p:cBhvr>
                                        <p:cTn id="20" dur="500"/>
                                        <p:tgtEl>
                                          <p:spTgt spid="65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uiExpand="1" build="p" bldLvl="4"/>
      <p:bldP spid="6564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a:xfrm>
            <a:off x="457200" y="185738"/>
            <a:ext cx="8229600" cy="649287"/>
          </a:xfrm>
        </p:spPr>
        <p:txBody>
          <a:bodyPr>
            <a:normAutofit fontScale="90000"/>
          </a:bodyPr>
          <a:lstStyle/>
          <a:p>
            <a:pPr eaLnBrk="1" hangingPunct="1"/>
            <a:r>
              <a:rPr lang="en-US" sz="3600" smtClean="0"/>
              <a:t>Adam Smith and the Invisible Hand</a:t>
            </a:r>
          </a:p>
        </p:txBody>
      </p:sp>
      <p:sp>
        <p:nvSpPr>
          <p:cNvPr id="211971" name="Rectangle 3"/>
          <p:cNvSpPr>
            <a:spLocks noGrp="1" noChangeArrowheads="1"/>
          </p:cNvSpPr>
          <p:nvPr>
            <p:ph type="body" idx="4294967295"/>
          </p:nvPr>
        </p:nvSpPr>
        <p:spPr>
          <a:xfrm>
            <a:off x="3043238" y="1314450"/>
            <a:ext cx="5889625" cy="1524000"/>
          </a:xfrm>
        </p:spPr>
        <p:txBody>
          <a:bodyPr/>
          <a:lstStyle/>
          <a:p>
            <a:pPr marL="0" indent="0" eaLnBrk="1" hangingPunct="1">
              <a:buFont typeface="Wingdings" pitchFamily="2" charset="2"/>
              <a:buNone/>
            </a:pPr>
            <a:r>
              <a:rPr lang="en-US" sz="2500" smtClean="0"/>
              <a:t>“Every individual…neither intends to promote the public interest, nor knows how much he is promoting it…. </a:t>
            </a:r>
          </a:p>
        </p:txBody>
      </p:sp>
      <p:pic>
        <p:nvPicPr>
          <p:cNvPr id="46086" name="Picture 4" descr="AdamSmith(reduced)"/>
          <p:cNvPicPr>
            <a:picLocks noChangeAspect="1" noChangeArrowheads="1"/>
          </p:cNvPicPr>
          <p:nvPr/>
        </p:nvPicPr>
        <p:blipFill>
          <a:blip r:embed="rId3" cstate="print"/>
          <a:srcRect/>
          <a:stretch>
            <a:fillRect/>
          </a:stretch>
        </p:blipFill>
        <p:spPr bwMode="auto">
          <a:xfrm>
            <a:off x="396875" y="1519238"/>
            <a:ext cx="2405063" cy="3587750"/>
          </a:xfrm>
          <a:prstGeom prst="rect">
            <a:avLst/>
          </a:prstGeom>
          <a:noFill/>
          <a:ln w="9525">
            <a:solidFill>
              <a:srgbClr val="000000"/>
            </a:solidFill>
            <a:miter lim="800000"/>
            <a:headEnd/>
            <a:tailEnd/>
          </a:ln>
        </p:spPr>
      </p:pic>
      <p:sp>
        <p:nvSpPr>
          <p:cNvPr id="46087" name="Text Box 5"/>
          <p:cNvSpPr txBox="1">
            <a:spLocks noChangeArrowheads="1"/>
          </p:cNvSpPr>
          <p:nvPr/>
        </p:nvSpPr>
        <p:spPr bwMode="auto">
          <a:xfrm>
            <a:off x="423863" y="5162550"/>
            <a:ext cx="2352675" cy="822325"/>
          </a:xfrm>
          <a:prstGeom prst="rect">
            <a:avLst/>
          </a:prstGeom>
          <a:noFill/>
          <a:ln w="9525">
            <a:noFill/>
            <a:miter lim="800000"/>
            <a:headEnd/>
            <a:tailEnd/>
          </a:ln>
        </p:spPr>
        <p:txBody>
          <a:bodyPr>
            <a:spAutoFit/>
          </a:bodyPr>
          <a:lstStyle/>
          <a:p>
            <a:pPr algn="ctr">
              <a:spcBef>
                <a:spcPct val="50000"/>
              </a:spcBef>
            </a:pPr>
            <a:r>
              <a:rPr lang="en-US" sz="2400" b="1">
                <a:cs typeface="Arial" charset="0"/>
              </a:rPr>
              <a:t>Adam Smith</a:t>
            </a:r>
            <a:r>
              <a:rPr lang="en-US" sz="2400">
                <a:cs typeface="Arial" charset="0"/>
              </a:rPr>
              <a:t>, </a:t>
            </a:r>
            <a:br>
              <a:rPr lang="en-US" sz="2400">
                <a:cs typeface="Arial" charset="0"/>
              </a:rPr>
            </a:br>
            <a:r>
              <a:rPr lang="en-US" sz="2400">
                <a:cs typeface="Arial" charset="0"/>
              </a:rPr>
              <a:t>1723-1790</a:t>
            </a:r>
          </a:p>
        </p:txBody>
      </p:sp>
      <p:sp>
        <p:nvSpPr>
          <p:cNvPr id="46088" name="Text Box 6"/>
          <p:cNvSpPr txBox="1">
            <a:spLocks noChangeArrowheads="1"/>
          </p:cNvSpPr>
          <p:nvPr/>
        </p:nvSpPr>
        <p:spPr bwMode="auto">
          <a:xfrm>
            <a:off x="0" y="781050"/>
            <a:ext cx="9144000" cy="519113"/>
          </a:xfrm>
          <a:prstGeom prst="rect">
            <a:avLst/>
          </a:prstGeom>
          <a:noFill/>
          <a:ln w="9525">
            <a:noFill/>
            <a:miter lim="800000"/>
            <a:headEnd/>
            <a:tailEnd/>
          </a:ln>
        </p:spPr>
        <p:txBody>
          <a:bodyPr>
            <a:spAutoFit/>
          </a:bodyPr>
          <a:lstStyle/>
          <a:p>
            <a:pPr algn="ctr">
              <a:spcBef>
                <a:spcPct val="50000"/>
              </a:spcBef>
            </a:pPr>
            <a:r>
              <a:rPr lang="en-US" sz="2800">
                <a:solidFill>
                  <a:srgbClr val="996633"/>
                </a:solidFill>
                <a:cs typeface="Arial" charset="0"/>
              </a:rPr>
              <a:t>Passages from </a:t>
            </a:r>
            <a:r>
              <a:rPr lang="en-US" sz="2800" i="1">
                <a:solidFill>
                  <a:srgbClr val="996633"/>
                </a:solidFill>
                <a:cs typeface="Arial" charset="0"/>
              </a:rPr>
              <a:t>The Wealth of Nations</a:t>
            </a:r>
            <a:r>
              <a:rPr lang="en-US" sz="2800">
                <a:solidFill>
                  <a:srgbClr val="996633"/>
                </a:solidFill>
                <a:cs typeface="Arial" charset="0"/>
              </a:rPr>
              <a:t>, 1776</a:t>
            </a:r>
          </a:p>
        </p:txBody>
      </p:sp>
      <p:sp>
        <p:nvSpPr>
          <p:cNvPr id="211975" name="Rectangle 7"/>
          <p:cNvSpPr>
            <a:spLocks noChangeArrowheads="1"/>
          </p:cNvSpPr>
          <p:nvPr/>
        </p:nvSpPr>
        <p:spPr bwMode="auto">
          <a:xfrm>
            <a:off x="3046413" y="2513013"/>
            <a:ext cx="5889625" cy="1846262"/>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500">
                <a:cs typeface="Arial" charset="0"/>
              </a:rPr>
              <a:t>He intends only his own gain, and he is in this, as in many other cases, led by </a:t>
            </a:r>
            <a:r>
              <a:rPr lang="en-US" sz="2500" b="1">
                <a:solidFill>
                  <a:srgbClr val="990099"/>
                </a:solidFill>
                <a:cs typeface="Arial" charset="0"/>
              </a:rPr>
              <a:t>an invisible hand</a:t>
            </a:r>
            <a:r>
              <a:rPr lang="en-US" sz="2500">
                <a:cs typeface="Arial" charset="0"/>
              </a:rPr>
              <a:t> to promote an end which was no part of his intention.  </a:t>
            </a:r>
          </a:p>
        </p:txBody>
      </p:sp>
      <p:sp>
        <p:nvSpPr>
          <p:cNvPr id="211976" name="Rectangle 8"/>
          <p:cNvSpPr>
            <a:spLocks noChangeArrowheads="1"/>
          </p:cNvSpPr>
          <p:nvPr/>
        </p:nvSpPr>
        <p:spPr bwMode="auto">
          <a:xfrm>
            <a:off x="3044825" y="4111625"/>
            <a:ext cx="5889625" cy="2190750"/>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500">
                <a:cs typeface="Arial" charset="0"/>
              </a:rPr>
              <a:t>Nor is it always the worse for the society that it was no part of it.  By pursuing his own interest he frequently promotes </a:t>
            </a:r>
            <a:br>
              <a:rPr lang="en-US" sz="2500">
                <a:cs typeface="Arial" charset="0"/>
              </a:rPr>
            </a:br>
            <a:r>
              <a:rPr lang="en-US" sz="2500">
                <a:cs typeface="Arial" charset="0"/>
              </a:rPr>
              <a:t>that of the society more effectually than when he really intends to promote it.”</a:t>
            </a:r>
          </a:p>
        </p:txBody>
      </p:sp>
      <p:sp>
        <p:nvSpPr>
          <p:cNvPr id="211977" name="Rectangle 9"/>
          <p:cNvSpPr>
            <a:spLocks noChangeArrowheads="1"/>
          </p:cNvSpPr>
          <p:nvPr/>
        </p:nvSpPr>
        <p:spPr bwMode="auto">
          <a:xfrm>
            <a:off x="3046413" y="3311525"/>
            <a:ext cx="2825750" cy="563563"/>
          </a:xfrm>
          <a:prstGeom prst="rect">
            <a:avLst/>
          </a:prstGeom>
          <a:noFill/>
          <a:ln w="9525">
            <a:noFill/>
            <a:miter lim="800000"/>
            <a:headEnd/>
            <a:tailEnd/>
          </a:ln>
        </p:spPr>
        <p:txBody>
          <a:bodyPr/>
          <a:lstStyle/>
          <a:p>
            <a:pPr>
              <a:lnSpc>
                <a:spcPct val="105000"/>
              </a:lnSpc>
              <a:spcBef>
                <a:spcPct val="45000"/>
              </a:spcBef>
              <a:buClr>
                <a:srgbClr val="00B85C"/>
              </a:buClr>
              <a:buSzPct val="120000"/>
              <a:buFont typeface="Wingdings" pitchFamily="2" charset="2"/>
              <a:buNone/>
            </a:pPr>
            <a:r>
              <a:rPr lang="en-US" sz="2500" b="1">
                <a:solidFill>
                  <a:srgbClr val="990099"/>
                </a:solidFill>
                <a:cs typeface="Arial" charset="0"/>
              </a:rPr>
              <a:t>an invisible hand</a:t>
            </a:r>
            <a:endParaRPr lang="en-US" sz="250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animEffect transition="in" filter="wipe(left)">
                                      <p:cBhvr>
                                        <p:cTn id="7" dur="500"/>
                                        <p:tgtEl>
                                          <p:spTgt spid="211971">
                                            <p:txEl>
                                              <p:pRg st="0" end="0"/>
                                            </p:txEl>
                                          </p:spTgt>
                                        </p:tgtEl>
                                      </p:cBhvr>
                                    </p:animEffect>
                                  </p:childTnLst>
                                  <p:subTnLst>
                                    <p:animClr>
                                      <p:cBhvr override="childStyle">
                                        <p:cTn dur="1" fill="hold" display="0" masterRel="nextClick" afterEffect="1"/>
                                        <p:tgtEl>
                                          <p:spTgt spid="211971">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1975">
                                            <p:txEl>
                                              <p:pRg st="0" end="0"/>
                                            </p:txEl>
                                          </p:spTgt>
                                        </p:tgtEl>
                                        <p:attrNameLst>
                                          <p:attrName>style.visibility</p:attrName>
                                        </p:attrNameLst>
                                      </p:cBhvr>
                                      <p:to>
                                        <p:strVal val="visible"/>
                                      </p:to>
                                    </p:set>
                                    <p:animEffect transition="in" filter="wipe(left)">
                                      <p:cBhvr>
                                        <p:cTn id="12" dur="500"/>
                                        <p:tgtEl>
                                          <p:spTgt spid="211975">
                                            <p:txEl>
                                              <p:pRg st="0" end="0"/>
                                            </p:txEl>
                                          </p:spTgt>
                                        </p:tgtEl>
                                      </p:cBhvr>
                                    </p:animEffect>
                                  </p:childTnLst>
                                  <p:subTnLst>
                                    <p:animClr>
                                      <p:cBhvr override="childStyle">
                                        <p:cTn dur="1" fill="hold" display="0" masterRel="nextClick" afterEffect="1"/>
                                        <p:tgtEl>
                                          <p:spTgt spid="211975">
                                            <p:txEl>
                                              <p:pRg st="0" end="0"/>
                                            </p:txEl>
                                          </p:spTgt>
                                        </p:tgtEl>
                                        <p:attrNameLst>
                                          <p:attrName>ppt_c</p:attrName>
                                        </p:attrNameLst>
                                      </p:cBhvr>
                                      <p:to>
                                        <a:srgbClr val="969696"/>
                                      </p:to>
                                    </p:animClr>
                                  </p:subTnLst>
                                </p:cTn>
                              </p:par>
                              <p:par>
                                <p:cTn id="13" presetID="22" presetClass="entr" presetSubtype="8" fill="hold" grpId="0" nodeType="withEffect">
                                  <p:stCondLst>
                                    <p:cond delay="0"/>
                                  </p:stCondLst>
                                  <p:childTnLst>
                                    <p:set>
                                      <p:cBhvr>
                                        <p:cTn id="14" dur="1" fill="hold">
                                          <p:stCondLst>
                                            <p:cond delay="0"/>
                                          </p:stCondLst>
                                        </p:cTn>
                                        <p:tgtEl>
                                          <p:spTgt spid="211977">
                                            <p:txEl>
                                              <p:pRg st="0" end="0"/>
                                            </p:txEl>
                                          </p:spTgt>
                                        </p:tgtEl>
                                        <p:attrNameLst>
                                          <p:attrName>style.visibility</p:attrName>
                                        </p:attrNameLst>
                                      </p:cBhvr>
                                      <p:to>
                                        <p:strVal val="visible"/>
                                      </p:to>
                                    </p:set>
                                    <p:animEffect transition="in" filter="wipe(left)">
                                      <p:cBhvr>
                                        <p:cTn id="15" dur="500"/>
                                        <p:tgtEl>
                                          <p:spTgt spid="21197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1976">
                                            <p:txEl>
                                              <p:pRg st="0" end="0"/>
                                            </p:txEl>
                                          </p:spTgt>
                                        </p:tgtEl>
                                        <p:attrNameLst>
                                          <p:attrName>style.visibility</p:attrName>
                                        </p:attrNameLst>
                                      </p:cBhvr>
                                      <p:to>
                                        <p:strVal val="visible"/>
                                      </p:to>
                                    </p:set>
                                    <p:animEffect transition="in" filter="wipe(left)">
                                      <p:cBhvr>
                                        <p:cTn id="20" dur="500"/>
                                        <p:tgtEl>
                                          <p:spTgt spid="2119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bldLvl="5"/>
      <p:bldP spid="211975" grpId="0" build="p" bldLvl="5"/>
      <p:bldP spid="211976" grpId="0" build="p" bldLvl="5"/>
      <p:bldP spid="211977"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0" y="252413"/>
            <a:ext cx="9144000" cy="681037"/>
          </a:xfrm>
        </p:spPr>
        <p:txBody>
          <a:bodyPr>
            <a:normAutofit/>
          </a:bodyPr>
          <a:lstStyle/>
          <a:p>
            <a:pPr algn="ctr" eaLnBrk="1" hangingPunct="1"/>
            <a:r>
              <a:rPr lang="en-US" sz="3300" dirty="0" smtClean="0"/>
              <a:t>The Free Market vs. </a:t>
            </a:r>
            <a:r>
              <a:rPr lang="en-US" sz="3300" dirty="0" err="1" smtClean="0"/>
              <a:t>Govt</a:t>
            </a:r>
            <a:r>
              <a:rPr lang="en-US" sz="3300" dirty="0" smtClean="0"/>
              <a:t> Intervention</a:t>
            </a:r>
          </a:p>
        </p:txBody>
      </p:sp>
      <p:sp>
        <p:nvSpPr>
          <p:cNvPr id="47109" name="Rectangle 3"/>
          <p:cNvSpPr>
            <a:spLocks noGrp="1" noChangeArrowheads="1"/>
          </p:cNvSpPr>
          <p:nvPr>
            <p:ph type="body" idx="1"/>
          </p:nvPr>
        </p:nvSpPr>
        <p:spPr>
          <a:xfrm>
            <a:off x="373063" y="1008063"/>
            <a:ext cx="8313737" cy="5405437"/>
          </a:xfrm>
        </p:spPr>
        <p:txBody>
          <a:bodyPr/>
          <a:lstStyle/>
          <a:p>
            <a:pPr eaLnBrk="1" hangingPunct="1"/>
            <a:r>
              <a:rPr lang="en-US" sz="2700" smtClean="0"/>
              <a:t>The market equilibrium is efficient.  No other outcome achieves higher total surplus. </a:t>
            </a:r>
          </a:p>
          <a:p>
            <a:pPr eaLnBrk="1" hangingPunct="1"/>
            <a:r>
              <a:rPr lang="en-US" sz="2700" smtClean="0"/>
              <a:t>Govt cannot raise total surplus by changing the market’s allocation of resources. </a:t>
            </a:r>
          </a:p>
          <a:p>
            <a:pPr eaLnBrk="1" hangingPunct="1"/>
            <a:r>
              <a:rPr lang="en-US" sz="2700" b="1" i="1" smtClean="0">
                <a:solidFill>
                  <a:srgbClr val="993366"/>
                </a:solidFill>
              </a:rPr>
              <a:t>Laissez faire</a:t>
            </a:r>
            <a:r>
              <a:rPr lang="en-US" sz="2700" smtClean="0"/>
              <a:t> (French for “allow them to do”): </a:t>
            </a:r>
            <a:br>
              <a:rPr lang="en-US" sz="2700" smtClean="0"/>
            </a:br>
            <a:r>
              <a:rPr lang="en-US" sz="2700" smtClean="0"/>
              <a:t>the notion that govt should not interfere with the market.</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0" y="252413"/>
            <a:ext cx="9144000" cy="681037"/>
          </a:xfrm>
        </p:spPr>
        <p:txBody>
          <a:bodyPr>
            <a:normAutofit/>
          </a:bodyPr>
          <a:lstStyle/>
          <a:p>
            <a:pPr algn="ctr" eaLnBrk="1" hangingPunct="1"/>
            <a:r>
              <a:rPr lang="en-US" sz="3300" dirty="0" smtClean="0"/>
              <a:t>The Free Market vs. Central Planning</a:t>
            </a:r>
          </a:p>
        </p:txBody>
      </p:sp>
      <p:sp>
        <p:nvSpPr>
          <p:cNvPr id="48133" name="Rectangle 3"/>
          <p:cNvSpPr>
            <a:spLocks noGrp="1" noChangeArrowheads="1"/>
          </p:cNvSpPr>
          <p:nvPr>
            <p:ph type="body" idx="1"/>
          </p:nvPr>
        </p:nvSpPr>
        <p:spPr>
          <a:xfrm>
            <a:off x="373063" y="1008063"/>
            <a:ext cx="8313737" cy="5405437"/>
          </a:xfrm>
        </p:spPr>
        <p:txBody>
          <a:bodyPr/>
          <a:lstStyle/>
          <a:p>
            <a:pPr eaLnBrk="1" hangingPunct="1"/>
            <a:r>
              <a:rPr lang="en-US" sz="2700" smtClean="0"/>
              <a:t>Suppose resources were allocated not by the market, but by a central planner who cares about society’s well-being. 	</a:t>
            </a:r>
          </a:p>
          <a:p>
            <a:pPr eaLnBrk="1" hangingPunct="1"/>
            <a:r>
              <a:rPr lang="en-US" sz="2700" smtClean="0"/>
              <a:t>To allocate resources efficiently and maximize total surplus, the planner would need to know every seller’s cost and every buyer’s WTP for every good in the entire economy.</a:t>
            </a:r>
          </a:p>
          <a:p>
            <a:pPr eaLnBrk="1" hangingPunct="1"/>
            <a:r>
              <a:rPr lang="en-US" sz="2700" smtClean="0"/>
              <a:t>This is impossible, and why centrally-planned economies are never very efficient. </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15"/>
          <p:cNvSpPr>
            <a:spLocks noGrp="1" noChangeArrowheads="1"/>
          </p:cNvSpPr>
          <p:nvPr>
            <p:ph type="title"/>
          </p:nvPr>
        </p:nvSpPr>
        <p:spPr/>
        <p:txBody>
          <a:bodyPr/>
          <a:lstStyle/>
          <a:p>
            <a:pPr eaLnBrk="1" hangingPunct="1"/>
            <a:r>
              <a:rPr lang="en-US" smtClean="0"/>
              <a:t>CONCLUSION</a:t>
            </a:r>
          </a:p>
        </p:txBody>
      </p:sp>
      <p:sp>
        <p:nvSpPr>
          <p:cNvPr id="137232" name="Rectangle 16"/>
          <p:cNvSpPr>
            <a:spLocks noGrp="1" noChangeArrowheads="1"/>
          </p:cNvSpPr>
          <p:nvPr>
            <p:ph type="body" idx="1"/>
          </p:nvPr>
        </p:nvSpPr>
        <p:spPr/>
        <p:txBody>
          <a:bodyPr/>
          <a:lstStyle/>
          <a:p>
            <a:pPr eaLnBrk="1" hangingPunct="1"/>
            <a:r>
              <a:rPr lang="en-US" dirty="0" smtClean="0"/>
              <a:t>This chapter used welfare economics to demonstrate one of the Ten Principles:</a:t>
            </a:r>
            <a:br>
              <a:rPr lang="en-US" dirty="0" smtClean="0"/>
            </a:br>
            <a:r>
              <a:rPr lang="en-US" dirty="0" smtClean="0"/>
              <a:t>     </a:t>
            </a:r>
            <a:r>
              <a:rPr lang="en-US" b="1" i="1" dirty="0" smtClean="0">
                <a:solidFill>
                  <a:srgbClr val="996633"/>
                </a:solidFill>
              </a:rPr>
              <a:t>Markets are usually a good way to </a:t>
            </a:r>
            <a:br>
              <a:rPr lang="en-US" b="1" i="1" dirty="0" smtClean="0">
                <a:solidFill>
                  <a:srgbClr val="996633"/>
                </a:solidFill>
              </a:rPr>
            </a:br>
            <a:r>
              <a:rPr lang="en-US" b="1" i="1" dirty="0" smtClean="0">
                <a:solidFill>
                  <a:srgbClr val="996633"/>
                </a:solidFill>
              </a:rPr>
              <a:t>     organize economic activity.</a:t>
            </a:r>
          </a:p>
          <a:p>
            <a:pPr eaLnBrk="1" hangingPunct="1"/>
            <a:r>
              <a:rPr lang="en-US" dirty="0" smtClean="0"/>
              <a:t>Important note:  </a:t>
            </a:r>
            <a:br>
              <a:rPr lang="en-US" dirty="0" smtClean="0"/>
            </a:br>
            <a:r>
              <a:rPr lang="en-US" dirty="0" smtClean="0"/>
              <a:t>We derived these lessons assuming </a:t>
            </a:r>
            <a:br>
              <a:rPr lang="en-US" dirty="0" smtClean="0"/>
            </a:br>
            <a:r>
              <a:rPr lang="en-US" dirty="0" smtClean="0"/>
              <a:t>perfectly competitive markets.  </a:t>
            </a:r>
          </a:p>
          <a:p>
            <a:pPr eaLnBrk="1" hangingPunct="1"/>
            <a:r>
              <a:rPr lang="en-US" dirty="0" smtClean="0"/>
              <a:t>In other conditions we will study in later chapters, the market may fail to allocate resources efficiently…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32">
                                            <p:txEl>
                                              <p:pRg st="0" end="0"/>
                                            </p:txEl>
                                          </p:spTgt>
                                        </p:tgtEl>
                                        <p:attrNameLst>
                                          <p:attrName>style.visibility</p:attrName>
                                        </p:attrNameLst>
                                      </p:cBhvr>
                                      <p:to>
                                        <p:strVal val="visible"/>
                                      </p:to>
                                    </p:set>
                                    <p:animEffect transition="in" filter="wipe(left)">
                                      <p:cBhvr>
                                        <p:cTn id="7" dur="500"/>
                                        <p:tgtEl>
                                          <p:spTgt spid="1372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32">
                                            <p:txEl>
                                              <p:pRg st="1" end="1"/>
                                            </p:txEl>
                                          </p:spTgt>
                                        </p:tgtEl>
                                        <p:attrNameLst>
                                          <p:attrName>style.visibility</p:attrName>
                                        </p:attrNameLst>
                                      </p:cBhvr>
                                      <p:to>
                                        <p:strVal val="visible"/>
                                      </p:to>
                                    </p:set>
                                    <p:animEffect transition="in" filter="wipe(left)">
                                      <p:cBhvr>
                                        <p:cTn id="12" dur="500"/>
                                        <p:tgtEl>
                                          <p:spTgt spid="1372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232">
                                            <p:txEl>
                                              <p:pRg st="2" end="2"/>
                                            </p:txEl>
                                          </p:spTgt>
                                        </p:tgtEl>
                                        <p:attrNameLst>
                                          <p:attrName>style.visibility</p:attrName>
                                        </p:attrNameLst>
                                      </p:cBhvr>
                                      <p:to>
                                        <p:strVal val="visible"/>
                                      </p:to>
                                    </p:set>
                                    <p:animEffect transition="in" filter="wipe(left)">
                                      <p:cBhvr>
                                        <p:cTn id="17" dur="500"/>
                                        <p:tgtEl>
                                          <p:spTgt spid="1372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build="p" bldLvl="5"/>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lstStyle/>
          <a:p>
            <a:pPr eaLnBrk="1" hangingPunct="1"/>
            <a:r>
              <a:rPr lang="en-US" smtClean="0"/>
              <a:t>CONCLUSION</a:t>
            </a:r>
          </a:p>
        </p:txBody>
      </p:sp>
      <p:sp>
        <p:nvSpPr>
          <p:cNvPr id="215045" name="Rectangle 5"/>
          <p:cNvSpPr>
            <a:spLocks noGrp="1" noChangeArrowheads="1"/>
          </p:cNvSpPr>
          <p:nvPr>
            <p:ph type="body" idx="1"/>
          </p:nvPr>
        </p:nvSpPr>
        <p:spPr>
          <a:xfrm>
            <a:off x="457200" y="1219200"/>
            <a:ext cx="8382000" cy="5257800"/>
          </a:xfrm>
        </p:spPr>
        <p:txBody>
          <a:bodyPr>
            <a:normAutofit/>
          </a:bodyPr>
          <a:lstStyle/>
          <a:p>
            <a:pPr eaLnBrk="1" hangingPunct="1"/>
            <a:r>
              <a:rPr lang="en-US" sz="2600" dirty="0" smtClean="0"/>
              <a:t>Such market failures occur when:</a:t>
            </a:r>
          </a:p>
          <a:p>
            <a:pPr lvl="1"/>
            <a:r>
              <a:rPr lang="en-US" sz="2600" dirty="0" smtClean="0"/>
              <a:t>a buyer or seller has </a:t>
            </a:r>
            <a:r>
              <a:rPr lang="en-US" sz="2600" i="1" dirty="0" smtClean="0"/>
              <a:t>market power</a:t>
            </a:r>
            <a:r>
              <a:rPr lang="en-US" sz="2400" dirty="0" smtClean="0"/>
              <a:t>—</a:t>
            </a:r>
            <a:r>
              <a:rPr lang="en-US" sz="2600" dirty="0" smtClean="0"/>
              <a:t>the ability to affect the market price.</a:t>
            </a:r>
          </a:p>
          <a:p>
            <a:pPr lvl="1" eaLnBrk="1" hangingPunct="1"/>
            <a:r>
              <a:rPr lang="en-US" sz="2600" dirty="0" smtClean="0"/>
              <a:t>transactions have side effects, called </a:t>
            </a:r>
            <a:r>
              <a:rPr lang="en-US" sz="2600" i="1" dirty="0" smtClean="0"/>
              <a:t>externalities</a:t>
            </a:r>
            <a:r>
              <a:rPr lang="en-US" sz="2600" dirty="0" smtClean="0"/>
              <a:t>, that affect bystanders.  (example:  pollution)</a:t>
            </a:r>
          </a:p>
          <a:p>
            <a:pPr eaLnBrk="1" hangingPunct="1"/>
            <a:r>
              <a:rPr lang="en-US" sz="2600" dirty="0" smtClean="0"/>
              <a:t>We’ll use welfare economics to see how public policy may improve on the market outcome in such cases.  </a:t>
            </a:r>
          </a:p>
          <a:p>
            <a:pPr eaLnBrk="1" hangingPunct="1"/>
            <a:r>
              <a:rPr lang="en-US" sz="2600" dirty="0" smtClean="0"/>
              <a:t>Despite the possibility of market failure, the analysis in this chapter applies in many markets, and the invisible hand remains extremely important.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45">
                                            <p:txEl>
                                              <p:pRg st="0" end="0"/>
                                            </p:txEl>
                                          </p:spTgt>
                                        </p:tgtEl>
                                        <p:attrNameLst>
                                          <p:attrName>style.visibility</p:attrName>
                                        </p:attrNameLst>
                                      </p:cBhvr>
                                      <p:to>
                                        <p:strVal val="visible"/>
                                      </p:to>
                                    </p:set>
                                    <p:animEffect transition="in" filter="wipe(left)">
                                      <p:cBhvr>
                                        <p:cTn id="7" dur="500"/>
                                        <p:tgtEl>
                                          <p:spTgt spid="2150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45">
                                            <p:txEl>
                                              <p:pRg st="1" end="1"/>
                                            </p:txEl>
                                          </p:spTgt>
                                        </p:tgtEl>
                                        <p:attrNameLst>
                                          <p:attrName>style.visibility</p:attrName>
                                        </p:attrNameLst>
                                      </p:cBhvr>
                                      <p:to>
                                        <p:strVal val="visible"/>
                                      </p:to>
                                    </p:set>
                                    <p:animEffect transition="in" filter="wipe(left)">
                                      <p:cBhvr>
                                        <p:cTn id="12" dur="500"/>
                                        <p:tgtEl>
                                          <p:spTgt spid="2150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45">
                                            <p:txEl>
                                              <p:pRg st="2" end="2"/>
                                            </p:txEl>
                                          </p:spTgt>
                                        </p:tgtEl>
                                        <p:attrNameLst>
                                          <p:attrName>style.visibility</p:attrName>
                                        </p:attrNameLst>
                                      </p:cBhvr>
                                      <p:to>
                                        <p:strVal val="visible"/>
                                      </p:to>
                                    </p:set>
                                    <p:animEffect transition="in" filter="wipe(left)">
                                      <p:cBhvr>
                                        <p:cTn id="17" dur="500"/>
                                        <p:tgtEl>
                                          <p:spTgt spid="2150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45">
                                            <p:txEl>
                                              <p:pRg st="3" end="3"/>
                                            </p:txEl>
                                          </p:spTgt>
                                        </p:tgtEl>
                                        <p:attrNameLst>
                                          <p:attrName>style.visibility</p:attrName>
                                        </p:attrNameLst>
                                      </p:cBhvr>
                                      <p:to>
                                        <p:strVal val="visible"/>
                                      </p:to>
                                    </p:set>
                                    <p:animEffect transition="in" filter="wipe(left)">
                                      <p:cBhvr>
                                        <p:cTn id="22" dur="500"/>
                                        <p:tgtEl>
                                          <p:spTgt spid="2150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45">
                                            <p:txEl>
                                              <p:pRg st="4" end="4"/>
                                            </p:txEl>
                                          </p:spTgt>
                                        </p:tgtEl>
                                        <p:attrNameLst>
                                          <p:attrName>style.visibility</p:attrName>
                                        </p:attrNameLst>
                                      </p:cBhvr>
                                      <p:to>
                                        <p:strVal val="visible"/>
                                      </p:to>
                                    </p:set>
                                    <p:animEffect transition="in" filter="wipe(left)">
                                      <p:cBhvr>
                                        <p:cTn id="27" dur="500"/>
                                        <p:tgtEl>
                                          <p:spTgt spid="2150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382000" cy="5105400"/>
          </a:xfrm>
        </p:spPr>
        <p:txBody>
          <a:bodyPr>
            <a:normAutofit/>
          </a:bodyPr>
          <a:lstStyle/>
          <a:p>
            <a:pPr>
              <a:buClrTx/>
              <a:buSzPct val="120000"/>
              <a:buFont typeface="Arial" pitchFamily="34" charset="0"/>
              <a:buChar char="•"/>
            </a:pPr>
            <a:r>
              <a:rPr lang="en-US" dirty="0" smtClean="0"/>
              <a:t>The height of the </a:t>
            </a:r>
            <a:r>
              <a:rPr lang="en-US" b="1" i="1" dirty="0" smtClean="0"/>
              <a:t>D</a:t>
            </a:r>
            <a:r>
              <a:rPr lang="en-US" dirty="0" smtClean="0"/>
              <a:t> curve reflects the value of the good to buyers—their willingness to pay for it.</a:t>
            </a:r>
          </a:p>
          <a:p>
            <a:pPr>
              <a:buClrTx/>
              <a:buSzPct val="120000"/>
              <a:buFont typeface="Arial" pitchFamily="34" charset="0"/>
              <a:buChar char="•"/>
            </a:pPr>
            <a:r>
              <a:rPr lang="en-US" dirty="0" smtClean="0"/>
              <a:t>Consumer surplus is the difference between what buyers are willing to pay for a good and what they actually pay.  </a:t>
            </a:r>
          </a:p>
          <a:p>
            <a:pPr>
              <a:buClrTx/>
              <a:buSzPct val="120000"/>
              <a:buFont typeface="Arial" pitchFamily="34" charset="0"/>
              <a:buChar char="•"/>
            </a:pPr>
            <a:r>
              <a:rPr lang="en-US" dirty="0" smtClean="0"/>
              <a:t>On the graph, consumer surplus is the area between </a:t>
            </a:r>
            <a:r>
              <a:rPr lang="en-US" b="1" i="1" dirty="0" smtClean="0"/>
              <a:t>P</a:t>
            </a:r>
            <a:r>
              <a:rPr lang="en-US" dirty="0" smtClean="0"/>
              <a:t> and the </a:t>
            </a:r>
            <a:r>
              <a:rPr lang="en-US" b="1" i="1" dirty="0" smtClean="0"/>
              <a:t>D</a:t>
            </a:r>
            <a:r>
              <a:rPr lang="en-US" dirty="0" smtClean="0"/>
              <a:t> curve.</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The height of the </a:t>
            </a:r>
            <a:r>
              <a:rPr lang="en-US" b="1" i="1" dirty="0" smtClean="0"/>
              <a:t>S</a:t>
            </a:r>
            <a:r>
              <a:rPr lang="en-US" dirty="0" smtClean="0"/>
              <a:t> curve is sellers’ cost of producing the good.  Sellers are willing to sell if the price they get is at least as high as their cost.</a:t>
            </a:r>
          </a:p>
          <a:p>
            <a:pPr>
              <a:buClrTx/>
              <a:buSzPct val="120000"/>
              <a:buFont typeface="Arial" pitchFamily="34" charset="0"/>
              <a:buChar char="•"/>
            </a:pPr>
            <a:r>
              <a:rPr lang="en-US" dirty="0" smtClean="0"/>
              <a:t>Producer surplus is the difference between what sellers receive for a good and their cost of producing it. </a:t>
            </a:r>
          </a:p>
          <a:p>
            <a:pPr>
              <a:buClrTx/>
              <a:buSzPct val="120000"/>
              <a:buFont typeface="Arial" pitchFamily="34" charset="0"/>
              <a:buChar char="•"/>
            </a:pPr>
            <a:r>
              <a:rPr lang="en-US" dirty="0" smtClean="0"/>
              <a:t>On the graph, producer surplus is the area between </a:t>
            </a:r>
            <a:r>
              <a:rPr lang="en-US" b="1" i="1" dirty="0" smtClean="0"/>
              <a:t>P</a:t>
            </a:r>
            <a:r>
              <a:rPr lang="en-US" dirty="0" smtClean="0"/>
              <a:t> and the </a:t>
            </a:r>
            <a:r>
              <a:rPr lang="en-US" b="1" i="1" dirty="0" smtClean="0"/>
              <a:t>S</a:t>
            </a:r>
            <a:r>
              <a:rPr lang="en-US" dirty="0" smtClean="0"/>
              <a:t> curve. </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EEE8C4">
            <a:alpha val="80000"/>
          </a:srgbClr>
        </a:solidFill>
        <a:effectLst/>
      </p:bgPr>
    </p:bg>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04800" cy="6858000"/>
          </a:xfrm>
          <a:prstGeom prst="rect">
            <a:avLst/>
          </a:prstGeom>
          <a:solidFill>
            <a:srgbClr val="AE1237"/>
          </a:solidFill>
          <a:ln w="9525">
            <a:noFill/>
            <a:miter lim="800000"/>
            <a:headEnd/>
            <a:tailEnd/>
          </a:ln>
        </p:spPr>
        <p:txBody>
          <a:bodyPr wrap="none" anchor="ctr"/>
          <a:lstStyle/>
          <a:p>
            <a:pPr fontAlgn="base">
              <a:spcBef>
                <a:spcPct val="0"/>
              </a:spcBef>
              <a:spcAft>
                <a:spcPct val="0"/>
              </a:spcAft>
            </a:pPr>
            <a:endParaRPr lang="en-US" smtClean="0">
              <a:solidFill>
                <a:srgbClr val="000000"/>
              </a:solidFill>
              <a:cs typeface="Arial" charset="0"/>
            </a:endParaRPr>
          </a:p>
        </p:txBody>
      </p:sp>
      <p:sp>
        <p:nvSpPr>
          <p:cNvPr id="73732" name="Rectangle 4"/>
          <p:cNvSpPr>
            <a:spLocks noGrp="1" noChangeArrowheads="1"/>
          </p:cNvSpPr>
          <p:nvPr>
            <p:ph type="title"/>
          </p:nvPr>
        </p:nvSpPr>
        <p:spPr>
          <a:xfrm>
            <a:off x="533400" y="188912"/>
            <a:ext cx="8458200" cy="725488"/>
          </a:xfrm>
          <a:solidFill>
            <a:srgbClr val="CACA92">
              <a:alpha val="50000"/>
            </a:srgbClr>
          </a:solidFill>
        </p:spPr>
        <p:txBody>
          <a:bodyPr bIns="0" anchor="b">
            <a:noAutofit/>
          </a:bodyPr>
          <a:lstStyle/>
          <a:p>
            <a:pPr algn="l" eaLnBrk="1" hangingPunct="1">
              <a:lnSpc>
                <a:spcPct val="105000"/>
              </a:lnSpc>
              <a:defRPr/>
            </a:pPr>
            <a:r>
              <a:rPr lang="en-US" sz="3000" spc="500" dirty="0" smtClean="0">
                <a:solidFill>
                  <a:srgbClr val="960000"/>
                </a:solidFill>
                <a:latin typeface="Arial" pitchFamily="34" charset="0"/>
                <a:cs typeface="Arial" pitchFamily="34" charset="0"/>
              </a:rPr>
              <a:t>SUMMARY</a:t>
            </a:r>
          </a:p>
        </p:txBody>
      </p:sp>
      <p:sp>
        <p:nvSpPr>
          <p:cNvPr id="36" name="Content Placeholder 2"/>
          <p:cNvSpPr>
            <a:spLocks noGrp="1"/>
          </p:cNvSpPr>
          <p:nvPr>
            <p:ph idx="1"/>
          </p:nvPr>
        </p:nvSpPr>
        <p:spPr>
          <a:xfrm>
            <a:off x="457200" y="1371600"/>
            <a:ext cx="8229600" cy="5105400"/>
          </a:xfrm>
        </p:spPr>
        <p:txBody>
          <a:bodyPr>
            <a:normAutofit/>
          </a:bodyPr>
          <a:lstStyle/>
          <a:p>
            <a:pPr>
              <a:buClrTx/>
              <a:buSzPct val="120000"/>
              <a:buFont typeface="Arial" pitchFamily="34" charset="0"/>
              <a:buChar char="•"/>
            </a:pPr>
            <a:r>
              <a:rPr lang="en-US" dirty="0" smtClean="0"/>
              <a:t>To measure society’s well-being, we use </a:t>
            </a:r>
            <a:br>
              <a:rPr lang="en-US" dirty="0" smtClean="0"/>
            </a:br>
            <a:r>
              <a:rPr lang="en-US" dirty="0" smtClean="0"/>
              <a:t>total surplus, the sum of consumer and producer surplus.  </a:t>
            </a:r>
          </a:p>
          <a:p>
            <a:pPr>
              <a:buClrTx/>
              <a:buSzPct val="120000"/>
              <a:buFont typeface="Arial" pitchFamily="34" charset="0"/>
              <a:buChar char="•"/>
            </a:pPr>
            <a:r>
              <a:rPr lang="en-US" dirty="0" smtClean="0"/>
              <a:t>Efficiency means that total surplus is maximized, that the goods are produced by sellers with lowest cost, and that they are consumed by buyers who most value them.  </a:t>
            </a:r>
          </a:p>
          <a:p>
            <a:pPr>
              <a:buClrTx/>
              <a:buSzPct val="120000"/>
              <a:buFont typeface="Arial" pitchFamily="34" charset="0"/>
              <a:buChar char="•"/>
            </a:pPr>
            <a:r>
              <a:rPr lang="en-US" dirty="0" smtClean="0"/>
              <a:t>Under perfect competition, the market outcome is efficient.  Altering it would reduce total surplus.</a:t>
            </a:r>
          </a:p>
        </p:txBody>
      </p:sp>
      <p:sp>
        <p:nvSpPr>
          <p:cNvPr id="7" name="TextBox 6"/>
          <p:cNvSpPr txBox="1"/>
          <p:nvPr/>
        </p:nvSpPr>
        <p:spPr>
          <a:xfrm>
            <a:off x="304800" y="6500422"/>
            <a:ext cx="5649433" cy="338554"/>
          </a:xfrm>
          <a:prstGeom prst="rect">
            <a:avLst/>
          </a:prstGeom>
          <a:noFill/>
        </p:spPr>
        <p:txBody>
          <a:bodyPr wrap="square" rtlCol="0">
            <a:spAutoFit/>
          </a:bodyPr>
          <a:lstStyle/>
          <a:p>
            <a:r>
              <a:rPr lang="en-US" sz="800" b="0" i="1" dirty="0" smtClean="0">
                <a:solidFill>
                  <a:srgbClr val="777777"/>
                </a:solidFill>
                <a:latin typeface="Times New Roman" pitchFamily="18" charset="0"/>
                <a:cs typeface="Times New Roman" pitchFamily="18" charset="0"/>
              </a:rPr>
              <a:t>© 2012 </a:t>
            </a:r>
            <a:r>
              <a:rPr lang="en-US" sz="800" b="0" i="1" dirty="0" err="1" smtClean="0">
                <a:solidFill>
                  <a:srgbClr val="777777"/>
                </a:solidFill>
                <a:latin typeface="Times New Roman" pitchFamily="18" charset="0"/>
                <a:cs typeface="Times New Roman" pitchFamily="18" charset="0"/>
              </a:rPr>
              <a:t>Cengage</a:t>
            </a:r>
            <a:r>
              <a:rPr lang="en-US" sz="800" b="0" i="1" dirty="0" smtClean="0">
                <a:solidFill>
                  <a:srgbClr val="777777"/>
                </a:solidFill>
                <a:latin typeface="Times New Roman" pitchFamily="18" charset="0"/>
                <a:cs typeface="Times New Roman" pitchFamily="18"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800" b="0" i="1" dirty="0">
              <a:solidFill>
                <a:srgbClr val="777777"/>
              </a:solidFill>
              <a:latin typeface="Times New Roman" pitchFamily="18" charset="0"/>
              <a:ea typeface="Verdana" pitchFamily="34"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idx="4294967295"/>
          </p:nvPr>
        </p:nvSpPr>
        <p:spPr>
          <a:xfrm>
            <a:off x="457200" y="230188"/>
            <a:ext cx="8229600" cy="649287"/>
          </a:xfrm>
        </p:spPr>
        <p:txBody>
          <a:bodyPr/>
          <a:lstStyle/>
          <a:p>
            <a:pPr eaLnBrk="1" hangingPunct="1"/>
            <a:r>
              <a:rPr lang="en-US" sz="3600" smtClean="0"/>
              <a:t>WTP and the Demand Curve</a:t>
            </a:r>
          </a:p>
        </p:txBody>
      </p:sp>
      <p:sp>
        <p:nvSpPr>
          <p:cNvPr id="36869" name="Rectangle 3"/>
          <p:cNvSpPr>
            <a:spLocks noGrp="1" noChangeArrowheads="1"/>
          </p:cNvSpPr>
          <p:nvPr>
            <p:ph type="body" idx="4294967295"/>
          </p:nvPr>
        </p:nvSpPr>
        <p:spPr>
          <a:xfrm>
            <a:off x="433388" y="1052513"/>
            <a:ext cx="8170862" cy="1098550"/>
          </a:xfrm>
        </p:spPr>
        <p:txBody>
          <a:bodyPr/>
          <a:lstStyle/>
          <a:p>
            <a:pPr marL="511175" indent="-511175" eaLnBrk="1" hangingPunct="1">
              <a:buFont typeface="Wingdings" pitchFamily="2" charset="2"/>
              <a:buNone/>
            </a:pPr>
            <a:r>
              <a:rPr lang="en-US" sz="2700" b="1" smtClean="0">
                <a:solidFill>
                  <a:srgbClr val="339966"/>
                </a:solidFill>
              </a:rPr>
              <a:t>Q:</a:t>
            </a:r>
            <a:r>
              <a:rPr lang="en-US" sz="2700" b="1" smtClean="0"/>
              <a:t>	</a:t>
            </a:r>
            <a:r>
              <a:rPr lang="en-US" sz="2700" smtClean="0"/>
              <a:t>If price of iPod is $200, who will buy an iPod, and what is quantity demanded?</a:t>
            </a:r>
          </a:p>
        </p:txBody>
      </p:sp>
      <p:sp>
        <p:nvSpPr>
          <p:cNvPr id="67649" name="Rectangle 65"/>
          <p:cNvSpPr>
            <a:spLocks noChangeArrowheads="1"/>
          </p:cNvSpPr>
          <p:nvPr/>
        </p:nvSpPr>
        <p:spPr bwMode="auto">
          <a:xfrm>
            <a:off x="3173413" y="2228850"/>
            <a:ext cx="5599112" cy="2087563"/>
          </a:xfrm>
          <a:prstGeom prst="rect">
            <a:avLst/>
          </a:prstGeom>
          <a:noFill/>
          <a:ln w="9525">
            <a:noFill/>
            <a:miter lim="800000"/>
            <a:headEnd/>
            <a:tailEnd/>
          </a:ln>
        </p:spPr>
        <p:txBody>
          <a:bodyPr>
            <a:spAutoFit/>
          </a:bodyPr>
          <a:lstStyle/>
          <a:p>
            <a:pPr marL="463550" indent="-463550">
              <a:lnSpc>
                <a:spcPct val="110000"/>
              </a:lnSpc>
              <a:spcBef>
                <a:spcPct val="45000"/>
              </a:spcBef>
              <a:buClr>
                <a:srgbClr val="00B85C"/>
              </a:buClr>
              <a:buSzPct val="120000"/>
              <a:buFont typeface="Wingdings" pitchFamily="2" charset="2"/>
              <a:buNone/>
            </a:pPr>
            <a:r>
              <a:rPr lang="en-US" sz="2700" b="1">
                <a:solidFill>
                  <a:srgbClr val="339966"/>
                </a:solidFill>
                <a:cs typeface="Arial" charset="0"/>
              </a:rPr>
              <a:t>A:</a:t>
            </a:r>
            <a:r>
              <a:rPr lang="en-US" sz="2700">
                <a:cs typeface="Arial" charset="0"/>
              </a:rPr>
              <a:t>	Anthony &amp; Flea will buy an iPod, Chad &amp; John will not. </a:t>
            </a:r>
          </a:p>
          <a:p>
            <a:pPr marL="463550" indent="-463550">
              <a:lnSpc>
                <a:spcPct val="110000"/>
              </a:lnSpc>
              <a:spcBef>
                <a:spcPct val="45000"/>
              </a:spcBef>
              <a:buClr>
                <a:srgbClr val="00B85C"/>
              </a:buClr>
              <a:buSzPct val="120000"/>
              <a:buFont typeface="Wingdings" pitchFamily="2" charset="2"/>
              <a:buNone/>
            </a:pPr>
            <a:r>
              <a:rPr lang="en-US" sz="2700">
                <a:cs typeface="Arial" charset="0"/>
              </a:rPr>
              <a:t>	Hence, </a:t>
            </a:r>
            <a:r>
              <a:rPr lang="en-US" sz="2700" b="1" i="1">
                <a:cs typeface="Arial" charset="0"/>
              </a:rPr>
              <a:t>Q</a:t>
            </a:r>
            <a:r>
              <a:rPr lang="en-US" sz="2700" b="1" i="1" baseline="30000">
                <a:cs typeface="Arial" charset="0"/>
              </a:rPr>
              <a:t>d</a:t>
            </a:r>
            <a:r>
              <a:rPr lang="en-US" sz="2700">
                <a:cs typeface="Arial" charset="0"/>
              </a:rPr>
              <a:t> = 2 </a:t>
            </a:r>
            <a:br>
              <a:rPr lang="en-US" sz="2700">
                <a:cs typeface="Arial" charset="0"/>
              </a:rPr>
            </a:br>
            <a:r>
              <a:rPr lang="en-US" sz="2700">
                <a:cs typeface="Arial" charset="0"/>
              </a:rPr>
              <a:t>when </a:t>
            </a:r>
            <a:r>
              <a:rPr lang="en-US" sz="2700" b="1" i="1">
                <a:cs typeface="Arial" charset="0"/>
              </a:rPr>
              <a:t>P</a:t>
            </a:r>
            <a:r>
              <a:rPr lang="en-US" sz="2700">
                <a:cs typeface="Arial" charset="0"/>
              </a:rPr>
              <a:t> = $200.</a:t>
            </a:r>
          </a:p>
        </p:txBody>
      </p:sp>
      <p:graphicFrame>
        <p:nvGraphicFramePr>
          <p:cNvPr id="67650" name="Group 66"/>
          <p:cNvGraphicFramePr>
            <a:graphicFrameLocks noGrp="1"/>
          </p:cNvGraphicFramePr>
          <p:nvPr/>
        </p:nvGraphicFramePr>
        <p:xfrm>
          <a:off x="465138" y="3073400"/>
          <a:ext cx="2538412" cy="2932114"/>
        </p:xfrm>
        <a:graphic>
          <a:graphicData uri="http://schemas.openxmlformats.org/drawingml/2006/table">
            <a:tbl>
              <a:tblPr/>
              <a:tblGrid>
                <a:gridCol w="1506537"/>
                <a:gridCol w="1031875"/>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name</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WTP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Anthony</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Chad</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175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Flea</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John</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125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wipe(left)">
                                      <p:cBhvr>
                                        <p:cTn id="7" dur="500"/>
                                        <p:tgtEl>
                                          <p:spTgt spid="36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649">
                                            <p:txEl>
                                              <p:pRg st="0" end="0"/>
                                            </p:txEl>
                                          </p:spTgt>
                                        </p:tgtEl>
                                        <p:attrNameLst>
                                          <p:attrName>style.visibility</p:attrName>
                                        </p:attrNameLst>
                                      </p:cBhvr>
                                      <p:to>
                                        <p:strVal val="visible"/>
                                      </p:to>
                                    </p:set>
                                    <p:animEffect transition="in" filter="wipe(left)">
                                      <p:cBhvr>
                                        <p:cTn id="12" dur="500"/>
                                        <p:tgtEl>
                                          <p:spTgt spid="676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649">
                                            <p:txEl>
                                              <p:pRg st="1" end="1"/>
                                            </p:txEl>
                                          </p:spTgt>
                                        </p:tgtEl>
                                        <p:attrNameLst>
                                          <p:attrName>style.visibility</p:attrName>
                                        </p:attrNameLst>
                                      </p:cBhvr>
                                      <p:to>
                                        <p:strVal val="visible"/>
                                      </p:to>
                                    </p:set>
                                    <p:animEffect transition="in" filter="wipe(left)">
                                      <p:cBhvr>
                                        <p:cTn id="17" dur="500"/>
                                        <p:tgtEl>
                                          <p:spTgt spid="676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bldLvl="4"/>
      <p:bldP spid="6764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a:xfrm>
            <a:off x="457200" y="230188"/>
            <a:ext cx="8229600" cy="649287"/>
          </a:xfrm>
        </p:spPr>
        <p:txBody>
          <a:bodyPr/>
          <a:lstStyle/>
          <a:p>
            <a:pPr eaLnBrk="1" hangingPunct="1"/>
            <a:r>
              <a:rPr lang="en-US" sz="3600" smtClean="0"/>
              <a:t>WTP and the Demand Curve</a:t>
            </a:r>
          </a:p>
        </p:txBody>
      </p:sp>
      <p:sp>
        <p:nvSpPr>
          <p:cNvPr id="37893" name="Rectangle 3"/>
          <p:cNvSpPr>
            <a:spLocks noGrp="1" noChangeArrowheads="1"/>
          </p:cNvSpPr>
          <p:nvPr>
            <p:ph type="body" idx="4294967295"/>
          </p:nvPr>
        </p:nvSpPr>
        <p:spPr>
          <a:xfrm>
            <a:off x="696913" y="1116013"/>
            <a:ext cx="1873250" cy="1547812"/>
          </a:xfrm>
        </p:spPr>
        <p:txBody>
          <a:bodyPr/>
          <a:lstStyle/>
          <a:p>
            <a:pPr marL="0" indent="0" eaLnBrk="1" hangingPunct="1">
              <a:lnSpc>
                <a:spcPct val="110000"/>
              </a:lnSpc>
              <a:buFont typeface="Wingdings" pitchFamily="2" charset="2"/>
              <a:buNone/>
            </a:pPr>
            <a:r>
              <a:rPr lang="en-US" sz="2700" smtClean="0"/>
              <a:t>Derive the demand schedule:</a:t>
            </a:r>
          </a:p>
        </p:txBody>
      </p:sp>
      <p:sp>
        <p:nvSpPr>
          <p:cNvPr id="69776" name="Rectangle 144"/>
          <p:cNvSpPr>
            <a:spLocks noChangeArrowheads="1"/>
          </p:cNvSpPr>
          <p:nvPr/>
        </p:nvSpPr>
        <p:spPr bwMode="auto">
          <a:xfrm>
            <a:off x="7874000" y="5222875"/>
            <a:ext cx="795338" cy="890588"/>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cs typeface="Arial" charset="0"/>
              </a:rPr>
              <a:t>4</a:t>
            </a:r>
          </a:p>
        </p:txBody>
      </p:sp>
      <p:sp>
        <p:nvSpPr>
          <p:cNvPr id="69774" name="Rectangle 142"/>
          <p:cNvSpPr>
            <a:spLocks noChangeArrowheads="1"/>
          </p:cNvSpPr>
          <p:nvPr/>
        </p:nvSpPr>
        <p:spPr bwMode="auto">
          <a:xfrm>
            <a:off x="5148263" y="5222875"/>
            <a:ext cx="2725737" cy="890588"/>
          </a:xfrm>
          <a:prstGeom prst="rect">
            <a:avLst/>
          </a:prstGeom>
          <a:noFill/>
          <a:ln w="9525">
            <a:noFill/>
            <a:miter lim="800000"/>
            <a:headEnd/>
            <a:tailEnd/>
          </a:ln>
        </p:spPr>
        <p:txBody>
          <a:bodyPr lIns="137160" rIns="0" anchor="ctr"/>
          <a:lstStyle/>
          <a:p>
            <a:pPr>
              <a:lnSpc>
                <a:spcPct val="105000"/>
              </a:lnSpc>
              <a:spcBef>
                <a:spcPct val="45000"/>
              </a:spcBef>
              <a:buClr>
                <a:srgbClr val="00B85C"/>
              </a:buClr>
              <a:buSzPct val="120000"/>
              <a:buFont typeface="Wingdings" pitchFamily="2" charset="2"/>
              <a:buNone/>
            </a:pPr>
            <a:r>
              <a:rPr lang="en-US" sz="2500">
                <a:cs typeface="Arial" charset="0"/>
              </a:rPr>
              <a:t>John, Chad, </a:t>
            </a:r>
            <a:br>
              <a:rPr lang="en-US" sz="2500">
                <a:cs typeface="Arial" charset="0"/>
              </a:rPr>
            </a:br>
            <a:r>
              <a:rPr lang="en-US" sz="2500">
                <a:cs typeface="Arial" charset="0"/>
              </a:rPr>
              <a:t>Anthony, Flea</a:t>
            </a:r>
          </a:p>
        </p:txBody>
      </p:sp>
      <p:sp>
        <p:nvSpPr>
          <p:cNvPr id="37896" name="Rectangle 140"/>
          <p:cNvSpPr>
            <a:spLocks noChangeArrowheads="1"/>
          </p:cNvSpPr>
          <p:nvPr/>
        </p:nvSpPr>
        <p:spPr bwMode="auto">
          <a:xfrm>
            <a:off x="3413125" y="5222875"/>
            <a:ext cx="1735138" cy="890588"/>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cs typeface="Arial" charset="0"/>
              </a:rPr>
              <a:t>   0 – 125</a:t>
            </a:r>
          </a:p>
        </p:txBody>
      </p:sp>
      <p:sp>
        <p:nvSpPr>
          <p:cNvPr id="69768" name="Rectangle 136"/>
          <p:cNvSpPr>
            <a:spLocks noChangeArrowheads="1"/>
          </p:cNvSpPr>
          <p:nvPr/>
        </p:nvSpPr>
        <p:spPr bwMode="auto">
          <a:xfrm>
            <a:off x="7874000" y="4332288"/>
            <a:ext cx="795338" cy="890587"/>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cs typeface="Arial" charset="0"/>
              </a:rPr>
              <a:t>3</a:t>
            </a:r>
          </a:p>
        </p:txBody>
      </p:sp>
      <p:sp>
        <p:nvSpPr>
          <p:cNvPr id="69766" name="Rectangle 134"/>
          <p:cNvSpPr>
            <a:spLocks noChangeArrowheads="1"/>
          </p:cNvSpPr>
          <p:nvPr/>
        </p:nvSpPr>
        <p:spPr bwMode="auto">
          <a:xfrm>
            <a:off x="5148263" y="4332288"/>
            <a:ext cx="2725737" cy="890587"/>
          </a:xfrm>
          <a:prstGeom prst="rect">
            <a:avLst/>
          </a:prstGeom>
          <a:noFill/>
          <a:ln w="9525">
            <a:noFill/>
            <a:miter lim="800000"/>
            <a:headEnd/>
            <a:tailEnd/>
          </a:ln>
        </p:spPr>
        <p:txBody>
          <a:bodyPr lIns="137160" rIns="0" anchor="ctr"/>
          <a:lstStyle/>
          <a:p>
            <a:pPr>
              <a:lnSpc>
                <a:spcPct val="105000"/>
              </a:lnSpc>
              <a:spcBef>
                <a:spcPct val="45000"/>
              </a:spcBef>
              <a:buClr>
                <a:srgbClr val="00B85C"/>
              </a:buClr>
              <a:buSzPct val="120000"/>
              <a:buFont typeface="Wingdings" pitchFamily="2" charset="2"/>
              <a:buNone/>
            </a:pPr>
            <a:r>
              <a:rPr lang="en-US" sz="2500">
                <a:cs typeface="Arial" charset="0"/>
              </a:rPr>
              <a:t>Chad, Anthony, </a:t>
            </a:r>
            <a:br>
              <a:rPr lang="en-US" sz="2500">
                <a:cs typeface="Arial" charset="0"/>
              </a:rPr>
            </a:br>
            <a:r>
              <a:rPr lang="en-US" sz="2500">
                <a:cs typeface="Arial" charset="0"/>
              </a:rPr>
              <a:t>Flea</a:t>
            </a:r>
          </a:p>
        </p:txBody>
      </p:sp>
      <p:sp>
        <p:nvSpPr>
          <p:cNvPr id="37899" name="Rectangle 132"/>
          <p:cNvSpPr>
            <a:spLocks noChangeArrowheads="1"/>
          </p:cNvSpPr>
          <p:nvPr/>
        </p:nvSpPr>
        <p:spPr bwMode="auto">
          <a:xfrm>
            <a:off x="3413125" y="4332288"/>
            <a:ext cx="1735138" cy="890587"/>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cs typeface="Arial" charset="0"/>
              </a:rPr>
              <a:t>126 – 175</a:t>
            </a:r>
          </a:p>
        </p:txBody>
      </p:sp>
      <p:sp>
        <p:nvSpPr>
          <p:cNvPr id="69760" name="Rectangle 128"/>
          <p:cNvSpPr>
            <a:spLocks noChangeArrowheads="1"/>
          </p:cNvSpPr>
          <p:nvPr/>
        </p:nvSpPr>
        <p:spPr bwMode="auto">
          <a:xfrm>
            <a:off x="7874000" y="3641725"/>
            <a:ext cx="795338" cy="69056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cs typeface="Arial" charset="0"/>
              </a:rPr>
              <a:t>2</a:t>
            </a:r>
          </a:p>
        </p:txBody>
      </p:sp>
      <p:sp>
        <p:nvSpPr>
          <p:cNvPr id="69758" name="Rectangle 126"/>
          <p:cNvSpPr>
            <a:spLocks noChangeArrowheads="1"/>
          </p:cNvSpPr>
          <p:nvPr/>
        </p:nvSpPr>
        <p:spPr bwMode="auto">
          <a:xfrm>
            <a:off x="5148263" y="3641725"/>
            <a:ext cx="2725737" cy="690563"/>
          </a:xfrm>
          <a:prstGeom prst="rect">
            <a:avLst/>
          </a:prstGeom>
          <a:noFill/>
          <a:ln w="9525">
            <a:noFill/>
            <a:miter lim="800000"/>
            <a:headEnd/>
            <a:tailEnd/>
          </a:ln>
        </p:spPr>
        <p:txBody>
          <a:bodyPr lIns="137160" rIns="0" anchor="ctr"/>
          <a:lstStyle/>
          <a:p>
            <a:pPr>
              <a:lnSpc>
                <a:spcPct val="105000"/>
              </a:lnSpc>
              <a:spcBef>
                <a:spcPct val="45000"/>
              </a:spcBef>
              <a:buClr>
                <a:srgbClr val="00B85C"/>
              </a:buClr>
              <a:buSzPct val="120000"/>
              <a:buFont typeface="Wingdings" pitchFamily="2" charset="2"/>
              <a:buNone/>
            </a:pPr>
            <a:r>
              <a:rPr lang="en-US" sz="2500">
                <a:cs typeface="Arial" charset="0"/>
              </a:rPr>
              <a:t>Anthony, Flea</a:t>
            </a:r>
          </a:p>
        </p:txBody>
      </p:sp>
      <p:sp>
        <p:nvSpPr>
          <p:cNvPr id="37902" name="Rectangle 124"/>
          <p:cNvSpPr>
            <a:spLocks noChangeArrowheads="1"/>
          </p:cNvSpPr>
          <p:nvPr/>
        </p:nvSpPr>
        <p:spPr bwMode="auto">
          <a:xfrm>
            <a:off x="3413125" y="3641725"/>
            <a:ext cx="1735138" cy="690563"/>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dirty="0">
                <a:cs typeface="Arial" charset="0"/>
              </a:rPr>
              <a:t>176 – 250</a:t>
            </a:r>
          </a:p>
        </p:txBody>
      </p:sp>
      <p:sp>
        <p:nvSpPr>
          <p:cNvPr id="69752" name="Rectangle 120"/>
          <p:cNvSpPr>
            <a:spLocks noChangeArrowheads="1"/>
          </p:cNvSpPr>
          <p:nvPr/>
        </p:nvSpPr>
        <p:spPr bwMode="auto">
          <a:xfrm>
            <a:off x="7874000" y="2951163"/>
            <a:ext cx="795338" cy="690562"/>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cs typeface="Arial" charset="0"/>
              </a:rPr>
              <a:t>1</a:t>
            </a:r>
          </a:p>
        </p:txBody>
      </p:sp>
      <p:sp>
        <p:nvSpPr>
          <p:cNvPr id="69750" name="Rectangle 118"/>
          <p:cNvSpPr>
            <a:spLocks noChangeArrowheads="1"/>
          </p:cNvSpPr>
          <p:nvPr/>
        </p:nvSpPr>
        <p:spPr bwMode="auto">
          <a:xfrm>
            <a:off x="5148263" y="2951163"/>
            <a:ext cx="2725737" cy="690562"/>
          </a:xfrm>
          <a:prstGeom prst="rect">
            <a:avLst/>
          </a:prstGeom>
          <a:noFill/>
          <a:ln w="9525">
            <a:noFill/>
            <a:miter lim="800000"/>
            <a:headEnd/>
            <a:tailEnd/>
          </a:ln>
        </p:spPr>
        <p:txBody>
          <a:bodyPr lIns="137160" rIns="0" anchor="ctr"/>
          <a:lstStyle/>
          <a:p>
            <a:pPr>
              <a:lnSpc>
                <a:spcPct val="105000"/>
              </a:lnSpc>
              <a:spcBef>
                <a:spcPct val="45000"/>
              </a:spcBef>
              <a:buClr>
                <a:srgbClr val="00B85C"/>
              </a:buClr>
              <a:buSzPct val="120000"/>
              <a:buFont typeface="Wingdings" pitchFamily="2" charset="2"/>
              <a:buNone/>
            </a:pPr>
            <a:r>
              <a:rPr lang="en-US" sz="2500">
                <a:cs typeface="Arial" charset="0"/>
              </a:rPr>
              <a:t>Flea</a:t>
            </a:r>
          </a:p>
        </p:txBody>
      </p:sp>
      <p:sp>
        <p:nvSpPr>
          <p:cNvPr id="37905" name="Rectangle 116"/>
          <p:cNvSpPr>
            <a:spLocks noChangeArrowheads="1"/>
          </p:cNvSpPr>
          <p:nvPr/>
        </p:nvSpPr>
        <p:spPr bwMode="auto">
          <a:xfrm>
            <a:off x="3413125" y="2951163"/>
            <a:ext cx="1735138" cy="690562"/>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cs typeface="Arial" charset="0"/>
              </a:rPr>
              <a:t>251 – 300</a:t>
            </a:r>
          </a:p>
        </p:txBody>
      </p:sp>
      <p:sp>
        <p:nvSpPr>
          <p:cNvPr id="69744" name="Rectangle 112"/>
          <p:cNvSpPr>
            <a:spLocks noChangeArrowheads="1"/>
          </p:cNvSpPr>
          <p:nvPr/>
        </p:nvSpPr>
        <p:spPr bwMode="auto">
          <a:xfrm>
            <a:off x="7874000" y="2260600"/>
            <a:ext cx="795338" cy="690563"/>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cs typeface="Arial" charset="0"/>
              </a:rPr>
              <a:t>0</a:t>
            </a:r>
          </a:p>
        </p:txBody>
      </p:sp>
      <p:sp>
        <p:nvSpPr>
          <p:cNvPr id="69742" name="Rectangle 110"/>
          <p:cNvSpPr>
            <a:spLocks noChangeArrowheads="1"/>
          </p:cNvSpPr>
          <p:nvPr/>
        </p:nvSpPr>
        <p:spPr bwMode="auto">
          <a:xfrm>
            <a:off x="5148263" y="2260600"/>
            <a:ext cx="2725737" cy="690563"/>
          </a:xfrm>
          <a:prstGeom prst="rect">
            <a:avLst/>
          </a:prstGeom>
          <a:noFill/>
          <a:ln w="9525">
            <a:noFill/>
            <a:miter lim="800000"/>
            <a:headEnd/>
            <a:tailEnd/>
          </a:ln>
        </p:spPr>
        <p:txBody>
          <a:bodyPr lIns="137160" rIns="0" anchor="ctr"/>
          <a:lstStyle/>
          <a:p>
            <a:pPr>
              <a:lnSpc>
                <a:spcPct val="105000"/>
              </a:lnSpc>
              <a:spcBef>
                <a:spcPct val="45000"/>
              </a:spcBef>
              <a:buClr>
                <a:srgbClr val="00B85C"/>
              </a:buClr>
              <a:buSzPct val="120000"/>
              <a:buFont typeface="Wingdings" pitchFamily="2" charset="2"/>
              <a:buNone/>
            </a:pPr>
            <a:r>
              <a:rPr lang="en-US" sz="2500">
                <a:cs typeface="Arial" charset="0"/>
              </a:rPr>
              <a:t>nobody</a:t>
            </a:r>
          </a:p>
        </p:txBody>
      </p:sp>
      <p:sp>
        <p:nvSpPr>
          <p:cNvPr id="37908" name="Rectangle 108"/>
          <p:cNvSpPr>
            <a:spLocks noChangeArrowheads="1"/>
          </p:cNvSpPr>
          <p:nvPr/>
        </p:nvSpPr>
        <p:spPr bwMode="auto">
          <a:xfrm>
            <a:off x="3413125" y="2260600"/>
            <a:ext cx="1735138" cy="690563"/>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500">
                <a:cs typeface="Arial" charset="0"/>
              </a:rPr>
              <a:t>$301 &amp; up</a:t>
            </a:r>
          </a:p>
        </p:txBody>
      </p:sp>
      <p:sp>
        <p:nvSpPr>
          <p:cNvPr id="37909" name="Rectangle 27"/>
          <p:cNvSpPr>
            <a:spLocks noChangeArrowheads="1"/>
          </p:cNvSpPr>
          <p:nvPr/>
        </p:nvSpPr>
        <p:spPr bwMode="auto">
          <a:xfrm>
            <a:off x="7874000" y="1370013"/>
            <a:ext cx="795338" cy="890587"/>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b="1" i="1">
                <a:cs typeface="Arial" charset="0"/>
              </a:rPr>
              <a:t>Q</a:t>
            </a:r>
            <a:r>
              <a:rPr lang="en-US" sz="2500" b="1" i="1" baseline="30000">
                <a:cs typeface="Arial" charset="0"/>
              </a:rPr>
              <a:t>d</a:t>
            </a:r>
          </a:p>
        </p:txBody>
      </p:sp>
      <p:sp>
        <p:nvSpPr>
          <p:cNvPr id="37910" name="Rectangle 26"/>
          <p:cNvSpPr>
            <a:spLocks noChangeArrowheads="1"/>
          </p:cNvSpPr>
          <p:nvPr/>
        </p:nvSpPr>
        <p:spPr bwMode="auto">
          <a:xfrm>
            <a:off x="5148263" y="1370013"/>
            <a:ext cx="2725737" cy="890587"/>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a:cs typeface="Arial" charset="0"/>
              </a:rPr>
              <a:t>who buys</a:t>
            </a:r>
          </a:p>
        </p:txBody>
      </p:sp>
      <p:sp>
        <p:nvSpPr>
          <p:cNvPr id="37911" name="Rectangle 25"/>
          <p:cNvSpPr>
            <a:spLocks noChangeArrowheads="1"/>
          </p:cNvSpPr>
          <p:nvPr/>
        </p:nvSpPr>
        <p:spPr bwMode="auto">
          <a:xfrm>
            <a:off x="3413125" y="1370013"/>
            <a:ext cx="1735138" cy="890587"/>
          </a:xfrm>
          <a:prstGeom prst="rect">
            <a:avLst/>
          </a:prstGeom>
          <a:noFill/>
          <a:ln w="9525">
            <a:noFill/>
            <a:miter lim="800000"/>
            <a:headEnd/>
            <a:tailEnd/>
          </a:ln>
        </p:spPr>
        <p:txBody>
          <a:bodyPr rIns="0" anchor="ctr"/>
          <a:lstStyle/>
          <a:p>
            <a:pPr algn="ctr">
              <a:lnSpc>
                <a:spcPct val="105000"/>
              </a:lnSpc>
              <a:spcBef>
                <a:spcPct val="45000"/>
              </a:spcBef>
              <a:buClr>
                <a:srgbClr val="00B85C"/>
              </a:buClr>
              <a:buSzPct val="120000"/>
              <a:buFont typeface="Wingdings" pitchFamily="2" charset="2"/>
              <a:buNone/>
            </a:pPr>
            <a:r>
              <a:rPr lang="en-US" sz="2500" b="1" i="1">
                <a:cs typeface="Arial" charset="0"/>
              </a:rPr>
              <a:t>P</a:t>
            </a:r>
            <a:r>
              <a:rPr lang="en-US" sz="2500">
                <a:cs typeface="Arial" charset="0"/>
              </a:rPr>
              <a:t> (price </a:t>
            </a:r>
            <a:br>
              <a:rPr lang="en-US" sz="2500">
                <a:cs typeface="Arial" charset="0"/>
              </a:rPr>
            </a:br>
            <a:r>
              <a:rPr lang="en-US" sz="2500">
                <a:cs typeface="Arial" charset="0"/>
              </a:rPr>
              <a:t>of iPod)</a:t>
            </a:r>
          </a:p>
        </p:txBody>
      </p:sp>
      <p:sp>
        <p:nvSpPr>
          <p:cNvPr id="37912" name="Line 37"/>
          <p:cNvSpPr>
            <a:spLocks noChangeShapeType="1"/>
          </p:cNvSpPr>
          <p:nvPr/>
        </p:nvSpPr>
        <p:spPr bwMode="auto">
          <a:xfrm>
            <a:off x="3413125" y="1370013"/>
            <a:ext cx="5256213" cy="0"/>
          </a:xfrm>
          <a:prstGeom prst="line">
            <a:avLst/>
          </a:prstGeom>
          <a:noFill/>
          <a:ln w="12700" cap="sq">
            <a:solidFill>
              <a:schemeClr val="tx1"/>
            </a:solidFill>
            <a:round/>
            <a:headEnd/>
            <a:tailEnd/>
          </a:ln>
        </p:spPr>
        <p:txBody>
          <a:bodyPr rIns="0" anchor="ctr"/>
          <a:lstStyle/>
          <a:p>
            <a:endParaRPr lang="en-US"/>
          </a:p>
        </p:txBody>
      </p:sp>
      <p:sp>
        <p:nvSpPr>
          <p:cNvPr id="37913" name="Line 38"/>
          <p:cNvSpPr>
            <a:spLocks noChangeShapeType="1"/>
          </p:cNvSpPr>
          <p:nvPr/>
        </p:nvSpPr>
        <p:spPr bwMode="auto">
          <a:xfrm>
            <a:off x="3413125" y="2260600"/>
            <a:ext cx="5256213" cy="0"/>
          </a:xfrm>
          <a:prstGeom prst="line">
            <a:avLst/>
          </a:prstGeom>
          <a:noFill/>
          <a:ln w="12700">
            <a:solidFill>
              <a:schemeClr val="tx1"/>
            </a:solidFill>
            <a:round/>
            <a:headEnd/>
            <a:tailEnd/>
          </a:ln>
        </p:spPr>
        <p:txBody>
          <a:bodyPr rIns="0" anchor="ctr"/>
          <a:lstStyle/>
          <a:p>
            <a:endParaRPr lang="en-US"/>
          </a:p>
        </p:txBody>
      </p:sp>
      <p:sp>
        <p:nvSpPr>
          <p:cNvPr id="37914" name="Line 41"/>
          <p:cNvSpPr>
            <a:spLocks noChangeShapeType="1"/>
          </p:cNvSpPr>
          <p:nvPr/>
        </p:nvSpPr>
        <p:spPr bwMode="auto">
          <a:xfrm>
            <a:off x="3413125" y="6113463"/>
            <a:ext cx="5256213" cy="0"/>
          </a:xfrm>
          <a:prstGeom prst="line">
            <a:avLst/>
          </a:prstGeom>
          <a:noFill/>
          <a:ln w="12700" cap="sq">
            <a:solidFill>
              <a:schemeClr val="tx1"/>
            </a:solidFill>
            <a:round/>
            <a:headEnd/>
            <a:tailEnd/>
          </a:ln>
        </p:spPr>
        <p:txBody>
          <a:bodyPr rIns="0" anchor="ctr"/>
          <a:lstStyle/>
          <a:p>
            <a:endParaRPr lang="en-US"/>
          </a:p>
        </p:txBody>
      </p:sp>
      <p:sp>
        <p:nvSpPr>
          <p:cNvPr id="37915" name="Line 42"/>
          <p:cNvSpPr>
            <a:spLocks noChangeShapeType="1"/>
          </p:cNvSpPr>
          <p:nvPr/>
        </p:nvSpPr>
        <p:spPr bwMode="auto">
          <a:xfrm>
            <a:off x="3413125" y="1370013"/>
            <a:ext cx="0" cy="4743450"/>
          </a:xfrm>
          <a:prstGeom prst="line">
            <a:avLst/>
          </a:prstGeom>
          <a:noFill/>
          <a:ln w="12700" cap="sq">
            <a:solidFill>
              <a:schemeClr val="tx1"/>
            </a:solidFill>
            <a:round/>
            <a:headEnd/>
            <a:tailEnd/>
          </a:ln>
        </p:spPr>
        <p:txBody>
          <a:bodyPr rIns="0" anchor="ctr"/>
          <a:lstStyle/>
          <a:p>
            <a:endParaRPr lang="en-US"/>
          </a:p>
        </p:txBody>
      </p:sp>
      <p:sp>
        <p:nvSpPr>
          <p:cNvPr id="37916" name="Line 43"/>
          <p:cNvSpPr>
            <a:spLocks noChangeShapeType="1"/>
          </p:cNvSpPr>
          <p:nvPr/>
        </p:nvSpPr>
        <p:spPr bwMode="auto">
          <a:xfrm>
            <a:off x="5148263" y="1370013"/>
            <a:ext cx="0" cy="4743450"/>
          </a:xfrm>
          <a:prstGeom prst="line">
            <a:avLst/>
          </a:prstGeom>
          <a:noFill/>
          <a:ln w="12700">
            <a:solidFill>
              <a:schemeClr val="tx1"/>
            </a:solidFill>
            <a:round/>
            <a:headEnd/>
            <a:tailEnd/>
          </a:ln>
        </p:spPr>
        <p:txBody>
          <a:bodyPr rIns="0" anchor="ctr"/>
          <a:lstStyle/>
          <a:p>
            <a:endParaRPr lang="en-US"/>
          </a:p>
        </p:txBody>
      </p:sp>
      <p:sp>
        <p:nvSpPr>
          <p:cNvPr id="37917" name="Line 44"/>
          <p:cNvSpPr>
            <a:spLocks noChangeShapeType="1"/>
          </p:cNvSpPr>
          <p:nvPr/>
        </p:nvSpPr>
        <p:spPr bwMode="auto">
          <a:xfrm>
            <a:off x="7874000" y="1370013"/>
            <a:ext cx="0" cy="4743450"/>
          </a:xfrm>
          <a:prstGeom prst="line">
            <a:avLst/>
          </a:prstGeom>
          <a:noFill/>
          <a:ln w="12700">
            <a:solidFill>
              <a:schemeClr val="tx1"/>
            </a:solidFill>
            <a:round/>
            <a:headEnd/>
            <a:tailEnd/>
          </a:ln>
        </p:spPr>
        <p:txBody>
          <a:bodyPr rIns="0" anchor="ctr"/>
          <a:lstStyle/>
          <a:p>
            <a:endParaRPr lang="en-US"/>
          </a:p>
        </p:txBody>
      </p:sp>
      <p:sp>
        <p:nvSpPr>
          <p:cNvPr id="37918" name="Line 45"/>
          <p:cNvSpPr>
            <a:spLocks noChangeShapeType="1"/>
          </p:cNvSpPr>
          <p:nvPr/>
        </p:nvSpPr>
        <p:spPr bwMode="auto">
          <a:xfrm>
            <a:off x="8669338" y="1370013"/>
            <a:ext cx="0" cy="4743450"/>
          </a:xfrm>
          <a:prstGeom prst="line">
            <a:avLst/>
          </a:prstGeom>
          <a:noFill/>
          <a:ln w="12700" cap="sq">
            <a:solidFill>
              <a:schemeClr val="tx1"/>
            </a:solidFill>
            <a:round/>
            <a:headEnd/>
            <a:tailEnd/>
          </a:ln>
        </p:spPr>
        <p:txBody>
          <a:bodyPr rIns="0" anchor="ctr"/>
          <a:lstStyle/>
          <a:p>
            <a:endParaRPr lang="en-US"/>
          </a:p>
        </p:txBody>
      </p:sp>
      <p:sp>
        <p:nvSpPr>
          <p:cNvPr id="37919" name="Line 109"/>
          <p:cNvSpPr>
            <a:spLocks noChangeShapeType="1"/>
          </p:cNvSpPr>
          <p:nvPr/>
        </p:nvSpPr>
        <p:spPr bwMode="auto">
          <a:xfrm>
            <a:off x="3413125" y="2951163"/>
            <a:ext cx="5256213" cy="0"/>
          </a:xfrm>
          <a:prstGeom prst="line">
            <a:avLst/>
          </a:prstGeom>
          <a:noFill/>
          <a:ln w="12700">
            <a:solidFill>
              <a:schemeClr val="tx1"/>
            </a:solidFill>
            <a:round/>
            <a:headEnd/>
            <a:tailEnd/>
          </a:ln>
        </p:spPr>
        <p:txBody>
          <a:bodyPr rIns="0" anchor="ctr"/>
          <a:lstStyle/>
          <a:p>
            <a:endParaRPr lang="en-US"/>
          </a:p>
        </p:txBody>
      </p:sp>
      <p:sp>
        <p:nvSpPr>
          <p:cNvPr id="37920" name="Line 117"/>
          <p:cNvSpPr>
            <a:spLocks noChangeShapeType="1"/>
          </p:cNvSpPr>
          <p:nvPr/>
        </p:nvSpPr>
        <p:spPr bwMode="auto">
          <a:xfrm>
            <a:off x="3413125" y="3641725"/>
            <a:ext cx="5256213" cy="0"/>
          </a:xfrm>
          <a:prstGeom prst="line">
            <a:avLst/>
          </a:prstGeom>
          <a:noFill/>
          <a:ln w="12700">
            <a:solidFill>
              <a:schemeClr val="tx1"/>
            </a:solidFill>
            <a:round/>
            <a:headEnd/>
            <a:tailEnd/>
          </a:ln>
        </p:spPr>
        <p:txBody>
          <a:bodyPr rIns="0" anchor="ctr"/>
          <a:lstStyle/>
          <a:p>
            <a:endParaRPr lang="en-US"/>
          </a:p>
        </p:txBody>
      </p:sp>
      <p:sp>
        <p:nvSpPr>
          <p:cNvPr id="37921" name="Line 125"/>
          <p:cNvSpPr>
            <a:spLocks noChangeShapeType="1"/>
          </p:cNvSpPr>
          <p:nvPr/>
        </p:nvSpPr>
        <p:spPr bwMode="auto">
          <a:xfrm>
            <a:off x="3413125" y="4332288"/>
            <a:ext cx="5256213" cy="0"/>
          </a:xfrm>
          <a:prstGeom prst="line">
            <a:avLst/>
          </a:prstGeom>
          <a:noFill/>
          <a:ln w="12700">
            <a:solidFill>
              <a:schemeClr val="tx1"/>
            </a:solidFill>
            <a:round/>
            <a:headEnd/>
            <a:tailEnd/>
          </a:ln>
        </p:spPr>
        <p:txBody>
          <a:bodyPr rIns="0" anchor="ctr"/>
          <a:lstStyle/>
          <a:p>
            <a:endParaRPr lang="en-US"/>
          </a:p>
        </p:txBody>
      </p:sp>
      <p:sp>
        <p:nvSpPr>
          <p:cNvPr id="37922" name="Line 133"/>
          <p:cNvSpPr>
            <a:spLocks noChangeShapeType="1"/>
          </p:cNvSpPr>
          <p:nvPr/>
        </p:nvSpPr>
        <p:spPr bwMode="auto">
          <a:xfrm>
            <a:off x="3413125" y="5222875"/>
            <a:ext cx="5256213" cy="0"/>
          </a:xfrm>
          <a:prstGeom prst="line">
            <a:avLst/>
          </a:prstGeom>
          <a:noFill/>
          <a:ln w="12700">
            <a:solidFill>
              <a:schemeClr val="tx1"/>
            </a:solidFill>
            <a:round/>
            <a:headEnd/>
            <a:tailEnd/>
          </a:ln>
        </p:spPr>
        <p:txBody>
          <a:bodyPr rIns="0" anchor="ctr"/>
          <a:lstStyle/>
          <a:p>
            <a:endParaRPr lang="en-US"/>
          </a:p>
        </p:txBody>
      </p:sp>
      <p:graphicFrame>
        <p:nvGraphicFramePr>
          <p:cNvPr id="69882" name="Group 250"/>
          <p:cNvGraphicFramePr>
            <a:graphicFrameLocks noGrp="1"/>
          </p:cNvGraphicFramePr>
          <p:nvPr/>
        </p:nvGraphicFramePr>
        <p:xfrm>
          <a:off x="465138" y="3073400"/>
          <a:ext cx="2538412" cy="2932114"/>
        </p:xfrm>
        <a:graphic>
          <a:graphicData uri="http://schemas.openxmlformats.org/drawingml/2006/table">
            <a:tbl>
              <a:tblPr/>
              <a:tblGrid>
                <a:gridCol w="1506537"/>
                <a:gridCol w="1031875"/>
              </a:tblGrid>
              <a:tr h="5873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name</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1" u="none" strike="noStrike" cap="none" normalizeH="0" baseline="0" smtClean="0">
                          <a:ln>
                            <a:noFill/>
                          </a:ln>
                          <a:solidFill>
                            <a:schemeClr val="tx1"/>
                          </a:solidFill>
                          <a:effectLst/>
                          <a:latin typeface="Arial" charset="0"/>
                        </a:rPr>
                        <a:t>WTP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Anthony</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737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Chad</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175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Flea</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300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85788">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John</a:t>
                      </a:r>
                    </a:p>
                  </a:txBody>
                  <a:tcPr marL="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125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wipe(left)">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742"/>
                                        </p:tgtEl>
                                        <p:attrNameLst>
                                          <p:attrName>style.visibility</p:attrName>
                                        </p:attrNameLst>
                                      </p:cBhvr>
                                      <p:to>
                                        <p:strVal val="visible"/>
                                      </p:to>
                                    </p:set>
                                    <p:animEffect transition="in" filter="wipe(left)">
                                      <p:cBhvr>
                                        <p:cTn id="12" dur="500"/>
                                        <p:tgtEl>
                                          <p:spTgt spid="697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744"/>
                                        </p:tgtEl>
                                        <p:attrNameLst>
                                          <p:attrName>style.visibility</p:attrName>
                                        </p:attrNameLst>
                                      </p:cBhvr>
                                      <p:to>
                                        <p:strVal val="visible"/>
                                      </p:to>
                                    </p:set>
                                    <p:animEffect transition="in" filter="wipe(left)">
                                      <p:cBhvr>
                                        <p:cTn id="17" dur="500"/>
                                        <p:tgtEl>
                                          <p:spTgt spid="697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750"/>
                                        </p:tgtEl>
                                        <p:attrNameLst>
                                          <p:attrName>style.visibility</p:attrName>
                                        </p:attrNameLst>
                                      </p:cBhvr>
                                      <p:to>
                                        <p:strVal val="visible"/>
                                      </p:to>
                                    </p:set>
                                    <p:animEffect transition="in" filter="wipe(left)">
                                      <p:cBhvr>
                                        <p:cTn id="22" dur="500"/>
                                        <p:tgtEl>
                                          <p:spTgt spid="697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752"/>
                                        </p:tgtEl>
                                        <p:attrNameLst>
                                          <p:attrName>style.visibility</p:attrName>
                                        </p:attrNameLst>
                                      </p:cBhvr>
                                      <p:to>
                                        <p:strVal val="visible"/>
                                      </p:to>
                                    </p:set>
                                    <p:animEffect transition="in" filter="wipe(left)">
                                      <p:cBhvr>
                                        <p:cTn id="27" dur="500"/>
                                        <p:tgtEl>
                                          <p:spTgt spid="697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9758"/>
                                        </p:tgtEl>
                                        <p:attrNameLst>
                                          <p:attrName>style.visibility</p:attrName>
                                        </p:attrNameLst>
                                      </p:cBhvr>
                                      <p:to>
                                        <p:strVal val="visible"/>
                                      </p:to>
                                    </p:set>
                                    <p:animEffect transition="in" filter="wipe(left)">
                                      <p:cBhvr>
                                        <p:cTn id="32" dur="500"/>
                                        <p:tgtEl>
                                          <p:spTgt spid="697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9760"/>
                                        </p:tgtEl>
                                        <p:attrNameLst>
                                          <p:attrName>style.visibility</p:attrName>
                                        </p:attrNameLst>
                                      </p:cBhvr>
                                      <p:to>
                                        <p:strVal val="visible"/>
                                      </p:to>
                                    </p:set>
                                    <p:animEffect transition="in" filter="wipe(left)">
                                      <p:cBhvr>
                                        <p:cTn id="37" dur="500"/>
                                        <p:tgtEl>
                                          <p:spTgt spid="697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9766"/>
                                        </p:tgtEl>
                                        <p:attrNameLst>
                                          <p:attrName>style.visibility</p:attrName>
                                        </p:attrNameLst>
                                      </p:cBhvr>
                                      <p:to>
                                        <p:strVal val="visible"/>
                                      </p:to>
                                    </p:set>
                                    <p:animEffect transition="in" filter="wipe(left)">
                                      <p:cBhvr>
                                        <p:cTn id="42" dur="500"/>
                                        <p:tgtEl>
                                          <p:spTgt spid="6976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9768"/>
                                        </p:tgtEl>
                                        <p:attrNameLst>
                                          <p:attrName>style.visibility</p:attrName>
                                        </p:attrNameLst>
                                      </p:cBhvr>
                                      <p:to>
                                        <p:strVal val="visible"/>
                                      </p:to>
                                    </p:set>
                                    <p:animEffect transition="in" filter="wipe(left)">
                                      <p:cBhvr>
                                        <p:cTn id="47" dur="500"/>
                                        <p:tgtEl>
                                          <p:spTgt spid="6976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9774"/>
                                        </p:tgtEl>
                                        <p:attrNameLst>
                                          <p:attrName>style.visibility</p:attrName>
                                        </p:attrNameLst>
                                      </p:cBhvr>
                                      <p:to>
                                        <p:strVal val="visible"/>
                                      </p:to>
                                    </p:set>
                                    <p:animEffect transition="in" filter="wipe(left)">
                                      <p:cBhvr>
                                        <p:cTn id="52" dur="500"/>
                                        <p:tgtEl>
                                          <p:spTgt spid="6977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9776"/>
                                        </p:tgtEl>
                                        <p:attrNameLst>
                                          <p:attrName>style.visibility</p:attrName>
                                        </p:attrNameLst>
                                      </p:cBhvr>
                                      <p:to>
                                        <p:strVal val="visible"/>
                                      </p:to>
                                    </p:set>
                                    <p:animEffect transition="in" filter="wipe(left)">
                                      <p:cBhvr>
                                        <p:cTn id="57" dur="500"/>
                                        <p:tgtEl>
                                          <p:spTgt spid="69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bldLvl="4"/>
      <p:bldP spid="69776" grpId="0"/>
      <p:bldP spid="69774" grpId="0"/>
      <p:bldP spid="69768" grpId="0"/>
      <p:bldP spid="69766" grpId="0"/>
      <p:bldP spid="69760" grpId="0"/>
      <p:bldP spid="69758" grpId="0"/>
      <p:bldP spid="69752" grpId="0"/>
      <p:bldP spid="69750" grpId="0"/>
      <p:bldP spid="69744" grpId="0"/>
      <p:bldP spid="697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66"/>
          <p:cNvGraphicFramePr>
            <a:graphicFrameLocks noChangeAspect="1"/>
          </p:cNvGraphicFramePr>
          <p:nvPr/>
        </p:nvGraphicFramePr>
        <p:xfrm>
          <a:off x="214313" y="804863"/>
          <a:ext cx="5900737" cy="5711825"/>
        </p:xfrm>
        <a:graphic>
          <a:graphicData uri="http://schemas.openxmlformats.org/presentationml/2006/ole">
            <p:oleObj spid="_x0000_s1026" name="Chart" r:id="rId4" imgW="3667125" imgH="3552944" progId="Excel.Sheet.8">
              <p:embed/>
            </p:oleObj>
          </a:graphicData>
        </a:graphic>
      </p:graphicFrame>
      <p:sp>
        <p:nvSpPr>
          <p:cNvPr id="71749" name="Line 69"/>
          <p:cNvSpPr>
            <a:spLocks noChangeShapeType="1"/>
          </p:cNvSpPr>
          <p:nvPr/>
        </p:nvSpPr>
        <p:spPr bwMode="auto">
          <a:xfrm flipV="1">
            <a:off x="1643063" y="1270000"/>
            <a:ext cx="0" cy="815975"/>
          </a:xfrm>
          <a:prstGeom prst="line">
            <a:avLst/>
          </a:prstGeom>
          <a:noFill/>
          <a:ln w="57150">
            <a:solidFill>
              <a:srgbClr val="FF0000"/>
            </a:solidFill>
            <a:round/>
            <a:headEnd/>
            <a:tailEnd/>
          </a:ln>
        </p:spPr>
        <p:txBody>
          <a:bodyPr/>
          <a:lstStyle/>
          <a:p>
            <a:endParaRPr lang="en-US"/>
          </a:p>
        </p:txBody>
      </p:sp>
      <p:sp>
        <p:nvSpPr>
          <p:cNvPr id="71750" name="Line 70"/>
          <p:cNvSpPr>
            <a:spLocks noChangeShapeType="1"/>
          </p:cNvSpPr>
          <p:nvPr/>
        </p:nvSpPr>
        <p:spPr bwMode="auto">
          <a:xfrm>
            <a:off x="1614488" y="2078038"/>
            <a:ext cx="855662" cy="0"/>
          </a:xfrm>
          <a:prstGeom prst="line">
            <a:avLst/>
          </a:prstGeom>
          <a:noFill/>
          <a:ln w="57150">
            <a:solidFill>
              <a:srgbClr val="FF0000"/>
            </a:solidFill>
            <a:round/>
            <a:headEnd/>
            <a:tailEnd/>
          </a:ln>
        </p:spPr>
        <p:txBody>
          <a:bodyPr/>
          <a:lstStyle/>
          <a:p>
            <a:endParaRPr lang="en-US"/>
          </a:p>
        </p:txBody>
      </p:sp>
      <p:sp>
        <p:nvSpPr>
          <p:cNvPr id="1031" name="Rectangle 2"/>
          <p:cNvSpPr>
            <a:spLocks noGrp="1" noChangeArrowheads="1"/>
          </p:cNvSpPr>
          <p:nvPr>
            <p:ph type="title" idx="4294967295"/>
          </p:nvPr>
        </p:nvSpPr>
        <p:spPr>
          <a:xfrm>
            <a:off x="457200" y="230188"/>
            <a:ext cx="8229600" cy="649287"/>
          </a:xfrm>
        </p:spPr>
        <p:txBody>
          <a:bodyPr/>
          <a:lstStyle/>
          <a:p>
            <a:pPr eaLnBrk="1" hangingPunct="1"/>
            <a:r>
              <a:rPr lang="en-US" sz="3600" smtClean="0"/>
              <a:t>WTP and the Demand Curve</a:t>
            </a:r>
          </a:p>
        </p:txBody>
      </p:sp>
      <p:graphicFrame>
        <p:nvGraphicFramePr>
          <p:cNvPr id="71745" name="Group 65"/>
          <p:cNvGraphicFramePr>
            <a:graphicFrameLocks noGrp="1"/>
          </p:cNvGraphicFramePr>
          <p:nvPr/>
        </p:nvGraphicFramePr>
        <p:xfrm>
          <a:off x="6146800" y="1370013"/>
          <a:ext cx="2530475" cy="4335465"/>
        </p:xfrm>
        <a:graphic>
          <a:graphicData uri="http://schemas.openxmlformats.org/drawingml/2006/table">
            <a:tbl>
              <a:tblPr/>
              <a:tblGrid>
                <a:gridCol w="1735138"/>
                <a:gridCol w="795337"/>
              </a:tblGrid>
              <a:tr h="8826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1" u="none" strike="noStrike" cap="none" normalizeH="0" baseline="0" smtClean="0">
                          <a:ln>
                            <a:noFill/>
                          </a:ln>
                          <a:solidFill>
                            <a:schemeClr val="tx1"/>
                          </a:solidFill>
                          <a:effectLst/>
                          <a:latin typeface="Arial" charset="0"/>
                        </a:rPr>
                        <a:t>P</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1" i="1" u="none" strike="noStrike" cap="none" normalizeH="0" baseline="0" smtClean="0">
                          <a:ln>
                            <a:noFill/>
                          </a:ln>
                          <a:solidFill>
                            <a:schemeClr val="tx1"/>
                          </a:solidFill>
                          <a:effectLst/>
                          <a:latin typeface="Arial" charset="0"/>
                        </a:rPr>
                        <a:t>Q</a:t>
                      </a:r>
                      <a:r>
                        <a:rPr kumimoji="0" lang="en-US" sz="2500" b="1" i="1" u="none" strike="noStrike" cap="none" normalizeH="0" baseline="30000" smtClean="0">
                          <a:ln>
                            <a:noFill/>
                          </a:ln>
                          <a:solidFill>
                            <a:schemeClr val="tx1"/>
                          </a:solidFill>
                          <a:effectLst/>
                          <a:latin typeface="Arial" charset="0"/>
                        </a:rPr>
                        <a:t>d</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$301 &amp; up</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0</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251 – 300</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176 – 250</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2</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126 – 175</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3</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   0 – 125</a:t>
                      </a:r>
                    </a:p>
                  </a:txBody>
                  <a:tcPr marR="1371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500" b="0" i="0" u="none" strike="noStrike" cap="none" normalizeH="0" baseline="0" smtClean="0">
                          <a:ln>
                            <a:noFill/>
                          </a:ln>
                          <a:solidFill>
                            <a:schemeClr val="tx1"/>
                          </a:solidFill>
                          <a:effectLst/>
                          <a:latin typeface="Arial" charset="0"/>
                        </a:rPr>
                        <a:t>4</a:t>
                      </a:r>
                    </a:p>
                  </a:txBody>
                  <a:tcPr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5" name="Text Box 67"/>
          <p:cNvSpPr txBox="1">
            <a:spLocks noChangeArrowheads="1"/>
          </p:cNvSpPr>
          <p:nvPr/>
        </p:nvSpPr>
        <p:spPr bwMode="auto">
          <a:xfrm>
            <a:off x="1393825" y="838200"/>
            <a:ext cx="403225"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P</a:t>
            </a:r>
          </a:p>
        </p:txBody>
      </p:sp>
      <p:sp>
        <p:nvSpPr>
          <p:cNvPr id="1056" name="Text Box 68"/>
          <p:cNvSpPr txBox="1">
            <a:spLocks noChangeArrowheads="1"/>
          </p:cNvSpPr>
          <p:nvPr/>
        </p:nvSpPr>
        <p:spPr bwMode="auto">
          <a:xfrm>
            <a:off x="5489575" y="5360988"/>
            <a:ext cx="474663" cy="519112"/>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Q</a:t>
            </a:r>
          </a:p>
        </p:txBody>
      </p:sp>
      <p:sp>
        <p:nvSpPr>
          <p:cNvPr id="71764" name="Line 84"/>
          <p:cNvSpPr>
            <a:spLocks noChangeShapeType="1"/>
          </p:cNvSpPr>
          <p:nvPr/>
        </p:nvSpPr>
        <p:spPr bwMode="auto">
          <a:xfrm flipV="1">
            <a:off x="4983163" y="4081463"/>
            <a:ext cx="0" cy="1481137"/>
          </a:xfrm>
          <a:prstGeom prst="line">
            <a:avLst/>
          </a:prstGeom>
          <a:noFill/>
          <a:ln w="57150">
            <a:solidFill>
              <a:srgbClr val="FF0000"/>
            </a:solidFill>
            <a:round/>
            <a:headEnd/>
            <a:tailEnd/>
          </a:ln>
        </p:spPr>
        <p:txBody>
          <a:bodyPr/>
          <a:lstStyle/>
          <a:p>
            <a:endParaRPr lang="en-US"/>
          </a:p>
        </p:txBody>
      </p:sp>
      <p:sp>
        <p:nvSpPr>
          <p:cNvPr id="71767" name="Line 87"/>
          <p:cNvSpPr>
            <a:spLocks noChangeShapeType="1"/>
          </p:cNvSpPr>
          <p:nvPr/>
        </p:nvSpPr>
        <p:spPr bwMode="auto">
          <a:xfrm flipV="1">
            <a:off x="4135438" y="3486150"/>
            <a:ext cx="0" cy="630238"/>
          </a:xfrm>
          <a:prstGeom prst="line">
            <a:avLst/>
          </a:prstGeom>
          <a:noFill/>
          <a:ln w="57150">
            <a:solidFill>
              <a:srgbClr val="FF0000"/>
            </a:solidFill>
            <a:round/>
            <a:headEnd/>
            <a:tailEnd/>
          </a:ln>
        </p:spPr>
        <p:txBody>
          <a:bodyPr/>
          <a:lstStyle/>
          <a:p>
            <a:endParaRPr lang="en-US"/>
          </a:p>
        </p:txBody>
      </p:sp>
      <p:sp>
        <p:nvSpPr>
          <p:cNvPr id="71768" name="Line 88"/>
          <p:cNvSpPr>
            <a:spLocks noChangeShapeType="1"/>
          </p:cNvSpPr>
          <p:nvPr/>
        </p:nvSpPr>
        <p:spPr bwMode="auto">
          <a:xfrm>
            <a:off x="4106863" y="4110038"/>
            <a:ext cx="876300" cy="0"/>
          </a:xfrm>
          <a:prstGeom prst="line">
            <a:avLst/>
          </a:prstGeom>
          <a:noFill/>
          <a:ln w="57150">
            <a:solidFill>
              <a:srgbClr val="FF0000"/>
            </a:solidFill>
            <a:round/>
            <a:headEnd/>
            <a:tailEnd/>
          </a:ln>
        </p:spPr>
        <p:txBody>
          <a:bodyPr/>
          <a:lstStyle/>
          <a:p>
            <a:endParaRPr lang="en-US"/>
          </a:p>
        </p:txBody>
      </p:sp>
      <p:sp>
        <p:nvSpPr>
          <p:cNvPr id="71770" name="Line 90"/>
          <p:cNvSpPr>
            <a:spLocks noChangeShapeType="1"/>
          </p:cNvSpPr>
          <p:nvPr/>
        </p:nvSpPr>
        <p:spPr bwMode="auto">
          <a:xfrm flipV="1">
            <a:off x="3306763" y="2636838"/>
            <a:ext cx="0" cy="884237"/>
          </a:xfrm>
          <a:prstGeom prst="line">
            <a:avLst/>
          </a:prstGeom>
          <a:noFill/>
          <a:ln w="57150">
            <a:solidFill>
              <a:srgbClr val="FF0000"/>
            </a:solidFill>
            <a:round/>
            <a:headEnd/>
            <a:tailEnd/>
          </a:ln>
        </p:spPr>
        <p:txBody>
          <a:bodyPr/>
          <a:lstStyle/>
          <a:p>
            <a:endParaRPr lang="en-US"/>
          </a:p>
        </p:txBody>
      </p:sp>
      <p:sp>
        <p:nvSpPr>
          <p:cNvPr id="71771" name="Line 91"/>
          <p:cNvSpPr>
            <a:spLocks noChangeShapeType="1"/>
          </p:cNvSpPr>
          <p:nvPr/>
        </p:nvSpPr>
        <p:spPr bwMode="auto">
          <a:xfrm>
            <a:off x="3278188" y="3513138"/>
            <a:ext cx="855662" cy="0"/>
          </a:xfrm>
          <a:prstGeom prst="line">
            <a:avLst/>
          </a:prstGeom>
          <a:noFill/>
          <a:ln w="57150">
            <a:solidFill>
              <a:srgbClr val="FF0000"/>
            </a:solidFill>
            <a:round/>
            <a:headEnd/>
            <a:tailEnd/>
          </a:ln>
        </p:spPr>
        <p:txBody>
          <a:bodyPr/>
          <a:lstStyle/>
          <a:p>
            <a:endParaRPr lang="en-US"/>
          </a:p>
        </p:txBody>
      </p:sp>
      <p:sp>
        <p:nvSpPr>
          <p:cNvPr id="71773" name="Line 93"/>
          <p:cNvSpPr>
            <a:spLocks noChangeShapeType="1"/>
          </p:cNvSpPr>
          <p:nvPr/>
        </p:nvSpPr>
        <p:spPr bwMode="auto">
          <a:xfrm flipV="1">
            <a:off x="2466975" y="2049463"/>
            <a:ext cx="0" cy="620712"/>
          </a:xfrm>
          <a:prstGeom prst="line">
            <a:avLst/>
          </a:prstGeom>
          <a:noFill/>
          <a:ln w="57150">
            <a:solidFill>
              <a:srgbClr val="FF0000"/>
            </a:solidFill>
            <a:round/>
            <a:headEnd/>
            <a:tailEnd/>
          </a:ln>
        </p:spPr>
        <p:txBody>
          <a:bodyPr/>
          <a:lstStyle/>
          <a:p>
            <a:endParaRPr lang="en-US"/>
          </a:p>
        </p:txBody>
      </p:sp>
      <p:sp>
        <p:nvSpPr>
          <p:cNvPr id="71774" name="Line 94"/>
          <p:cNvSpPr>
            <a:spLocks noChangeShapeType="1"/>
          </p:cNvSpPr>
          <p:nvPr/>
        </p:nvSpPr>
        <p:spPr bwMode="auto">
          <a:xfrm>
            <a:off x="2438400" y="2663825"/>
            <a:ext cx="868363" cy="0"/>
          </a:xfrm>
          <a:prstGeom prst="line">
            <a:avLst/>
          </a:prstGeom>
          <a:noFill/>
          <a:ln w="57150">
            <a:solidFill>
              <a:srgbClr val="FF0000"/>
            </a:solidFill>
            <a:round/>
            <a:headEnd/>
            <a:tailEnd/>
          </a:ln>
        </p:spPr>
        <p:txBody>
          <a:bodyPr/>
          <a:lstStyle/>
          <a:p>
            <a:endParaRPr lang="en-US"/>
          </a:p>
        </p:txBody>
      </p:sp>
      <p:grpSp>
        <p:nvGrpSpPr>
          <p:cNvPr id="2" name="Group 105"/>
          <p:cNvGrpSpPr>
            <a:grpSpLocks/>
          </p:cNvGrpSpPr>
          <p:nvPr/>
        </p:nvGrpSpPr>
        <p:grpSpPr bwMode="auto">
          <a:xfrm>
            <a:off x="6183313" y="2300288"/>
            <a:ext cx="2462212" cy="604837"/>
            <a:chOff x="2965" y="1248"/>
            <a:chExt cx="1050" cy="381"/>
          </a:xfrm>
        </p:grpSpPr>
        <p:sp>
          <p:nvSpPr>
            <p:cNvPr id="1089" name="Rectangle 104"/>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90" name="Rectangle 103"/>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3" name="Group 106"/>
          <p:cNvGrpSpPr>
            <a:grpSpLocks/>
          </p:cNvGrpSpPr>
          <p:nvPr/>
        </p:nvGrpSpPr>
        <p:grpSpPr bwMode="auto">
          <a:xfrm>
            <a:off x="6183313" y="2990850"/>
            <a:ext cx="2462212" cy="604838"/>
            <a:chOff x="2965" y="1248"/>
            <a:chExt cx="1050" cy="381"/>
          </a:xfrm>
        </p:grpSpPr>
        <p:sp>
          <p:nvSpPr>
            <p:cNvPr id="1087" name="Rectangle 107"/>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88" name="Rectangle 108"/>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4" name="Group 112"/>
          <p:cNvGrpSpPr>
            <a:grpSpLocks/>
          </p:cNvGrpSpPr>
          <p:nvPr/>
        </p:nvGrpSpPr>
        <p:grpSpPr bwMode="auto">
          <a:xfrm>
            <a:off x="6178550" y="3676650"/>
            <a:ext cx="2462213" cy="604838"/>
            <a:chOff x="2965" y="1248"/>
            <a:chExt cx="1050" cy="381"/>
          </a:xfrm>
        </p:grpSpPr>
        <p:sp>
          <p:nvSpPr>
            <p:cNvPr id="1085" name="Rectangle 113"/>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86" name="Rectangle 114"/>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5" name="Group 115"/>
          <p:cNvGrpSpPr>
            <a:grpSpLocks/>
          </p:cNvGrpSpPr>
          <p:nvPr/>
        </p:nvGrpSpPr>
        <p:grpSpPr bwMode="auto">
          <a:xfrm>
            <a:off x="6183313" y="4371975"/>
            <a:ext cx="2462212" cy="604838"/>
            <a:chOff x="2965" y="1248"/>
            <a:chExt cx="1050" cy="381"/>
          </a:xfrm>
        </p:grpSpPr>
        <p:sp>
          <p:nvSpPr>
            <p:cNvPr id="1083" name="Rectangle 116"/>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84" name="Rectangle 117"/>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6" name="Group 118"/>
          <p:cNvGrpSpPr>
            <a:grpSpLocks/>
          </p:cNvGrpSpPr>
          <p:nvPr/>
        </p:nvGrpSpPr>
        <p:grpSpPr bwMode="auto">
          <a:xfrm>
            <a:off x="6183313" y="5057775"/>
            <a:ext cx="2462212" cy="604838"/>
            <a:chOff x="2965" y="1248"/>
            <a:chExt cx="1050" cy="381"/>
          </a:xfrm>
        </p:grpSpPr>
        <p:sp>
          <p:nvSpPr>
            <p:cNvPr id="1081" name="Rectangle 119"/>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82" name="Rectangle 120"/>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7" name="Group 121"/>
          <p:cNvGrpSpPr>
            <a:grpSpLocks/>
          </p:cNvGrpSpPr>
          <p:nvPr/>
        </p:nvGrpSpPr>
        <p:grpSpPr bwMode="auto">
          <a:xfrm>
            <a:off x="7169150" y="5057775"/>
            <a:ext cx="1476375" cy="604838"/>
            <a:chOff x="2965" y="1248"/>
            <a:chExt cx="1050" cy="381"/>
          </a:xfrm>
        </p:grpSpPr>
        <p:sp>
          <p:nvSpPr>
            <p:cNvPr id="1079" name="Rectangle 122"/>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80" name="Rectangle 123"/>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8" name="Group 124"/>
          <p:cNvGrpSpPr>
            <a:grpSpLocks/>
          </p:cNvGrpSpPr>
          <p:nvPr/>
        </p:nvGrpSpPr>
        <p:grpSpPr bwMode="auto">
          <a:xfrm>
            <a:off x="7164388" y="4376738"/>
            <a:ext cx="1476375" cy="604837"/>
            <a:chOff x="2965" y="1248"/>
            <a:chExt cx="1050" cy="381"/>
          </a:xfrm>
        </p:grpSpPr>
        <p:sp>
          <p:nvSpPr>
            <p:cNvPr id="1077" name="Rectangle 125"/>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78" name="Rectangle 126"/>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9" name="Group 127"/>
          <p:cNvGrpSpPr>
            <a:grpSpLocks/>
          </p:cNvGrpSpPr>
          <p:nvPr/>
        </p:nvGrpSpPr>
        <p:grpSpPr bwMode="auto">
          <a:xfrm>
            <a:off x="7164388" y="3676650"/>
            <a:ext cx="1476375" cy="604838"/>
            <a:chOff x="2965" y="1248"/>
            <a:chExt cx="1050" cy="381"/>
          </a:xfrm>
        </p:grpSpPr>
        <p:sp>
          <p:nvSpPr>
            <p:cNvPr id="1075" name="Rectangle 128"/>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76" name="Rectangle 129"/>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grpSp>
        <p:nvGrpSpPr>
          <p:cNvPr id="10" name="Group 130"/>
          <p:cNvGrpSpPr>
            <a:grpSpLocks/>
          </p:cNvGrpSpPr>
          <p:nvPr/>
        </p:nvGrpSpPr>
        <p:grpSpPr bwMode="auto">
          <a:xfrm>
            <a:off x="7169150" y="2990850"/>
            <a:ext cx="1476375" cy="604838"/>
            <a:chOff x="2965" y="1248"/>
            <a:chExt cx="1050" cy="381"/>
          </a:xfrm>
        </p:grpSpPr>
        <p:sp>
          <p:nvSpPr>
            <p:cNvPr id="1073" name="Rectangle 131"/>
            <p:cNvSpPr>
              <a:spLocks noChangeArrowheads="1"/>
            </p:cNvSpPr>
            <p:nvPr/>
          </p:nvSpPr>
          <p:spPr bwMode="auto">
            <a:xfrm>
              <a:off x="2965" y="1248"/>
              <a:ext cx="1047" cy="381"/>
            </a:xfrm>
            <a:prstGeom prst="rect">
              <a:avLst/>
            </a:prstGeom>
            <a:noFill/>
            <a:ln w="57150">
              <a:solidFill>
                <a:srgbClr val="FFFF66"/>
              </a:solidFill>
              <a:miter lim="800000"/>
              <a:headEnd/>
              <a:tailEnd/>
            </a:ln>
          </p:spPr>
          <p:txBody>
            <a:bodyPr wrap="none" anchor="ctr"/>
            <a:lstStyle/>
            <a:p>
              <a:endParaRPr lang="en-US">
                <a:cs typeface="Arial" charset="0"/>
              </a:endParaRPr>
            </a:p>
          </p:txBody>
        </p:sp>
        <p:sp>
          <p:nvSpPr>
            <p:cNvPr id="1074" name="Rectangle 132"/>
            <p:cNvSpPr>
              <a:spLocks noChangeArrowheads="1"/>
            </p:cNvSpPr>
            <p:nvPr/>
          </p:nvSpPr>
          <p:spPr bwMode="auto">
            <a:xfrm>
              <a:off x="2968" y="1248"/>
              <a:ext cx="1047" cy="381"/>
            </a:xfrm>
            <a:prstGeom prst="rect">
              <a:avLst/>
            </a:prstGeom>
            <a:noFill/>
            <a:ln w="19050">
              <a:solidFill>
                <a:srgbClr val="FF0000"/>
              </a:solidFill>
              <a:miter lim="800000"/>
              <a:headEnd/>
              <a:tailEnd/>
            </a:ln>
          </p:spPr>
          <p:txBody>
            <a:bodyPr wrap="none" anchor="ctr"/>
            <a:lstStyle/>
            <a:p>
              <a:endParaRPr lang="en-US">
                <a:cs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1749"/>
                                        </p:tgtEl>
                                        <p:attrNameLst>
                                          <p:attrName>style.visibility</p:attrName>
                                        </p:attrNameLst>
                                      </p:cBhvr>
                                      <p:to>
                                        <p:strVal val="visible"/>
                                      </p:to>
                                    </p:set>
                                    <p:animEffect transition="in" filter="wipe(up)">
                                      <p:cBhvr>
                                        <p:cTn id="10" dur="500"/>
                                        <p:tgtEl>
                                          <p:spTgt spid="717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1750"/>
                                        </p:tgtEl>
                                        <p:attrNameLst>
                                          <p:attrName>style.visibility</p:attrName>
                                        </p:attrNameLst>
                                      </p:cBhvr>
                                      <p:to>
                                        <p:strVal val="visible"/>
                                      </p:to>
                                    </p:set>
                                    <p:animEffect transition="in" filter="wipe(left)">
                                      <p:cBhvr>
                                        <p:cTn id="23" dur="500"/>
                                        <p:tgtEl>
                                          <p:spTgt spid="717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1773"/>
                                        </p:tgtEl>
                                        <p:attrNameLst>
                                          <p:attrName>style.visibility</p:attrName>
                                        </p:attrNameLst>
                                      </p:cBhvr>
                                      <p:to>
                                        <p:strVal val="visible"/>
                                      </p:to>
                                    </p:set>
                                    <p:animEffect transition="in" filter="wipe(up)">
                                      <p:cBhvr>
                                        <p:cTn id="36" dur="500"/>
                                        <p:tgtEl>
                                          <p:spTgt spid="7177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1774"/>
                                        </p:tgtEl>
                                        <p:attrNameLst>
                                          <p:attrName>style.visibility</p:attrName>
                                        </p:attrNameLst>
                                      </p:cBhvr>
                                      <p:to>
                                        <p:strVal val="visible"/>
                                      </p:to>
                                    </p:set>
                                    <p:animEffect transition="in" filter="wipe(left)">
                                      <p:cBhvr>
                                        <p:cTn id="49" dur="500"/>
                                        <p:tgtEl>
                                          <p:spTgt spid="7177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500"/>
                                        <p:tgtEl>
                                          <p:spTgt spid="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71770"/>
                                        </p:tgtEl>
                                        <p:attrNameLst>
                                          <p:attrName>style.visibility</p:attrName>
                                        </p:attrNameLst>
                                      </p:cBhvr>
                                      <p:to>
                                        <p:strVal val="visible"/>
                                      </p:to>
                                    </p:set>
                                    <p:animEffect transition="in" filter="wipe(up)">
                                      <p:cBhvr>
                                        <p:cTn id="62" dur="500"/>
                                        <p:tgtEl>
                                          <p:spTgt spid="7177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71771"/>
                                        </p:tgtEl>
                                        <p:attrNameLst>
                                          <p:attrName>style.visibility</p:attrName>
                                        </p:attrNameLst>
                                      </p:cBhvr>
                                      <p:to>
                                        <p:strVal val="visible"/>
                                      </p:to>
                                    </p:set>
                                    <p:animEffect transition="in" filter="wipe(left)">
                                      <p:cBhvr>
                                        <p:cTn id="75" dur="500"/>
                                        <p:tgtEl>
                                          <p:spTgt spid="7177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71767"/>
                                        </p:tgtEl>
                                        <p:attrNameLst>
                                          <p:attrName>style.visibility</p:attrName>
                                        </p:attrNameLst>
                                      </p:cBhvr>
                                      <p:to>
                                        <p:strVal val="visible"/>
                                      </p:to>
                                    </p:set>
                                    <p:animEffect transition="in" filter="wipe(up)">
                                      <p:cBhvr>
                                        <p:cTn id="88" dur="500"/>
                                        <p:tgtEl>
                                          <p:spTgt spid="7176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5"/>
                                        </p:tgtEl>
                                      </p:cBhvr>
                                    </p:animEffect>
                                    <p:set>
                                      <p:cBhvr>
                                        <p:cTn id="93" dur="1" fill="hold">
                                          <p:stCondLst>
                                            <p:cond delay="499"/>
                                          </p:stCondLst>
                                        </p:cTn>
                                        <p:tgtEl>
                                          <p:spTgt spid="5"/>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500"/>
                                        <p:tgtEl>
                                          <p:spTgt spid="7"/>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1768"/>
                                        </p:tgtEl>
                                        <p:attrNameLst>
                                          <p:attrName>style.visibility</p:attrName>
                                        </p:attrNameLst>
                                      </p:cBhvr>
                                      <p:to>
                                        <p:strVal val="visible"/>
                                      </p:to>
                                    </p:set>
                                    <p:animEffect transition="in" filter="wipe(left)">
                                      <p:cBhvr>
                                        <p:cTn id="101" dur="500"/>
                                        <p:tgtEl>
                                          <p:spTgt spid="7176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7"/>
                                        </p:tgtEl>
                                      </p:cBhvr>
                                    </p:animEffect>
                                    <p:set>
                                      <p:cBhvr>
                                        <p:cTn id="106" dur="1" fill="hold">
                                          <p:stCondLst>
                                            <p:cond delay="499"/>
                                          </p:stCondLst>
                                        </p:cTn>
                                        <p:tgtEl>
                                          <p:spTgt spid="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500"/>
                                        <p:tgtEl>
                                          <p:spTgt spid="6"/>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71764"/>
                                        </p:tgtEl>
                                        <p:attrNameLst>
                                          <p:attrName>style.visibility</p:attrName>
                                        </p:attrNameLst>
                                      </p:cBhvr>
                                      <p:to>
                                        <p:strVal val="visible"/>
                                      </p:to>
                                    </p:set>
                                    <p:animEffect transition="in" filter="wipe(up)">
                                      <p:cBhvr>
                                        <p:cTn id="114" dur="500"/>
                                        <p:tgtEl>
                                          <p:spTgt spid="7176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6"/>
                                        </p:tgtEl>
                                      </p:cBhvr>
                                    </p:animEffect>
                                    <p:set>
                                      <p:cBhvr>
                                        <p:cTn id="1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9" grpId="0" animBg="1"/>
      <p:bldP spid="71750" grpId="0" animBg="1"/>
      <p:bldP spid="71764" grpId="0" animBg="1"/>
      <p:bldP spid="71767" grpId="0" animBg="1"/>
      <p:bldP spid="71768" grpId="0" animBg="1"/>
      <p:bldP spid="71770" grpId="0" animBg="1"/>
      <p:bldP spid="71771" grpId="0" animBg="1"/>
      <p:bldP spid="71773" grpId="0" animBg="1"/>
      <p:bldP spid="7177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14313" y="804863"/>
          <a:ext cx="5900737" cy="5711825"/>
        </p:xfrm>
        <a:graphic>
          <a:graphicData uri="http://schemas.openxmlformats.org/presentationml/2006/ole">
            <p:oleObj spid="_x0000_s2050" name="Chart" r:id="rId4" imgW="3667125" imgH="3552944" progId="Excel.Sheet.8">
              <p:embed/>
            </p:oleObj>
          </a:graphicData>
        </a:graphic>
      </p:graphicFrame>
      <p:sp>
        <p:nvSpPr>
          <p:cNvPr id="2053" name="Rectangle 5"/>
          <p:cNvSpPr>
            <a:spLocks noGrp="1" noChangeArrowheads="1"/>
          </p:cNvSpPr>
          <p:nvPr>
            <p:ph type="title" idx="4294967295"/>
          </p:nvPr>
        </p:nvSpPr>
        <p:spPr>
          <a:xfrm>
            <a:off x="457200" y="230188"/>
            <a:ext cx="8229600" cy="649287"/>
          </a:xfrm>
        </p:spPr>
        <p:txBody>
          <a:bodyPr/>
          <a:lstStyle/>
          <a:p>
            <a:pPr eaLnBrk="1" hangingPunct="1"/>
            <a:r>
              <a:rPr lang="en-US" sz="3600" smtClean="0"/>
              <a:t>About the Staircase Shape…</a:t>
            </a:r>
          </a:p>
        </p:txBody>
      </p:sp>
      <p:sp>
        <p:nvSpPr>
          <p:cNvPr id="83974" name="Rectangle 6"/>
          <p:cNvSpPr>
            <a:spLocks noGrp="1" noChangeArrowheads="1"/>
          </p:cNvSpPr>
          <p:nvPr>
            <p:ph type="body" idx="4294967295"/>
          </p:nvPr>
        </p:nvSpPr>
        <p:spPr>
          <a:xfrm>
            <a:off x="2649538" y="1027113"/>
            <a:ext cx="5346700" cy="887412"/>
          </a:xfrm>
        </p:spPr>
        <p:txBody>
          <a:bodyPr/>
          <a:lstStyle/>
          <a:p>
            <a:pPr marL="0" indent="0" eaLnBrk="1" hangingPunct="1">
              <a:lnSpc>
                <a:spcPct val="100000"/>
              </a:lnSpc>
              <a:buFont typeface="Wingdings" pitchFamily="2" charset="2"/>
              <a:buNone/>
            </a:pPr>
            <a:r>
              <a:rPr lang="en-US" sz="2500" smtClean="0"/>
              <a:t>This </a:t>
            </a:r>
            <a:r>
              <a:rPr lang="en-US" sz="2500" b="1" i="1" smtClean="0"/>
              <a:t>D</a:t>
            </a:r>
            <a:r>
              <a:rPr lang="en-US" sz="2500" smtClean="0"/>
              <a:t> curve looks like a staircase </a:t>
            </a:r>
            <a:br>
              <a:rPr lang="en-US" sz="2500" smtClean="0"/>
            </a:br>
            <a:r>
              <a:rPr lang="en-US" sz="2500" smtClean="0"/>
              <a:t>with 4 steps – one per buyer.  </a:t>
            </a:r>
          </a:p>
        </p:txBody>
      </p:sp>
      <p:sp>
        <p:nvSpPr>
          <p:cNvPr id="2055" name="Text Box 30"/>
          <p:cNvSpPr txBox="1">
            <a:spLocks noChangeArrowheads="1"/>
          </p:cNvSpPr>
          <p:nvPr/>
        </p:nvSpPr>
        <p:spPr bwMode="auto">
          <a:xfrm>
            <a:off x="1393825" y="838200"/>
            <a:ext cx="403225"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P</a:t>
            </a:r>
          </a:p>
        </p:txBody>
      </p:sp>
      <p:sp>
        <p:nvSpPr>
          <p:cNvPr id="2056" name="Text Box 31"/>
          <p:cNvSpPr txBox="1">
            <a:spLocks noChangeArrowheads="1"/>
          </p:cNvSpPr>
          <p:nvPr/>
        </p:nvSpPr>
        <p:spPr bwMode="auto">
          <a:xfrm>
            <a:off x="5489575" y="5360988"/>
            <a:ext cx="474663" cy="519112"/>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Q</a:t>
            </a:r>
          </a:p>
        </p:txBody>
      </p:sp>
      <p:grpSp>
        <p:nvGrpSpPr>
          <p:cNvPr id="2" name="Group 66"/>
          <p:cNvGrpSpPr>
            <a:grpSpLocks/>
          </p:cNvGrpSpPr>
          <p:nvPr/>
        </p:nvGrpSpPr>
        <p:grpSpPr bwMode="auto">
          <a:xfrm>
            <a:off x="1614488" y="1270000"/>
            <a:ext cx="3368675" cy="4292600"/>
            <a:chOff x="1017" y="800"/>
            <a:chExt cx="2122" cy="2704"/>
          </a:xfrm>
        </p:grpSpPr>
        <p:sp>
          <p:nvSpPr>
            <p:cNvPr id="2061" name="Line 3"/>
            <p:cNvSpPr>
              <a:spLocks noChangeShapeType="1"/>
            </p:cNvSpPr>
            <p:nvPr/>
          </p:nvSpPr>
          <p:spPr bwMode="auto">
            <a:xfrm flipV="1">
              <a:off x="1035" y="800"/>
              <a:ext cx="0" cy="514"/>
            </a:xfrm>
            <a:prstGeom prst="line">
              <a:avLst/>
            </a:prstGeom>
            <a:noFill/>
            <a:ln w="57150">
              <a:solidFill>
                <a:srgbClr val="FF0000"/>
              </a:solidFill>
              <a:round/>
              <a:headEnd/>
              <a:tailEnd/>
            </a:ln>
          </p:spPr>
          <p:txBody>
            <a:bodyPr/>
            <a:lstStyle/>
            <a:p>
              <a:endParaRPr lang="en-US"/>
            </a:p>
          </p:txBody>
        </p:sp>
        <p:sp>
          <p:nvSpPr>
            <p:cNvPr id="2062" name="Line 4"/>
            <p:cNvSpPr>
              <a:spLocks noChangeShapeType="1"/>
            </p:cNvSpPr>
            <p:nvPr/>
          </p:nvSpPr>
          <p:spPr bwMode="auto">
            <a:xfrm>
              <a:off x="1017" y="1309"/>
              <a:ext cx="539" cy="0"/>
            </a:xfrm>
            <a:prstGeom prst="line">
              <a:avLst/>
            </a:prstGeom>
            <a:noFill/>
            <a:ln w="57150">
              <a:solidFill>
                <a:srgbClr val="FF0000"/>
              </a:solidFill>
              <a:round/>
              <a:headEnd/>
              <a:tailEnd/>
            </a:ln>
          </p:spPr>
          <p:txBody>
            <a:bodyPr/>
            <a:lstStyle/>
            <a:p>
              <a:endParaRPr lang="en-US"/>
            </a:p>
          </p:txBody>
        </p:sp>
        <p:sp>
          <p:nvSpPr>
            <p:cNvPr id="2063" name="Line 32"/>
            <p:cNvSpPr>
              <a:spLocks noChangeShapeType="1"/>
            </p:cNvSpPr>
            <p:nvPr/>
          </p:nvSpPr>
          <p:spPr bwMode="auto">
            <a:xfrm flipV="1">
              <a:off x="3139" y="2571"/>
              <a:ext cx="0" cy="933"/>
            </a:xfrm>
            <a:prstGeom prst="line">
              <a:avLst/>
            </a:prstGeom>
            <a:noFill/>
            <a:ln w="57150">
              <a:solidFill>
                <a:srgbClr val="FF0000"/>
              </a:solidFill>
              <a:round/>
              <a:headEnd/>
              <a:tailEnd/>
            </a:ln>
          </p:spPr>
          <p:txBody>
            <a:bodyPr/>
            <a:lstStyle/>
            <a:p>
              <a:endParaRPr lang="en-US"/>
            </a:p>
          </p:txBody>
        </p:sp>
        <p:sp>
          <p:nvSpPr>
            <p:cNvPr id="2064" name="Line 33"/>
            <p:cNvSpPr>
              <a:spLocks noChangeShapeType="1"/>
            </p:cNvSpPr>
            <p:nvPr/>
          </p:nvSpPr>
          <p:spPr bwMode="auto">
            <a:xfrm flipV="1">
              <a:off x="2605" y="2196"/>
              <a:ext cx="0" cy="397"/>
            </a:xfrm>
            <a:prstGeom prst="line">
              <a:avLst/>
            </a:prstGeom>
            <a:noFill/>
            <a:ln w="57150">
              <a:solidFill>
                <a:srgbClr val="FF0000"/>
              </a:solidFill>
              <a:round/>
              <a:headEnd/>
              <a:tailEnd/>
            </a:ln>
          </p:spPr>
          <p:txBody>
            <a:bodyPr/>
            <a:lstStyle/>
            <a:p>
              <a:endParaRPr lang="en-US"/>
            </a:p>
          </p:txBody>
        </p:sp>
        <p:sp>
          <p:nvSpPr>
            <p:cNvPr id="2065" name="Line 34"/>
            <p:cNvSpPr>
              <a:spLocks noChangeShapeType="1"/>
            </p:cNvSpPr>
            <p:nvPr/>
          </p:nvSpPr>
          <p:spPr bwMode="auto">
            <a:xfrm>
              <a:off x="2587" y="2589"/>
              <a:ext cx="552" cy="0"/>
            </a:xfrm>
            <a:prstGeom prst="line">
              <a:avLst/>
            </a:prstGeom>
            <a:noFill/>
            <a:ln w="57150">
              <a:solidFill>
                <a:srgbClr val="FF0000"/>
              </a:solidFill>
              <a:round/>
              <a:headEnd/>
              <a:tailEnd/>
            </a:ln>
          </p:spPr>
          <p:txBody>
            <a:bodyPr/>
            <a:lstStyle/>
            <a:p>
              <a:endParaRPr lang="en-US"/>
            </a:p>
          </p:txBody>
        </p:sp>
        <p:sp>
          <p:nvSpPr>
            <p:cNvPr id="2066" name="Line 35"/>
            <p:cNvSpPr>
              <a:spLocks noChangeShapeType="1"/>
            </p:cNvSpPr>
            <p:nvPr/>
          </p:nvSpPr>
          <p:spPr bwMode="auto">
            <a:xfrm flipV="1">
              <a:off x="2083" y="1661"/>
              <a:ext cx="0" cy="557"/>
            </a:xfrm>
            <a:prstGeom prst="line">
              <a:avLst/>
            </a:prstGeom>
            <a:noFill/>
            <a:ln w="57150">
              <a:solidFill>
                <a:srgbClr val="FF0000"/>
              </a:solidFill>
              <a:round/>
              <a:headEnd/>
              <a:tailEnd/>
            </a:ln>
          </p:spPr>
          <p:txBody>
            <a:bodyPr/>
            <a:lstStyle/>
            <a:p>
              <a:endParaRPr lang="en-US"/>
            </a:p>
          </p:txBody>
        </p:sp>
        <p:sp>
          <p:nvSpPr>
            <p:cNvPr id="2067" name="Line 36"/>
            <p:cNvSpPr>
              <a:spLocks noChangeShapeType="1"/>
            </p:cNvSpPr>
            <p:nvPr/>
          </p:nvSpPr>
          <p:spPr bwMode="auto">
            <a:xfrm>
              <a:off x="2065" y="2213"/>
              <a:ext cx="539" cy="0"/>
            </a:xfrm>
            <a:prstGeom prst="line">
              <a:avLst/>
            </a:prstGeom>
            <a:noFill/>
            <a:ln w="57150">
              <a:solidFill>
                <a:srgbClr val="FF0000"/>
              </a:solidFill>
              <a:round/>
              <a:headEnd/>
              <a:tailEnd/>
            </a:ln>
          </p:spPr>
          <p:txBody>
            <a:bodyPr/>
            <a:lstStyle/>
            <a:p>
              <a:endParaRPr lang="en-US"/>
            </a:p>
          </p:txBody>
        </p:sp>
        <p:sp>
          <p:nvSpPr>
            <p:cNvPr id="2068" name="Line 37"/>
            <p:cNvSpPr>
              <a:spLocks noChangeShapeType="1"/>
            </p:cNvSpPr>
            <p:nvPr/>
          </p:nvSpPr>
          <p:spPr bwMode="auto">
            <a:xfrm flipV="1">
              <a:off x="1554" y="1291"/>
              <a:ext cx="0" cy="391"/>
            </a:xfrm>
            <a:prstGeom prst="line">
              <a:avLst/>
            </a:prstGeom>
            <a:noFill/>
            <a:ln w="57150">
              <a:solidFill>
                <a:srgbClr val="FF0000"/>
              </a:solidFill>
              <a:round/>
              <a:headEnd/>
              <a:tailEnd/>
            </a:ln>
          </p:spPr>
          <p:txBody>
            <a:bodyPr/>
            <a:lstStyle/>
            <a:p>
              <a:endParaRPr lang="en-US"/>
            </a:p>
          </p:txBody>
        </p:sp>
        <p:sp>
          <p:nvSpPr>
            <p:cNvPr id="2069" name="Line 38"/>
            <p:cNvSpPr>
              <a:spLocks noChangeShapeType="1"/>
            </p:cNvSpPr>
            <p:nvPr/>
          </p:nvSpPr>
          <p:spPr bwMode="auto">
            <a:xfrm>
              <a:off x="1536" y="1678"/>
              <a:ext cx="547" cy="0"/>
            </a:xfrm>
            <a:prstGeom prst="line">
              <a:avLst/>
            </a:prstGeom>
            <a:noFill/>
            <a:ln w="57150">
              <a:solidFill>
                <a:srgbClr val="FF0000"/>
              </a:solidFill>
              <a:round/>
              <a:headEnd/>
              <a:tailEnd/>
            </a:ln>
          </p:spPr>
          <p:txBody>
            <a:bodyPr/>
            <a:lstStyle/>
            <a:p>
              <a:endParaRPr lang="en-US"/>
            </a:p>
          </p:txBody>
        </p:sp>
      </p:grpSp>
      <p:sp>
        <p:nvSpPr>
          <p:cNvPr id="84052" name="Rectangle 84"/>
          <p:cNvSpPr>
            <a:spLocks noChangeArrowheads="1"/>
          </p:cNvSpPr>
          <p:nvPr/>
        </p:nvSpPr>
        <p:spPr bwMode="auto">
          <a:xfrm>
            <a:off x="3633788" y="1931988"/>
            <a:ext cx="5030787" cy="946150"/>
          </a:xfrm>
          <a:prstGeom prst="rect">
            <a:avLst/>
          </a:prstGeom>
          <a:noFill/>
          <a:ln w="9525">
            <a:noFill/>
            <a:miter lim="800000"/>
            <a:headEnd/>
            <a:tailEnd/>
          </a:ln>
        </p:spPr>
        <p:txBody>
          <a:bodyPr/>
          <a:lstStyle/>
          <a:p>
            <a:pPr>
              <a:spcBef>
                <a:spcPct val="45000"/>
              </a:spcBef>
              <a:buClr>
                <a:srgbClr val="00B85C"/>
              </a:buClr>
              <a:buSzPct val="120000"/>
              <a:buFont typeface="Wingdings" pitchFamily="2" charset="2"/>
              <a:buNone/>
            </a:pPr>
            <a:r>
              <a:rPr lang="en-US" sz="2500">
                <a:cs typeface="Arial" charset="0"/>
              </a:rPr>
              <a:t>If there were a huge # of buyers,  as in a competitive market,</a:t>
            </a:r>
          </a:p>
        </p:txBody>
      </p:sp>
      <p:sp>
        <p:nvSpPr>
          <p:cNvPr id="84054" name="Rectangle 86"/>
          <p:cNvSpPr>
            <a:spLocks noChangeArrowheads="1"/>
          </p:cNvSpPr>
          <p:nvPr/>
        </p:nvSpPr>
        <p:spPr bwMode="auto">
          <a:xfrm>
            <a:off x="4579938" y="2867025"/>
            <a:ext cx="4124325" cy="854075"/>
          </a:xfrm>
          <a:prstGeom prst="rect">
            <a:avLst/>
          </a:prstGeom>
          <a:noFill/>
          <a:ln w="9525">
            <a:noFill/>
            <a:miter lim="800000"/>
            <a:headEnd/>
            <a:tailEnd/>
          </a:ln>
        </p:spPr>
        <p:txBody>
          <a:bodyPr>
            <a:spAutoFit/>
          </a:bodyPr>
          <a:lstStyle/>
          <a:p>
            <a:pPr>
              <a:spcBef>
                <a:spcPct val="45000"/>
              </a:spcBef>
              <a:buClr>
                <a:srgbClr val="00B85C"/>
              </a:buClr>
              <a:buSzPct val="120000"/>
              <a:buFont typeface="Wingdings" pitchFamily="2" charset="2"/>
              <a:buNone/>
            </a:pPr>
            <a:r>
              <a:rPr lang="en-US" sz="2500">
                <a:cs typeface="Arial" charset="0"/>
              </a:rPr>
              <a:t>there would be a huge # </a:t>
            </a:r>
            <a:br>
              <a:rPr lang="en-US" sz="2500">
                <a:cs typeface="Arial" charset="0"/>
              </a:rPr>
            </a:br>
            <a:r>
              <a:rPr lang="en-US" sz="2500">
                <a:cs typeface="Arial" charset="0"/>
              </a:rPr>
              <a:t>of very tiny steps,</a:t>
            </a:r>
          </a:p>
        </p:txBody>
      </p:sp>
      <p:sp>
        <p:nvSpPr>
          <p:cNvPr id="84056" name="Rectangle 88"/>
          <p:cNvSpPr>
            <a:spLocks noChangeArrowheads="1"/>
          </p:cNvSpPr>
          <p:nvPr/>
        </p:nvSpPr>
        <p:spPr bwMode="auto">
          <a:xfrm>
            <a:off x="5616575" y="3787775"/>
            <a:ext cx="3030538" cy="1235075"/>
          </a:xfrm>
          <a:prstGeom prst="rect">
            <a:avLst/>
          </a:prstGeom>
          <a:noFill/>
          <a:ln w="9525">
            <a:noFill/>
            <a:miter lim="800000"/>
            <a:headEnd/>
            <a:tailEnd/>
          </a:ln>
        </p:spPr>
        <p:txBody>
          <a:bodyPr>
            <a:spAutoFit/>
          </a:bodyPr>
          <a:lstStyle/>
          <a:p>
            <a:pPr>
              <a:spcBef>
                <a:spcPct val="45000"/>
              </a:spcBef>
              <a:buClr>
                <a:srgbClr val="00B85C"/>
              </a:buClr>
              <a:buSzPct val="120000"/>
              <a:buFont typeface="Wingdings" pitchFamily="2" charset="2"/>
              <a:buNone/>
            </a:pPr>
            <a:r>
              <a:rPr lang="en-US" sz="2500">
                <a:cs typeface="Arial" charset="0"/>
              </a:rPr>
              <a:t>and it would look more like a smooth curve.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4">
                                            <p:txEl>
                                              <p:pRg st="0" end="0"/>
                                            </p:txEl>
                                          </p:spTgt>
                                        </p:tgtEl>
                                        <p:attrNameLst>
                                          <p:attrName>style.visibility</p:attrName>
                                        </p:attrNameLst>
                                      </p:cBhvr>
                                      <p:to>
                                        <p:strVal val="visible"/>
                                      </p:to>
                                    </p:set>
                                    <p:animEffect transition="in" filter="wipe(left)">
                                      <p:cBhvr>
                                        <p:cTn id="7" dur="500"/>
                                        <p:tgtEl>
                                          <p:spTgt spid="83974">
                                            <p:txEl>
                                              <p:pRg st="0" end="0"/>
                                            </p:txEl>
                                          </p:spTgt>
                                        </p:tgtEl>
                                      </p:cBhvr>
                                    </p:animEffect>
                                  </p:childTnLst>
                                  <p:subTnLst>
                                    <p:animClr>
                                      <p:cBhvr override="childStyle">
                                        <p:cTn dur="1" fill="hold" display="0" masterRel="nextClick" afterEffect="1"/>
                                        <p:tgtEl>
                                          <p:spTgt spid="83974">
                                            <p:txEl>
                                              <p:pRg st="0" end="0"/>
                                            </p:txEl>
                                          </p:spTgt>
                                        </p:tgtEl>
                                        <p:attrNameLst>
                                          <p:attrName>ppt_c</p:attrName>
                                        </p:attrNameLst>
                                      </p:cBhvr>
                                      <p:to>
                                        <a:srgbClr val="3366CC"/>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052"/>
                                        </p:tgtEl>
                                        <p:attrNameLst>
                                          <p:attrName>style.visibility</p:attrName>
                                        </p:attrNameLst>
                                      </p:cBhvr>
                                      <p:to>
                                        <p:strVal val="visible"/>
                                      </p:to>
                                    </p:set>
                                    <p:animEffect transition="in" filter="wipe(left)">
                                      <p:cBhvr>
                                        <p:cTn id="12" dur="500"/>
                                        <p:tgtEl>
                                          <p:spTgt spid="84052"/>
                                        </p:tgtEl>
                                      </p:cBhvr>
                                    </p:animEffect>
                                  </p:childTnLst>
                                  <p:subTnLst>
                                    <p:animClr>
                                      <p:cBhvr override="childStyle">
                                        <p:cTn dur="1" fill="hold" display="0" masterRel="nextClick" afterEffect="1"/>
                                        <p:tgtEl>
                                          <p:spTgt spid="84052"/>
                                        </p:tgtEl>
                                        <p:attrNameLst>
                                          <p:attrName>ppt_c</p:attrName>
                                        </p:attrNameLst>
                                      </p:cBhvr>
                                      <p:to>
                                        <a:srgbClr val="3366CC"/>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054"/>
                                        </p:tgtEl>
                                        <p:attrNameLst>
                                          <p:attrName>style.visibility</p:attrName>
                                        </p:attrNameLst>
                                      </p:cBhvr>
                                      <p:to>
                                        <p:strVal val="visible"/>
                                      </p:to>
                                    </p:set>
                                    <p:animEffect transition="in" filter="wipe(left)">
                                      <p:cBhvr>
                                        <p:cTn id="17" dur="500"/>
                                        <p:tgtEl>
                                          <p:spTgt spid="84054"/>
                                        </p:tgtEl>
                                      </p:cBhvr>
                                    </p:animEffect>
                                  </p:childTnLst>
                                  <p:subTnLst>
                                    <p:animClr>
                                      <p:cBhvr override="childStyle">
                                        <p:cTn dur="1" fill="hold" display="0" masterRel="nextClick" afterEffect="1"/>
                                        <p:tgtEl>
                                          <p:spTgt spid="84054"/>
                                        </p:tgtEl>
                                        <p:attrNameLst>
                                          <p:attrName>ppt_c</p:attrName>
                                        </p:attrNameLst>
                                      </p:cBhvr>
                                      <p:to>
                                        <a:srgbClr val="3366CC"/>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056"/>
                                        </p:tgtEl>
                                        <p:attrNameLst>
                                          <p:attrName>style.visibility</p:attrName>
                                        </p:attrNameLst>
                                      </p:cBhvr>
                                      <p:to>
                                        <p:strVal val="visible"/>
                                      </p:to>
                                    </p:set>
                                    <p:animEffect transition="in" filter="wipe(left)">
                                      <p:cBhvr>
                                        <p:cTn id="22" dur="500"/>
                                        <p:tgtEl>
                                          <p:spTgt spid="84056"/>
                                        </p:tgtEl>
                                      </p:cBhvr>
                                    </p:animEffect>
                                  </p:childTnLst>
                                  <p:subTnLst>
                                    <p:animClr>
                                      <p:cBhvr override="childStyle">
                                        <p:cTn dur="1" fill="hold" display="0" masterRel="nextClick" afterEffect="1"/>
                                        <p:tgtEl>
                                          <p:spTgt spid="84056"/>
                                        </p:tgtEl>
                                        <p:attrNameLst>
                                          <p:attrName>ppt_c</p:attrName>
                                        </p:attrNameLst>
                                      </p:cBhvr>
                                      <p:to>
                                        <a:srgbClr val="3366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build="p" bldLvl="5"/>
      <p:bldP spid="84052" grpId="0"/>
      <p:bldP spid="84054" grpId="0"/>
      <p:bldP spid="8405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14313" y="804863"/>
          <a:ext cx="5900737" cy="5711825"/>
        </p:xfrm>
        <a:graphic>
          <a:graphicData uri="http://schemas.openxmlformats.org/presentationml/2006/ole">
            <p:oleObj spid="_x0000_s3074" name="Chart" r:id="rId4" imgW="3667125" imgH="3552944" progId="Excel.Sheet.8">
              <p:embed/>
            </p:oleObj>
          </a:graphicData>
        </a:graphic>
      </p:graphicFrame>
      <p:sp>
        <p:nvSpPr>
          <p:cNvPr id="3077" name="Rectangle 6"/>
          <p:cNvSpPr>
            <a:spLocks noGrp="1" noChangeArrowheads="1"/>
          </p:cNvSpPr>
          <p:nvPr>
            <p:ph type="title" idx="4294967295"/>
          </p:nvPr>
        </p:nvSpPr>
        <p:spPr>
          <a:xfrm>
            <a:off x="457200" y="230188"/>
            <a:ext cx="8229600" cy="649287"/>
          </a:xfrm>
        </p:spPr>
        <p:txBody>
          <a:bodyPr/>
          <a:lstStyle/>
          <a:p>
            <a:pPr eaLnBrk="1" hangingPunct="1"/>
            <a:r>
              <a:rPr lang="en-US" sz="3600" smtClean="0"/>
              <a:t>WTP and the Demand Curve</a:t>
            </a:r>
          </a:p>
        </p:txBody>
      </p:sp>
      <p:sp>
        <p:nvSpPr>
          <p:cNvPr id="3078" name="Rectangle 7"/>
          <p:cNvSpPr>
            <a:spLocks noGrp="1" noChangeArrowheads="1"/>
          </p:cNvSpPr>
          <p:nvPr>
            <p:ph type="body" idx="4294967295"/>
          </p:nvPr>
        </p:nvSpPr>
        <p:spPr>
          <a:xfrm>
            <a:off x="6164263" y="1009650"/>
            <a:ext cx="2728912" cy="3927475"/>
          </a:xfrm>
        </p:spPr>
        <p:txBody>
          <a:bodyPr/>
          <a:lstStyle/>
          <a:p>
            <a:pPr marL="0" indent="0" eaLnBrk="1" hangingPunct="1">
              <a:buFont typeface="Wingdings" pitchFamily="2" charset="2"/>
              <a:buNone/>
            </a:pPr>
            <a:r>
              <a:rPr lang="en-US" sz="2600" smtClean="0"/>
              <a:t>At any </a:t>
            </a:r>
            <a:r>
              <a:rPr lang="en-US" sz="2600" b="1" i="1" smtClean="0"/>
              <a:t>Q</a:t>
            </a:r>
            <a:r>
              <a:rPr lang="en-US" sz="2600" smtClean="0"/>
              <a:t>, </a:t>
            </a:r>
            <a:br>
              <a:rPr lang="en-US" sz="2600" smtClean="0"/>
            </a:br>
            <a:r>
              <a:rPr lang="en-US" sz="2600" smtClean="0"/>
              <a:t>the height of </a:t>
            </a:r>
            <a:br>
              <a:rPr lang="en-US" sz="2600" smtClean="0"/>
            </a:br>
            <a:r>
              <a:rPr lang="en-US" sz="2600" smtClean="0"/>
              <a:t>the </a:t>
            </a:r>
            <a:r>
              <a:rPr lang="en-US" sz="2600" b="1" i="1" smtClean="0"/>
              <a:t>D</a:t>
            </a:r>
            <a:r>
              <a:rPr lang="en-US" sz="2600" smtClean="0"/>
              <a:t> curve is the WTP of the </a:t>
            </a:r>
            <a:r>
              <a:rPr lang="en-US" sz="2600" b="1" i="1" smtClean="0">
                <a:solidFill>
                  <a:srgbClr val="990099"/>
                </a:solidFill>
              </a:rPr>
              <a:t>marginal buyer</a:t>
            </a:r>
            <a:r>
              <a:rPr lang="en-US" sz="2600" smtClean="0"/>
              <a:t>, the buyer who would leave the market if </a:t>
            </a:r>
            <a:r>
              <a:rPr lang="en-US" sz="2600" b="1" i="1" smtClean="0"/>
              <a:t>P</a:t>
            </a:r>
            <a:r>
              <a:rPr lang="en-US" sz="2600" smtClean="0"/>
              <a:t> were any higher.</a:t>
            </a:r>
          </a:p>
        </p:txBody>
      </p:sp>
      <p:sp>
        <p:nvSpPr>
          <p:cNvPr id="3079" name="Text Box 8"/>
          <p:cNvSpPr txBox="1">
            <a:spLocks noChangeArrowheads="1"/>
          </p:cNvSpPr>
          <p:nvPr/>
        </p:nvSpPr>
        <p:spPr bwMode="auto">
          <a:xfrm>
            <a:off x="1393825" y="838200"/>
            <a:ext cx="403225" cy="519113"/>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P</a:t>
            </a:r>
          </a:p>
        </p:txBody>
      </p:sp>
      <p:sp>
        <p:nvSpPr>
          <p:cNvPr id="3080" name="Text Box 9"/>
          <p:cNvSpPr txBox="1">
            <a:spLocks noChangeArrowheads="1"/>
          </p:cNvSpPr>
          <p:nvPr/>
        </p:nvSpPr>
        <p:spPr bwMode="auto">
          <a:xfrm>
            <a:off x="5489575" y="5360988"/>
            <a:ext cx="474663" cy="519112"/>
          </a:xfrm>
          <a:prstGeom prst="rect">
            <a:avLst/>
          </a:prstGeom>
          <a:solidFill>
            <a:schemeClr val="bg1"/>
          </a:solidFill>
          <a:ln w="9525">
            <a:noFill/>
            <a:miter lim="800000"/>
            <a:headEnd/>
            <a:tailEnd/>
          </a:ln>
        </p:spPr>
        <p:txBody>
          <a:bodyPr>
            <a:spAutoFit/>
          </a:bodyPr>
          <a:lstStyle/>
          <a:p>
            <a:pPr>
              <a:spcBef>
                <a:spcPct val="50000"/>
              </a:spcBef>
            </a:pPr>
            <a:r>
              <a:rPr lang="en-US" sz="2800" b="1" i="1">
                <a:cs typeface="Arial" charset="0"/>
              </a:rPr>
              <a:t>Q</a:t>
            </a:r>
          </a:p>
        </p:txBody>
      </p:sp>
      <p:grpSp>
        <p:nvGrpSpPr>
          <p:cNvPr id="2" name="Group 10"/>
          <p:cNvGrpSpPr>
            <a:grpSpLocks/>
          </p:cNvGrpSpPr>
          <p:nvPr/>
        </p:nvGrpSpPr>
        <p:grpSpPr bwMode="auto">
          <a:xfrm>
            <a:off x="1614488" y="1270000"/>
            <a:ext cx="3368675" cy="4292600"/>
            <a:chOff x="1017" y="800"/>
            <a:chExt cx="2122" cy="2704"/>
          </a:xfrm>
        </p:grpSpPr>
        <p:sp>
          <p:nvSpPr>
            <p:cNvPr id="3094" name="Line 11"/>
            <p:cNvSpPr>
              <a:spLocks noChangeShapeType="1"/>
            </p:cNvSpPr>
            <p:nvPr/>
          </p:nvSpPr>
          <p:spPr bwMode="auto">
            <a:xfrm flipV="1">
              <a:off x="1035" y="800"/>
              <a:ext cx="0" cy="514"/>
            </a:xfrm>
            <a:prstGeom prst="line">
              <a:avLst/>
            </a:prstGeom>
            <a:noFill/>
            <a:ln w="57150">
              <a:solidFill>
                <a:srgbClr val="FF0000"/>
              </a:solidFill>
              <a:round/>
              <a:headEnd/>
              <a:tailEnd/>
            </a:ln>
          </p:spPr>
          <p:txBody>
            <a:bodyPr/>
            <a:lstStyle/>
            <a:p>
              <a:endParaRPr lang="en-US"/>
            </a:p>
          </p:txBody>
        </p:sp>
        <p:sp>
          <p:nvSpPr>
            <p:cNvPr id="3095" name="Line 12"/>
            <p:cNvSpPr>
              <a:spLocks noChangeShapeType="1"/>
            </p:cNvSpPr>
            <p:nvPr/>
          </p:nvSpPr>
          <p:spPr bwMode="auto">
            <a:xfrm>
              <a:off x="1017" y="1309"/>
              <a:ext cx="539" cy="0"/>
            </a:xfrm>
            <a:prstGeom prst="line">
              <a:avLst/>
            </a:prstGeom>
            <a:noFill/>
            <a:ln w="57150">
              <a:solidFill>
                <a:srgbClr val="FF0000"/>
              </a:solidFill>
              <a:round/>
              <a:headEnd/>
              <a:tailEnd/>
            </a:ln>
          </p:spPr>
          <p:txBody>
            <a:bodyPr/>
            <a:lstStyle/>
            <a:p>
              <a:endParaRPr lang="en-US"/>
            </a:p>
          </p:txBody>
        </p:sp>
        <p:sp>
          <p:nvSpPr>
            <p:cNvPr id="3096" name="Line 13"/>
            <p:cNvSpPr>
              <a:spLocks noChangeShapeType="1"/>
            </p:cNvSpPr>
            <p:nvPr/>
          </p:nvSpPr>
          <p:spPr bwMode="auto">
            <a:xfrm flipV="1">
              <a:off x="3139" y="2571"/>
              <a:ext cx="0" cy="933"/>
            </a:xfrm>
            <a:prstGeom prst="line">
              <a:avLst/>
            </a:prstGeom>
            <a:noFill/>
            <a:ln w="57150">
              <a:solidFill>
                <a:srgbClr val="FF0000"/>
              </a:solidFill>
              <a:round/>
              <a:headEnd/>
              <a:tailEnd/>
            </a:ln>
          </p:spPr>
          <p:txBody>
            <a:bodyPr/>
            <a:lstStyle/>
            <a:p>
              <a:endParaRPr lang="en-US"/>
            </a:p>
          </p:txBody>
        </p:sp>
        <p:sp>
          <p:nvSpPr>
            <p:cNvPr id="3097" name="Line 14"/>
            <p:cNvSpPr>
              <a:spLocks noChangeShapeType="1"/>
            </p:cNvSpPr>
            <p:nvPr/>
          </p:nvSpPr>
          <p:spPr bwMode="auto">
            <a:xfrm flipV="1">
              <a:off x="2605" y="2196"/>
              <a:ext cx="0" cy="397"/>
            </a:xfrm>
            <a:prstGeom prst="line">
              <a:avLst/>
            </a:prstGeom>
            <a:noFill/>
            <a:ln w="57150">
              <a:solidFill>
                <a:srgbClr val="FF0000"/>
              </a:solidFill>
              <a:round/>
              <a:headEnd/>
              <a:tailEnd/>
            </a:ln>
          </p:spPr>
          <p:txBody>
            <a:bodyPr/>
            <a:lstStyle/>
            <a:p>
              <a:endParaRPr lang="en-US"/>
            </a:p>
          </p:txBody>
        </p:sp>
        <p:sp>
          <p:nvSpPr>
            <p:cNvPr id="3098" name="Line 15"/>
            <p:cNvSpPr>
              <a:spLocks noChangeShapeType="1"/>
            </p:cNvSpPr>
            <p:nvPr/>
          </p:nvSpPr>
          <p:spPr bwMode="auto">
            <a:xfrm>
              <a:off x="2587" y="2589"/>
              <a:ext cx="552" cy="0"/>
            </a:xfrm>
            <a:prstGeom prst="line">
              <a:avLst/>
            </a:prstGeom>
            <a:noFill/>
            <a:ln w="57150">
              <a:solidFill>
                <a:srgbClr val="FF0000"/>
              </a:solidFill>
              <a:round/>
              <a:headEnd/>
              <a:tailEnd/>
            </a:ln>
          </p:spPr>
          <p:txBody>
            <a:bodyPr/>
            <a:lstStyle/>
            <a:p>
              <a:endParaRPr lang="en-US"/>
            </a:p>
          </p:txBody>
        </p:sp>
        <p:sp>
          <p:nvSpPr>
            <p:cNvPr id="3099" name="Line 16"/>
            <p:cNvSpPr>
              <a:spLocks noChangeShapeType="1"/>
            </p:cNvSpPr>
            <p:nvPr/>
          </p:nvSpPr>
          <p:spPr bwMode="auto">
            <a:xfrm flipV="1">
              <a:off x="2083" y="1661"/>
              <a:ext cx="0" cy="557"/>
            </a:xfrm>
            <a:prstGeom prst="line">
              <a:avLst/>
            </a:prstGeom>
            <a:noFill/>
            <a:ln w="57150">
              <a:solidFill>
                <a:srgbClr val="FF0000"/>
              </a:solidFill>
              <a:round/>
              <a:headEnd/>
              <a:tailEnd/>
            </a:ln>
          </p:spPr>
          <p:txBody>
            <a:bodyPr/>
            <a:lstStyle/>
            <a:p>
              <a:endParaRPr lang="en-US"/>
            </a:p>
          </p:txBody>
        </p:sp>
        <p:sp>
          <p:nvSpPr>
            <p:cNvPr id="3100" name="Line 17"/>
            <p:cNvSpPr>
              <a:spLocks noChangeShapeType="1"/>
            </p:cNvSpPr>
            <p:nvPr/>
          </p:nvSpPr>
          <p:spPr bwMode="auto">
            <a:xfrm>
              <a:off x="2065" y="2213"/>
              <a:ext cx="539" cy="0"/>
            </a:xfrm>
            <a:prstGeom prst="line">
              <a:avLst/>
            </a:prstGeom>
            <a:noFill/>
            <a:ln w="57150">
              <a:solidFill>
                <a:srgbClr val="FF0000"/>
              </a:solidFill>
              <a:round/>
              <a:headEnd/>
              <a:tailEnd/>
            </a:ln>
          </p:spPr>
          <p:txBody>
            <a:bodyPr/>
            <a:lstStyle/>
            <a:p>
              <a:endParaRPr lang="en-US"/>
            </a:p>
          </p:txBody>
        </p:sp>
        <p:sp>
          <p:nvSpPr>
            <p:cNvPr id="3101" name="Line 18"/>
            <p:cNvSpPr>
              <a:spLocks noChangeShapeType="1"/>
            </p:cNvSpPr>
            <p:nvPr/>
          </p:nvSpPr>
          <p:spPr bwMode="auto">
            <a:xfrm flipV="1">
              <a:off x="1554" y="1291"/>
              <a:ext cx="0" cy="391"/>
            </a:xfrm>
            <a:prstGeom prst="line">
              <a:avLst/>
            </a:prstGeom>
            <a:noFill/>
            <a:ln w="57150">
              <a:solidFill>
                <a:srgbClr val="FF0000"/>
              </a:solidFill>
              <a:round/>
              <a:headEnd/>
              <a:tailEnd/>
            </a:ln>
          </p:spPr>
          <p:txBody>
            <a:bodyPr/>
            <a:lstStyle/>
            <a:p>
              <a:endParaRPr lang="en-US"/>
            </a:p>
          </p:txBody>
        </p:sp>
        <p:sp>
          <p:nvSpPr>
            <p:cNvPr id="3102" name="Line 19"/>
            <p:cNvSpPr>
              <a:spLocks noChangeShapeType="1"/>
            </p:cNvSpPr>
            <p:nvPr/>
          </p:nvSpPr>
          <p:spPr bwMode="auto">
            <a:xfrm>
              <a:off x="1536" y="1678"/>
              <a:ext cx="547" cy="0"/>
            </a:xfrm>
            <a:prstGeom prst="line">
              <a:avLst/>
            </a:prstGeom>
            <a:noFill/>
            <a:ln w="57150">
              <a:solidFill>
                <a:srgbClr val="FF0000"/>
              </a:solidFill>
              <a:round/>
              <a:headEnd/>
              <a:tailEnd/>
            </a:ln>
          </p:spPr>
          <p:txBody>
            <a:bodyPr/>
            <a:lstStyle/>
            <a:p>
              <a:endParaRPr lang="en-US"/>
            </a:p>
          </p:txBody>
        </p:sp>
      </p:grpSp>
      <p:grpSp>
        <p:nvGrpSpPr>
          <p:cNvPr id="3" name="Group 20"/>
          <p:cNvGrpSpPr>
            <a:grpSpLocks/>
          </p:cNvGrpSpPr>
          <p:nvPr/>
        </p:nvGrpSpPr>
        <p:grpSpPr bwMode="auto">
          <a:xfrm>
            <a:off x="2500313" y="1130300"/>
            <a:ext cx="1849437" cy="947738"/>
            <a:chOff x="1575" y="712"/>
            <a:chExt cx="1165" cy="597"/>
          </a:xfrm>
        </p:grpSpPr>
        <p:sp>
          <p:nvSpPr>
            <p:cNvPr id="3092" name="Arc 21"/>
            <p:cNvSpPr>
              <a:spLocks/>
            </p:cNvSpPr>
            <p:nvPr/>
          </p:nvSpPr>
          <p:spPr bwMode="auto">
            <a:xfrm flipV="1">
              <a:off x="1615" y="938"/>
              <a:ext cx="553" cy="371"/>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p>
          </p:txBody>
        </p:sp>
        <p:sp>
          <p:nvSpPr>
            <p:cNvPr id="3093" name="Text Box 22"/>
            <p:cNvSpPr txBox="1">
              <a:spLocks noChangeArrowheads="1"/>
            </p:cNvSpPr>
            <p:nvPr/>
          </p:nvSpPr>
          <p:spPr bwMode="auto">
            <a:xfrm>
              <a:off x="1575" y="712"/>
              <a:ext cx="1165"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a:cs typeface="Arial" charset="0"/>
                </a:rPr>
                <a:t>Flea’s WTP</a:t>
              </a:r>
            </a:p>
          </p:txBody>
        </p:sp>
      </p:grpSp>
      <p:grpSp>
        <p:nvGrpSpPr>
          <p:cNvPr id="4" name="Group 23"/>
          <p:cNvGrpSpPr>
            <a:grpSpLocks/>
          </p:cNvGrpSpPr>
          <p:nvPr/>
        </p:nvGrpSpPr>
        <p:grpSpPr bwMode="auto">
          <a:xfrm>
            <a:off x="3038475" y="1787525"/>
            <a:ext cx="2441575" cy="881063"/>
            <a:chOff x="1914" y="1126"/>
            <a:chExt cx="1538" cy="555"/>
          </a:xfrm>
        </p:grpSpPr>
        <p:sp>
          <p:nvSpPr>
            <p:cNvPr id="3090" name="Arc 24"/>
            <p:cNvSpPr>
              <a:spLocks/>
            </p:cNvSpPr>
            <p:nvPr/>
          </p:nvSpPr>
          <p:spPr bwMode="auto">
            <a:xfrm flipV="1">
              <a:off x="2149" y="1292"/>
              <a:ext cx="601" cy="389"/>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p>
          </p:txBody>
        </p:sp>
        <p:sp>
          <p:nvSpPr>
            <p:cNvPr id="3091" name="Text Box 25"/>
            <p:cNvSpPr txBox="1">
              <a:spLocks noChangeArrowheads="1"/>
            </p:cNvSpPr>
            <p:nvPr/>
          </p:nvSpPr>
          <p:spPr bwMode="auto">
            <a:xfrm>
              <a:off x="1914" y="1126"/>
              <a:ext cx="1538"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a:cs typeface="Arial" charset="0"/>
                </a:rPr>
                <a:t>Anthony’s WTP</a:t>
              </a:r>
            </a:p>
          </p:txBody>
        </p:sp>
      </p:grpSp>
      <p:grpSp>
        <p:nvGrpSpPr>
          <p:cNvPr id="5" name="Group 26"/>
          <p:cNvGrpSpPr>
            <a:grpSpLocks/>
          </p:cNvGrpSpPr>
          <p:nvPr/>
        </p:nvGrpSpPr>
        <p:grpSpPr bwMode="auto">
          <a:xfrm>
            <a:off x="3768725" y="2584450"/>
            <a:ext cx="2078038" cy="950913"/>
            <a:chOff x="2374" y="1628"/>
            <a:chExt cx="1309" cy="599"/>
          </a:xfrm>
        </p:grpSpPr>
        <p:sp>
          <p:nvSpPr>
            <p:cNvPr id="3088" name="Arc 27"/>
            <p:cNvSpPr>
              <a:spLocks/>
            </p:cNvSpPr>
            <p:nvPr/>
          </p:nvSpPr>
          <p:spPr bwMode="auto">
            <a:xfrm flipV="1">
              <a:off x="2683" y="1826"/>
              <a:ext cx="361" cy="401"/>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p>
          </p:txBody>
        </p:sp>
        <p:sp>
          <p:nvSpPr>
            <p:cNvPr id="3089" name="Text Box 28"/>
            <p:cNvSpPr txBox="1">
              <a:spLocks noChangeArrowheads="1"/>
            </p:cNvSpPr>
            <p:nvPr/>
          </p:nvSpPr>
          <p:spPr bwMode="auto">
            <a:xfrm>
              <a:off x="2374" y="1628"/>
              <a:ext cx="1309" cy="30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a:cs typeface="Arial" charset="0"/>
                </a:rPr>
                <a:t>Chad’s WTP</a:t>
              </a:r>
            </a:p>
          </p:txBody>
        </p:sp>
      </p:grpSp>
      <p:grpSp>
        <p:nvGrpSpPr>
          <p:cNvPr id="6" name="Group 3"/>
          <p:cNvGrpSpPr>
            <a:grpSpLocks/>
          </p:cNvGrpSpPr>
          <p:nvPr/>
        </p:nvGrpSpPr>
        <p:grpSpPr bwMode="auto">
          <a:xfrm>
            <a:off x="4768850" y="2870200"/>
            <a:ext cx="1258888" cy="1246188"/>
            <a:chOff x="3004" y="1808"/>
            <a:chExt cx="793" cy="785"/>
          </a:xfrm>
        </p:grpSpPr>
        <p:sp>
          <p:nvSpPr>
            <p:cNvPr id="3086" name="Arc 4"/>
            <p:cNvSpPr>
              <a:spLocks/>
            </p:cNvSpPr>
            <p:nvPr/>
          </p:nvSpPr>
          <p:spPr bwMode="auto">
            <a:xfrm flipV="1">
              <a:off x="3193" y="2198"/>
              <a:ext cx="271" cy="395"/>
            </a:xfrm>
            <a:custGeom>
              <a:avLst/>
              <a:gdLst>
                <a:gd name="T0" fmla="*/ 0 w 23113"/>
                <a:gd name="T1" fmla="*/ 0 h 21600"/>
                <a:gd name="T2" fmla="*/ 0 w 23113"/>
                <a:gd name="T3" fmla="*/ 0 h 21600"/>
                <a:gd name="T4" fmla="*/ 0 w 23113"/>
                <a:gd name="T5" fmla="*/ 0 h 21600"/>
                <a:gd name="T6" fmla="*/ 0 60000 65536"/>
                <a:gd name="T7" fmla="*/ 0 60000 65536"/>
                <a:gd name="T8" fmla="*/ 0 60000 65536"/>
                <a:gd name="T9" fmla="*/ 0 w 23113"/>
                <a:gd name="T10" fmla="*/ 0 h 21600"/>
                <a:gd name="T11" fmla="*/ 23113 w 23113"/>
                <a:gd name="T12" fmla="*/ 21600 h 21600"/>
              </a:gdLst>
              <a:ahLst/>
              <a:cxnLst>
                <a:cxn ang="T6">
                  <a:pos x="T0" y="T1"/>
                </a:cxn>
                <a:cxn ang="T7">
                  <a:pos x="T2" y="T3"/>
                </a:cxn>
                <a:cxn ang="T8">
                  <a:pos x="T4" y="T5"/>
                </a:cxn>
              </a:cxnLst>
              <a:rect l="T9" t="T10" r="T11" b="T12"/>
              <a:pathLst>
                <a:path w="23113" h="21600" fill="none" extrusionOk="0">
                  <a:moveTo>
                    <a:pt x="0" y="53"/>
                  </a:moveTo>
                  <a:cubicBezTo>
                    <a:pt x="503" y="17"/>
                    <a:pt x="1008" y="-1"/>
                    <a:pt x="1513" y="0"/>
                  </a:cubicBezTo>
                  <a:cubicBezTo>
                    <a:pt x="13442" y="0"/>
                    <a:pt x="23113" y="9670"/>
                    <a:pt x="23113" y="21600"/>
                  </a:cubicBezTo>
                </a:path>
                <a:path w="23113" h="21600" stroke="0" extrusionOk="0">
                  <a:moveTo>
                    <a:pt x="0" y="53"/>
                  </a:moveTo>
                  <a:cubicBezTo>
                    <a:pt x="503" y="17"/>
                    <a:pt x="1008" y="-1"/>
                    <a:pt x="1513" y="0"/>
                  </a:cubicBezTo>
                  <a:cubicBezTo>
                    <a:pt x="13442" y="0"/>
                    <a:pt x="23113" y="9670"/>
                    <a:pt x="23113" y="21600"/>
                  </a:cubicBezTo>
                  <a:lnTo>
                    <a:pt x="1513" y="21600"/>
                  </a:lnTo>
                  <a:close/>
                </a:path>
              </a:pathLst>
            </a:custGeom>
            <a:noFill/>
            <a:ln w="19050">
              <a:solidFill>
                <a:schemeClr val="tx1"/>
              </a:solidFill>
              <a:round/>
              <a:headEnd type="triangle" w="lg" len="med"/>
              <a:tailEnd type="none" w="lg" len="med"/>
            </a:ln>
          </p:spPr>
          <p:txBody>
            <a:bodyPr wrap="none" anchor="ctr"/>
            <a:lstStyle/>
            <a:p>
              <a:endParaRPr lang="en-US"/>
            </a:p>
          </p:txBody>
        </p:sp>
        <p:sp>
          <p:nvSpPr>
            <p:cNvPr id="3087" name="Text Box 5"/>
            <p:cNvSpPr txBox="1">
              <a:spLocks noChangeArrowheads="1"/>
            </p:cNvSpPr>
            <p:nvPr/>
          </p:nvSpPr>
          <p:spPr bwMode="auto">
            <a:xfrm>
              <a:off x="3004" y="1808"/>
              <a:ext cx="793" cy="544"/>
            </a:xfrm>
            <a:prstGeom prst="rect">
              <a:avLst/>
            </a:prstGeom>
            <a:solidFill>
              <a:srgbClr val="FFCCCC"/>
            </a:solidFill>
            <a:ln w="9525">
              <a:solidFill>
                <a:schemeClr val="tx1"/>
              </a:solidFill>
              <a:miter lim="800000"/>
              <a:headEnd/>
              <a:tailEnd/>
            </a:ln>
          </p:spPr>
          <p:txBody>
            <a:bodyPr>
              <a:spAutoFit/>
            </a:bodyPr>
            <a:lstStyle/>
            <a:p>
              <a:pPr algn="ctr">
                <a:spcBef>
                  <a:spcPct val="50000"/>
                </a:spcBef>
              </a:pPr>
              <a:r>
                <a:rPr lang="en-US" sz="2500">
                  <a:cs typeface="Arial" charset="0"/>
                </a:rPr>
                <a:t>John’s </a:t>
              </a:r>
              <a:br>
                <a:rPr lang="en-US" sz="2500">
                  <a:cs typeface="Arial" charset="0"/>
                </a:rPr>
              </a:br>
              <a:r>
                <a:rPr lang="en-US" sz="2500">
                  <a:cs typeface="Arial" charset="0"/>
                </a:rPr>
                <a:t>WTP</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bldLvl="4"/>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TotalTime>
  <Words>4264</Words>
  <Application>Microsoft Office PowerPoint</Application>
  <PresentationFormat>On-screen Show (4:3)</PresentationFormat>
  <Paragraphs>604</Paragraphs>
  <Slides>47</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Chart</vt:lpstr>
      <vt:lpstr>Slide 0</vt:lpstr>
      <vt:lpstr>In this chapter,  look for the answers to these questions:</vt:lpstr>
      <vt:lpstr>Welfare Economics</vt:lpstr>
      <vt:lpstr>Willingness to Pay (WTP)</vt:lpstr>
      <vt:lpstr>WTP and the Demand Curve</vt:lpstr>
      <vt:lpstr>WTP and the Demand Curve</vt:lpstr>
      <vt:lpstr>WTP and the Demand Curve</vt:lpstr>
      <vt:lpstr>About the Staircase Shape…</vt:lpstr>
      <vt:lpstr>WTP and the Demand Curve</vt:lpstr>
      <vt:lpstr>Consumer Surplus (CS)</vt:lpstr>
      <vt:lpstr>CS and the Demand Curve</vt:lpstr>
      <vt:lpstr>CS and the Demand Curve</vt:lpstr>
      <vt:lpstr>CS and the Demand Curve</vt:lpstr>
      <vt:lpstr>CS with Lots of Buyers &amp; a Smooth D Curve</vt:lpstr>
      <vt:lpstr>CS with Lots of Buyers &amp; a Smooth D Curve</vt:lpstr>
      <vt:lpstr>How a Higher Price Reduces CS</vt:lpstr>
      <vt:lpstr>ACTIVE LEARNING   1    Consumer surplus</vt:lpstr>
      <vt:lpstr>ACTIVE LEARNING   1    Answers</vt:lpstr>
      <vt:lpstr>Cost and the Supply Curve</vt:lpstr>
      <vt:lpstr>Cost and the Supply Curve</vt:lpstr>
      <vt:lpstr>Cost and the Supply Curve</vt:lpstr>
      <vt:lpstr>Cost and the Supply Curve</vt:lpstr>
      <vt:lpstr>Producer Surplus</vt:lpstr>
      <vt:lpstr>Producer Surplus and the S Curve</vt:lpstr>
      <vt:lpstr>PS with Lots of Sellers &amp; a Smooth S Curve</vt:lpstr>
      <vt:lpstr>PS with Lots of Sellers &amp; a Smooth S Curve</vt:lpstr>
      <vt:lpstr>How a Lower Price Reduces PS</vt:lpstr>
      <vt:lpstr>ACTIVE LEARNING   2    Producer surplus</vt:lpstr>
      <vt:lpstr>ACTIVE LEARNING   2    Answers</vt:lpstr>
      <vt:lpstr>CS, PS, and Total Surplus</vt:lpstr>
      <vt:lpstr>The Market’s Allocation of Resources</vt:lpstr>
      <vt:lpstr>Efficiency</vt:lpstr>
      <vt:lpstr>Evaluating the Market Equilibrium</vt:lpstr>
      <vt:lpstr>Which Buyers Consume the Good?</vt:lpstr>
      <vt:lpstr>Which Sellers Produce the Good?</vt:lpstr>
      <vt:lpstr>Does Eq’m Q  Maximize Total Surplus?</vt:lpstr>
      <vt:lpstr>Does Eq’m Q  Maximize Total Surplus?</vt:lpstr>
      <vt:lpstr>Does Eq’m Q  Maximize Total Surplus?</vt:lpstr>
      <vt:lpstr>Adam Smith and the Invisible Hand</vt:lpstr>
      <vt:lpstr>Adam Smith and the Invisible Hand</vt:lpstr>
      <vt:lpstr>The Free Market vs. Govt Intervention</vt:lpstr>
      <vt:lpstr>The Free Market vs. Central Planning</vt:lpstr>
      <vt:lpstr>CONCLUSION</vt:lpstr>
      <vt:lpstr>CONCLUSION</vt:lpstr>
      <vt:lpstr>SUMMARY</vt:lpstr>
      <vt:lpstr>SUMMARY</vt:lpstr>
      <vt:lpstr>SUMMARY</vt:lpstr>
    </vt:vector>
  </TitlesOfParts>
  <Company>Carthage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Ron</dc:creator>
  <cp:lastModifiedBy>Windows User</cp:lastModifiedBy>
  <cp:revision>135</cp:revision>
  <dcterms:created xsi:type="dcterms:W3CDTF">2010-12-25T14:19:53Z</dcterms:created>
  <dcterms:modified xsi:type="dcterms:W3CDTF">2011-09-27T00:17:50Z</dcterms:modified>
</cp:coreProperties>
</file>