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9"/>
  </p:notesMasterIdLst>
  <p:handoutMasterIdLst>
    <p:handoutMasterId r:id="rId60"/>
  </p:handoutMasterIdLst>
  <p:sldIdLst>
    <p:sldId id="266" r:id="rId2"/>
    <p:sldId id="280" r:id="rId3"/>
    <p:sldId id="295" r:id="rId4"/>
    <p:sldId id="296" r:id="rId5"/>
    <p:sldId id="297" r:id="rId6"/>
    <p:sldId id="298" r:id="rId7"/>
    <p:sldId id="299" r:id="rId8"/>
    <p:sldId id="300" r:id="rId9"/>
    <p:sldId id="301" r:id="rId10"/>
    <p:sldId id="302" r:id="rId11"/>
    <p:sldId id="303" r:id="rId12"/>
    <p:sldId id="349" r:id="rId13"/>
    <p:sldId id="350"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55" r:id="rId27"/>
    <p:sldId id="318" r:id="rId28"/>
    <p:sldId id="319" r:id="rId29"/>
    <p:sldId id="320" r:id="rId30"/>
    <p:sldId id="321" r:id="rId31"/>
    <p:sldId id="322" r:id="rId32"/>
    <p:sldId id="323" r:id="rId33"/>
    <p:sldId id="351" r:id="rId34"/>
    <p:sldId id="352" r:id="rId35"/>
    <p:sldId id="353"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54" r:id="rId49"/>
    <p:sldId id="340" r:id="rId50"/>
    <p:sldId id="341" r:id="rId51"/>
    <p:sldId id="342" r:id="rId52"/>
    <p:sldId id="343" r:id="rId53"/>
    <p:sldId id="344" r:id="rId54"/>
    <p:sldId id="345" r:id="rId55"/>
    <p:sldId id="291" r:id="rId56"/>
    <p:sldId id="292" r:id="rId57"/>
    <p:sldId id="28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FF"/>
    <a:srgbClr val="CCCCFF"/>
    <a:srgbClr val="FFF2CD"/>
    <a:srgbClr val="777777"/>
    <a:srgbClr val="5F5F5F"/>
    <a:srgbClr val="006699"/>
    <a:srgbClr val="AE1237"/>
    <a:srgbClr val="6C45BB"/>
    <a:srgbClr val="8E47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02" autoAdjust="0"/>
    <p:restoredTop sz="86905" autoAdjust="0"/>
  </p:normalViewPr>
  <p:slideViewPr>
    <p:cSldViewPr>
      <p:cViewPr>
        <p:scale>
          <a:sx n="64" d="100"/>
          <a:sy n="64" d="100"/>
        </p:scale>
        <p:origin x="-474" y="-72"/>
      </p:cViewPr>
      <p:guideLst>
        <p:guide orient="horz" pos="768"/>
        <p:guide pos="288"/>
      </p:guideLst>
    </p:cSldViewPr>
  </p:slideViewPr>
  <p:notesTextViewPr>
    <p:cViewPr>
      <p:scale>
        <a:sx n="100" d="100"/>
        <a:sy n="100" d="100"/>
      </p:scale>
      <p:origin x="0" y="0"/>
    </p:cViewPr>
  </p:notesTextViewPr>
  <p:sorterViewPr>
    <p:cViewPr>
      <p:scale>
        <a:sx n="100" d="100"/>
        <a:sy n="100" d="100"/>
      </p:scale>
      <p:origin x="0" y="9288"/>
    </p:cViewPr>
  </p:sorterViewPr>
  <p:notesViewPr>
    <p:cSldViewPr>
      <p:cViewPr varScale="1">
        <p:scale>
          <a:sx n="82" d="100"/>
          <a:sy n="82" d="100"/>
        </p:scale>
        <p:origin x="-31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26C954-2079-4D5C-B20A-AFE0612D1C22}" type="slidenum">
              <a:rPr lang="en-US" smtClean="0"/>
              <a:pPr/>
              <a:t>‹#›</a:t>
            </a:fld>
            <a:endParaRPr lang="en-US"/>
          </a:p>
        </p:txBody>
      </p:sp>
    </p:spTree>
    <p:extLst>
      <p:ext uri="{BB962C8B-B14F-4D97-AF65-F5344CB8AC3E}">
        <p14:creationId xmlns:p14="http://schemas.microsoft.com/office/powerpoint/2010/main" xmlns="" val="211431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xmlns="" val="383711227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The elasticity chapter in most principles textbooks is fairly technical, and is not always students’ favorite.   This PowerPoint chapter contains several special features designed to engage and motivate students to learn this important material.</a:t>
            </a:r>
          </a:p>
          <a:p>
            <a:pPr eaLnBrk="1" hangingPunct="1"/>
            <a:endParaRPr lang="en-US" dirty="0" smtClean="0"/>
          </a:p>
          <a:p>
            <a:pPr eaLnBrk="1" hangingPunct="1"/>
            <a:r>
              <a:rPr lang="en-US" dirty="0" smtClean="0"/>
              <a:t>First, we consider a scenario in which students face a business decision—whether to raise the price of a service they sell.  This scenario is used to illustrate the effects of raising price on number of units sold and on revenue, which students immediately recognize as critical to the business decision. </a:t>
            </a:r>
          </a:p>
          <a:p>
            <a:pPr eaLnBrk="1" hangingPunct="1"/>
            <a:endParaRPr lang="en-US" dirty="0" smtClean="0"/>
          </a:p>
          <a:p>
            <a:pPr eaLnBrk="1" hangingPunct="1"/>
            <a:r>
              <a:rPr lang="en-US" dirty="0" smtClean="0"/>
              <a:t>Second, instead of merely listing the determinants of elasticity, students are asked to think about some concrete examples and deduce from each one a lesson about the determinants of elasticity.  </a:t>
            </a:r>
          </a:p>
          <a:p>
            <a:pPr eaLnBrk="1" hangingPunct="1"/>
            <a:endParaRPr lang="en-US" dirty="0" smtClean="0"/>
          </a:p>
          <a:p>
            <a:pPr eaLnBrk="1" hangingPunct="1"/>
            <a:r>
              <a:rPr lang="en-US" dirty="0" smtClean="0"/>
              <a:t>Third, instead of putting the applications at the end of the chapter (as in the textbook), this PowerPoint includes one of them immediately after the section on price elasticity of demand.  This helps break up what would otherwise be a long stretch of theory.  </a:t>
            </a:r>
          </a:p>
          <a:p>
            <a:pPr eaLnBrk="1" hangingPunct="1"/>
            <a:endParaRPr lang="en-US" dirty="0" smtClean="0"/>
          </a:p>
          <a:p>
            <a:pPr eaLnBrk="1" hangingPunct="1"/>
            <a:r>
              <a:rPr lang="en-US" dirty="0" smtClean="0"/>
              <a:t>Please be assured that this PowerPoint presentation is, nonetheless, very consistent with the textbook’s approach. </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1984F22-BD7E-4541-9D75-62348F687F78}" type="slidenum">
              <a:rPr lang="en-US" smtClean="0"/>
              <a:pPr/>
              <a:t>9</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13C54B-B117-43FF-A987-925EF4D03A7D}" type="slidenum">
              <a:rPr lang="en-US" sz="1200">
                <a:cs typeface="Arial" charset="0"/>
              </a:rPr>
              <a:pPr algn="r"/>
              <a:t>9</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42AA6ED-8DE6-4BD1-946A-B916DE419982}" type="slidenum">
              <a:rPr lang="en-US" smtClean="0"/>
              <a:pPr/>
              <a:t>10</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FAF184-3135-4617-A8C4-1FCED5F4DCC8}" type="slidenum">
              <a:rPr lang="en-US" sz="1200">
                <a:cs typeface="Arial" charset="0"/>
              </a:rPr>
              <a:pPr algn="r"/>
              <a:t>10</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These calculations are based on the example shown a few slides back:  points A and B on the website demand curve.</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11</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2727C2D-BC6D-487E-B6F4-587734F1A41F}" type="slidenum">
              <a:rPr lang="en-US" smtClean="0"/>
              <a:pPr/>
              <a:t>13</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D64D8C-1747-45FD-A86C-CEB97AC2DDBE}" type="slidenum">
              <a:rPr lang="en-US" sz="1200">
                <a:cs typeface="Arial" charset="0"/>
              </a:rPr>
              <a:pPr algn="r"/>
              <a:t>13</a:t>
            </a:fld>
            <a:endParaRPr lang="en-US" sz="1200">
              <a:cs typeface="Arial"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smtClean="0"/>
              <a:t>In essence, the textbook says “Here are the determinants of elasticity.  The first one is availability of close substitutes.  Here’s an example….”   </a:t>
            </a:r>
          </a:p>
          <a:p>
            <a:pPr eaLnBrk="1" hangingPunct="1"/>
            <a:endParaRPr lang="en-US" smtClean="0"/>
          </a:p>
          <a:p>
            <a:pPr eaLnBrk="1" hangingPunct="1"/>
            <a:r>
              <a:rPr lang="en-US" smtClean="0"/>
              <a:t>That’s great for a textbook.  For teaching, I’ve found a different approach to be far more effective:  having students deduce the general lessons from specific examples they can figure out using common sense.  This is the approach on the next few slides.  </a:t>
            </a:r>
          </a:p>
          <a:p>
            <a:pPr eaLnBrk="1" hangingPunct="1"/>
            <a:endParaRPr lang="en-US" smtClean="0"/>
          </a:p>
          <a:p>
            <a:pPr eaLnBrk="1" hangingPunct="1"/>
            <a:r>
              <a:rPr lang="en-US" smtClean="0"/>
              <a:t>Also, see notes on the next slide for a good suggestion.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27B3E97-5EA4-45A0-A0D5-AC92CEBB42BE}" type="slidenum">
              <a:rPr lang="en-US" smtClean="0"/>
              <a:pPr/>
              <a:t>14</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77C3BD-5A26-4144-8F91-70BD8CDC197D}" type="slidenum">
              <a:rPr lang="en-US" sz="1200">
                <a:cs typeface="Arial" charset="0"/>
              </a:rPr>
              <a:pPr algn="r"/>
              <a:t>14</a:t>
            </a:fld>
            <a:endParaRPr lang="en-US" sz="1200">
              <a:cs typeface="Arial" charset="0"/>
            </a:endParaRPr>
          </a:p>
        </p:txBody>
      </p:sp>
      <p:sp>
        <p:nvSpPr>
          <p:cNvPr id="81924" name="Rectangle 2"/>
          <p:cNvSpPr>
            <a:spLocks noGrp="1" noRot="1" noChangeAspect="1" noChangeArrowheads="1" noTextEdit="1"/>
          </p:cNvSpPr>
          <p:nvPr>
            <p:ph type="sldImg"/>
          </p:nvPr>
        </p:nvSpPr>
        <p:spPr>
          <a:xfrm>
            <a:off x="1143000" y="534988"/>
            <a:ext cx="4572000" cy="3429000"/>
          </a:xfrm>
          <a:ln/>
        </p:spPr>
      </p:sp>
      <p:sp>
        <p:nvSpPr>
          <p:cNvPr id="81925" name="Rectangle 3"/>
          <p:cNvSpPr>
            <a:spLocks noGrp="1" noChangeArrowheads="1"/>
          </p:cNvSpPr>
          <p:nvPr>
            <p:ph type="body" idx="1"/>
          </p:nvPr>
        </p:nvSpPr>
        <p:spPr>
          <a:xfrm>
            <a:off x="685800" y="4248150"/>
            <a:ext cx="5486400" cy="4210050"/>
          </a:xfrm>
          <a:noFill/>
          <a:ln/>
        </p:spPr>
        <p:txBody>
          <a:bodyPr/>
          <a:lstStyle/>
          <a:p>
            <a:pPr eaLnBrk="1" hangingPunct="1"/>
            <a:r>
              <a:rPr lang="en-US" smtClean="0"/>
              <a:t>Suggestion:  For each of these examples, display the slide title (which lists the two goods) and the first two lines of text (which ask which good experiences the biggest drop in demand in response to a 20% price increase).  Give your students a quiet minute to formulate their answers.  Then, ask for volunteers.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04B41BE-7BA5-4874-BF8D-1E37F61ABB9C}" type="slidenum">
              <a:rPr lang="en-US" smtClean="0"/>
              <a:pPr/>
              <a:t>15</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3879CF-4142-4B4D-A96C-F32EB4E0B829}" type="slidenum">
              <a:rPr lang="en-US" sz="1200">
                <a:cs typeface="Arial" charset="0"/>
              </a:rPr>
              <a:pPr algn="r"/>
              <a:t>15</a:t>
            </a:fld>
            <a:endParaRPr lang="en-US" sz="1200">
              <a:cs typeface="Arial" charset="0"/>
            </a:endParaRPr>
          </a:p>
        </p:txBody>
      </p:sp>
      <p:sp>
        <p:nvSpPr>
          <p:cNvPr id="82948" name="Rectangle 2"/>
          <p:cNvSpPr>
            <a:spLocks noGrp="1" noRot="1" noChangeAspect="1" noChangeArrowheads="1" noTextEdit="1"/>
          </p:cNvSpPr>
          <p:nvPr>
            <p:ph type="sldImg"/>
          </p:nvPr>
        </p:nvSpPr>
        <p:spPr>
          <a:xfrm>
            <a:off x="1143000" y="534988"/>
            <a:ext cx="4572000" cy="3429000"/>
          </a:xfrm>
          <a:ln/>
        </p:spPr>
      </p:sp>
      <p:sp>
        <p:nvSpPr>
          <p:cNvPr id="82949" name="Rectangle 3"/>
          <p:cNvSpPr>
            <a:spLocks noGrp="1" noChangeArrowheads="1"/>
          </p:cNvSpPr>
          <p:nvPr>
            <p:ph type="body" idx="1"/>
          </p:nvPr>
        </p:nvSpPr>
        <p:spPr>
          <a:xfrm>
            <a:off x="685800" y="4248150"/>
            <a:ext cx="5486400" cy="4210050"/>
          </a:xfrm>
          <a:noFill/>
          <a:ln/>
        </p:spPr>
        <p:txBody>
          <a:bodyPr/>
          <a:lstStyle/>
          <a:p>
            <a:pPr eaLnBrk="1" hangingPunct="1"/>
            <a:r>
              <a:rPr lang="en-US" smtClean="0"/>
              <a:t>You might need to clarify the nature of this thought experiment. </a:t>
            </a:r>
          </a:p>
          <a:p>
            <a:pPr eaLnBrk="1" hangingPunct="1"/>
            <a:endParaRPr lang="en-US" smtClean="0"/>
          </a:p>
          <a:p>
            <a:pPr eaLnBrk="1" hangingPunct="1"/>
            <a:r>
              <a:rPr lang="en-US" smtClean="0"/>
              <a:t>Here, we look at two alternate scenarios.  In the first, the price of blue jeans (and no other clothing) rises by 20%, and we observe the percentage decrease in quantity of blue jeans demanded.  </a:t>
            </a:r>
          </a:p>
          <a:p>
            <a:pPr eaLnBrk="1" hangingPunct="1"/>
            <a:endParaRPr lang="en-US" smtClean="0"/>
          </a:p>
          <a:p>
            <a:pPr eaLnBrk="1" hangingPunct="1"/>
            <a:r>
              <a:rPr lang="en-US" smtClean="0"/>
              <a:t>In the second scenario, the price of </a:t>
            </a:r>
            <a:r>
              <a:rPr lang="en-US" u="sng" smtClean="0"/>
              <a:t>all</a:t>
            </a:r>
            <a:r>
              <a:rPr lang="en-US" smtClean="0"/>
              <a:t> clothing rises by 20%, and we observe the percentage decrease in demand for all clothing.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1507DA-103C-4998-AAC6-6AE383B0D4FC}" type="slidenum">
              <a:rPr lang="en-US" smtClean="0"/>
              <a:pPr/>
              <a:t>16</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FCB65E-4CBC-4CD7-B0DE-4DFDD8E1D171}" type="slidenum">
              <a:rPr lang="en-US" sz="1200">
                <a:cs typeface="Arial" charset="0"/>
              </a:rPr>
              <a:pPr algn="r"/>
              <a:t>16</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E2BFFBF-F108-4D51-BBB2-E5A173EB0C36}" type="slidenum">
              <a:rPr lang="en-US" smtClean="0"/>
              <a:pPr/>
              <a:t>17</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730D9B2-0828-4C26-954C-0174F1C0C698}" type="slidenum">
              <a:rPr lang="en-US" sz="1200">
                <a:cs typeface="Arial" charset="0"/>
              </a:rPr>
              <a:pPr algn="r"/>
              <a:t>17</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BB70DEB-2AAD-4256-A798-3407079E3589}" type="slidenum">
              <a:rPr lang="en-US" smtClean="0"/>
              <a:pPr/>
              <a:t>18</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1D9D5B2-D1CF-434D-B0FA-2A9C6D0B805C}" type="slidenum">
              <a:rPr lang="en-US" sz="1200">
                <a:cs typeface="Arial" charset="0"/>
              </a:rPr>
              <a:pPr algn="r"/>
              <a:t>18</a:t>
            </a:fld>
            <a:endParaRPr lang="en-US" sz="1200">
              <a:cs typeface="Arial" charset="0"/>
            </a:endParaRPr>
          </a:p>
        </p:txBody>
      </p:sp>
      <p:sp>
        <p:nvSpPr>
          <p:cNvPr id="86020" name="Rectangle 2"/>
          <p:cNvSpPr>
            <a:spLocks noGrp="1" noRot="1" noChangeAspect="1" noChangeArrowheads="1" noTextEdit="1"/>
          </p:cNvSpPr>
          <p:nvPr>
            <p:ph type="sldImg"/>
          </p:nvPr>
        </p:nvSpPr>
        <p:spPr>
          <a:xfrm>
            <a:off x="1143000" y="534988"/>
            <a:ext cx="4572000" cy="3429000"/>
          </a:xfrm>
          <a:ln/>
        </p:spPr>
      </p:sp>
      <p:sp>
        <p:nvSpPr>
          <p:cNvPr id="86021"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slide is a convenience for your students, and replicates a similar table from the text.  </a:t>
            </a:r>
            <a:br>
              <a:rPr lang="en-US" smtClean="0"/>
            </a:br>
            <a:endParaRPr lang="en-US" smtClean="0"/>
          </a:p>
          <a:p>
            <a:pPr eaLnBrk="1" hangingPunct="1"/>
            <a:r>
              <a:rPr lang="en-US" smtClean="0"/>
              <a:t>If you’re pressed for time, it is probably safe to omit this slide from your presentation.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9A755C4-1454-4BC3-B1B8-9A092DC5024D}" type="slidenum">
              <a:rPr lang="en-US" smtClean="0"/>
              <a:pPr/>
              <a:t>19</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4B3525-B68B-45FC-AFF4-743B9134EB30}" type="slidenum">
              <a:rPr lang="en-US" sz="1200">
                <a:cs typeface="Arial" charset="0"/>
              </a:rPr>
              <a:pPr algn="r"/>
              <a:t>19</a:t>
            </a:fld>
            <a:endParaRPr lang="en-US" sz="1200">
              <a:cs typeface="Arial" charset="0"/>
            </a:endParaRPr>
          </a:p>
        </p:txBody>
      </p:sp>
      <p:sp>
        <p:nvSpPr>
          <p:cNvPr id="87044" name="Rectangle 2"/>
          <p:cNvSpPr>
            <a:spLocks noGrp="1" noRot="1" noChangeAspect="1" noChangeArrowheads="1" noTextEdit="1"/>
          </p:cNvSpPr>
          <p:nvPr>
            <p:ph type="sldImg"/>
          </p:nvPr>
        </p:nvSpPr>
        <p:spPr>
          <a:xfrm>
            <a:off x="1143000" y="534988"/>
            <a:ext cx="4572000" cy="3429000"/>
          </a:xfrm>
          <a:ln/>
        </p:spPr>
      </p:sp>
      <p:sp>
        <p:nvSpPr>
          <p:cNvPr id="87045" name="Rectangle 3"/>
          <p:cNvSpPr>
            <a:spLocks noGrp="1" noChangeArrowheads="1"/>
          </p:cNvSpPr>
          <p:nvPr>
            <p:ph type="body" idx="1"/>
          </p:nvPr>
        </p:nvSpPr>
        <p:spPr>
          <a:xfrm>
            <a:off x="685800" y="4248150"/>
            <a:ext cx="5486400" cy="4210050"/>
          </a:xfrm>
          <a:noFill/>
          <a:ln/>
        </p:spPr>
        <p:txBody>
          <a:bodyPr/>
          <a:lstStyle/>
          <a:p>
            <a:pPr eaLnBrk="1" hangingPunct="1">
              <a:spcBef>
                <a:spcPct val="55000"/>
              </a:spcBef>
            </a:pPr>
            <a:r>
              <a:rPr lang="en-US" dirty="0" smtClean="0"/>
              <a:t>Economists classify demand curves according to their elasticity.  </a:t>
            </a:r>
          </a:p>
          <a:p>
            <a:pPr eaLnBrk="1" hangingPunct="1"/>
            <a:r>
              <a:rPr lang="en-US" dirty="0" smtClean="0"/>
              <a:t>The next five slides present the five different classifications, from least to most elastic. </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403D6E0-0324-470B-9E8A-F97B506593B6}" type="slidenum">
              <a:rPr lang="en-US" smtClean="0"/>
              <a:pPr/>
              <a:t>20</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A3E7AB0-9A6E-408C-B872-45368EA30947}" type="slidenum">
              <a:rPr lang="en-US" sz="1200">
                <a:cs typeface="Arial" charset="0"/>
              </a:rPr>
              <a:pPr algn="r"/>
              <a:t>20</a:t>
            </a:fld>
            <a:endParaRPr lang="en-US" sz="1200">
              <a:cs typeface="Arial"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r>
              <a:rPr lang="en-US" smtClean="0"/>
              <a:t>If Q doesn’t change, then the percentage change in Q equals zero, and thus elasticity equals zero. </a:t>
            </a:r>
          </a:p>
          <a:p>
            <a:pPr eaLnBrk="1" hangingPunct="1"/>
            <a:endParaRPr lang="en-US" smtClean="0"/>
          </a:p>
          <a:p>
            <a:pPr eaLnBrk="1" hangingPunct="1"/>
            <a:r>
              <a:rPr lang="en-US" smtClean="0"/>
              <a:t>It is hard to think of a good for which the price elasticity of demand is literally zero.  Take insulin, for example.   A sufficiently large price increase would probably reduce demand for insulin a little, particularly among people with very low incomes and no health insurance.  </a:t>
            </a:r>
          </a:p>
          <a:p>
            <a:pPr eaLnBrk="1" hangingPunct="1"/>
            <a:endParaRPr lang="en-US" smtClean="0"/>
          </a:p>
          <a:p>
            <a:pPr eaLnBrk="1" hangingPunct="1"/>
            <a:r>
              <a:rPr lang="en-US" smtClean="0"/>
              <a:t>However, if elasticity is very close to zero, then the demand curve is almost vertical.  In such cases, the convenience of modeling demand as perfectly inelastic probably outweighs the cost of being slightly inaccurate. </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E6BA9FE-C083-4E8F-8740-F9E936DFA0A5}" type="slidenum">
              <a:rPr lang="en-US" smtClean="0"/>
              <a:pPr/>
              <a:t>21</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8944C0-8E86-4C04-A4C7-6258CEB5CA6B}" type="slidenum">
              <a:rPr lang="en-US" sz="1200">
                <a:cs typeface="Arial" charset="0"/>
              </a:rPr>
              <a:pPr algn="r"/>
              <a:t>21</a:t>
            </a:fld>
            <a:endParaRPr lang="en-US" sz="1200">
              <a:cs typeface="Arial"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r>
              <a:rPr lang="en-US" smtClean="0"/>
              <a:t>An example:  Student demand for textbooks that their professors have required for their courses.  </a:t>
            </a:r>
          </a:p>
          <a:p>
            <a:pPr eaLnBrk="1" hangingPunct="1"/>
            <a:endParaRPr lang="en-US" smtClean="0"/>
          </a:p>
          <a:p>
            <a:pPr eaLnBrk="1" hangingPunct="1"/>
            <a:r>
              <a:rPr lang="en-US" smtClean="0"/>
              <a:t>Here, it’s a little more clear that elasticity would be small, but not zero.  At a high enough price, some students will not buy their books, but instead will share with a friend, or try to find them in the library, or just take copious notes in class.  </a:t>
            </a:r>
            <a:endParaRPr lang="en-US" smtClean="0">
              <a:sym typeface="Wingdings" pitchFamily="2" charset="2"/>
            </a:endParaRPr>
          </a:p>
          <a:p>
            <a:pPr eaLnBrk="1" hangingPunct="1"/>
            <a:endParaRPr lang="en-US" smtClean="0">
              <a:sym typeface="Wingdings" pitchFamily="2" charset="2"/>
            </a:endParaRPr>
          </a:p>
          <a:p>
            <a:pPr eaLnBrk="1" hangingPunct="1"/>
            <a:r>
              <a:rPr lang="en-US" smtClean="0">
                <a:sym typeface="Wingdings" pitchFamily="2" charset="2"/>
              </a:rPr>
              <a:t>Another example:  Gasoline in the short run. </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D0F887C-1E1C-48CF-AE86-E2C79171E56E}" type="slidenum">
              <a:rPr lang="en-US" smtClean="0"/>
              <a:pPr/>
              <a:t>22</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006235-2A72-40C5-843D-407814AE8270}" type="slidenum">
              <a:rPr lang="en-US" sz="1200">
                <a:cs typeface="Arial" charset="0"/>
              </a:rPr>
              <a:pPr algn="r"/>
              <a:t>22</a:t>
            </a:fld>
            <a:endParaRPr lang="en-US" sz="1200">
              <a:cs typeface="Arial"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smtClean="0"/>
              <a:t>This is the intermediate case:  the demand curve is neither relatively steep nor relatively flat.  Buyers are neither relatively price-sensitive nor relatively insensitive to price.  </a:t>
            </a:r>
          </a:p>
          <a:p>
            <a:pPr eaLnBrk="1" hangingPunct="1"/>
            <a:endParaRPr lang="en-US" smtClean="0"/>
          </a:p>
          <a:p>
            <a:pPr eaLnBrk="1" hangingPunct="1"/>
            <a:r>
              <a:rPr lang="en-US" smtClean="0"/>
              <a:t>(This is also the case where price changes have no effect on revenue.)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63A6070-B7F2-4D70-ABFA-D7C8ABD0E7A0}" type="slidenum">
              <a:rPr lang="en-US" smtClean="0"/>
              <a:pPr/>
              <a:t>23</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A7DA19-2EFE-4065-BD94-C8CDD3BD6A5D}" type="slidenum">
              <a:rPr lang="en-US" sz="1200">
                <a:cs typeface="Arial" charset="0"/>
              </a:rPr>
              <a:pPr algn="r"/>
              <a:t>23</a:t>
            </a:fld>
            <a:endParaRPr lang="en-US" sz="1200">
              <a:cs typeface="Arial"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r>
              <a:rPr lang="en-US" smtClean="0"/>
              <a:t>A good example here would be breakfast cereal, or nearly anything with readily available substitutes.  </a:t>
            </a:r>
          </a:p>
          <a:p>
            <a:pPr eaLnBrk="1" hangingPunct="1"/>
            <a:endParaRPr lang="en-US" smtClean="0"/>
          </a:p>
          <a:p>
            <a:pPr eaLnBrk="1" hangingPunct="1"/>
            <a:r>
              <a:rPr lang="en-US" smtClean="0"/>
              <a:t>An elastic demand curve is flatter than a unit elastic demand curve (which itself is flatter than an inelastic demand curve). </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A90E2A8-904C-4139-B222-D0B927D831D0}" type="slidenum">
              <a:rPr lang="en-US" smtClean="0"/>
              <a:pPr/>
              <a:t>24</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83680A-5DEE-45AB-AFF7-FAD3B395424D}" type="slidenum">
              <a:rPr lang="en-US" sz="1200">
                <a:cs typeface="Arial" charset="0"/>
              </a:rPr>
              <a:pPr algn="r"/>
              <a:t>24</a:t>
            </a:fld>
            <a:endParaRPr lang="en-US" sz="1200">
              <a:cs typeface="Arial" charset="0"/>
            </a:endParaRPr>
          </a:p>
        </p:txBody>
      </p:sp>
      <p:sp>
        <p:nvSpPr>
          <p:cNvPr id="92164" name="Rectangle 2"/>
          <p:cNvSpPr>
            <a:spLocks noGrp="1" noRot="1" noChangeAspect="1" noChangeArrowheads="1" noTextEdit="1"/>
          </p:cNvSpPr>
          <p:nvPr>
            <p:ph type="sldImg"/>
          </p:nvPr>
        </p:nvSpPr>
        <p:spPr>
          <a:xfrm>
            <a:off x="1276350" y="685800"/>
            <a:ext cx="3859213" cy="2894013"/>
          </a:xfrm>
          <a:ln/>
        </p:spPr>
      </p:sp>
      <p:sp>
        <p:nvSpPr>
          <p:cNvPr id="92165" name="Rectangle 3"/>
          <p:cNvSpPr>
            <a:spLocks noGrp="1" noChangeArrowheads="1"/>
          </p:cNvSpPr>
          <p:nvPr>
            <p:ph type="body" idx="1"/>
          </p:nvPr>
        </p:nvSpPr>
        <p:spPr>
          <a:xfrm>
            <a:off x="685800" y="3808413"/>
            <a:ext cx="5486400" cy="4649787"/>
          </a:xfrm>
          <a:noFill/>
          <a:ln/>
        </p:spPr>
        <p:txBody>
          <a:bodyPr/>
          <a:lstStyle/>
          <a:p>
            <a:pPr eaLnBrk="1" hangingPunct="1"/>
            <a:r>
              <a:rPr lang="en-US" sz="1000" smtClean="0"/>
              <a:t>“Extreme price sensitivity” means the tiniest price increase causes demand to fall to zero.  </a:t>
            </a:r>
          </a:p>
          <a:p>
            <a:pPr eaLnBrk="1" hangingPunct="1"/>
            <a:endParaRPr lang="en-US" sz="1000" smtClean="0"/>
          </a:p>
          <a:p>
            <a:pPr eaLnBrk="1" hangingPunct="1"/>
            <a:r>
              <a:rPr lang="en-US" sz="1000" smtClean="0"/>
              <a:t>“Q changes by any %” – when the D curve is horizontal, quantity cannot be determined from price. Consumers might demand Q1 units one month, Q2 units another month, and some other quantity later.  Q can change by any amount, but P always “changes by 0%” (i.e., doesn’t change).  </a:t>
            </a:r>
          </a:p>
          <a:p>
            <a:pPr eaLnBrk="1" hangingPunct="1"/>
            <a:endParaRPr lang="en-US" sz="1000" smtClean="0"/>
          </a:p>
          <a:p>
            <a:pPr eaLnBrk="1" hangingPunct="1"/>
            <a:r>
              <a:rPr lang="en-US" sz="1000" smtClean="0"/>
              <a:t>If perfectly inelastic is one extreme, this case (perfectly elastic) is the other.  </a:t>
            </a:r>
          </a:p>
          <a:p>
            <a:pPr eaLnBrk="1" hangingPunct="1"/>
            <a:r>
              <a:rPr lang="en-US" sz="1000" smtClean="0"/>
              <a:t> </a:t>
            </a:r>
          </a:p>
          <a:p>
            <a:pPr eaLnBrk="1" hangingPunct="1"/>
            <a:r>
              <a:rPr lang="en-US" sz="1000" smtClean="0"/>
              <a:t>Here’s a good real-world example of a perfectly elastic demand curve, which foreshadows an upcoming chapter on firms in competitive markets.  Suppose you run a small family farm in Iowa.  Your main crop is wheat.  The demand curve in this market is downward-sloping, and the market demand and supply curves determine the price of wheat.  Suppose that price is $5/bushel.  </a:t>
            </a:r>
          </a:p>
          <a:p>
            <a:pPr eaLnBrk="1" hangingPunct="1"/>
            <a:endParaRPr lang="en-US" sz="1000" smtClean="0"/>
          </a:p>
          <a:p>
            <a:pPr eaLnBrk="1" hangingPunct="1"/>
            <a:r>
              <a:rPr lang="en-US" sz="1000" smtClean="0"/>
              <a:t>Now consider the demand curve facing you, the individual wheat farmer.  If you charge a price of $5, you can sell as much or as little as you want.  If you charge a price even just a little higher than $5, demand for YOUR wheat will fall to zero:  Buyers would not be willing to pay you more than $5 when they could get the same wheat elsewhere for $5.  Similarly, if you drop your price below $5, then demand for YOUR wheat will become enormous (not literally infinite, but “almost infinite”):  if other wheat farmers are charging $5 and you charge less, then EVERY buyer will want to buy wheat from you. </a:t>
            </a:r>
          </a:p>
          <a:p>
            <a:pPr eaLnBrk="1" hangingPunct="1"/>
            <a:endParaRPr lang="en-US" sz="1000" smtClean="0"/>
          </a:p>
          <a:p>
            <a:pPr eaLnBrk="1" hangingPunct="1"/>
            <a:r>
              <a:rPr lang="en-US" sz="1000" smtClean="0"/>
              <a:t>Why is the demand curve facing an individual producer perfectly elastic?  Recall that elasticity is greater when lots of close substitutes are available.  In this case, you are selling a product that has many perfect substitutes:  the wheat sold by every other farmer is a perfect substitute for the wheat you sell.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corresponds to a new FYI box in the sixth edition.   The estimates are from “various studies” (see the textbook for more information).  </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25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2630FAF-B6CB-47A5-8ED8-E778A913C215}" type="slidenum">
              <a:rPr lang="en-US" smtClean="0"/>
              <a:pPr/>
              <a:t>26</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303AC3-864C-42C7-80FE-D0F838F6F2EA}" type="slidenum">
              <a:rPr lang="en-US" sz="1200">
                <a:cs typeface="Arial" charset="0"/>
              </a:rPr>
              <a:pPr algn="r"/>
              <a:t>26</a:t>
            </a:fld>
            <a:endParaRPr lang="en-US" sz="1200">
              <a:cs typeface="Arial"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lnSpc>
                <a:spcPct val="90000"/>
              </a:lnSpc>
            </a:pPr>
            <a:r>
              <a:rPr lang="en-US" sz="1000" smtClean="0"/>
              <a:t>The material on this slide is not used anywhere else in the textbook.  Therefore, if you are pressed for time and looking for things to cut, you might consider cutting this slide.  (Note that this is my personal recommendation and is not necessarily the official position of Greg Mankiw or Cengage/South-Western.)  </a:t>
            </a:r>
          </a:p>
          <a:p>
            <a:pPr eaLnBrk="1" hangingPunct="1">
              <a:lnSpc>
                <a:spcPct val="90000"/>
              </a:lnSpc>
            </a:pPr>
            <a:endParaRPr lang="en-US" sz="1000" smtClean="0"/>
          </a:p>
          <a:p>
            <a:pPr eaLnBrk="1" hangingPunct="1">
              <a:lnSpc>
                <a:spcPct val="90000"/>
              </a:lnSpc>
            </a:pPr>
            <a:r>
              <a:rPr lang="en-US" sz="1000" smtClean="0"/>
              <a:t>Due to space limitations, this slide uses “E” as an abbreviation for elasticity, or more specifically, the price </a:t>
            </a:r>
            <a:r>
              <a:rPr lang="en-US" sz="1000" u="sng" smtClean="0"/>
              <a:t>e</a:t>
            </a:r>
            <a:r>
              <a:rPr lang="en-US" sz="1000" smtClean="0"/>
              <a:t>lasticity of demand, and the slide omits the analysis of revenue along the demand curve.  </a:t>
            </a:r>
          </a:p>
          <a:p>
            <a:pPr eaLnBrk="1" hangingPunct="1">
              <a:lnSpc>
                <a:spcPct val="90000"/>
              </a:lnSpc>
            </a:pPr>
            <a:endParaRPr lang="en-US" sz="1000" smtClean="0"/>
          </a:p>
          <a:p>
            <a:pPr eaLnBrk="1" hangingPunct="1">
              <a:lnSpc>
                <a:spcPct val="90000"/>
              </a:lnSpc>
            </a:pPr>
            <a:r>
              <a:rPr lang="en-US" sz="1000" smtClean="0"/>
              <a:t>Calculations of percentage changes use the midpoint method.  (This is why the increase from Q=0 to Q=20 is 200% rather than infinity.) </a:t>
            </a:r>
          </a:p>
          <a:p>
            <a:pPr eaLnBrk="1" hangingPunct="1">
              <a:lnSpc>
                <a:spcPct val="90000"/>
              </a:lnSpc>
            </a:pPr>
            <a:endParaRPr lang="en-US" sz="1000" smtClean="0"/>
          </a:p>
          <a:p>
            <a:pPr eaLnBrk="1" hangingPunct="1">
              <a:lnSpc>
                <a:spcPct val="90000"/>
              </a:lnSpc>
            </a:pPr>
            <a:r>
              <a:rPr lang="en-US" sz="1000" smtClean="0"/>
              <a:t>As you move down a linear demand curve, the slope (the ratio of the absolute change in P to that in Q) remains constant:  </a:t>
            </a:r>
          </a:p>
          <a:p>
            <a:pPr eaLnBrk="1" hangingPunct="1">
              <a:lnSpc>
                <a:spcPct val="90000"/>
              </a:lnSpc>
            </a:pPr>
            <a:endParaRPr lang="en-US" sz="1000" smtClean="0"/>
          </a:p>
          <a:p>
            <a:pPr marL="233363" lvl="1" indent="-119063" eaLnBrk="1" hangingPunct="1">
              <a:lnSpc>
                <a:spcPct val="90000"/>
              </a:lnSpc>
              <a:buFontTx/>
              <a:buChar char="•"/>
            </a:pPr>
            <a:r>
              <a:rPr lang="en-US" sz="1000" smtClean="0"/>
              <a:t>From the point (0, $30) to the point (20, $20), the “rise” equals -$10, the “run” equals +20, so the slope equals -1/2 or -0.5.  </a:t>
            </a:r>
          </a:p>
          <a:p>
            <a:pPr marL="233363" lvl="1" indent="-119063" eaLnBrk="1" hangingPunct="1">
              <a:lnSpc>
                <a:spcPct val="90000"/>
              </a:lnSpc>
              <a:buFontTx/>
              <a:buChar char="•"/>
            </a:pPr>
            <a:endParaRPr lang="en-US" sz="1000" smtClean="0"/>
          </a:p>
          <a:p>
            <a:pPr marL="233363" lvl="1" indent="-119063" eaLnBrk="1" hangingPunct="1">
              <a:lnSpc>
                <a:spcPct val="90000"/>
              </a:lnSpc>
              <a:buFontTx/>
              <a:buChar char="•"/>
            </a:pPr>
            <a:r>
              <a:rPr lang="en-US" sz="1000" smtClean="0"/>
              <a:t>From the point (40, $10) to the point (60, $0), the “rise” again equals -$10, the “run” equals +20, and the slope again equals -0.5.  </a:t>
            </a:r>
          </a:p>
          <a:p>
            <a:pPr eaLnBrk="1" hangingPunct="1">
              <a:lnSpc>
                <a:spcPct val="90000"/>
              </a:lnSpc>
            </a:pPr>
            <a:endParaRPr lang="en-US" sz="1000" smtClean="0"/>
          </a:p>
          <a:p>
            <a:pPr eaLnBrk="1" hangingPunct="1">
              <a:lnSpc>
                <a:spcPct val="90000"/>
              </a:lnSpc>
            </a:pPr>
            <a:r>
              <a:rPr lang="en-US" sz="1000" smtClean="0"/>
              <a:t>However, the percentage changes in these variables do not remain constant, as shown by the different colored elasticity calculations that appear on the slide.  </a:t>
            </a:r>
          </a:p>
          <a:p>
            <a:pPr eaLnBrk="1" hangingPunct="1">
              <a:lnSpc>
                <a:spcPct val="90000"/>
              </a:lnSpc>
            </a:pPr>
            <a:endParaRPr lang="en-US" sz="1000" smtClean="0"/>
          </a:p>
          <a:p>
            <a:pPr eaLnBrk="1" hangingPunct="1">
              <a:lnSpc>
                <a:spcPct val="90000"/>
              </a:lnSpc>
            </a:pPr>
            <a:r>
              <a:rPr lang="en-US" sz="1000" smtClean="0"/>
              <a:t>The lesson here is that elasticity falls as you move downward &amp; rightward along a linear demand curve.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90BF609-90DA-4E84-8B91-0F9EBDBE9F34}" type="slidenum">
              <a:rPr lang="en-US" smtClean="0"/>
              <a:pPr/>
              <a:t>27</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9E82BF-E5E1-4270-853A-5B192935C54E}" type="slidenum">
              <a:rPr lang="en-US" sz="1200">
                <a:cs typeface="Arial" charset="0"/>
              </a:rPr>
              <a:pPr algn="r"/>
              <a:t>27</a:t>
            </a:fld>
            <a:endParaRPr lang="en-US" sz="1200">
              <a:cs typeface="Arial" charset="0"/>
            </a:endParaRPr>
          </a:p>
        </p:txBody>
      </p:sp>
      <p:sp>
        <p:nvSpPr>
          <p:cNvPr id="94212" name="Rectangle 2"/>
          <p:cNvSpPr>
            <a:spLocks noGrp="1" noRot="1" noChangeAspect="1" noChangeArrowheads="1" noTextEdit="1"/>
          </p:cNvSpPr>
          <p:nvPr>
            <p:ph type="sldImg"/>
          </p:nvPr>
        </p:nvSpPr>
        <p:spPr>
          <a:xfrm>
            <a:off x="1143000" y="534988"/>
            <a:ext cx="4572000" cy="3429000"/>
          </a:xfrm>
          <a:ln/>
        </p:spPr>
      </p:sp>
      <p:sp>
        <p:nvSpPr>
          <p:cNvPr id="9421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We return to our scenario.  It’s not hard for students to imagine being in this position—running their own business and trying to decide whether to raise the price.  </a:t>
            </a:r>
          </a:p>
          <a:p>
            <a:pPr eaLnBrk="1" hangingPunct="1"/>
            <a:endParaRPr lang="en-US" dirty="0" smtClean="0"/>
          </a:p>
          <a:p>
            <a:pPr eaLnBrk="1" hangingPunct="1"/>
            <a:r>
              <a:rPr lang="en-US" dirty="0" smtClean="0"/>
              <a:t>To most of your students, it should be clear that making the best possible decision would require information about the likely effects of the price increase on revenue.  That is why elasticity is so helpful, as we will now see….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41D22D2-B084-424A-9BA3-B07AE3090D9F}" type="slidenum">
              <a:rPr lang="en-US" smtClean="0"/>
              <a:pPr/>
              <a:t>28</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7A1167-A82C-4920-8670-A664CE02EA2E}" type="slidenum">
              <a:rPr lang="en-US" sz="1200">
                <a:cs typeface="Arial" charset="0"/>
              </a:rPr>
              <a:pPr algn="r"/>
              <a:t>28</a:t>
            </a:fld>
            <a:endParaRPr lang="en-US" sz="1200">
              <a:cs typeface="Arial" charset="0"/>
            </a:endParaRPr>
          </a:p>
        </p:txBody>
      </p:sp>
      <p:sp>
        <p:nvSpPr>
          <p:cNvPr id="95236" name="Rectangle 2"/>
          <p:cNvSpPr>
            <a:spLocks noGrp="1" noRot="1" noChangeAspect="1" noChangeArrowheads="1" noTextEdit="1"/>
          </p:cNvSpPr>
          <p:nvPr>
            <p:ph type="sldImg"/>
          </p:nvPr>
        </p:nvSpPr>
        <p:spPr>
          <a:xfrm>
            <a:off x="1143000" y="534988"/>
            <a:ext cx="4572000" cy="3429000"/>
          </a:xfrm>
          <a:ln/>
        </p:spPr>
      </p:sp>
      <p:sp>
        <p:nvSpPr>
          <p:cNvPr id="9523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A0C081E-4910-4248-9784-1BC9676B91EE}" type="slidenum">
              <a:rPr lang="en-US" smtClean="0"/>
              <a:pPr/>
              <a:t>2</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9CD49A-7569-42D3-B45F-90EDFEA87019}" type="slidenum">
              <a:rPr lang="en-US" sz="1200">
                <a:cs typeface="Arial" charset="0"/>
              </a:rPr>
              <a:pPr algn="r"/>
              <a:t>2</a:t>
            </a:fld>
            <a:endParaRPr lang="en-US" sz="1200">
              <a:cs typeface="Arial"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n-US" smtClean="0"/>
              <a:t>We will follow this scenario throughout the first section of this chapter (the section on price elasticity of demand) to illustrate and motivate several important concepts, such as the impact of price changes on sales and revenue.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86E60ED-6178-4FB9-A398-129F47257EA0}" type="slidenum">
              <a:rPr lang="en-US" smtClean="0"/>
              <a:pPr/>
              <a:t>29</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158C8DB-6397-4EE6-B1A2-75DB38866B89}" type="slidenum">
              <a:rPr lang="en-US" sz="1200">
                <a:cs typeface="Arial" charset="0"/>
              </a:rPr>
              <a:pPr algn="r"/>
              <a:t>29</a:t>
            </a:fld>
            <a:endParaRPr lang="en-US" sz="1200">
              <a:cs typeface="Arial"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eaLnBrk="1" hangingPunct="1"/>
            <a:r>
              <a:rPr lang="en-US" dirty="0" smtClean="0"/>
              <a:t>In the “Normal” view (edit mode), the labels over the graph look cluttered, like they’re on top of each other.  This is not a mistake:  in “Slide Show” mode (presentation mode), all will be fine—try it!  </a:t>
            </a:r>
          </a:p>
          <a:p>
            <a:pPr eaLnBrk="1" hangingPunct="1"/>
            <a:endParaRPr lang="en-US" dirty="0" smtClean="0"/>
          </a:p>
          <a:p>
            <a:pPr eaLnBrk="1" hangingPunct="1"/>
            <a:r>
              <a:rPr lang="en-US" dirty="0" smtClean="0"/>
              <a:t>Point out to students that the area (outlined in blue) representing lost revenue due to lower Q is larger than the area (outlined in yellow) representing increased revenue due to higher P.  Hence, the net effect is a fall in revenue.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DD20E5A-0088-44D6-8557-5D3EE1B95F16}" type="slidenum">
              <a:rPr lang="en-US" smtClean="0"/>
              <a:pPr/>
              <a:t>30</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F91290-E8BF-4689-BE45-85B3A8EAB347}" type="slidenum">
              <a:rPr lang="en-US" sz="1200">
                <a:cs typeface="Arial" charset="0"/>
              </a:rPr>
              <a:pPr algn="r"/>
              <a:t>30</a:t>
            </a:fld>
            <a:endParaRPr lang="en-US" sz="1200">
              <a:cs typeface="Arial" charset="0"/>
            </a:endParaRPr>
          </a:p>
        </p:txBody>
      </p:sp>
      <p:sp>
        <p:nvSpPr>
          <p:cNvPr id="97284" name="Rectangle 2"/>
          <p:cNvSpPr>
            <a:spLocks noGrp="1" noRot="1" noChangeAspect="1" noChangeArrowheads="1" noTextEdit="1"/>
          </p:cNvSpPr>
          <p:nvPr>
            <p:ph type="sldImg"/>
          </p:nvPr>
        </p:nvSpPr>
        <p:spPr>
          <a:xfrm>
            <a:off x="1143000" y="534988"/>
            <a:ext cx="4572000" cy="3429000"/>
          </a:xfrm>
          <a:ln/>
        </p:spPr>
      </p:sp>
      <p:sp>
        <p:nvSpPr>
          <p:cNvPr id="9728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6D357C5-B533-4C04-A12B-BF921906F57F}" type="slidenum">
              <a:rPr lang="en-US" smtClean="0"/>
              <a:pPr/>
              <a:t>31</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5800DF-D610-497E-8740-2873373A20DD}" type="slidenum">
              <a:rPr lang="en-US" sz="1200">
                <a:cs typeface="Arial" charset="0"/>
              </a:rPr>
              <a:pPr algn="r"/>
              <a:t>31</a:t>
            </a:fld>
            <a:endParaRPr lang="en-US" sz="1200">
              <a:cs typeface="Arial"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eaLnBrk="1" hangingPunct="1"/>
            <a:r>
              <a:rPr lang="en-US" smtClean="0"/>
              <a:t>Again, the slide appears cluttered in “Normal” view (edit mode), but everything is fine when displayed in “Slide Show” mode (presentation mode).  </a:t>
            </a:r>
          </a:p>
          <a:p>
            <a:pPr eaLnBrk="1" hangingPunct="1"/>
            <a:endParaRPr lang="en-US" smtClean="0"/>
          </a:p>
          <a:p>
            <a:pPr eaLnBrk="1" hangingPunct="1"/>
            <a:r>
              <a:rPr lang="en-US" smtClean="0"/>
              <a:t>Point out to students that the area representing lost revenue due to lower Q is smaller than the area representing increased revenue due to higher P.  Hence, the net effect is an increase in revenue.</a:t>
            </a:r>
          </a:p>
          <a:p>
            <a:pPr eaLnBrk="1" hangingPunct="1"/>
            <a:endParaRPr lang="en-US" smtClean="0"/>
          </a:p>
          <a:p>
            <a:pPr eaLnBrk="1" hangingPunct="1"/>
            <a:r>
              <a:rPr lang="en-US" smtClean="0"/>
              <a:t>The knife-edge case, not shown here but perhaps worth mentioning in class, is unit-elastic demand.  In that case, an increase in price leaves revenue unchanged:  the increase in revenue from higher P exactly offsets the lost revenue due to lower Q.  </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These problems, perhaps similar to those you might ask on an exam, are complex in that they test several skills at once:  students must determine whether demand for each good is elastic or inelastic, and they must determine the impact of a price change on revenue/expenditure.  </a:t>
            </a:r>
          </a:p>
          <a:p>
            <a:pPr eaLnBrk="1" hangingPunct="1"/>
            <a:endParaRPr lang="en-US" dirty="0" smtClean="0"/>
          </a:p>
          <a:p>
            <a:pPr eaLnBrk="1" hangingPunct="1"/>
            <a:r>
              <a:rPr lang="en-US" dirty="0" smtClean="0"/>
              <a:t>So far, we’ve been talking about how elasticity determines the effects of an </a:t>
            </a:r>
            <a:r>
              <a:rPr lang="en-US" u="sng" dirty="0" smtClean="0"/>
              <a:t>increase</a:t>
            </a:r>
            <a:r>
              <a:rPr lang="en-US" dirty="0" smtClean="0"/>
              <a:t> in P on revenue.  Part (b) asks your students to determine the effects of a </a:t>
            </a:r>
            <a:r>
              <a:rPr lang="en-US" u="sng" dirty="0" smtClean="0"/>
              <a:t>decrease</a:t>
            </a:r>
            <a:r>
              <a:rPr lang="en-US" dirty="0" smtClean="0"/>
              <a:t> in P.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The first part of the explanation discusses the opposing effects on revenue; its purpose is to clarify the effects of a price decrease on revenue, as we have previously only discussed the effects of a price increase.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D34B1B4-BDFF-4208-8AA0-29F5277E4C17}" type="slidenum">
              <a:rPr lang="en-US" smtClean="0"/>
              <a:pPr/>
              <a:t>35</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5A12B08-41D0-451C-B1DA-A355EF271619}" type="slidenum">
              <a:rPr lang="en-US" sz="1200">
                <a:cs typeface="Arial" charset="0"/>
              </a:rPr>
              <a:pPr algn="r"/>
              <a:t>35</a:t>
            </a:fld>
            <a:endParaRPr lang="en-US" sz="1200">
              <a:cs typeface="Arial"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r>
              <a:rPr lang="en-US" dirty="0" smtClean="0"/>
              <a:t>In the textbook, this application appears near the end of the chapter, and you can easily move these slides to the end if you wish to teach things in the same order as the book.  </a:t>
            </a:r>
          </a:p>
          <a:p>
            <a:pPr eaLnBrk="1" hangingPunct="1"/>
            <a:endParaRPr lang="en-US" dirty="0" smtClean="0"/>
          </a:p>
          <a:p>
            <a:pPr eaLnBrk="1" hangingPunct="1"/>
            <a:r>
              <a:rPr lang="en-US" dirty="0" smtClean="0"/>
              <a:t>However, I encourage you to consider teaching this application right here—immediately after the section on price elasticity of demand.  It is safe to do so, as this application only requires knowledge of price elasticity of demand.  Also, putting the application here breaks up what would otherwise be a very long section of theory with a real-world example that most students find very interesting.  Knowing elasticity helps us understand what might otherwise be a counter-intuitive result (that drug interdiction increases drug-related crime rather than reducing it).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E954298-198B-4A61-A479-E705B9DC5AC5}" type="slidenum">
              <a:rPr lang="en-US" smtClean="0"/>
              <a:pPr/>
              <a:t>36</a:t>
            </a:fld>
            <a:endParaRPr lang="en-US" smtClean="0"/>
          </a:p>
        </p:txBody>
      </p:sp>
      <p:sp>
        <p:nvSpPr>
          <p:cNvPr id="1034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8CEDF6-06DB-4918-88BE-F34AFE00E6BD}" type="slidenum">
              <a:rPr lang="en-US" sz="1200">
                <a:cs typeface="Arial" charset="0"/>
              </a:rPr>
              <a:pPr algn="r"/>
              <a:t>36</a:t>
            </a:fld>
            <a:endParaRPr lang="en-US" sz="1200">
              <a:cs typeface="Arial" charset="0"/>
            </a:endParaRPr>
          </a:p>
        </p:txBody>
      </p:sp>
      <p:sp>
        <p:nvSpPr>
          <p:cNvPr id="103428" name="Rectangle 2"/>
          <p:cNvSpPr>
            <a:spLocks noGrp="1" noRot="1" noChangeAspect="1" noChangeArrowheads="1" noTextEdit="1"/>
          </p:cNvSpPr>
          <p:nvPr>
            <p:ph type="sldImg"/>
          </p:nvPr>
        </p:nvSpPr>
        <p:spPr>
          <a:xfrm>
            <a:off x="1143000" y="534988"/>
            <a:ext cx="4572000" cy="3429000"/>
          </a:xfrm>
          <a:ln/>
        </p:spPr>
      </p:sp>
      <p:sp>
        <p:nvSpPr>
          <p:cNvPr id="103429" name="Rectangle 3"/>
          <p:cNvSpPr>
            <a:spLocks noGrp="1" noChangeArrowheads="1"/>
          </p:cNvSpPr>
          <p:nvPr>
            <p:ph type="body" idx="1"/>
          </p:nvPr>
        </p:nvSpPr>
        <p:spPr>
          <a:xfrm>
            <a:off x="685800" y="4248150"/>
            <a:ext cx="5486400" cy="4210050"/>
          </a:xfrm>
          <a:noFill/>
          <a:ln/>
        </p:spPr>
        <p:txBody>
          <a:bodyPr/>
          <a:lstStyle/>
          <a:p>
            <a:pPr eaLnBrk="1" hangingPunct="1"/>
            <a:r>
              <a:rPr lang="en-US" smtClean="0"/>
              <a:t>By the time all elements have appeared on the screen, the slide will look kind of busy.  I think this is okay, because the elements appear on the screen one by one, so students have time to absorb each one before the next one appears.  </a:t>
            </a:r>
          </a:p>
          <a:p>
            <a:pPr eaLnBrk="1" hangingPunct="1"/>
            <a:endParaRPr lang="en-US" smtClean="0"/>
          </a:p>
          <a:p>
            <a:pPr eaLnBrk="1" hangingPunct="1"/>
            <a:r>
              <a:rPr lang="en-US" smtClean="0"/>
              <a:t>However, if you’d rather strip the slide down a bit, here’s a suggestion:  in “Normal” view (which one uses to edit slides), you can delete the boxes that represent the initial and new values of drug-related crime, and the accompanying captions.  Then, when presenting this slide in class, simply point out (with your mouse cursor, a laser pointer, or even your arms and hands) the areas that represent the initial and new values of drug-related crime.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591E5A0-865D-452B-A1A2-3582E8F7A452}" type="slidenum">
              <a:rPr lang="en-US" smtClean="0"/>
              <a:pPr/>
              <a:t>37</a:t>
            </a:fld>
            <a:endParaRPr lang="en-US" smtClean="0"/>
          </a:p>
        </p:txBody>
      </p:sp>
      <p:sp>
        <p:nvSpPr>
          <p:cNvPr id="1044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619932F-8EAE-4B81-880F-313764792D13}" type="slidenum">
              <a:rPr lang="en-US" sz="1200">
                <a:cs typeface="Arial" charset="0"/>
              </a:rPr>
              <a:pPr algn="r"/>
              <a:t>37</a:t>
            </a:fld>
            <a:endParaRPr lang="en-US" sz="1200">
              <a:cs typeface="Arial" charset="0"/>
            </a:endParaRPr>
          </a:p>
        </p:txBody>
      </p:sp>
      <p:sp>
        <p:nvSpPr>
          <p:cNvPr id="104452" name="Rectangle 2"/>
          <p:cNvSpPr>
            <a:spLocks noGrp="1" noRot="1" noChangeAspect="1" noChangeArrowheads="1" noTextEdit="1"/>
          </p:cNvSpPr>
          <p:nvPr>
            <p:ph type="sldImg"/>
          </p:nvPr>
        </p:nvSpPr>
        <p:spPr>
          <a:xfrm>
            <a:off x="1143000" y="534988"/>
            <a:ext cx="4572000" cy="3429000"/>
          </a:xfrm>
          <a:ln/>
        </p:spPr>
      </p:sp>
      <p:sp>
        <p:nvSpPr>
          <p:cNvPr id="10445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AF426BB-5EE4-479D-97DC-7C85FF65E834}" type="slidenum">
              <a:rPr lang="en-US" smtClean="0"/>
              <a:pPr/>
              <a:t>38</a:t>
            </a:fld>
            <a:endParaRPr lang="en-US" smtClean="0"/>
          </a:p>
        </p:txBody>
      </p:sp>
      <p:sp>
        <p:nvSpPr>
          <p:cNvPr id="1054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620FF7C-0168-4D0C-8BA4-2E9C4E6C1A2A}" type="slidenum">
              <a:rPr lang="en-US" sz="1200">
                <a:cs typeface="Arial" charset="0"/>
              </a:rPr>
              <a:pPr algn="r"/>
              <a:t>38</a:t>
            </a:fld>
            <a:endParaRPr lang="en-US" sz="1200">
              <a:cs typeface="Arial" charset="0"/>
            </a:endParaRPr>
          </a:p>
        </p:txBody>
      </p:sp>
      <p:sp>
        <p:nvSpPr>
          <p:cNvPr id="105476" name="Rectangle 2"/>
          <p:cNvSpPr>
            <a:spLocks noGrp="1" noRot="1" noChangeAspect="1" noChangeArrowheads="1" noTextEdit="1"/>
          </p:cNvSpPr>
          <p:nvPr>
            <p:ph type="sldImg"/>
          </p:nvPr>
        </p:nvSpPr>
        <p:spPr>
          <a:xfrm>
            <a:off x="1143000" y="534988"/>
            <a:ext cx="4572000" cy="3429000"/>
          </a:xfrm>
          <a:ln/>
        </p:spPr>
      </p:sp>
      <p:sp>
        <p:nvSpPr>
          <p:cNvPr id="105477" name="Rectangle 3"/>
          <p:cNvSpPr>
            <a:spLocks noGrp="1" noChangeArrowheads="1"/>
          </p:cNvSpPr>
          <p:nvPr>
            <p:ph type="body" idx="1"/>
          </p:nvPr>
        </p:nvSpPr>
        <p:spPr>
          <a:xfrm>
            <a:off x="685800" y="4248150"/>
            <a:ext cx="5486400" cy="4210050"/>
          </a:xfrm>
          <a:noFill/>
          <a:ln/>
        </p:spPr>
        <p:txBody>
          <a:bodyPr/>
          <a:lstStyle/>
          <a:p>
            <a:pPr eaLnBrk="1" hangingPunct="1"/>
            <a:r>
              <a:rPr lang="en-US" smtClean="0"/>
              <a:t>Most everything in the “price elasticity of supply” section corresponds to analogous concepts from the “price elasticity of demand” section.  So, it is probably safe to move through this section more quickly.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DD517F2-AB22-45AE-B2C3-8485D96D6525}" type="slidenum">
              <a:rPr lang="en-US" smtClean="0"/>
              <a:pPr/>
              <a:t>3</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4977D6-B52C-4224-97C6-5DE06C596494}" type="slidenum">
              <a:rPr lang="en-US" sz="1200">
                <a:cs typeface="Arial" charset="0"/>
              </a:rPr>
              <a:pPr algn="r"/>
              <a:t>3</a:t>
            </a:fld>
            <a:endParaRPr lang="en-US" sz="1200">
              <a:cs typeface="Arial"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r>
              <a:rPr lang="en-US" smtClean="0"/>
              <a:t>Here, Q</a:t>
            </a:r>
            <a:r>
              <a:rPr lang="en-US" baseline="30000" smtClean="0"/>
              <a:t>d</a:t>
            </a:r>
            <a:r>
              <a:rPr lang="en-US" smtClean="0"/>
              <a:t> and Q</a:t>
            </a:r>
            <a:r>
              <a:rPr lang="en-US" baseline="30000" smtClean="0"/>
              <a:t>s</a:t>
            </a:r>
            <a:r>
              <a:rPr lang="en-US" smtClean="0"/>
              <a:t> are short for quantity demanded and quantity supplied, as in the PowerPoint for Chapter 4.  </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CF461EA-0FC9-4D9D-8A5D-925E6FED90F6}" type="slidenum">
              <a:rPr lang="en-US" smtClean="0"/>
              <a:pPr/>
              <a:t>39</a:t>
            </a:fld>
            <a:endParaRPr lang="en-US" smtClean="0"/>
          </a:p>
        </p:txBody>
      </p:sp>
      <p:sp>
        <p:nvSpPr>
          <p:cNvPr id="1064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45C2CE-C09C-439D-A40D-941449CE32D2}" type="slidenum">
              <a:rPr lang="en-US" sz="1200">
                <a:cs typeface="Arial" charset="0"/>
              </a:rPr>
              <a:pPr algn="r"/>
              <a:t>39</a:t>
            </a:fld>
            <a:endParaRPr lang="en-US" sz="1200">
              <a:cs typeface="Arial" charset="0"/>
            </a:endParaRPr>
          </a:p>
        </p:txBody>
      </p:sp>
      <p:sp>
        <p:nvSpPr>
          <p:cNvPr id="106500" name="Rectangle 2"/>
          <p:cNvSpPr>
            <a:spLocks noGrp="1" noRot="1" noChangeAspect="1" noChangeArrowheads="1" noTextEdit="1"/>
          </p:cNvSpPr>
          <p:nvPr>
            <p:ph type="sldImg"/>
          </p:nvPr>
        </p:nvSpPr>
        <p:spPr>
          <a:xfrm>
            <a:off x="1143000" y="534988"/>
            <a:ext cx="4572000" cy="3429000"/>
          </a:xfrm>
          <a:ln/>
        </p:spPr>
      </p:sp>
      <p:sp>
        <p:nvSpPr>
          <p:cNvPr id="1065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69A3714-BDF2-4691-8CEA-A698007B98E1}" type="slidenum">
              <a:rPr lang="en-US" smtClean="0"/>
              <a:pPr/>
              <a:t>40</a:t>
            </a:fld>
            <a:endParaRPr lang="en-US" smtClean="0"/>
          </a:p>
        </p:txBody>
      </p:sp>
      <p:sp>
        <p:nvSpPr>
          <p:cNvPr id="1075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5903491-D2B0-4FAC-889F-0027D67D407F}" type="slidenum">
              <a:rPr lang="en-US" sz="1200">
                <a:cs typeface="Arial" charset="0"/>
              </a:rPr>
              <a:pPr algn="r"/>
              <a:t>40</a:t>
            </a:fld>
            <a:endParaRPr lang="en-US" sz="1200">
              <a:cs typeface="Arial" charset="0"/>
            </a:endParaRPr>
          </a:p>
        </p:txBody>
      </p:sp>
      <p:sp>
        <p:nvSpPr>
          <p:cNvPr id="107524" name="Rectangle 2"/>
          <p:cNvSpPr>
            <a:spLocks noGrp="1" noRot="1" noChangeAspect="1" noChangeArrowheads="1" noTextEdit="1"/>
          </p:cNvSpPr>
          <p:nvPr>
            <p:ph type="sldImg"/>
          </p:nvPr>
        </p:nvSpPr>
        <p:spPr>
          <a:xfrm>
            <a:off x="1143000" y="534988"/>
            <a:ext cx="4572000" cy="3429000"/>
          </a:xfrm>
          <a:ln/>
        </p:spPr>
      </p:sp>
      <p:sp>
        <p:nvSpPr>
          <p:cNvPr id="107525" name="Rectangle 3"/>
          <p:cNvSpPr>
            <a:spLocks noGrp="1" noChangeArrowheads="1"/>
          </p:cNvSpPr>
          <p:nvPr>
            <p:ph type="body" idx="1"/>
          </p:nvPr>
        </p:nvSpPr>
        <p:spPr>
          <a:xfrm>
            <a:off x="685800" y="4248150"/>
            <a:ext cx="5486400" cy="4210050"/>
          </a:xfrm>
          <a:noFill/>
          <a:ln/>
        </p:spPr>
        <p:txBody>
          <a:bodyPr/>
          <a:lstStyle/>
          <a:p>
            <a:pPr eaLnBrk="1" hangingPunct="1">
              <a:spcBef>
                <a:spcPct val="55000"/>
              </a:spcBef>
            </a:pPr>
            <a:r>
              <a:rPr lang="en-US" dirty="0" smtClean="0"/>
              <a:t>Economists classify supply curves according to their elasticity.  </a:t>
            </a:r>
          </a:p>
          <a:p>
            <a:pPr eaLnBrk="1" hangingPunct="1"/>
            <a:endParaRPr lang="en-US" dirty="0" smtClean="0"/>
          </a:p>
          <a:p>
            <a:pPr eaLnBrk="1" hangingPunct="1">
              <a:spcBef>
                <a:spcPct val="55000"/>
              </a:spcBef>
            </a:pPr>
            <a:r>
              <a:rPr lang="en-US" dirty="0" smtClean="0"/>
              <a:t>The next five slides present the different classifications, from least to most elastic.</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19BE740-4F95-45EE-BBC4-C5D719D918CB}" type="slidenum">
              <a:rPr lang="en-US" smtClean="0"/>
              <a:pPr/>
              <a:t>41</a:t>
            </a:fld>
            <a:endParaRPr lang="en-US" smtClean="0"/>
          </a:p>
        </p:txBody>
      </p:sp>
      <p:sp>
        <p:nvSpPr>
          <p:cNvPr id="1085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229800B-ED18-49AB-96EF-F23291938CC5}" type="slidenum">
              <a:rPr lang="en-US" sz="1200">
                <a:cs typeface="Arial" charset="0"/>
              </a:rPr>
              <a:pPr algn="r"/>
              <a:t>41</a:t>
            </a:fld>
            <a:endParaRPr lang="en-US" sz="1200">
              <a:cs typeface="Arial"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6FF4C9B-CD45-4F22-B021-55D9283ED84A}" type="slidenum">
              <a:rPr lang="en-US" smtClean="0"/>
              <a:pPr/>
              <a:t>42</a:t>
            </a:fld>
            <a:endParaRPr lang="en-US" smtClean="0"/>
          </a:p>
        </p:txBody>
      </p:sp>
      <p:sp>
        <p:nvSpPr>
          <p:cNvPr id="1095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7021B5B-D30F-4461-866E-0FC0444DB9E5}" type="slidenum">
              <a:rPr lang="en-US" sz="1200">
                <a:cs typeface="Arial" charset="0"/>
              </a:rPr>
              <a:pPr algn="r"/>
              <a:t>42</a:t>
            </a:fld>
            <a:endParaRPr lang="en-US" sz="1200">
              <a:cs typeface="Arial"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45FA289-87D5-4153-B98D-0E575975FA18}" type="slidenum">
              <a:rPr lang="en-US" smtClean="0"/>
              <a:pPr/>
              <a:t>43</a:t>
            </a:fld>
            <a:endParaRPr lang="en-US" smtClean="0"/>
          </a:p>
        </p:txBody>
      </p:sp>
      <p:sp>
        <p:nvSpPr>
          <p:cNvPr id="1105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6D0EAC-11D2-473B-882C-243588B5F324}" type="slidenum">
              <a:rPr lang="en-US" sz="1200">
                <a:cs typeface="Arial" charset="0"/>
              </a:rPr>
              <a:pPr algn="r"/>
              <a:t>43</a:t>
            </a:fld>
            <a:endParaRPr lang="en-US" sz="1200">
              <a:cs typeface="Arial"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8DB9830-942F-405E-97AA-FB326402753C}" type="slidenum">
              <a:rPr lang="en-US" smtClean="0"/>
              <a:pPr/>
              <a:t>44</a:t>
            </a:fld>
            <a:endParaRPr lang="en-US" smtClean="0"/>
          </a:p>
        </p:txBody>
      </p:sp>
      <p:sp>
        <p:nvSpPr>
          <p:cNvPr id="1116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E50F9BC-FD34-4275-8E6D-7F27AFBEDE96}" type="slidenum">
              <a:rPr lang="en-US" sz="1200">
                <a:cs typeface="Arial" charset="0"/>
              </a:rPr>
              <a:pPr algn="r"/>
              <a:t>44</a:t>
            </a:fld>
            <a:endParaRPr lang="en-US" sz="1200">
              <a:cs typeface="Arial" charset="0"/>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3556E9A-0323-4555-9C13-76BD3353F4E0}" type="slidenum">
              <a:rPr lang="en-US" smtClean="0"/>
              <a:pPr/>
              <a:t>45</a:t>
            </a:fld>
            <a:endParaRPr lang="en-US" smtClean="0"/>
          </a:p>
        </p:txBody>
      </p:sp>
      <p:sp>
        <p:nvSpPr>
          <p:cNvPr id="1126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5B6419-42CA-4B19-9620-95F276076818}" type="slidenum">
              <a:rPr lang="en-US" sz="1200">
                <a:cs typeface="Arial" charset="0"/>
              </a:rPr>
              <a:pPr algn="r"/>
              <a:t>45</a:t>
            </a:fld>
            <a:endParaRPr lang="en-US" sz="1200">
              <a:cs typeface="Arial"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D98FC22-2BBD-47C2-A88F-674DA13EA7FA}" type="slidenum">
              <a:rPr lang="en-US" smtClean="0"/>
              <a:pPr/>
              <a:t>46</a:t>
            </a:fld>
            <a:endParaRPr lang="en-US" smtClean="0"/>
          </a:p>
        </p:txBody>
      </p:sp>
      <p:sp>
        <p:nvSpPr>
          <p:cNvPr id="1136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D0F97F-0168-4871-BD5B-C3AC8F9E9322}" type="slidenum">
              <a:rPr lang="en-US" sz="1200">
                <a:cs typeface="Arial" charset="0"/>
              </a:rPr>
              <a:pPr algn="r"/>
              <a:t>46</a:t>
            </a:fld>
            <a:endParaRPr lang="en-US" sz="1200">
              <a:cs typeface="Arial" charset="0"/>
            </a:endParaRPr>
          </a:p>
        </p:txBody>
      </p:sp>
      <p:sp>
        <p:nvSpPr>
          <p:cNvPr id="113668" name="Rectangle 2"/>
          <p:cNvSpPr>
            <a:spLocks noGrp="1" noRot="1" noChangeAspect="1" noChangeArrowheads="1" noTextEdit="1"/>
          </p:cNvSpPr>
          <p:nvPr>
            <p:ph type="sldImg"/>
          </p:nvPr>
        </p:nvSpPr>
        <p:spPr>
          <a:xfrm>
            <a:off x="1143000" y="534988"/>
            <a:ext cx="4572000" cy="3429000"/>
          </a:xfrm>
          <a:ln/>
        </p:spPr>
      </p:sp>
      <p:sp>
        <p:nvSpPr>
          <p:cNvPr id="11366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section is not perfectly analogous to the section on the determinants of the price elasticity of demand, but it’s similar enough that you can probably cover it more quickly and with much less hand-holding.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This is one of the “Problems and Applications” at the end of the chapter.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27E326A-894D-4BDA-86F6-BFD94025FFAB}" type="slidenum">
              <a:rPr lang="en-US" smtClean="0"/>
              <a:pPr/>
              <a:t>48</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In this slide and the next, the initial price and quantity and the two demand curves are the same.  The only difference is the elasticity of supply and slope of the supply curve.  </a:t>
            </a:r>
          </a:p>
          <a:p>
            <a:pPr eaLnBrk="1" hangingPunct="1"/>
            <a:endParaRPr lang="en-US" dirty="0" smtClean="0"/>
          </a:p>
          <a:p>
            <a:pPr eaLnBrk="1" hangingPunct="1"/>
            <a:r>
              <a:rPr lang="en-US" dirty="0" smtClean="0"/>
              <a:t>[The D curve shifts to the right, but not in a parallel fashion:  at each price, quantity demanded is twice as high, so the new D curve will be flatter than the initial one.]  </a:t>
            </a:r>
          </a:p>
          <a:p>
            <a:pPr eaLnBrk="1" hangingPunct="1"/>
            <a:endParaRPr lang="en-US" dirty="0" smtClean="0"/>
          </a:p>
          <a:p>
            <a:pPr eaLnBrk="1" hangingPunct="1"/>
            <a:r>
              <a:rPr lang="en-US" dirty="0" smtClean="0"/>
              <a:t>In the text box containing the verbal explanation, “bigger impact” is shorthand for “bigger percentage impact” or “bigger proportional impact.”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318C526-501E-459D-A5FB-17401A25EE3B}" type="slidenum">
              <a:rPr lang="en-US" smtClean="0"/>
              <a:pPr/>
              <a:t>4</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1D338D-91B1-44E3-8A5F-3A0DD40685B4}" type="slidenum">
              <a:rPr lang="en-US" sz="1200">
                <a:cs typeface="Arial" charset="0"/>
              </a:rPr>
              <a:pPr algn="r"/>
              <a:t>4</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EE86AA1-3C1F-43F0-BA43-51254322D88A}" type="slidenum">
              <a:rPr lang="en-US" smtClean="0"/>
              <a:pPr/>
              <a:t>49</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362A185-4CEC-4E47-8A68-CC2184E0C901}" type="slidenum">
              <a:rPr lang="en-US" smtClean="0"/>
              <a:pPr/>
              <a:t>50</a:t>
            </a:fld>
            <a:endParaRPr lang="en-US" smtClean="0"/>
          </a:p>
        </p:txBody>
      </p:sp>
      <p:sp>
        <p:nvSpPr>
          <p:cNvPr id="1177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229AF6-0332-44BB-8052-0632F84FBABE}" type="slidenum">
              <a:rPr lang="en-US" sz="1200">
                <a:cs typeface="Arial" charset="0"/>
              </a:rPr>
              <a:pPr algn="r"/>
              <a:t>50</a:t>
            </a:fld>
            <a:endParaRPr lang="en-US" sz="1200">
              <a:cs typeface="Arial" charset="0"/>
            </a:endParaRPr>
          </a:p>
        </p:txBody>
      </p:sp>
      <p:sp>
        <p:nvSpPr>
          <p:cNvPr id="117764" name="Rectangle 2"/>
          <p:cNvSpPr>
            <a:spLocks noGrp="1" noRot="1" noChangeAspect="1" noChangeArrowheads="1" noTextEdit="1"/>
          </p:cNvSpPr>
          <p:nvPr>
            <p:ph type="sldImg"/>
          </p:nvPr>
        </p:nvSpPr>
        <p:spPr>
          <a:xfrm>
            <a:off x="1538288" y="622300"/>
            <a:ext cx="3727450" cy="2795588"/>
          </a:xfrm>
          <a:ln/>
        </p:spPr>
      </p:sp>
      <p:sp>
        <p:nvSpPr>
          <p:cNvPr id="117765" name="Rectangle 3"/>
          <p:cNvSpPr>
            <a:spLocks noGrp="1" noChangeArrowheads="1"/>
          </p:cNvSpPr>
          <p:nvPr>
            <p:ph type="body" idx="1"/>
          </p:nvPr>
        </p:nvSpPr>
        <p:spPr>
          <a:xfrm>
            <a:off x="465138" y="3489325"/>
            <a:ext cx="5986462" cy="5159375"/>
          </a:xfrm>
          <a:noFill/>
          <a:ln/>
        </p:spPr>
        <p:txBody>
          <a:bodyPr/>
          <a:lstStyle/>
          <a:p>
            <a:pPr eaLnBrk="1" hangingPunct="1"/>
            <a:r>
              <a:rPr lang="en-US" sz="1000" smtClean="0"/>
              <a:t>This graph replicates the one in Figure 6.   Note: The graph here is not quite drawn to scale.  </a:t>
            </a:r>
          </a:p>
          <a:p>
            <a:pPr eaLnBrk="1" hangingPunct="1"/>
            <a:endParaRPr lang="en-US" sz="1000" smtClean="0"/>
          </a:p>
          <a:p>
            <a:pPr eaLnBrk="1" hangingPunct="1"/>
            <a:r>
              <a:rPr lang="en-US" sz="1000" smtClean="0"/>
              <a:t>When the price rises from $3 to $4 (a 29% increase, using the midpoint method), quantity rises from 100 to 120 (or 67%).   Because 67% &gt; 29%, price elasticity of supply is greater than one.  When the price rises from $12 to $15 (22%), quantity rises from 500 to 525 (about 5%), so price elasticity of supply is less than one.  </a:t>
            </a:r>
          </a:p>
          <a:p>
            <a:pPr eaLnBrk="1" hangingPunct="1"/>
            <a:endParaRPr lang="en-US" sz="1000" smtClean="0"/>
          </a:p>
          <a:p>
            <a:pPr eaLnBrk="1" hangingPunct="1"/>
            <a:r>
              <a:rPr lang="en-US" sz="1000" smtClean="0"/>
              <a:t>The way I like to explain this is as follows:  </a:t>
            </a:r>
          </a:p>
          <a:p>
            <a:pPr eaLnBrk="1" hangingPunct="1"/>
            <a:endParaRPr lang="en-US" sz="1000" smtClean="0"/>
          </a:p>
          <a:p>
            <a:pPr eaLnBrk="1" hangingPunct="1"/>
            <a:r>
              <a:rPr lang="en-US" sz="1000" smtClean="0"/>
              <a:t>When output is very low, it is relatively easy for firms to increase output.  They may have excess capacity, or they are not requiring full effort from their workers.  Increasing output is not difficult, so it doesn’t take much of an increase in price to induce an increase in production.  </a:t>
            </a:r>
          </a:p>
          <a:p>
            <a:pPr eaLnBrk="1" hangingPunct="1"/>
            <a:endParaRPr lang="en-US" sz="1000" smtClean="0"/>
          </a:p>
          <a:p>
            <a:pPr eaLnBrk="1" hangingPunct="1"/>
            <a:r>
              <a:rPr lang="en-US" sz="1000" smtClean="0"/>
              <a:t>When output is very high, it is relatively expensive for firms to increase output further:  there’s little or no excess capacity, they are already running their factories and machines at a high level of intensity.  To increase output further, they might have to pay their workers overtime, and their machines experience more wear and tear and therefore require more repairs.  So, at high levels of output, it takes a much larger price increase to make firms willing to increase output further.  </a:t>
            </a:r>
          </a:p>
          <a:p>
            <a:pPr eaLnBrk="1" hangingPunct="1"/>
            <a:endParaRPr lang="en-US" sz="1000" smtClean="0"/>
          </a:p>
          <a:p>
            <a:pPr eaLnBrk="1" hangingPunct="1"/>
            <a:r>
              <a:rPr lang="en-US" sz="1000" smtClean="0"/>
              <a:t>Eventually, firms bump up against their capacity constraints, and simply cannot increase output in response to further price increases.  </a:t>
            </a:r>
          </a:p>
          <a:p>
            <a:pPr eaLnBrk="1" hangingPunct="1"/>
            <a:endParaRPr lang="en-US" sz="1000" smtClean="0"/>
          </a:p>
          <a:p>
            <a:pPr eaLnBrk="1" hangingPunct="1"/>
            <a:r>
              <a:rPr lang="en-US" sz="1000" smtClean="0"/>
              <a:t>Of course, all of this applies to the short run.  In the long run, firms can build more factories, and (depending on the market structure) new firms can enter the market.  </a:t>
            </a:r>
          </a:p>
          <a:p>
            <a:pPr eaLnBrk="1" hangingPunct="1"/>
            <a:endParaRPr lang="en-US" sz="1000" smtClean="0"/>
          </a:p>
          <a:p>
            <a:pPr eaLnBrk="1" hangingPunct="1"/>
            <a:r>
              <a:rPr lang="en-US" sz="1000" b="1" smtClean="0"/>
              <a:t>Real-world example:  </a:t>
            </a:r>
            <a:r>
              <a:rPr lang="en-US" sz="1000" smtClean="0"/>
              <a:t>In the peak summer driving season, gasoline demand is highest.  Many refineries are producing near capacity, so the supply curve is steep.  In other months, when demand is lower, refineries have more excess capacity, and the supply curve is not as steep.</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FD939AF-E59A-4CA1-8742-9CF720EDBADD}" type="slidenum">
              <a:rPr lang="en-US" smtClean="0"/>
              <a:pPr/>
              <a:t>51</a:t>
            </a:fld>
            <a:endParaRPr lang="en-US" smtClean="0"/>
          </a:p>
        </p:txBody>
      </p:sp>
      <p:sp>
        <p:nvSpPr>
          <p:cNvPr id="118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AFC867F-784F-461E-96DF-A5EDA0CE1C9D}" type="slidenum">
              <a:rPr lang="en-US" sz="1200">
                <a:cs typeface="Arial" charset="0"/>
              </a:rPr>
              <a:pPr algn="r"/>
              <a:t>51</a:t>
            </a:fld>
            <a:endParaRPr lang="en-US" sz="1200">
              <a:cs typeface="Arial" charset="0"/>
            </a:endParaRPr>
          </a:p>
        </p:txBody>
      </p:sp>
      <p:sp>
        <p:nvSpPr>
          <p:cNvPr id="118788" name="Rectangle 2"/>
          <p:cNvSpPr>
            <a:spLocks noGrp="1" noRot="1" noChangeAspect="1" noChangeArrowheads="1" noTextEdit="1"/>
          </p:cNvSpPr>
          <p:nvPr>
            <p:ph type="sldImg"/>
          </p:nvPr>
        </p:nvSpPr>
        <p:spPr>
          <a:xfrm>
            <a:off x="1143000" y="534988"/>
            <a:ext cx="4572000" cy="3429000"/>
          </a:xfrm>
          <a:ln/>
        </p:spPr>
      </p:sp>
      <p:sp>
        <p:nvSpPr>
          <p:cNvPr id="11878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topic and the next one (cross-price elasticity) do not appear anywhere else in the book.  Instructors who are pressed for time may consider cutting these topics.  </a:t>
            </a:r>
          </a:p>
          <a:p>
            <a:pPr eaLnBrk="1" hangingPunct="1"/>
            <a:endParaRPr lang="en-US" smtClean="0"/>
          </a:p>
          <a:p>
            <a:pPr eaLnBrk="1" hangingPunct="1"/>
            <a:r>
              <a:rPr lang="en-US" smtClean="0"/>
              <a:t>(This is merely my suggestion, not the official position of Greg Mankiw or Cengage/South-Western.)  </a:t>
            </a:r>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87AF473-1543-48BF-BA45-14C5DD1A9469}" type="slidenum">
              <a:rPr lang="en-US" smtClean="0"/>
              <a:pPr/>
              <a:t>52</a:t>
            </a:fld>
            <a:endParaRPr lang="en-US" smtClean="0"/>
          </a:p>
        </p:txBody>
      </p:sp>
      <p:sp>
        <p:nvSpPr>
          <p:cNvPr id="1198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3D61BC-D0DC-4C42-9C14-0FE0B4CC9491}" type="slidenum">
              <a:rPr lang="en-US" sz="1200">
                <a:cs typeface="Arial" charset="0"/>
              </a:rPr>
              <a:pPr algn="r"/>
              <a:t>52</a:t>
            </a:fld>
            <a:endParaRPr lang="en-US" sz="1200">
              <a:cs typeface="Arial" charset="0"/>
            </a:endParaRPr>
          </a:p>
        </p:txBody>
      </p:sp>
      <p:sp>
        <p:nvSpPr>
          <p:cNvPr id="119812" name="Rectangle 2"/>
          <p:cNvSpPr>
            <a:spLocks noGrp="1" noRot="1" noChangeAspect="1" noChangeArrowheads="1" noTextEdit="1"/>
          </p:cNvSpPr>
          <p:nvPr>
            <p:ph type="sldImg"/>
          </p:nvPr>
        </p:nvSpPr>
        <p:spPr>
          <a:xfrm>
            <a:off x="1143000" y="534988"/>
            <a:ext cx="4572000" cy="3429000"/>
          </a:xfrm>
          <a:ln/>
        </p:spPr>
      </p:sp>
      <p:sp>
        <p:nvSpPr>
          <p:cNvPr id="11981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2C47EE1-CDC3-4791-A96F-6A40084ABC46}" type="slidenum">
              <a:rPr lang="en-US" smtClean="0"/>
              <a:pPr/>
              <a:t>53</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t>I found all of these at Greg </a:t>
            </a:r>
            <a:r>
              <a:rPr lang="en-US" dirty="0" err="1" smtClean="0"/>
              <a:t>Mankiw’s</a:t>
            </a:r>
            <a:r>
              <a:rPr lang="en-US" dirty="0" smtClean="0"/>
              <a:t> blog, at http://gregmankiw.blogspot.com</a:t>
            </a:r>
            <a:r>
              <a:rPr lang="en-US" baseline="0" dirty="0" smtClean="0"/>
              <a:t> during 2008, when gas prices were high.  </a:t>
            </a:r>
          </a:p>
          <a:p>
            <a:pPr eaLnBrk="1" hangingPunct="1"/>
            <a:endParaRPr lang="en-US" baseline="0" dirty="0" smtClean="0"/>
          </a:p>
          <a:p>
            <a:pPr eaLnBrk="1" hangingPunct="1"/>
            <a:r>
              <a:rPr lang="en-US" baseline="0" dirty="0" smtClean="0"/>
              <a:t>Gas prices came down for a while and are back up again in early 2011.  </a:t>
            </a:r>
          </a:p>
          <a:p>
            <a:pPr eaLnBrk="1" hangingPunct="1"/>
            <a:endParaRPr lang="en-US" baseline="0" dirty="0" smtClean="0"/>
          </a:p>
          <a:p>
            <a:pPr eaLnBrk="1" hangingPunct="1"/>
            <a:r>
              <a:rPr lang="en-US" dirty="0" smtClean="0"/>
              <a:t>If you’d like to see the actual articles from which these headlines came, start at </a:t>
            </a:r>
            <a:r>
              <a:rPr lang="en-US" dirty="0" err="1" smtClean="0"/>
              <a:t>Mankiw’s</a:t>
            </a:r>
            <a:r>
              <a:rPr lang="en-US" dirty="0" smtClean="0"/>
              <a:t> blog and search on “cross-price elasticity”.  You’ll get a list of all of his posts on this topic, with links to the articles.  (If any of the links are broken, try </a:t>
            </a:r>
            <a:r>
              <a:rPr lang="en-US" dirty="0" err="1" smtClean="0"/>
              <a:t>Googling</a:t>
            </a:r>
            <a:r>
              <a:rPr lang="en-US" dirty="0" smtClean="0"/>
              <a:t> the article’s title/headline.)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4C3E56-2984-4F6C-A7D6-A5C66512DB90}" type="slidenum">
              <a:rPr lang="en-US" smtClean="0"/>
              <a:pPr/>
              <a:t>5</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B3DBFB-1F84-48F6-94CE-2947AC4BDD5C}" type="slidenum">
              <a:rPr lang="en-US" sz="1200">
                <a:cs typeface="Arial" charset="0"/>
              </a:rPr>
              <a:pPr algn="r"/>
              <a:t>5</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925FDB4-9000-4BC8-A8C6-F3AFFBB3E3BA}" type="slidenum">
              <a:rPr lang="en-US" smtClean="0"/>
              <a:pPr/>
              <a:t>6</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824354-4435-4A05-89C4-CC3F93BBC69E}" type="slidenum">
              <a:rPr lang="en-US" sz="1200">
                <a:cs typeface="Arial" charset="0"/>
              </a:rPr>
              <a:pPr algn="r"/>
              <a:t>6</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p:spPr>
        <p:txBody>
          <a:bodyPr/>
          <a:lstStyle/>
          <a:p>
            <a:pPr eaLnBrk="1" hangingPunct="1"/>
            <a:r>
              <a:rPr lang="en-US" smtClean="0"/>
              <a:t>It might be worth explaining to your students that “P and Q move in opposite directions” means that the percentage change in Q and the percentage change in P will have opposite signs, thus implying a negative price elasticity.  </a:t>
            </a:r>
          </a:p>
          <a:p>
            <a:pPr eaLnBrk="1" hangingPunct="1"/>
            <a:endParaRPr lang="en-US" smtClean="0"/>
          </a:p>
          <a:p>
            <a:pPr eaLnBrk="1" hangingPunct="1"/>
            <a:r>
              <a:rPr lang="en-US" smtClean="0"/>
              <a:t>To be consistent with the text, the last statement in the green box says that we will report all price elasticities as positive numbers.  It might be slightly more accurate to say that we will report all elasticities as non-negative numbers:  we want to allow for the (admittedly rare) case of zero elasticity.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E6CB3B5-59AF-470E-92B4-8BB7CFBBF0B9}" type="slidenum">
              <a:rPr lang="en-US" smtClean="0"/>
              <a:pPr/>
              <a:t>7</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13D1AE-0103-480C-90F9-4EF1A2310961}" type="slidenum">
              <a:rPr lang="en-US" sz="1200">
                <a:cs typeface="Arial" charset="0"/>
              </a:rPr>
              <a:pPr algn="r"/>
              <a:t>7</a:t>
            </a:fld>
            <a:endParaRPr lang="en-US" sz="1200">
              <a:cs typeface="Arial"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CCF1414-5004-443A-AB9D-39C6885DCD71}" type="slidenum">
              <a:rPr lang="en-US" smtClean="0"/>
              <a:pPr/>
              <a:t>8</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9B8A32F-B77D-4422-BC39-040F79D1C635}" type="slidenum">
              <a:rPr lang="en-US" sz="1200">
                <a:cs typeface="Arial" charset="0"/>
              </a:rPr>
              <a:pPr algn="r"/>
              <a:t>8</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63" y="2939901"/>
            <a:ext cx="1695451" cy="9144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Elasticity and its Application</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10" name="TextBox 9"/>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hyperlink" Target="../../../../Program%20Files/TurningPoint/2003/Questions.html"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Program%20Files/TurningPoint/2003/Question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Program%20Files/TurningPoint/2003/Question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Program%20Files/TurningPoint/2003/Questions.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469900" y="252413"/>
            <a:ext cx="8229600" cy="649287"/>
          </a:xfrm>
        </p:spPr>
        <p:txBody>
          <a:bodyPr/>
          <a:lstStyle/>
          <a:p>
            <a:pPr eaLnBrk="1" hangingPunct="1"/>
            <a:r>
              <a:rPr lang="en-US" smtClean="0"/>
              <a:t>Calculating Percentage Changes</a:t>
            </a:r>
          </a:p>
        </p:txBody>
      </p:sp>
      <p:sp>
        <p:nvSpPr>
          <p:cNvPr id="15365" name="Rectangle 3"/>
          <p:cNvSpPr>
            <a:spLocks noGrp="1" noChangeArrowheads="1"/>
          </p:cNvSpPr>
          <p:nvPr>
            <p:ph type="body" idx="4294967295"/>
          </p:nvPr>
        </p:nvSpPr>
        <p:spPr>
          <a:xfrm>
            <a:off x="477838" y="928688"/>
            <a:ext cx="7483475" cy="611187"/>
          </a:xfrm>
          <a:noFill/>
        </p:spPr>
        <p:txBody>
          <a:bodyPr/>
          <a:lstStyle/>
          <a:p>
            <a:pPr marL="341313" indent="-341313" eaLnBrk="1" hangingPunct="1">
              <a:lnSpc>
                <a:spcPct val="110000"/>
              </a:lnSpc>
            </a:pPr>
            <a:r>
              <a:rPr lang="en-US" sz="2700" smtClean="0"/>
              <a:t>So, we instead use the </a:t>
            </a:r>
            <a:r>
              <a:rPr lang="en-US" sz="2700" b="1" smtClean="0">
                <a:solidFill>
                  <a:srgbClr val="CC0000"/>
                </a:solidFill>
              </a:rPr>
              <a:t>midpoint method</a:t>
            </a:r>
            <a:r>
              <a:rPr lang="en-US" sz="2700" smtClean="0"/>
              <a:t>: </a:t>
            </a:r>
          </a:p>
        </p:txBody>
      </p:sp>
      <p:sp>
        <p:nvSpPr>
          <p:cNvPr id="153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5"/>
          <p:cNvGrpSpPr>
            <a:grpSpLocks/>
          </p:cNvGrpSpPr>
          <p:nvPr/>
        </p:nvGrpSpPr>
        <p:grpSpPr bwMode="auto">
          <a:xfrm>
            <a:off x="1757363" y="1635125"/>
            <a:ext cx="5191125" cy="1025525"/>
            <a:chOff x="1081" y="1755"/>
            <a:chExt cx="3270" cy="646"/>
          </a:xfrm>
        </p:grpSpPr>
        <p:sp>
          <p:nvSpPr>
            <p:cNvPr id="15369" name="Rectangle 6"/>
            <p:cNvSpPr>
              <a:spLocks noChangeArrowheads="1"/>
            </p:cNvSpPr>
            <p:nvPr/>
          </p:nvSpPr>
          <p:spPr bwMode="auto">
            <a:xfrm>
              <a:off x="1081" y="1755"/>
              <a:ext cx="3270" cy="643"/>
            </a:xfrm>
            <a:prstGeom prst="rect">
              <a:avLst/>
            </a:prstGeom>
            <a:solidFill>
              <a:schemeClr val="accent1">
                <a:alpha val="50195"/>
              </a:schemeClr>
            </a:solidFill>
            <a:ln w="9525">
              <a:noFill/>
              <a:miter lim="800000"/>
              <a:headEnd/>
              <a:tailEnd/>
            </a:ln>
          </p:spPr>
          <p:txBody>
            <a:bodyPr wrap="none" anchor="ctr"/>
            <a:lstStyle/>
            <a:p>
              <a:endParaRPr lang="en-US">
                <a:cs typeface="Arial" charset="0"/>
              </a:endParaRPr>
            </a:p>
          </p:txBody>
        </p:sp>
        <p:grpSp>
          <p:nvGrpSpPr>
            <p:cNvPr id="3" name="Group 7"/>
            <p:cNvGrpSpPr>
              <a:grpSpLocks/>
            </p:cNvGrpSpPr>
            <p:nvPr/>
          </p:nvGrpSpPr>
          <p:grpSpPr bwMode="auto">
            <a:xfrm>
              <a:off x="1109" y="1785"/>
              <a:ext cx="3221" cy="616"/>
              <a:chOff x="1299" y="2129"/>
              <a:chExt cx="3221" cy="616"/>
            </a:xfrm>
          </p:grpSpPr>
          <p:sp>
            <p:nvSpPr>
              <p:cNvPr id="15371" name="Text Box 8"/>
              <p:cNvSpPr txBox="1">
                <a:spLocks noChangeArrowheads="1"/>
              </p:cNvSpPr>
              <p:nvPr/>
            </p:nvSpPr>
            <p:spPr bwMode="auto">
              <a:xfrm>
                <a:off x="1299" y="2129"/>
                <a:ext cx="2432" cy="327"/>
              </a:xfrm>
              <a:prstGeom prst="rect">
                <a:avLst/>
              </a:prstGeom>
              <a:noFill/>
              <a:ln w="9525">
                <a:noFill/>
                <a:miter lim="800000"/>
                <a:headEnd/>
                <a:tailEnd/>
              </a:ln>
            </p:spPr>
            <p:txBody>
              <a:bodyPr>
                <a:spAutoFit/>
              </a:bodyPr>
              <a:lstStyle/>
              <a:p>
                <a:pPr algn="ctr">
                  <a:spcBef>
                    <a:spcPct val="50000"/>
                  </a:spcBef>
                </a:pPr>
                <a:r>
                  <a:rPr lang="en-US" sz="2800">
                    <a:cs typeface="Arial" charset="0"/>
                  </a:rPr>
                  <a:t>end value – start value</a:t>
                </a:r>
              </a:p>
            </p:txBody>
          </p:sp>
          <p:sp>
            <p:nvSpPr>
              <p:cNvPr id="15372" name="Text Box 9"/>
              <p:cNvSpPr txBox="1">
                <a:spLocks noChangeArrowheads="1"/>
              </p:cNvSpPr>
              <p:nvPr/>
            </p:nvSpPr>
            <p:spPr bwMode="auto">
              <a:xfrm>
                <a:off x="1937" y="2418"/>
                <a:ext cx="1203" cy="327"/>
              </a:xfrm>
              <a:prstGeom prst="rect">
                <a:avLst/>
              </a:prstGeom>
              <a:noFill/>
              <a:ln w="9525">
                <a:noFill/>
                <a:miter lim="800000"/>
                <a:headEnd/>
                <a:tailEnd/>
              </a:ln>
            </p:spPr>
            <p:txBody>
              <a:bodyPr>
                <a:spAutoFit/>
              </a:bodyPr>
              <a:lstStyle/>
              <a:p>
                <a:pPr algn="ctr">
                  <a:spcBef>
                    <a:spcPct val="50000"/>
                  </a:spcBef>
                </a:pPr>
                <a:r>
                  <a:rPr lang="en-US" sz="2800">
                    <a:cs typeface="Arial" charset="0"/>
                  </a:rPr>
                  <a:t>midpoint</a:t>
                </a:r>
              </a:p>
            </p:txBody>
          </p:sp>
          <p:sp>
            <p:nvSpPr>
              <p:cNvPr id="15373" name="Text Box 10"/>
              <p:cNvSpPr txBox="1">
                <a:spLocks noChangeArrowheads="1"/>
              </p:cNvSpPr>
              <p:nvPr/>
            </p:nvSpPr>
            <p:spPr bwMode="auto">
              <a:xfrm>
                <a:off x="3656" y="2256"/>
                <a:ext cx="864" cy="327"/>
              </a:xfrm>
              <a:prstGeom prst="rect">
                <a:avLst/>
              </a:prstGeom>
              <a:noFill/>
              <a:ln w="9525">
                <a:noFill/>
                <a:miter lim="800000"/>
                <a:headEnd/>
                <a:tailEnd/>
              </a:ln>
            </p:spPr>
            <p:txBody>
              <a:bodyPr>
                <a:spAutoFit/>
              </a:bodyPr>
              <a:lstStyle/>
              <a:p>
                <a:pPr algn="ctr">
                  <a:spcBef>
                    <a:spcPct val="50000"/>
                  </a:spcBef>
                </a:pPr>
                <a:r>
                  <a:rPr lang="en-US" sz="2800">
                    <a:cs typeface="Arial" charset="0"/>
                  </a:rPr>
                  <a:t>x 100%</a:t>
                </a:r>
              </a:p>
            </p:txBody>
          </p:sp>
          <p:sp>
            <p:nvSpPr>
              <p:cNvPr id="15374" name="Line 11"/>
              <p:cNvSpPr>
                <a:spLocks noChangeShapeType="1"/>
              </p:cNvSpPr>
              <p:nvPr/>
            </p:nvSpPr>
            <p:spPr bwMode="auto">
              <a:xfrm>
                <a:off x="1363" y="2439"/>
                <a:ext cx="2277" cy="0"/>
              </a:xfrm>
              <a:prstGeom prst="line">
                <a:avLst/>
              </a:prstGeom>
              <a:noFill/>
              <a:ln w="9525">
                <a:solidFill>
                  <a:schemeClr val="tx1"/>
                </a:solidFill>
                <a:round/>
                <a:headEnd/>
                <a:tailEnd/>
              </a:ln>
            </p:spPr>
            <p:txBody>
              <a:bodyPr/>
              <a:lstStyle/>
              <a:p>
                <a:endParaRPr lang="en-US"/>
              </a:p>
            </p:txBody>
          </p:sp>
        </p:grpSp>
      </p:grpSp>
      <p:sp>
        <p:nvSpPr>
          <p:cNvPr id="74764" name="Rectangle 12"/>
          <p:cNvSpPr>
            <a:spLocks noChangeArrowheads="1"/>
          </p:cNvSpPr>
          <p:nvPr/>
        </p:nvSpPr>
        <p:spPr bwMode="auto">
          <a:xfrm>
            <a:off x="384175" y="2713038"/>
            <a:ext cx="7793038" cy="3149600"/>
          </a:xfrm>
          <a:prstGeom prst="rect">
            <a:avLst/>
          </a:prstGeom>
          <a:noFill/>
          <a:ln w="9525">
            <a:noFill/>
            <a:miter lim="800000"/>
            <a:headEnd/>
            <a:tailEnd/>
          </a:ln>
        </p:spPr>
        <p:txBody>
          <a:bodyPr lIns="182880" tIns="137160" rIns="182880" bIns="137160"/>
          <a:lstStyle/>
          <a:p>
            <a:pPr marL="341313" indent="-341313">
              <a:lnSpc>
                <a:spcPct val="110000"/>
              </a:lnSpc>
              <a:spcBef>
                <a:spcPct val="40000"/>
              </a:spcBef>
              <a:buClr>
                <a:srgbClr val="A3C167"/>
              </a:buClr>
              <a:buSzPct val="100000"/>
              <a:buFont typeface="Wingdings" pitchFamily="2" charset="2"/>
              <a:buChar char="§"/>
            </a:pPr>
            <a:r>
              <a:rPr lang="en-US" sz="2700" dirty="0">
                <a:cs typeface="Arial" charset="0"/>
              </a:rPr>
              <a:t>The midpoint is the number halfway between the start </a:t>
            </a:r>
            <a:r>
              <a:rPr lang="en-US" sz="2700" dirty="0" smtClean="0">
                <a:cs typeface="Arial" charset="0"/>
              </a:rPr>
              <a:t>and </a:t>
            </a:r>
            <a:r>
              <a:rPr lang="en-US" sz="2700" dirty="0">
                <a:cs typeface="Arial" charset="0"/>
              </a:rPr>
              <a:t>end values, the average of those values.  </a:t>
            </a:r>
          </a:p>
          <a:p>
            <a:pPr marL="341313" indent="-341313">
              <a:lnSpc>
                <a:spcPct val="110000"/>
              </a:lnSpc>
              <a:spcBef>
                <a:spcPct val="40000"/>
              </a:spcBef>
              <a:buClr>
                <a:srgbClr val="A3C167"/>
              </a:buClr>
              <a:buSzPct val="100000"/>
              <a:buFont typeface="Wingdings" pitchFamily="2" charset="2"/>
              <a:buChar char="§"/>
            </a:pPr>
            <a:r>
              <a:rPr lang="en-US" sz="2700" dirty="0">
                <a:cs typeface="Arial" charset="0"/>
              </a:rPr>
              <a:t>It doesn’t matter which value you use as the </a:t>
            </a:r>
            <a:r>
              <a:rPr lang="en-US" sz="2700" dirty="0" smtClean="0">
                <a:cs typeface="Arial" charset="0"/>
              </a:rPr>
              <a:t>start </a:t>
            </a:r>
            <a:r>
              <a:rPr lang="en-US" sz="2700" dirty="0">
                <a:cs typeface="Arial" charset="0"/>
              </a:rPr>
              <a:t>and which as the </a:t>
            </a:r>
            <a:r>
              <a:rPr lang="en-US" sz="2700" dirty="0" smtClean="0">
                <a:cs typeface="Arial" charset="0"/>
              </a:rPr>
              <a:t>end</a:t>
            </a:r>
            <a:r>
              <a:rPr lang="en-US" sz="2800" dirty="0" smtClean="0"/>
              <a:t>—</a:t>
            </a:r>
            <a:r>
              <a:rPr lang="en-US" sz="2700" dirty="0" smtClean="0">
                <a:cs typeface="Arial" charset="0"/>
              </a:rPr>
              <a:t>you </a:t>
            </a:r>
            <a:r>
              <a:rPr lang="en-US" sz="2700" dirty="0">
                <a:cs typeface="Arial" charset="0"/>
              </a:rPr>
              <a:t>get the same answer either way!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wipe(left)">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64">
                                            <p:txEl>
                                              <p:pRg st="0" end="0"/>
                                            </p:txEl>
                                          </p:spTgt>
                                        </p:tgtEl>
                                        <p:attrNameLst>
                                          <p:attrName>style.visibility</p:attrName>
                                        </p:attrNameLst>
                                      </p:cBhvr>
                                      <p:to>
                                        <p:strVal val="visible"/>
                                      </p:to>
                                    </p:set>
                                    <p:animEffect transition="in" filter="wipe(left)">
                                      <p:cBhvr>
                                        <p:cTn id="17" dur="500"/>
                                        <p:tgtEl>
                                          <p:spTgt spid="747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64">
                                            <p:txEl>
                                              <p:pRg st="1" end="1"/>
                                            </p:txEl>
                                          </p:spTgt>
                                        </p:tgtEl>
                                        <p:attrNameLst>
                                          <p:attrName>style.visibility</p:attrName>
                                        </p:attrNameLst>
                                      </p:cBhvr>
                                      <p:to>
                                        <p:strVal val="visible"/>
                                      </p:to>
                                    </p:set>
                                    <p:animEffect transition="in" filter="wipe(left)">
                                      <p:cBhvr>
                                        <p:cTn id="22" dur="500"/>
                                        <p:tgtEl>
                                          <p:spTgt spid="747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4"/>
      <p:bldP spid="7476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469900" y="252413"/>
            <a:ext cx="8229600" cy="649287"/>
          </a:xfrm>
        </p:spPr>
        <p:txBody>
          <a:bodyPr/>
          <a:lstStyle/>
          <a:p>
            <a:pPr eaLnBrk="1" hangingPunct="1"/>
            <a:r>
              <a:rPr lang="en-US" smtClean="0"/>
              <a:t>Calculating Percentage Changes</a:t>
            </a:r>
          </a:p>
        </p:txBody>
      </p:sp>
      <p:sp>
        <p:nvSpPr>
          <p:cNvPr id="16389" name="Rectangle 3"/>
          <p:cNvSpPr>
            <a:spLocks noGrp="1" noChangeArrowheads="1"/>
          </p:cNvSpPr>
          <p:nvPr>
            <p:ph type="body" idx="4294967295"/>
          </p:nvPr>
        </p:nvSpPr>
        <p:spPr>
          <a:xfrm>
            <a:off x="485775" y="944563"/>
            <a:ext cx="8213725" cy="1181100"/>
          </a:xfrm>
        </p:spPr>
        <p:txBody>
          <a:bodyPr/>
          <a:lstStyle/>
          <a:p>
            <a:pPr eaLnBrk="1" hangingPunct="1"/>
            <a:r>
              <a:rPr lang="en-US" sz="2700" smtClean="0"/>
              <a:t>Using the midpoint method, the % change </a:t>
            </a:r>
            <a:br>
              <a:rPr lang="en-US" sz="2700" smtClean="0"/>
            </a:br>
            <a:r>
              <a:rPr lang="en-US" sz="2700" smtClean="0"/>
              <a:t>in </a:t>
            </a:r>
            <a:r>
              <a:rPr lang="en-US" sz="2700" b="1" i="1" smtClean="0"/>
              <a:t>P</a:t>
            </a:r>
            <a:r>
              <a:rPr lang="en-US" sz="2700" smtClean="0"/>
              <a:t> equals</a:t>
            </a:r>
          </a:p>
        </p:txBody>
      </p:sp>
      <p:sp>
        <p:nvSpPr>
          <p:cNvPr id="163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5"/>
          <p:cNvGrpSpPr>
            <a:grpSpLocks/>
          </p:cNvGrpSpPr>
          <p:nvPr/>
        </p:nvGrpSpPr>
        <p:grpSpPr bwMode="auto">
          <a:xfrm>
            <a:off x="1727200" y="1978025"/>
            <a:ext cx="5364163" cy="1003300"/>
            <a:chOff x="655" y="2631"/>
            <a:chExt cx="3379" cy="632"/>
          </a:xfrm>
        </p:grpSpPr>
        <p:grpSp>
          <p:nvGrpSpPr>
            <p:cNvPr id="3" name="Group 6"/>
            <p:cNvGrpSpPr>
              <a:grpSpLocks/>
            </p:cNvGrpSpPr>
            <p:nvPr/>
          </p:nvGrpSpPr>
          <p:grpSpPr bwMode="auto">
            <a:xfrm>
              <a:off x="655" y="2631"/>
              <a:ext cx="2252" cy="632"/>
              <a:chOff x="655" y="2631"/>
              <a:chExt cx="2252" cy="632"/>
            </a:xfrm>
          </p:grpSpPr>
          <p:grpSp>
            <p:nvGrpSpPr>
              <p:cNvPr id="4" name="Group 7"/>
              <p:cNvGrpSpPr>
                <a:grpSpLocks/>
              </p:cNvGrpSpPr>
              <p:nvPr/>
            </p:nvGrpSpPr>
            <p:grpSpPr bwMode="auto">
              <a:xfrm>
                <a:off x="655" y="2631"/>
                <a:ext cx="1408" cy="632"/>
                <a:chOff x="655" y="2631"/>
                <a:chExt cx="1408" cy="632"/>
              </a:xfrm>
            </p:grpSpPr>
            <p:sp>
              <p:nvSpPr>
                <p:cNvPr id="16412" name="Line 8"/>
                <p:cNvSpPr>
                  <a:spLocks noChangeShapeType="1"/>
                </p:cNvSpPr>
                <p:nvPr/>
              </p:nvSpPr>
              <p:spPr bwMode="auto">
                <a:xfrm flipV="1">
                  <a:off x="713" y="2949"/>
                  <a:ext cx="1272" cy="0"/>
                </a:xfrm>
                <a:prstGeom prst="line">
                  <a:avLst/>
                </a:prstGeom>
                <a:noFill/>
                <a:ln w="9525">
                  <a:solidFill>
                    <a:schemeClr val="tx1"/>
                  </a:solidFill>
                  <a:round/>
                  <a:headEnd/>
                  <a:tailEnd/>
                </a:ln>
              </p:spPr>
              <p:txBody>
                <a:bodyPr/>
                <a:lstStyle/>
                <a:p>
                  <a:endParaRPr lang="en-US"/>
                </a:p>
              </p:txBody>
            </p:sp>
            <p:sp>
              <p:nvSpPr>
                <p:cNvPr id="16413" name="Text Box 9"/>
                <p:cNvSpPr txBox="1">
                  <a:spLocks noChangeArrowheads="1"/>
                </p:cNvSpPr>
                <p:nvPr/>
              </p:nvSpPr>
              <p:spPr bwMode="auto">
                <a:xfrm>
                  <a:off x="655" y="2631"/>
                  <a:ext cx="1408" cy="327"/>
                </a:xfrm>
                <a:prstGeom prst="rect">
                  <a:avLst/>
                </a:prstGeom>
                <a:noFill/>
                <a:ln w="9525">
                  <a:noFill/>
                  <a:miter lim="800000"/>
                  <a:headEnd/>
                  <a:tailEnd/>
                </a:ln>
              </p:spPr>
              <p:txBody>
                <a:bodyPr>
                  <a:spAutoFit/>
                </a:bodyPr>
                <a:lstStyle/>
                <a:p>
                  <a:pPr algn="ctr">
                    <a:spcBef>
                      <a:spcPct val="50000"/>
                    </a:spcBef>
                  </a:pPr>
                  <a:r>
                    <a:rPr lang="en-US" sz="2800">
                      <a:cs typeface="Arial" charset="0"/>
                    </a:rPr>
                    <a:t>$250 – $200</a:t>
                  </a:r>
                </a:p>
              </p:txBody>
            </p:sp>
            <p:sp>
              <p:nvSpPr>
                <p:cNvPr id="16414" name="Text Box 10"/>
                <p:cNvSpPr txBox="1">
                  <a:spLocks noChangeArrowheads="1"/>
                </p:cNvSpPr>
                <p:nvPr/>
              </p:nvSpPr>
              <p:spPr bwMode="auto">
                <a:xfrm>
                  <a:off x="1002" y="2936"/>
                  <a:ext cx="657" cy="327"/>
                </a:xfrm>
                <a:prstGeom prst="rect">
                  <a:avLst/>
                </a:prstGeom>
                <a:noFill/>
                <a:ln w="9525">
                  <a:noFill/>
                  <a:miter lim="800000"/>
                  <a:headEnd/>
                  <a:tailEnd/>
                </a:ln>
              </p:spPr>
              <p:txBody>
                <a:bodyPr>
                  <a:spAutoFit/>
                </a:bodyPr>
                <a:lstStyle/>
                <a:p>
                  <a:pPr algn="ctr">
                    <a:spcBef>
                      <a:spcPct val="50000"/>
                    </a:spcBef>
                  </a:pPr>
                  <a:r>
                    <a:rPr lang="en-US" sz="2800">
                      <a:cs typeface="Arial" charset="0"/>
                    </a:rPr>
                    <a:t>$225</a:t>
                  </a:r>
                </a:p>
              </p:txBody>
            </p:sp>
          </p:grpSp>
          <p:sp>
            <p:nvSpPr>
              <p:cNvPr id="16411" name="Text Box 11"/>
              <p:cNvSpPr txBox="1">
                <a:spLocks noChangeArrowheads="1"/>
              </p:cNvSpPr>
              <p:nvPr/>
            </p:nvSpPr>
            <p:spPr bwMode="auto">
              <a:xfrm>
                <a:off x="2043" y="2780"/>
                <a:ext cx="864" cy="327"/>
              </a:xfrm>
              <a:prstGeom prst="rect">
                <a:avLst/>
              </a:prstGeom>
              <a:noFill/>
              <a:ln w="9525">
                <a:noFill/>
                <a:miter lim="800000"/>
                <a:headEnd/>
                <a:tailEnd/>
              </a:ln>
            </p:spPr>
            <p:txBody>
              <a:bodyPr>
                <a:spAutoFit/>
              </a:bodyPr>
              <a:lstStyle/>
              <a:p>
                <a:pPr algn="ctr">
                  <a:spcBef>
                    <a:spcPct val="50000"/>
                  </a:spcBef>
                </a:pPr>
                <a:r>
                  <a:rPr lang="en-US" sz="2800">
                    <a:cs typeface="Arial" charset="0"/>
                  </a:rPr>
                  <a:t>x 100%</a:t>
                </a:r>
              </a:p>
            </p:txBody>
          </p:sp>
        </p:grpSp>
        <p:sp>
          <p:nvSpPr>
            <p:cNvPr id="16408" name="Rectangle 12"/>
            <p:cNvSpPr>
              <a:spLocks noChangeArrowheads="1"/>
            </p:cNvSpPr>
            <p:nvPr/>
          </p:nvSpPr>
          <p:spPr bwMode="auto">
            <a:xfrm>
              <a:off x="3186" y="2743"/>
              <a:ext cx="746" cy="378"/>
            </a:xfrm>
            <a:prstGeom prst="rect">
              <a:avLst/>
            </a:prstGeom>
            <a:noFill/>
            <a:ln w="9525">
              <a:solidFill>
                <a:srgbClr val="FF0000"/>
              </a:solidFill>
              <a:miter lim="800000"/>
              <a:headEnd/>
              <a:tailEnd/>
            </a:ln>
          </p:spPr>
          <p:txBody>
            <a:bodyPr wrap="none" anchor="ctr"/>
            <a:lstStyle/>
            <a:p>
              <a:endParaRPr lang="en-US">
                <a:cs typeface="Arial" charset="0"/>
              </a:endParaRPr>
            </a:p>
          </p:txBody>
        </p:sp>
        <p:sp>
          <p:nvSpPr>
            <p:cNvPr id="16409" name="Text Box 13"/>
            <p:cNvSpPr txBox="1">
              <a:spLocks noChangeArrowheads="1"/>
            </p:cNvSpPr>
            <p:nvPr/>
          </p:nvSpPr>
          <p:spPr bwMode="auto">
            <a:xfrm>
              <a:off x="2863" y="2776"/>
              <a:ext cx="1171" cy="327"/>
            </a:xfrm>
            <a:prstGeom prst="rect">
              <a:avLst/>
            </a:prstGeom>
            <a:noFill/>
            <a:ln w="9525">
              <a:noFill/>
              <a:miter lim="800000"/>
              <a:headEnd/>
              <a:tailEnd/>
            </a:ln>
          </p:spPr>
          <p:txBody>
            <a:bodyPr>
              <a:spAutoFit/>
            </a:bodyPr>
            <a:lstStyle/>
            <a:p>
              <a:pPr algn="ctr">
                <a:spcBef>
                  <a:spcPct val="50000"/>
                </a:spcBef>
              </a:pPr>
              <a:r>
                <a:rPr lang="en-US" sz="2800">
                  <a:cs typeface="Arial" charset="0"/>
                </a:rPr>
                <a:t>=  22.2%</a:t>
              </a:r>
            </a:p>
          </p:txBody>
        </p:sp>
      </p:grpSp>
      <p:sp>
        <p:nvSpPr>
          <p:cNvPr id="75790" name="Rectangle 14"/>
          <p:cNvSpPr>
            <a:spLocks noChangeArrowheads="1"/>
          </p:cNvSpPr>
          <p:nvPr/>
        </p:nvSpPr>
        <p:spPr bwMode="auto">
          <a:xfrm>
            <a:off x="468313" y="3098800"/>
            <a:ext cx="7367587" cy="731838"/>
          </a:xfrm>
          <a:prstGeom prst="rect">
            <a:avLst/>
          </a:prstGeom>
          <a:noFill/>
          <a:ln w="9525">
            <a:noFill/>
            <a:miter lim="800000"/>
            <a:headEnd/>
            <a:tailEnd/>
          </a:ln>
        </p:spPr>
        <p:txBody>
          <a:bodyPr/>
          <a:lstStyle/>
          <a:p>
            <a:pPr marL="342900" indent="-342900">
              <a:lnSpc>
                <a:spcPct val="105000"/>
              </a:lnSpc>
              <a:spcBef>
                <a:spcPct val="45000"/>
              </a:spcBef>
              <a:buClr>
                <a:srgbClr val="A3C167"/>
              </a:buClr>
              <a:buSzPct val="100000"/>
              <a:buFont typeface="Wingdings" pitchFamily="2" charset="2"/>
              <a:buChar char="§"/>
            </a:pPr>
            <a:r>
              <a:rPr lang="en-US" sz="2700" dirty="0">
                <a:cs typeface="Arial" charset="0"/>
              </a:rPr>
              <a:t>The % change in </a:t>
            </a:r>
            <a:r>
              <a:rPr lang="en-US" sz="2700" b="1" i="1" dirty="0">
                <a:cs typeface="Arial" charset="0"/>
              </a:rPr>
              <a:t>Q</a:t>
            </a:r>
            <a:r>
              <a:rPr lang="en-US" sz="2700" dirty="0">
                <a:cs typeface="Arial" charset="0"/>
              </a:rPr>
              <a:t> equals</a:t>
            </a:r>
          </a:p>
        </p:txBody>
      </p:sp>
      <p:grpSp>
        <p:nvGrpSpPr>
          <p:cNvPr id="5" name="Group 15"/>
          <p:cNvGrpSpPr>
            <a:grpSpLocks/>
          </p:cNvGrpSpPr>
          <p:nvPr/>
        </p:nvGrpSpPr>
        <p:grpSpPr bwMode="auto">
          <a:xfrm>
            <a:off x="2001838" y="3646488"/>
            <a:ext cx="4268787" cy="1014412"/>
            <a:chOff x="1261" y="2297"/>
            <a:chExt cx="2689" cy="639"/>
          </a:xfrm>
        </p:grpSpPr>
        <p:grpSp>
          <p:nvGrpSpPr>
            <p:cNvPr id="6" name="Group 16"/>
            <p:cNvGrpSpPr>
              <a:grpSpLocks/>
            </p:cNvGrpSpPr>
            <p:nvPr/>
          </p:nvGrpSpPr>
          <p:grpSpPr bwMode="auto">
            <a:xfrm>
              <a:off x="1261" y="2297"/>
              <a:ext cx="1654" cy="639"/>
              <a:chOff x="1261" y="2297"/>
              <a:chExt cx="1654" cy="639"/>
            </a:xfrm>
          </p:grpSpPr>
          <p:grpSp>
            <p:nvGrpSpPr>
              <p:cNvPr id="7" name="Group 17"/>
              <p:cNvGrpSpPr>
                <a:grpSpLocks/>
              </p:cNvGrpSpPr>
              <p:nvPr/>
            </p:nvGrpSpPr>
            <p:grpSpPr bwMode="auto">
              <a:xfrm>
                <a:off x="1261" y="2297"/>
                <a:ext cx="858" cy="639"/>
                <a:chOff x="1013" y="2449"/>
                <a:chExt cx="858" cy="639"/>
              </a:xfrm>
            </p:grpSpPr>
            <p:sp>
              <p:nvSpPr>
                <p:cNvPr id="16404" name="Line 18"/>
                <p:cNvSpPr>
                  <a:spLocks noChangeShapeType="1"/>
                </p:cNvSpPr>
                <p:nvPr/>
              </p:nvSpPr>
              <p:spPr bwMode="auto">
                <a:xfrm flipV="1">
                  <a:off x="1104" y="2764"/>
                  <a:ext cx="687" cy="0"/>
                </a:xfrm>
                <a:prstGeom prst="line">
                  <a:avLst/>
                </a:prstGeom>
                <a:noFill/>
                <a:ln w="9525">
                  <a:solidFill>
                    <a:schemeClr val="tx1"/>
                  </a:solidFill>
                  <a:round/>
                  <a:headEnd/>
                  <a:tailEnd/>
                </a:ln>
              </p:spPr>
              <p:txBody>
                <a:bodyPr/>
                <a:lstStyle/>
                <a:p>
                  <a:endParaRPr lang="en-US"/>
                </a:p>
              </p:txBody>
            </p:sp>
            <p:sp>
              <p:nvSpPr>
                <p:cNvPr id="16405" name="Text Box 19"/>
                <p:cNvSpPr txBox="1">
                  <a:spLocks noChangeArrowheads="1"/>
                </p:cNvSpPr>
                <p:nvPr/>
              </p:nvSpPr>
              <p:spPr bwMode="auto">
                <a:xfrm>
                  <a:off x="1013" y="2449"/>
                  <a:ext cx="858" cy="327"/>
                </a:xfrm>
                <a:prstGeom prst="rect">
                  <a:avLst/>
                </a:prstGeom>
                <a:noFill/>
                <a:ln w="9525">
                  <a:noFill/>
                  <a:miter lim="800000"/>
                  <a:headEnd/>
                  <a:tailEnd/>
                </a:ln>
              </p:spPr>
              <p:txBody>
                <a:bodyPr>
                  <a:spAutoFit/>
                </a:bodyPr>
                <a:lstStyle/>
                <a:p>
                  <a:pPr algn="ctr">
                    <a:spcBef>
                      <a:spcPct val="50000"/>
                    </a:spcBef>
                  </a:pPr>
                  <a:r>
                    <a:rPr lang="en-US" sz="2800">
                      <a:cs typeface="Arial" charset="0"/>
                    </a:rPr>
                    <a:t>12 – 8</a:t>
                  </a:r>
                </a:p>
              </p:txBody>
            </p:sp>
            <p:sp>
              <p:nvSpPr>
                <p:cNvPr id="16406" name="Text Box 20"/>
                <p:cNvSpPr txBox="1">
                  <a:spLocks noChangeArrowheads="1"/>
                </p:cNvSpPr>
                <p:nvPr/>
              </p:nvSpPr>
              <p:spPr bwMode="auto">
                <a:xfrm>
                  <a:off x="1196" y="2761"/>
                  <a:ext cx="477" cy="327"/>
                </a:xfrm>
                <a:prstGeom prst="rect">
                  <a:avLst/>
                </a:prstGeom>
                <a:noFill/>
                <a:ln w="9525">
                  <a:noFill/>
                  <a:miter lim="800000"/>
                  <a:headEnd/>
                  <a:tailEnd/>
                </a:ln>
              </p:spPr>
              <p:txBody>
                <a:bodyPr>
                  <a:spAutoFit/>
                </a:bodyPr>
                <a:lstStyle/>
                <a:p>
                  <a:pPr algn="ctr">
                    <a:spcBef>
                      <a:spcPct val="50000"/>
                    </a:spcBef>
                  </a:pPr>
                  <a:r>
                    <a:rPr lang="en-US" sz="2800">
                      <a:cs typeface="Arial" charset="0"/>
                    </a:rPr>
                    <a:t>10</a:t>
                  </a:r>
                </a:p>
              </p:txBody>
            </p:sp>
          </p:grpSp>
          <p:sp>
            <p:nvSpPr>
              <p:cNvPr id="16403" name="Text Box 21"/>
              <p:cNvSpPr txBox="1">
                <a:spLocks noChangeArrowheads="1"/>
              </p:cNvSpPr>
              <p:nvPr/>
            </p:nvSpPr>
            <p:spPr bwMode="auto">
              <a:xfrm>
                <a:off x="2051" y="2446"/>
                <a:ext cx="864" cy="327"/>
              </a:xfrm>
              <a:prstGeom prst="rect">
                <a:avLst/>
              </a:prstGeom>
              <a:noFill/>
              <a:ln w="9525">
                <a:noFill/>
                <a:miter lim="800000"/>
                <a:headEnd/>
                <a:tailEnd/>
              </a:ln>
            </p:spPr>
            <p:txBody>
              <a:bodyPr>
                <a:spAutoFit/>
              </a:bodyPr>
              <a:lstStyle/>
              <a:p>
                <a:pPr algn="ctr">
                  <a:spcBef>
                    <a:spcPct val="50000"/>
                  </a:spcBef>
                </a:pPr>
                <a:r>
                  <a:rPr lang="en-US" sz="2800">
                    <a:cs typeface="Arial" charset="0"/>
                  </a:rPr>
                  <a:t>x 100%</a:t>
                </a:r>
              </a:p>
            </p:txBody>
          </p:sp>
        </p:grpSp>
        <p:grpSp>
          <p:nvGrpSpPr>
            <p:cNvPr id="8" name="Group 22"/>
            <p:cNvGrpSpPr>
              <a:grpSpLocks/>
            </p:cNvGrpSpPr>
            <p:nvPr/>
          </p:nvGrpSpPr>
          <p:grpSpPr bwMode="auto">
            <a:xfrm>
              <a:off x="2913" y="2409"/>
              <a:ext cx="1037" cy="378"/>
              <a:chOff x="2913" y="2409"/>
              <a:chExt cx="1037" cy="378"/>
            </a:xfrm>
          </p:grpSpPr>
          <p:sp>
            <p:nvSpPr>
              <p:cNvPr id="16400" name="Rectangle 23"/>
              <p:cNvSpPr>
                <a:spLocks noChangeArrowheads="1"/>
              </p:cNvSpPr>
              <p:nvPr/>
            </p:nvSpPr>
            <p:spPr bwMode="auto">
              <a:xfrm>
                <a:off x="3183" y="2409"/>
                <a:ext cx="746" cy="378"/>
              </a:xfrm>
              <a:prstGeom prst="rect">
                <a:avLst/>
              </a:prstGeom>
              <a:noFill/>
              <a:ln w="9525">
                <a:solidFill>
                  <a:srgbClr val="FF0000"/>
                </a:solidFill>
                <a:miter lim="800000"/>
                <a:headEnd/>
                <a:tailEnd/>
              </a:ln>
            </p:spPr>
            <p:txBody>
              <a:bodyPr wrap="none" anchor="ctr"/>
              <a:lstStyle/>
              <a:p>
                <a:endParaRPr lang="en-US">
                  <a:cs typeface="Arial" charset="0"/>
                </a:endParaRPr>
              </a:p>
            </p:txBody>
          </p:sp>
          <p:sp>
            <p:nvSpPr>
              <p:cNvPr id="16401" name="Text Box 24"/>
              <p:cNvSpPr txBox="1">
                <a:spLocks noChangeArrowheads="1"/>
              </p:cNvSpPr>
              <p:nvPr/>
            </p:nvSpPr>
            <p:spPr bwMode="auto">
              <a:xfrm>
                <a:off x="2913" y="2434"/>
                <a:ext cx="1037" cy="327"/>
              </a:xfrm>
              <a:prstGeom prst="rect">
                <a:avLst/>
              </a:prstGeom>
              <a:noFill/>
              <a:ln w="9525">
                <a:noFill/>
                <a:miter lim="800000"/>
                <a:headEnd/>
                <a:tailEnd/>
              </a:ln>
            </p:spPr>
            <p:txBody>
              <a:bodyPr>
                <a:spAutoFit/>
              </a:bodyPr>
              <a:lstStyle/>
              <a:p>
                <a:pPr algn="ctr">
                  <a:spcBef>
                    <a:spcPct val="50000"/>
                  </a:spcBef>
                </a:pPr>
                <a:r>
                  <a:rPr lang="en-US" sz="2800">
                    <a:cs typeface="Arial" charset="0"/>
                  </a:rPr>
                  <a:t>=  40.0%</a:t>
                </a:r>
              </a:p>
            </p:txBody>
          </p:sp>
        </p:grpSp>
      </p:grpSp>
      <p:sp>
        <p:nvSpPr>
          <p:cNvPr id="75801" name="Rectangle 25"/>
          <p:cNvSpPr>
            <a:spLocks noChangeArrowheads="1"/>
          </p:cNvSpPr>
          <p:nvPr/>
        </p:nvSpPr>
        <p:spPr bwMode="auto">
          <a:xfrm>
            <a:off x="468313" y="4813300"/>
            <a:ext cx="7367587" cy="579438"/>
          </a:xfrm>
          <a:prstGeom prst="rect">
            <a:avLst/>
          </a:prstGeom>
          <a:noFill/>
          <a:ln w="9525">
            <a:noFill/>
            <a:miter lim="800000"/>
            <a:headEnd/>
            <a:tailEnd/>
          </a:ln>
        </p:spPr>
        <p:txBody>
          <a:bodyPr/>
          <a:lstStyle/>
          <a:p>
            <a:pPr marL="342900" indent="-342900">
              <a:lnSpc>
                <a:spcPct val="105000"/>
              </a:lnSpc>
              <a:spcBef>
                <a:spcPct val="45000"/>
              </a:spcBef>
              <a:buClr>
                <a:srgbClr val="A3C167"/>
              </a:buClr>
              <a:buSzPct val="100000"/>
              <a:buFont typeface="Wingdings" pitchFamily="2" charset="2"/>
              <a:buChar char="§"/>
            </a:pPr>
            <a:r>
              <a:rPr lang="en-US" sz="2700" dirty="0">
                <a:cs typeface="Arial" charset="0"/>
              </a:rPr>
              <a:t>The price elasticity of demand equals</a:t>
            </a:r>
          </a:p>
        </p:txBody>
      </p:sp>
      <p:grpSp>
        <p:nvGrpSpPr>
          <p:cNvPr id="9" name="Group 26"/>
          <p:cNvGrpSpPr>
            <a:grpSpLocks/>
          </p:cNvGrpSpPr>
          <p:nvPr/>
        </p:nvGrpSpPr>
        <p:grpSpPr bwMode="auto">
          <a:xfrm>
            <a:off x="2705100" y="5448300"/>
            <a:ext cx="2616200" cy="519113"/>
            <a:chOff x="928" y="3408"/>
            <a:chExt cx="1648" cy="327"/>
          </a:xfrm>
        </p:grpSpPr>
        <p:sp>
          <p:nvSpPr>
            <p:cNvPr id="16396" name="Text Box 27"/>
            <p:cNvSpPr txBox="1">
              <a:spLocks noChangeArrowheads="1"/>
            </p:cNvSpPr>
            <p:nvPr/>
          </p:nvSpPr>
          <p:spPr bwMode="auto">
            <a:xfrm>
              <a:off x="928" y="3408"/>
              <a:ext cx="1648" cy="327"/>
            </a:xfrm>
            <a:prstGeom prst="rect">
              <a:avLst/>
            </a:prstGeom>
            <a:noFill/>
            <a:ln w="9525">
              <a:noFill/>
              <a:miter lim="800000"/>
              <a:headEnd/>
              <a:tailEnd/>
            </a:ln>
          </p:spPr>
          <p:txBody>
            <a:bodyPr>
              <a:spAutoFit/>
            </a:bodyPr>
            <a:lstStyle/>
            <a:p>
              <a:pPr>
                <a:spcBef>
                  <a:spcPct val="50000"/>
                </a:spcBef>
              </a:pPr>
              <a:r>
                <a:rPr lang="en-US" sz="2800">
                  <a:cs typeface="Arial" charset="0"/>
                </a:rPr>
                <a:t>40/22.2  =  1.8</a:t>
              </a:r>
            </a:p>
          </p:txBody>
        </p:sp>
        <p:sp>
          <p:nvSpPr>
            <p:cNvPr id="16397" name="Rectangle 28"/>
            <p:cNvSpPr>
              <a:spLocks noChangeArrowheads="1"/>
            </p:cNvSpPr>
            <p:nvPr/>
          </p:nvSpPr>
          <p:spPr bwMode="auto">
            <a:xfrm>
              <a:off x="2079" y="3425"/>
              <a:ext cx="402" cy="289"/>
            </a:xfrm>
            <a:prstGeom prst="rect">
              <a:avLst/>
            </a:prstGeom>
            <a:noFill/>
            <a:ln w="9525">
              <a:solidFill>
                <a:srgbClr val="FF0000"/>
              </a:solidFill>
              <a:miter lim="800000"/>
              <a:headEnd/>
              <a:tailEnd/>
            </a:ln>
          </p:spPr>
          <p:txBody>
            <a:bodyPr wrap="none" anchor="ctr"/>
            <a:lstStyle/>
            <a:p>
              <a:endParaRPr lang="en-US">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5790"/>
                                        </p:tgtEl>
                                        <p:attrNameLst>
                                          <p:attrName>style.visibility</p:attrName>
                                        </p:attrNameLst>
                                      </p:cBhvr>
                                      <p:to>
                                        <p:strVal val="visible"/>
                                      </p:to>
                                    </p:set>
                                    <p:animEffect transition="in" filter="wipe(left)">
                                      <p:cBhvr>
                                        <p:cTn id="16" dur="500"/>
                                        <p:tgtEl>
                                          <p:spTgt spid="7579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5801"/>
                                        </p:tgtEl>
                                        <p:attrNameLst>
                                          <p:attrName>style.visibility</p:attrName>
                                        </p:attrNameLst>
                                      </p:cBhvr>
                                      <p:to>
                                        <p:strVal val="visible"/>
                                      </p:to>
                                    </p:set>
                                    <p:animEffect transition="in" filter="wipe(left)">
                                      <p:cBhvr>
                                        <p:cTn id="25" dur="500"/>
                                        <p:tgtEl>
                                          <p:spTgt spid="7580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P spid="75790" grpId="0"/>
      <p:bldP spid="7580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Calculate an elasticity</a:t>
            </a:r>
          </a:p>
        </p:txBody>
      </p:sp>
      <p:sp>
        <p:nvSpPr>
          <p:cNvPr id="36" name="Content Placeholder 2"/>
          <p:cNvSpPr>
            <a:spLocks noGrp="1"/>
          </p:cNvSpPr>
          <p:nvPr>
            <p:ph idx="1"/>
          </p:nvPr>
        </p:nvSpPr>
        <p:spPr>
          <a:xfrm>
            <a:off x="457200" y="1371600"/>
            <a:ext cx="8229600" cy="5105400"/>
          </a:xfrm>
        </p:spPr>
        <p:txBody>
          <a:bodyPr>
            <a:normAutofit/>
          </a:bodyPr>
          <a:lstStyle/>
          <a:p>
            <a:pPr>
              <a:spcBef>
                <a:spcPct val="60000"/>
              </a:spcBef>
              <a:buClr>
                <a:srgbClr val="339966"/>
              </a:buClr>
              <a:buNone/>
            </a:pPr>
            <a:r>
              <a:rPr lang="en-US" dirty="0" smtClean="0"/>
              <a:t>Use the following </a:t>
            </a:r>
            <a:br>
              <a:rPr lang="en-US" dirty="0" smtClean="0"/>
            </a:br>
            <a:r>
              <a:rPr lang="en-US" dirty="0" smtClean="0"/>
              <a:t>information to </a:t>
            </a:r>
            <a:br>
              <a:rPr lang="en-US" dirty="0" smtClean="0"/>
            </a:br>
            <a:r>
              <a:rPr lang="en-US" dirty="0" smtClean="0"/>
              <a:t>calculate the </a:t>
            </a:r>
            <a:br>
              <a:rPr lang="en-US" dirty="0" smtClean="0"/>
            </a:br>
            <a:r>
              <a:rPr lang="en-US" dirty="0" smtClean="0"/>
              <a:t>price elasticity </a:t>
            </a:r>
            <a:br>
              <a:rPr lang="en-US" dirty="0" smtClean="0"/>
            </a:br>
            <a:r>
              <a:rPr lang="en-US" dirty="0" smtClean="0"/>
              <a:t>of demand </a:t>
            </a:r>
            <a:br>
              <a:rPr lang="en-US" dirty="0" smtClean="0"/>
            </a:br>
            <a:r>
              <a:rPr lang="en-US" dirty="0" smtClean="0"/>
              <a:t>for hotel rooms:</a:t>
            </a:r>
          </a:p>
          <a:p>
            <a:pPr>
              <a:spcBef>
                <a:spcPct val="60000"/>
              </a:spcBef>
              <a:buClr>
                <a:srgbClr val="339966"/>
              </a:buClr>
              <a:buNone/>
            </a:pPr>
            <a:r>
              <a:rPr lang="en-US" dirty="0" smtClean="0"/>
              <a:t>if </a:t>
            </a:r>
            <a:r>
              <a:rPr lang="en-US" b="1" i="1" dirty="0" smtClean="0"/>
              <a:t>P</a:t>
            </a:r>
            <a:r>
              <a:rPr lang="en-US" dirty="0" smtClean="0"/>
              <a:t> = $70,  </a:t>
            </a:r>
            <a:r>
              <a:rPr lang="en-US" b="1" i="1" dirty="0" err="1" smtClean="0"/>
              <a:t>Q</a:t>
            </a:r>
            <a:r>
              <a:rPr lang="en-US" b="1" baseline="30000" dirty="0" err="1" smtClean="0"/>
              <a:t>d</a:t>
            </a:r>
            <a:r>
              <a:rPr lang="en-US" dirty="0" smtClean="0"/>
              <a:t> = 5000</a:t>
            </a:r>
          </a:p>
          <a:p>
            <a:pPr>
              <a:spcBef>
                <a:spcPct val="60000"/>
              </a:spcBef>
              <a:buClr>
                <a:srgbClr val="339966"/>
              </a:buClr>
              <a:buSzPct val="120000"/>
              <a:buNone/>
            </a:pPr>
            <a:r>
              <a:rPr lang="en-US" dirty="0" smtClean="0"/>
              <a:t>if </a:t>
            </a:r>
            <a:r>
              <a:rPr lang="en-US" b="1" i="1" dirty="0" smtClean="0"/>
              <a:t>P</a:t>
            </a:r>
            <a:r>
              <a:rPr lang="en-US" dirty="0" smtClean="0"/>
              <a:t> = $90,  </a:t>
            </a:r>
            <a:r>
              <a:rPr lang="en-US" b="1" i="1" dirty="0" err="1" smtClean="0"/>
              <a:t>Q</a:t>
            </a:r>
            <a:r>
              <a:rPr lang="en-US" b="1" baseline="30000" dirty="0" err="1" smtClean="0"/>
              <a:t>d</a:t>
            </a:r>
            <a:r>
              <a:rPr lang="en-US" dirty="0" smtClean="0"/>
              <a:t> = 3000</a:t>
            </a:r>
            <a:endParaRPr lang="en-US" dirty="0"/>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6" name="Picture 8" descr="200187215-001 Photodisc Red - Businessman sleeping on hotel bed with laptop"/>
          <p:cNvPicPr>
            <a:picLocks noChangeAspect="1" noChangeArrowheads="1"/>
          </p:cNvPicPr>
          <p:nvPr/>
        </p:nvPicPr>
        <p:blipFill>
          <a:blip r:embed="rId3" cstate="print"/>
          <a:srcRect t="7100"/>
          <a:stretch>
            <a:fillRect/>
          </a:stretch>
        </p:blipFill>
        <p:spPr bwMode="auto">
          <a:xfrm>
            <a:off x="5181600" y="1447800"/>
            <a:ext cx="3429000" cy="4791075"/>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36" name="Content Placeholder 2"/>
          <p:cNvSpPr>
            <a:spLocks noGrp="1"/>
          </p:cNvSpPr>
          <p:nvPr>
            <p:ph idx="1"/>
          </p:nvPr>
        </p:nvSpPr>
        <p:spPr>
          <a:xfrm>
            <a:off x="457200" y="1371600"/>
            <a:ext cx="8229600" cy="5105400"/>
          </a:xfrm>
        </p:spPr>
        <p:txBody>
          <a:bodyPr>
            <a:normAutofit/>
          </a:bodyPr>
          <a:lstStyle/>
          <a:p>
            <a:pPr>
              <a:spcBef>
                <a:spcPct val="65000"/>
              </a:spcBef>
              <a:buClr>
                <a:srgbClr val="339966"/>
              </a:buClr>
              <a:buSzPct val="120000"/>
              <a:buNone/>
            </a:pPr>
            <a:r>
              <a:rPr lang="en-US" dirty="0" smtClean="0"/>
              <a:t>Use midpoint method to calculate </a:t>
            </a:r>
            <a:br>
              <a:rPr lang="en-US" dirty="0" smtClean="0"/>
            </a:br>
            <a:r>
              <a:rPr lang="en-US" dirty="0" smtClean="0"/>
              <a:t>% change in </a:t>
            </a:r>
            <a:r>
              <a:rPr lang="en-US" b="1" i="1" dirty="0" err="1" smtClean="0"/>
              <a:t>Q</a:t>
            </a:r>
            <a:r>
              <a:rPr lang="en-US" b="1" baseline="30000" dirty="0" err="1" smtClean="0"/>
              <a:t>d</a:t>
            </a:r>
            <a:endParaRPr lang="en-US" dirty="0" smtClean="0"/>
          </a:p>
          <a:p>
            <a:pPr>
              <a:spcBef>
                <a:spcPct val="40000"/>
              </a:spcBef>
              <a:buClr>
                <a:srgbClr val="339966"/>
              </a:buClr>
              <a:buSzPct val="120000"/>
              <a:buNone/>
            </a:pPr>
            <a:r>
              <a:rPr lang="en-US" dirty="0" smtClean="0"/>
              <a:t>	(5000 – 3000)/4000 = </a:t>
            </a:r>
            <a:r>
              <a:rPr lang="en-US" dirty="0" smtClean="0">
                <a:solidFill>
                  <a:srgbClr val="FF0000"/>
                </a:solidFill>
              </a:rPr>
              <a:t>50%</a:t>
            </a:r>
          </a:p>
          <a:p>
            <a:pPr>
              <a:spcBef>
                <a:spcPct val="65000"/>
              </a:spcBef>
              <a:buClr>
                <a:srgbClr val="339966"/>
              </a:buClr>
              <a:buSzPct val="120000"/>
              <a:buNone/>
            </a:pPr>
            <a:r>
              <a:rPr lang="en-US" dirty="0" smtClean="0"/>
              <a:t>% change in </a:t>
            </a:r>
            <a:r>
              <a:rPr lang="en-US" b="1" i="1" dirty="0" smtClean="0"/>
              <a:t>P</a:t>
            </a:r>
            <a:endParaRPr lang="en-US" dirty="0" smtClean="0"/>
          </a:p>
          <a:p>
            <a:pPr>
              <a:spcBef>
                <a:spcPct val="40000"/>
              </a:spcBef>
              <a:buClr>
                <a:srgbClr val="339966"/>
              </a:buClr>
              <a:buSzPct val="120000"/>
              <a:buNone/>
            </a:pPr>
            <a:r>
              <a:rPr lang="en-US" dirty="0" smtClean="0"/>
              <a:t>	($90 – $70)/$80 = </a:t>
            </a:r>
            <a:r>
              <a:rPr lang="en-US" dirty="0" smtClean="0">
                <a:solidFill>
                  <a:srgbClr val="FF0000"/>
                </a:solidFill>
              </a:rPr>
              <a:t>25%</a:t>
            </a:r>
          </a:p>
          <a:p>
            <a:pPr>
              <a:spcBef>
                <a:spcPct val="65000"/>
              </a:spcBef>
              <a:buClr>
                <a:srgbClr val="339966"/>
              </a:buClr>
              <a:buSzPct val="120000"/>
              <a:buNone/>
            </a:pPr>
            <a:r>
              <a:rPr lang="en-US" dirty="0" smtClean="0"/>
              <a:t>The price elasticity of demand equals</a:t>
            </a:r>
            <a:endParaRPr lang="en-US" dirty="0"/>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pSp>
        <p:nvGrpSpPr>
          <p:cNvPr id="6" name="Group 15"/>
          <p:cNvGrpSpPr>
            <a:grpSpLocks/>
          </p:cNvGrpSpPr>
          <p:nvPr/>
        </p:nvGrpSpPr>
        <p:grpSpPr bwMode="auto">
          <a:xfrm>
            <a:off x="1543050" y="5151438"/>
            <a:ext cx="2106613" cy="992187"/>
            <a:chOff x="927" y="3173"/>
            <a:chExt cx="1327" cy="625"/>
          </a:xfrm>
        </p:grpSpPr>
        <p:grpSp>
          <p:nvGrpSpPr>
            <p:cNvPr id="8" name="Group 8"/>
            <p:cNvGrpSpPr>
              <a:grpSpLocks/>
            </p:cNvGrpSpPr>
            <p:nvPr/>
          </p:nvGrpSpPr>
          <p:grpSpPr bwMode="auto">
            <a:xfrm>
              <a:off x="927" y="3173"/>
              <a:ext cx="592" cy="625"/>
              <a:chOff x="829" y="3082"/>
              <a:chExt cx="592" cy="625"/>
            </a:xfrm>
          </p:grpSpPr>
          <p:sp>
            <p:nvSpPr>
              <p:cNvPr id="10" name="Text Box 9"/>
              <p:cNvSpPr txBox="1">
                <a:spLocks noChangeArrowheads="1"/>
              </p:cNvSpPr>
              <p:nvPr/>
            </p:nvSpPr>
            <p:spPr bwMode="auto">
              <a:xfrm>
                <a:off x="835" y="3082"/>
                <a:ext cx="586" cy="327"/>
              </a:xfrm>
              <a:prstGeom prst="rect">
                <a:avLst/>
              </a:prstGeom>
              <a:noFill/>
              <a:ln w="9525">
                <a:noFill/>
                <a:miter lim="800000"/>
                <a:headEnd/>
                <a:tailEnd/>
              </a:ln>
            </p:spPr>
            <p:txBody>
              <a:bodyPr>
                <a:spAutoFit/>
              </a:bodyPr>
              <a:lstStyle/>
              <a:p>
                <a:pPr algn="ctr">
                  <a:spcBef>
                    <a:spcPct val="50000"/>
                  </a:spcBef>
                </a:pPr>
                <a:r>
                  <a:rPr lang="en-US" sz="2800">
                    <a:cs typeface="Arial" charset="0"/>
                  </a:rPr>
                  <a:t>50%</a:t>
                </a:r>
              </a:p>
            </p:txBody>
          </p:sp>
          <p:sp>
            <p:nvSpPr>
              <p:cNvPr id="11" name="Text Box 10"/>
              <p:cNvSpPr txBox="1">
                <a:spLocks noChangeArrowheads="1"/>
              </p:cNvSpPr>
              <p:nvPr/>
            </p:nvSpPr>
            <p:spPr bwMode="auto">
              <a:xfrm>
                <a:off x="829" y="3380"/>
                <a:ext cx="586" cy="327"/>
              </a:xfrm>
              <a:prstGeom prst="rect">
                <a:avLst/>
              </a:prstGeom>
              <a:noFill/>
              <a:ln w="9525">
                <a:noFill/>
                <a:miter lim="800000"/>
                <a:headEnd/>
                <a:tailEnd/>
              </a:ln>
            </p:spPr>
            <p:txBody>
              <a:bodyPr>
                <a:spAutoFit/>
              </a:bodyPr>
              <a:lstStyle/>
              <a:p>
                <a:pPr algn="ctr">
                  <a:spcBef>
                    <a:spcPct val="50000"/>
                  </a:spcBef>
                </a:pPr>
                <a:r>
                  <a:rPr lang="en-US" sz="2800">
                    <a:cs typeface="Arial" charset="0"/>
                  </a:rPr>
                  <a:t>25%</a:t>
                </a:r>
              </a:p>
            </p:txBody>
          </p:sp>
          <p:sp>
            <p:nvSpPr>
              <p:cNvPr id="12" name="Line 11"/>
              <p:cNvSpPr>
                <a:spLocks noChangeShapeType="1"/>
              </p:cNvSpPr>
              <p:nvPr/>
            </p:nvSpPr>
            <p:spPr bwMode="auto">
              <a:xfrm flipV="1">
                <a:off x="902" y="3392"/>
                <a:ext cx="446" cy="0"/>
              </a:xfrm>
              <a:prstGeom prst="line">
                <a:avLst/>
              </a:prstGeom>
              <a:noFill/>
              <a:ln w="12700">
                <a:solidFill>
                  <a:schemeClr val="tx1"/>
                </a:solidFill>
                <a:round/>
                <a:headEnd/>
                <a:tailEnd/>
              </a:ln>
            </p:spPr>
            <p:txBody>
              <a:bodyPr/>
              <a:lstStyle/>
              <a:p>
                <a:endParaRPr lang="en-US"/>
              </a:p>
            </p:txBody>
          </p:sp>
        </p:grpSp>
        <p:sp>
          <p:nvSpPr>
            <p:cNvPr id="9" name="Text Box 13"/>
            <p:cNvSpPr txBox="1">
              <a:spLocks noChangeArrowheads="1"/>
            </p:cNvSpPr>
            <p:nvPr/>
          </p:nvSpPr>
          <p:spPr bwMode="auto">
            <a:xfrm>
              <a:off x="1515" y="3314"/>
              <a:ext cx="739" cy="327"/>
            </a:xfrm>
            <a:prstGeom prst="rect">
              <a:avLst/>
            </a:prstGeom>
            <a:noFill/>
            <a:ln w="9525">
              <a:noFill/>
              <a:miter lim="800000"/>
              <a:headEnd/>
              <a:tailEnd/>
            </a:ln>
          </p:spPr>
          <p:txBody>
            <a:bodyPr>
              <a:spAutoFit/>
            </a:bodyPr>
            <a:lstStyle/>
            <a:p>
              <a:pPr algn="ctr">
                <a:spcBef>
                  <a:spcPct val="50000"/>
                </a:spcBef>
              </a:pPr>
              <a:r>
                <a:rPr lang="en-US" sz="2800">
                  <a:cs typeface="Arial" charset="0"/>
                </a:rPr>
                <a:t>=  </a:t>
              </a:r>
              <a:r>
                <a:rPr lang="en-US" sz="2800">
                  <a:solidFill>
                    <a:srgbClr val="FF0000"/>
                  </a:solidFill>
                  <a:cs typeface="Arial" charset="0"/>
                </a:rPr>
                <a:t>2.0</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What determines price elasticity?</a:t>
            </a:r>
          </a:p>
        </p:txBody>
      </p:sp>
      <p:sp>
        <p:nvSpPr>
          <p:cNvPr id="19461" name="Rectangle 3"/>
          <p:cNvSpPr>
            <a:spLocks noGrp="1" noChangeArrowheads="1"/>
          </p:cNvSpPr>
          <p:nvPr>
            <p:ph idx="1"/>
          </p:nvPr>
        </p:nvSpPr>
        <p:spPr>
          <a:xfrm>
            <a:off x="457200" y="1143000"/>
            <a:ext cx="8382000" cy="5257800"/>
          </a:xfrm>
        </p:spPr>
        <p:txBody>
          <a:bodyPr>
            <a:normAutofit/>
          </a:bodyPr>
          <a:lstStyle/>
          <a:p>
            <a:pPr marL="0" indent="0" eaLnBrk="1" hangingPunct="1">
              <a:buFont typeface="Wingdings" pitchFamily="2" charset="2"/>
              <a:buNone/>
            </a:pPr>
            <a:r>
              <a:rPr lang="en-US" dirty="0" smtClean="0"/>
              <a:t>To learn the determinants of price elasticity, </a:t>
            </a:r>
            <a:br>
              <a:rPr lang="en-US" dirty="0" smtClean="0"/>
            </a:br>
            <a:r>
              <a:rPr lang="en-US" dirty="0" smtClean="0"/>
              <a:t>we look at a series of examples.  </a:t>
            </a:r>
            <a:br>
              <a:rPr lang="en-US" dirty="0" smtClean="0"/>
            </a:br>
            <a:r>
              <a:rPr lang="en-US" dirty="0" smtClean="0"/>
              <a:t>Each compares two common goods.  </a:t>
            </a:r>
          </a:p>
          <a:p>
            <a:pPr marL="0" indent="0" eaLnBrk="1" hangingPunct="1">
              <a:buFont typeface="Wingdings" pitchFamily="2" charset="2"/>
              <a:buNone/>
            </a:pPr>
            <a:r>
              <a:rPr lang="en-US" dirty="0" smtClean="0"/>
              <a:t>In each example:</a:t>
            </a:r>
          </a:p>
          <a:p>
            <a:pPr marL="522288" lvl="1" eaLnBrk="1" hangingPunct="1">
              <a:lnSpc>
                <a:spcPct val="105000"/>
              </a:lnSpc>
              <a:spcBef>
                <a:spcPct val="25000"/>
              </a:spcBef>
            </a:pPr>
            <a:r>
              <a:rPr lang="en-US" dirty="0" smtClean="0"/>
              <a:t>Suppose the prices of both goods rise by 20%. </a:t>
            </a:r>
          </a:p>
          <a:p>
            <a:pPr marL="522288" lvl="1" eaLnBrk="1" hangingPunct="1">
              <a:lnSpc>
                <a:spcPct val="105000"/>
              </a:lnSpc>
              <a:spcBef>
                <a:spcPct val="25000"/>
              </a:spcBef>
            </a:pPr>
            <a:r>
              <a:rPr lang="en-US" dirty="0" smtClean="0"/>
              <a:t>The good for which </a:t>
            </a:r>
            <a:r>
              <a:rPr lang="en-US" b="1" i="1" dirty="0" err="1" smtClean="0"/>
              <a:t>Q</a:t>
            </a:r>
            <a:r>
              <a:rPr lang="en-US" b="1" baseline="30000" dirty="0" err="1" smtClean="0"/>
              <a:t>d</a:t>
            </a:r>
            <a:r>
              <a:rPr lang="en-US" dirty="0" smtClean="0"/>
              <a:t> falls the most (in percent) has the highest price elasticity of demand.  </a:t>
            </a:r>
            <a:br>
              <a:rPr lang="en-US" dirty="0" smtClean="0"/>
            </a:br>
            <a:r>
              <a:rPr lang="en-US" dirty="0" smtClean="0"/>
              <a:t>Which good is it?  Why?  </a:t>
            </a:r>
          </a:p>
          <a:p>
            <a:pPr marL="522288" lvl="1" eaLnBrk="1" hangingPunct="1">
              <a:lnSpc>
                <a:spcPct val="105000"/>
              </a:lnSpc>
              <a:spcBef>
                <a:spcPct val="25000"/>
              </a:spcBef>
            </a:pPr>
            <a:r>
              <a:rPr lang="en-US" dirty="0" smtClean="0"/>
              <a:t>What lesson does the example teach us about the determinants of the price elasticity of demand?  </a:t>
            </a:r>
          </a:p>
        </p:txBody>
      </p:sp>
      <p:sp>
        <p:nvSpPr>
          <p:cNvPr id="194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wipe(left)">
                                      <p:cBhvr>
                                        <p:cTn id="27" dur="500"/>
                                        <p:tgtEl>
                                          <p:spTgt spid="19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285750" y="252413"/>
            <a:ext cx="8529638" cy="977900"/>
          </a:xfrm>
        </p:spPr>
        <p:txBody>
          <a:bodyPr>
            <a:normAutofit fontScale="90000"/>
          </a:bodyPr>
          <a:lstStyle/>
          <a:p>
            <a:pPr algn="l" eaLnBrk="1" hangingPunct="1">
              <a:lnSpc>
                <a:spcPct val="105000"/>
              </a:lnSpc>
            </a:pPr>
            <a:r>
              <a:rPr lang="en-US" sz="3000" smtClean="0"/>
              <a:t>EXAMPLE 1:</a:t>
            </a:r>
            <a:r>
              <a:rPr lang="en-US" sz="3500" smtClean="0"/>
              <a:t/>
            </a:r>
            <a:br>
              <a:rPr lang="en-US" sz="3500" smtClean="0"/>
            </a:br>
            <a:r>
              <a:rPr lang="en-US" sz="3500" smtClean="0"/>
              <a:t>Breakfast Cereal  vs.  Sunscreen</a:t>
            </a:r>
          </a:p>
        </p:txBody>
      </p:sp>
      <p:sp>
        <p:nvSpPr>
          <p:cNvPr id="84995" name="Rectangle 3"/>
          <p:cNvSpPr>
            <a:spLocks noGrp="1" noChangeArrowheads="1"/>
          </p:cNvSpPr>
          <p:nvPr>
            <p:ph type="body" idx="4294967295"/>
          </p:nvPr>
        </p:nvSpPr>
        <p:spPr>
          <a:xfrm>
            <a:off x="457200" y="1308100"/>
            <a:ext cx="8229600" cy="5124450"/>
          </a:xfrm>
        </p:spPr>
        <p:txBody>
          <a:bodyPr/>
          <a:lstStyle/>
          <a:p>
            <a:pPr marL="344488" indent="-344488" eaLnBrk="1" hangingPunct="1"/>
            <a:r>
              <a:rPr lang="en-US" sz="2700" smtClean="0"/>
              <a:t>The prices of both of these goods rise by 20%.  </a:t>
            </a:r>
            <a:br>
              <a:rPr lang="en-US" sz="2700" smtClean="0"/>
            </a:br>
            <a:r>
              <a:rPr lang="en-US" sz="2700" smtClean="0"/>
              <a:t>For which good does</a:t>
            </a:r>
            <a:r>
              <a:rPr lang="en-US" smtClean="0"/>
              <a:t> </a:t>
            </a:r>
            <a:r>
              <a:rPr lang="en-US" b="1" i="1" smtClean="0"/>
              <a:t>Q</a:t>
            </a:r>
            <a:r>
              <a:rPr lang="en-US" b="1" baseline="30000" smtClean="0"/>
              <a:t>d</a:t>
            </a:r>
            <a:r>
              <a:rPr lang="en-US" sz="2700" smtClean="0"/>
              <a:t> drop the most?  Why?</a:t>
            </a:r>
          </a:p>
          <a:p>
            <a:pPr marL="744538" lvl="1" eaLnBrk="1" hangingPunct="1">
              <a:lnSpc>
                <a:spcPct val="105000"/>
              </a:lnSpc>
              <a:spcBef>
                <a:spcPct val="30000"/>
              </a:spcBef>
            </a:pPr>
            <a:r>
              <a:rPr lang="en-US" smtClean="0"/>
              <a:t>Breakfast cereal has close substitutes </a:t>
            </a:r>
            <a:br>
              <a:rPr lang="en-US" smtClean="0"/>
            </a:br>
            <a:r>
              <a:rPr lang="en-US" smtClean="0"/>
              <a:t>(</a:t>
            </a:r>
            <a:r>
              <a:rPr lang="en-US" i="1" smtClean="0"/>
              <a:t>e.g</a:t>
            </a:r>
            <a:r>
              <a:rPr lang="en-US" smtClean="0"/>
              <a:t>., pancakes, Eggo waffles, leftover pizza), </a:t>
            </a:r>
            <a:br>
              <a:rPr lang="en-US" smtClean="0"/>
            </a:br>
            <a:r>
              <a:rPr lang="en-US" smtClean="0"/>
              <a:t>so buyers can easily switch if the price rises.   </a:t>
            </a:r>
          </a:p>
          <a:p>
            <a:pPr marL="744538" lvl="1" eaLnBrk="1" hangingPunct="1">
              <a:lnSpc>
                <a:spcPct val="105000"/>
              </a:lnSpc>
              <a:spcBef>
                <a:spcPct val="30000"/>
              </a:spcBef>
            </a:pPr>
            <a:r>
              <a:rPr lang="en-US" smtClean="0"/>
              <a:t>Sunscreen has no close substitutes, </a:t>
            </a:r>
            <a:br>
              <a:rPr lang="en-US" smtClean="0"/>
            </a:br>
            <a:r>
              <a:rPr lang="en-US" smtClean="0"/>
              <a:t>so consumers would probably not </a:t>
            </a:r>
            <a:br>
              <a:rPr lang="en-US" smtClean="0"/>
            </a:br>
            <a:r>
              <a:rPr lang="en-US" smtClean="0"/>
              <a:t>buy much less if its price rises. </a:t>
            </a:r>
          </a:p>
          <a:p>
            <a:pPr marL="344488" indent="-344488" eaLnBrk="1" hangingPunct="1">
              <a:spcBef>
                <a:spcPct val="40000"/>
              </a:spcBef>
            </a:pPr>
            <a:r>
              <a:rPr lang="en-US" sz="2700" smtClean="0"/>
              <a:t>Lesson:  </a:t>
            </a:r>
            <a:r>
              <a:rPr lang="en-US" sz="2700" b="1" i="1" smtClean="0">
                <a:solidFill>
                  <a:srgbClr val="FF0000"/>
                </a:solidFill>
              </a:rPr>
              <a:t>Price elasticity is higher when close substitutes are available.</a:t>
            </a:r>
            <a:r>
              <a:rPr lang="en-US" sz="2700" smtClean="0"/>
              <a:t>  </a:t>
            </a:r>
          </a:p>
        </p:txBody>
      </p:sp>
      <p:sp>
        <p:nvSpPr>
          <p:cNvPr id="204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wipe(left)">
                                      <p:cBhvr>
                                        <p:cTn id="7" dur="500"/>
                                        <p:tgtEl>
                                          <p:spTgt spid="849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2" end="2"/>
                                            </p:txEl>
                                          </p:spTgt>
                                        </p:tgtEl>
                                        <p:attrNameLst>
                                          <p:attrName>style.visibility</p:attrName>
                                        </p:attrNameLst>
                                      </p:cBhvr>
                                      <p:to>
                                        <p:strVal val="visible"/>
                                      </p:to>
                                    </p:set>
                                    <p:animEffect transition="in" filter="wipe(left)">
                                      <p:cBhvr>
                                        <p:cTn id="12" dur="500"/>
                                        <p:tgtEl>
                                          <p:spTgt spid="849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3" end="3"/>
                                            </p:txEl>
                                          </p:spTgt>
                                        </p:tgtEl>
                                        <p:attrNameLst>
                                          <p:attrName>style.visibility</p:attrName>
                                        </p:attrNameLst>
                                      </p:cBhvr>
                                      <p:to>
                                        <p:strVal val="visible"/>
                                      </p:to>
                                    </p:set>
                                    <p:animEffect transition="in" filter="wipe(left)">
                                      <p:cBhvr>
                                        <p:cTn id="17"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285750" y="252413"/>
            <a:ext cx="8401050" cy="977900"/>
          </a:xfrm>
        </p:spPr>
        <p:txBody>
          <a:bodyPr>
            <a:normAutofit fontScale="90000"/>
          </a:bodyPr>
          <a:lstStyle/>
          <a:p>
            <a:pPr algn="l" eaLnBrk="1" hangingPunct="1">
              <a:lnSpc>
                <a:spcPct val="105000"/>
              </a:lnSpc>
            </a:pPr>
            <a:r>
              <a:rPr lang="en-US" sz="3000" smtClean="0"/>
              <a:t>EXAMPLE 2:</a:t>
            </a:r>
            <a:r>
              <a:rPr lang="en-US" sz="3500" smtClean="0"/>
              <a:t/>
            </a:r>
            <a:br>
              <a:rPr lang="en-US" sz="3500" smtClean="0"/>
            </a:br>
            <a:r>
              <a:rPr lang="en-US" sz="3500" smtClean="0"/>
              <a:t>“Blue Jeans”  vs.  “Clothing”</a:t>
            </a:r>
          </a:p>
        </p:txBody>
      </p:sp>
      <p:sp>
        <p:nvSpPr>
          <p:cNvPr id="86019" name="Rectangle 3"/>
          <p:cNvSpPr>
            <a:spLocks noGrp="1" noChangeArrowheads="1"/>
          </p:cNvSpPr>
          <p:nvPr>
            <p:ph type="body" idx="4294967295"/>
          </p:nvPr>
        </p:nvSpPr>
        <p:spPr>
          <a:xfrm>
            <a:off x="457200" y="1227138"/>
            <a:ext cx="8229600" cy="5210175"/>
          </a:xfrm>
        </p:spPr>
        <p:txBody>
          <a:bodyPr/>
          <a:lstStyle/>
          <a:p>
            <a:pPr marL="344488" indent="-344488" eaLnBrk="1" hangingPunct="1"/>
            <a:r>
              <a:rPr lang="en-US" sz="2700" smtClean="0"/>
              <a:t>The prices of both goods rise by 20%.  </a:t>
            </a:r>
            <a:br>
              <a:rPr lang="en-US" sz="2700" smtClean="0"/>
            </a:br>
            <a:r>
              <a:rPr lang="en-US" sz="2700" smtClean="0"/>
              <a:t>For which good does</a:t>
            </a:r>
            <a:r>
              <a:rPr lang="en-US" smtClean="0"/>
              <a:t> </a:t>
            </a:r>
            <a:r>
              <a:rPr lang="en-US" b="1" i="1" smtClean="0"/>
              <a:t>Q</a:t>
            </a:r>
            <a:r>
              <a:rPr lang="en-US" b="1" baseline="30000" smtClean="0"/>
              <a:t>d</a:t>
            </a:r>
            <a:r>
              <a:rPr lang="en-US" sz="2700" smtClean="0"/>
              <a:t> drop the most?  Why?</a:t>
            </a:r>
          </a:p>
          <a:p>
            <a:pPr marL="744538" lvl="1" eaLnBrk="1" hangingPunct="1">
              <a:lnSpc>
                <a:spcPct val="105000"/>
              </a:lnSpc>
            </a:pPr>
            <a:r>
              <a:rPr lang="en-US" smtClean="0"/>
              <a:t>For a narrowly defined good such as </a:t>
            </a:r>
            <a:br>
              <a:rPr lang="en-US" smtClean="0"/>
            </a:br>
            <a:r>
              <a:rPr lang="en-US" smtClean="0"/>
              <a:t>blue jeans, there are many substitutes </a:t>
            </a:r>
            <a:br>
              <a:rPr lang="en-US" smtClean="0"/>
            </a:br>
            <a:r>
              <a:rPr lang="en-US" smtClean="0"/>
              <a:t>(khakis, shorts, Speedos). </a:t>
            </a:r>
          </a:p>
          <a:p>
            <a:pPr marL="744538" lvl="1" eaLnBrk="1" hangingPunct="1">
              <a:lnSpc>
                <a:spcPct val="105000"/>
              </a:lnSpc>
            </a:pPr>
            <a:r>
              <a:rPr lang="en-US" smtClean="0"/>
              <a:t>There are fewer substitutes available for broadly defined goods.  </a:t>
            </a:r>
            <a:br>
              <a:rPr lang="en-US" smtClean="0"/>
            </a:br>
            <a:r>
              <a:rPr lang="en-US" smtClean="0"/>
              <a:t>(There aren’t too many substitutes for clothing, </a:t>
            </a:r>
            <a:br>
              <a:rPr lang="en-US" smtClean="0"/>
            </a:br>
            <a:r>
              <a:rPr lang="en-US" smtClean="0"/>
              <a:t>other than living in a nudist colony.) </a:t>
            </a:r>
          </a:p>
          <a:p>
            <a:pPr marL="344488" indent="-344488" eaLnBrk="1" hangingPunct="1">
              <a:spcBef>
                <a:spcPct val="25000"/>
              </a:spcBef>
            </a:pPr>
            <a:r>
              <a:rPr lang="en-US" sz="2700" smtClean="0"/>
              <a:t>Lesson:  </a:t>
            </a:r>
            <a:r>
              <a:rPr lang="en-US" sz="2700" b="1" i="1" smtClean="0">
                <a:solidFill>
                  <a:srgbClr val="FF0000"/>
                </a:solidFill>
              </a:rPr>
              <a:t>Price elasticity is higher for narrowly defined goods than broadly defined ones.</a:t>
            </a:r>
            <a:r>
              <a:rPr lang="en-US" sz="2700" b="1" i="1" smtClean="0">
                <a:solidFill>
                  <a:srgbClr val="800080"/>
                </a:solidFill>
              </a:rPr>
              <a:t> </a:t>
            </a:r>
          </a:p>
        </p:txBody>
      </p:sp>
      <p:sp>
        <p:nvSpPr>
          <p:cNvPr id="215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wipe(left)">
                                      <p:cBhvr>
                                        <p:cTn id="7" dur="500"/>
                                        <p:tgtEl>
                                          <p:spTgt spid="860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9">
                                            <p:txEl>
                                              <p:pRg st="2" end="2"/>
                                            </p:txEl>
                                          </p:spTgt>
                                        </p:tgtEl>
                                        <p:attrNameLst>
                                          <p:attrName>style.visibility</p:attrName>
                                        </p:attrNameLst>
                                      </p:cBhvr>
                                      <p:to>
                                        <p:strVal val="visible"/>
                                      </p:to>
                                    </p:set>
                                    <p:animEffect transition="in" filter="wipe(left)">
                                      <p:cBhvr>
                                        <p:cTn id="12" dur="500"/>
                                        <p:tgtEl>
                                          <p:spTgt spid="860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animEffect transition="in" filter="wipe(left)">
                                      <p:cBhvr>
                                        <p:cTn id="17" dur="5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285750" y="252413"/>
            <a:ext cx="8529638" cy="977900"/>
          </a:xfrm>
        </p:spPr>
        <p:txBody>
          <a:bodyPr>
            <a:normAutofit fontScale="90000"/>
          </a:bodyPr>
          <a:lstStyle/>
          <a:p>
            <a:pPr algn="l" eaLnBrk="1" hangingPunct="1">
              <a:lnSpc>
                <a:spcPct val="105000"/>
              </a:lnSpc>
            </a:pPr>
            <a:r>
              <a:rPr lang="en-US" sz="3000" smtClean="0"/>
              <a:t>EXAMPLE 3:</a:t>
            </a:r>
            <a:r>
              <a:rPr lang="en-US" sz="3500" smtClean="0"/>
              <a:t/>
            </a:r>
            <a:br>
              <a:rPr lang="en-US" sz="3500" smtClean="0"/>
            </a:br>
            <a:r>
              <a:rPr lang="en-US" sz="3500" smtClean="0"/>
              <a:t>Insulin  vs.  Caribbean Cruises</a:t>
            </a:r>
          </a:p>
        </p:txBody>
      </p:sp>
      <p:sp>
        <p:nvSpPr>
          <p:cNvPr id="87043" name="Rectangle 3"/>
          <p:cNvSpPr>
            <a:spLocks noGrp="1" noChangeArrowheads="1"/>
          </p:cNvSpPr>
          <p:nvPr>
            <p:ph type="body" idx="4294967295"/>
          </p:nvPr>
        </p:nvSpPr>
        <p:spPr>
          <a:xfrm>
            <a:off x="457200" y="1308100"/>
            <a:ext cx="8229600" cy="5010150"/>
          </a:xfrm>
        </p:spPr>
        <p:txBody>
          <a:bodyPr/>
          <a:lstStyle/>
          <a:p>
            <a:pPr marL="344488" indent="-344488" eaLnBrk="1" hangingPunct="1"/>
            <a:r>
              <a:rPr lang="en-US" sz="2700" smtClean="0"/>
              <a:t>The prices of both of these goods rise by 20%.  </a:t>
            </a:r>
            <a:br>
              <a:rPr lang="en-US" sz="2700" smtClean="0"/>
            </a:br>
            <a:r>
              <a:rPr lang="en-US" sz="2700" smtClean="0"/>
              <a:t>For which good does</a:t>
            </a:r>
            <a:r>
              <a:rPr lang="en-US" smtClean="0"/>
              <a:t> </a:t>
            </a:r>
            <a:r>
              <a:rPr lang="en-US" b="1" i="1" smtClean="0"/>
              <a:t>Q</a:t>
            </a:r>
            <a:r>
              <a:rPr lang="en-US" b="1" baseline="30000" smtClean="0"/>
              <a:t>d</a:t>
            </a:r>
            <a:r>
              <a:rPr lang="en-US" sz="2700" smtClean="0"/>
              <a:t> drop the most?  Why?</a:t>
            </a:r>
          </a:p>
          <a:p>
            <a:pPr marL="744538" lvl="1" eaLnBrk="1" hangingPunct="1">
              <a:lnSpc>
                <a:spcPct val="105000"/>
              </a:lnSpc>
              <a:spcBef>
                <a:spcPct val="30000"/>
              </a:spcBef>
            </a:pPr>
            <a:r>
              <a:rPr lang="en-US" smtClean="0"/>
              <a:t>To millions of diabetics, insulin is a necessity.  </a:t>
            </a:r>
            <a:br>
              <a:rPr lang="en-US" smtClean="0"/>
            </a:br>
            <a:r>
              <a:rPr lang="en-US" smtClean="0"/>
              <a:t>A rise in its price would cause little or no decrease in demand. </a:t>
            </a:r>
          </a:p>
          <a:p>
            <a:pPr marL="744538" lvl="1" eaLnBrk="1" hangingPunct="1">
              <a:lnSpc>
                <a:spcPct val="105000"/>
              </a:lnSpc>
              <a:spcBef>
                <a:spcPct val="30000"/>
              </a:spcBef>
            </a:pPr>
            <a:r>
              <a:rPr lang="en-US" smtClean="0"/>
              <a:t>A cruise is a luxury.  If the price rises, </a:t>
            </a:r>
            <a:br>
              <a:rPr lang="en-US" smtClean="0"/>
            </a:br>
            <a:r>
              <a:rPr lang="en-US" smtClean="0"/>
              <a:t>some people will forego it.  </a:t>
            </a:r>
          </a:p>
          <a:p>
            <a:pPr marL="344488" indent="-344488" eaLnBrk="1" hangingPunct="1"/>
            <a:r>
              <a:rPr lang="en-US" sz="2700" smtClean="0"/>
              <a:t>Lesson:  </a:t>
            </a:r>
            <a:r>
              <a:rPr lang="en-US" sz="2700" b="1" i="1" smtClean="0">
                <a:solidFill>
                  <a:srgbClr val="FF0000"/>
                </a:solidFill>
              </a:rPr>
              <a:t>Price elasticity is higher for luxuries than for necessities.</a:t>
            </a:r>
            <a:r>
              <a:rPr lang="en-US" sz="2700" b="1" i="1" smtClean="0">
                <a:solidFill>
                  <a:srgbClr val="800080"/>
                </a:solidFill>
              </a:rPr>
              <a:t> </a:t>
            </a:r>
          </a:p>
        </p:txBody>
      </p:sp>
      <p:sp>
        <p:nvSpPr>
          <p:cNvPr id="225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Effect transition="in" filter="wipe(left)">
                                      <p:cBhvr>
                                        <p:cTn id="7" dur="500"/>
                                        <p:tgtEl>
                                          <p:spTgt spid="870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2" end="2"/>
                                            </p:txEl>
                                          </p:spTgt>
                                        </p:tgtEl>
                                        <p:attrNameLst>
                                          <p:attrName>style.visibility</p:attrName>
                                        </p:attrNameLst>
                                      </p:cBhvr>
                                      <p:to>
                                        <p:strVal val="visible"/>
                                      </p:to>
                                    </p:set>
                                    <p:animEffect transition="in" filter="wipe(left)">
                                      <p:cBhvr>
                                        <p:cTn id="12" dur="500"/>
                                        <p:tgtEl>
                                          <p:spTgt spid="87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3" end="3"/>
                                            </p:txEl>
                                          </p:spTgt>
                                        </p:tgtEl>
                                        <p:attrNameLst>
                                          <p:attrName>style.visibility</p:attrName>
                                        </p:attrNameLst>
                                      </p:cBhvr>
                                      <p:to>
                                        <p:strVal val="visible"/>
                                      </p:to>
                                    </p:set>
                                    <p:animEffect transition="in" filter="wipe(left)">
                                      <p:cBhvr>
                                        <p:cTn id="17" dur="5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285750" y="184150"/>
            <a:ext cx="8458200" cy="1606550"/>
          </a:xfrm>
        </p:spPr>
        <p:txBody>
          <a:bodyPr>
            <a:normAutofit fontScale="90000"/>
          </a:bodyPr>
          <a:lstStyle/>
          <a:p>
            <a:pPr algn="l" eaLnBrk="1" hangingPunct="1">
              <a:lnSpc>
                <a:spcPct val="105000"/>
              </a:lnSpc>
            </a:pPr>
            <a:r>
              <a:rPr lang="en-US" sz="3000" dirty="0" smtClean="0"/>
              <a:t>EXAMPLE 4:</a:t>
            </a:r>
            <a:br>
              <a:rPr lang="en-US" sz="3000" dirty="0" smtClean="0"/>
            </a:br>
            <a:r>
              <a:rPr lang="en-US" sz="3500" dirty="0" smtClean="0"/>
              <a:t>Gasoline in the Short Run vs. </a:t>
            </a:r>
            <a:br>
              <a:rPr lang="en-US" sz="3500" dirty="0" smtClean="0"/>
            </a:br>
            <a:r>
              <a:rPr lang="en-US" sz="3500" dirty="0" smtClean="0"/>
              <a:t>Gasoline in the Long Run</a:t>
            </a:r>
          </a:p>
        </p:txBody>
      </p:sp>
      <p:sp>
        <p:nvSpPr>
          <p:cNvPr id="88067" name="Rectangle 3"/>
          <p:cNvSpPr>
            <a:spLocks noGrp="1" noChangeArrowheads="1"/>
          </p:cNvSpPr>
          <p:nvPr>
            <p:ph type="body" idx="4294967295"/>
          </p:nvPr>
        </p:nvSpPr>
        <p:spPr>
          <a:xfrm>
            <a:off x="371475" y="1919288"/>
            <a:ext cx="8315325" cy="4405312"/>
          </a:xfrm>
        </p:spPr>
        <p:txBody>
          <a:bodyPr/>
          <a:lstStyle/>
          <a:p>
            <a:pPr marL="344488" indent="-344488" eaLnBrk="1" hangingPunct="1"/>
            <a:r>
              <a:rPr lang="en-US" sz="2700" dirty="0" smtClean="0"/>
              <a:t>The price of gasoline rises 20%.  Does </a:t>
            </a:r>
            <a:r>
              <a:rPr lang="en-US" sz="2700" b="1" i="1" dirty="0" err="1" smtClean="0"/>
              <a:t>Q</a:t>
            </a:r>
            <a:r>
              <a:rPr lang="en-US" sz="2700" b="1" baseline="30000" dirty="0" err="1" smtClean="0"/>
              <a:t>d</a:t>
            </a:r>
            <a:r>
              <a:rPr lang="en-US" sz="2700" dirty="0" smtClean="0"/>
              <a:t> drop more in the short run or the long run?  Why?</a:t>
            </a:r>
          </a:p>
          <a:p>
            <a:pPr marL="744538" lvl="1" eaLnBrk="1" hangingPunct="1">
              <a:lnSpc>
                <a:spcPct val="105000"/>
              </a:lnSpc>
              <a:spcBef>
                <a:spcPct val="30000"/>
              </a:spcBef>
            </a:pPr>
            <a:r>
              <a:rPr lang="en-US" dirty="0" smtClean="0"/>
              <a:t>There’s not much people can do in the </a:t>
            </a:r>
            <a:br>
              <a:rPr lang="en-US" dirty="0" smtClean="0"/>
            </a:br>
            <a:r>
              <a:rPr lang="en-US" dirty="0" smtClean="0"/>
              <a:t>short run, other than ride the bus or carpool.  </a:t>
            </a:r>
          </a:p>
          <a:p>
            <a:pPr marL="744538" lvl="1" eaLnBrk="1" hangingPunct="1">
              <a:lnSpc>
                <a:spcPct val="105000"/>
              </a:lnSpc>
              <a:spcBef>
                <a:spcPct val="30000"/>
              </a:spcBef>
            </a:pPr>
            <a:r>
              <a:rPr lang="en-US" dirty="0" smtClean="0"/>
              <a:t>In the long run, people can buy smaller cars </a:t>
            </a:r>
            <a:br>
              <a:rPr lang="en-US" dirty="0" smtClean="0"/>
            </a:br>
            <a:r>
              <a:rPr lang="en-US" dirty="0" smtClean="0"/>
              <a:t>or live closer to where they work.   </a:t>
            </a:r>
          </a:p>
          <a:p>
            <a:pPr marL="344488" indent="-344488" eaLnBrk="1" hangingPunct="1"/>
            <a:r>
              <a:rPr lang="en-US" sz="2700" dirty="0" smtClean="0"/>
              <a:t>Lesson:  </a:t>
            </a:r>
            <a:r>
              <a:rPr lang="en-US" sz="2700" b="1" i="1" dirty="0" smtClean="0">
                <a:solidFill>
                  <a:srgbClr val="FF0000"/>
                </a:solidFill>
              </a:rPr>
              <a:t>Price elasticity is higher in the </a:t>
            </a:r>
            <a:br>
              <a:rPr lang="en-US" sz="2700" b="1" i="1" dirty="0" smtClean="0">
                <a:solidFill>
                  <a:srgbClr val="FF0000"/>
                </a:solidFill>
              </a:rPr>
            </a:br>
            <a:r>
              <a:rPr lang="en-US" sz="2700" b="1" i="1" dirty="0" smtClean="0">
                <a:solidFill>
                  <a:srgbClr val="FF0000"/>
                </a:solidFill>
              </a:rPr>
              <a:t>long run than the short run.</a:t>
            </a:r>
            <a:r>
              <a:rPr lang="en-US" sz="2700" b="1" i="1" dirty="0" smtClean="0">
                <a:solidFill>
                  <a:srgbClr val="800080"/>
                </a:solidFill>
              </a:rPr>
              <a:t> </a:t>
            </a:r>
          </a:p>
        </p:txBody>
      </p:sp>
      <p:sp>
        <p:nvSpPr>
          <p:cNvPr id="235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Effect transition="in" filter="wipe(left)">
                                      <p:cBhvr>
                                        <p:cTn id="7" dur="500"/>
                                        <p:tgtEl>
                                          <p:spTgt spid="880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Effect transition="in" filter="wipe(left)">
                                      <p:cBhvr>
                                        <p:cTn id="12" dur="500"/>
                                        <p:tgtEl>
                                          <p:spTgt spid="880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067">
                                            <p:txEl>
                                              <p:pRg st="3" end="3"/>
                                            </p:txEl>
                                          </p:spTgt>
                                        </p:tgtEl>
                                        <p:attrNameLst>
                                          <p:attrName>style.visibility</p:attrName>
                                        </p:attrNameLst>
                                      </p:cBhvr>
                                      <p:to>
                                        <p:strVal val="visible"/>
                                      </p:to>
                                    </p:set>
                                    <p:animEffect transition="in" filter="wipe(left)">
                                      <p:cBhvr>
                                        <p:cTn id="17"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457200" y="285750"/>
            <a:ext cx="8280400" cy="890588"/>
          </a:xfrm>
        </p:spPr>
        <p:txBody>
          <a:bodyPr>
            <a:normAutofit fontScale="90000"/>
          </a:bodyPr>
          <a:lstStyle/>
          <a:p>
            <a:pPr eaLnBrk="1" hangingPunct="1"/>
            <a:r>
              <a:rPr lang="en-US" sz="3400" smtClean="0"/>
              <a:t>The Determinants of Price Elasticity:  </a:t>
            </a:r>
            <a:br>
              <a:rPr lang="en-US" sz="3400" smtClean="0"/>
            </a:br>
            <a:r>
              <a:rPr lang="en-US" sz="3400" smtClean="0"/>
              <a:t>A Summary</a:t>
            </a:r>
          </a:p>
        </p:txBody>
      </p:sp>
      <p:sp>
        <p:nvSpPr>
          <p:cNvPr id="89091" name="Rectangle 3"/>
          <p:cNvSpPr>
            <a:spLocks noGrp="1" noChangeArrowheads="1"/>
          </p:cNvSpPr>
          <p:nvPr>
            <p:ph type="body" idx="4294967295"/>
          </p:nvPr>
        </p:nvSpPr>
        <p:spPr>
          <a:xfrm>
            <a:off x="544513" y="1497013"/>
            <a:ext cx="8045450" cy="4092575"/>
          </a:xfrm>
          <a:solidFill>
            <a:srgbClr val="CCFFCC"/>
          </a:solidFill>
          <a:effectLst>
            <a:outerShdw blurRad="50800" dist="38100" dir="2700000" algn="tl" rotWithShape="0">
              <a:prstClr val="black">
                <a:alpha val="40000"/>
              </a:prstClr>
            </a:outerShdw>
          </a:effectLst>
        </p:spPr>
        <p:txBody>
          <a:bodyPr lIns="182880" tIns="137160" rIns="182880" bIns="137160"/>
          <a:lstStyle/>
          <a:p>
            <a:pPr marL="0" indent="0" eaLnBrk="1" hangingPunct="1">
              <a:spcBef>
                <a:spcPct val="30000"/>
              </a:spcBef>
              <a:buFont typeface="Wingdings" pitchFamily="2" charset="2"/>
              <a:buNone/>
              <a:defRPr/>
            </a:pPr>
            <a:r>
              <a:rPr lang="en-US" dirty="0" smtClean="0"/>
              <a:t>The price elasticity of demand depends on:</a:t>
            </a:r>
          </a:p>
          <a:p>
            <a:pPr marL="463550" lvl="1" indent="-342900" eaLnBrk="1" hangingPunct="1">
              <a:lnSpc>
                <a:spcPct val="105000"/>
              </a:lnSpc>
              <a:spcBef>
                <a:spcPct val="30000"/>
              </a:spcBef>
              <a:buClr>
                <a:srgbClr val="008080"/>
              </a:buClr>
              <a:buSzTx/>
              <a:defRPr/>
            </a:pPr>
            <a:r>
              <a:rPr lang="en-US" sz="2800" dirty="0" smtClean="0"/>
              <a:t>the extent to which close substitutes are available</a:t>
            </a:r>
          </a:p>
          <a:p>
            <a:pPr marL="463550" lvl="1" indent="-342900" eaLnBrk="1" hangingPunct="1">
              <a:lnSpc>
                <a:spcPct val="105000"/>
              </a:lnSpc>
              <a:spcBef>
                <a:spcPct val="30000"/>
              </a:spcBef>
              <a:buClr>
                <a:srgbClr val="008080"/>
              </a:buClr>
              <a:buSzTx/>
              <a:defRPr/>
            </a:pPr>
            <a:r>
              <a:rPr lang="en-US" sz="2800" dirty="0" smtClean="0"/>
              <a:t>whether the good is a necessity or a luxury</a:t>
            </a:r>
          </a:p>
          <a:p>
            <a:pPr marL="463550" lvl="1" indent="-342900" eaLnBrk="1" hangingPunct="1">
              <a:lnSpc>
                <a:spcPct val="105000"/>
              </a:lnSpc>
              <a:spcBef>
                <a:spcPct val="30000"/>
              </a:spcBef>
              <a:buClr>
                <a:srgbClr val="008080"/>
              </a:buClr>
              <a:buSzTx/>
              <a:defRPr/>
            </a:pPr>
            <a:r>
              <a:rPr lang="en-US" sz="2800" dirty="0" smtClean="0"/>
              <a:t>how broadly or narrowly the good is defined</a:t>
            </a:r>
          </a:p>
          <a:p>
            <a:pPr marL="463550" lvl="1" indent="-342900">
              <a:spcBef>
                <a:spcPct val="30000"/>
              </a:spcBef>
              <a:buClr>
                <a:srgbClr val="008080"/>
              </a:buClr>
              <a:defRPr/>
            </a:pPr>
            <a:r>
              <a:rPr lang="en-US" sz="2800" dirty="0" smtClean="0"/>
              <a:t>the time horizon—elasticity is higher in the long run than the short run </a:t>
            </a:r>
          </a:p>
        </p:txBody>
      </p:sp>
      <p:sp>
        <p:nvSpPr>
          <p:cNvPr id="2458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bg/>
                                          </p:spTgt>
                                        </p:tgtEl>
                                        <p:attrNameLst>
                                          <p:attrName>style.visibility</p:attrName>
                                        </p:attrNameLst>
                                      </p:cBhvr>
                                      <p:to>
                                        <p:strVal val="visible"/>
                                      </p:to>
                                    </p:set>
                                    <p:animEffect transition="in" filter="dissolve">
                                      <p:cBhvr>
                                        <p:cTn id="7" dur="500"/>
                                        <p:tgtEl>
                                          <p:spTgt spid="89091">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091">
                                            <p:txEl>
                                              <p:pRg st="0" end="0"/>
                                            </p:txEl>
                                          </p:spTgt>
                                        </p:tgtEl>
                                        <p:attrNameLst>
                                          <p:attrName>style.visibility</p:attrName>
                                        </p:attrNameLst>
                                      </p:cBhvr>
                                      <p:to>
                                        <p:strVal val="visible"/>
                                      </p:to>
                                    </p:set>
                                    <p:animEffect transition="in" filter="dissolve">
                                      <p:cBhvr>
                                        <p:cTn id="10" dur="500"/>
                                        <p:tgtEl>
                                          <p:spTgt spid="890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animEffect transition="in" filter="dissolve">
                                      <p:cBhvr>
                                        <p:cTn id="15" dur="500"/>
                                        <p:tgtEl>
                                          <p:spTgt spid="890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9091">
                                            <p:txEl>
                                              <p:pRg st="2" end="2"/>
                                            </p:txEl>
                                          </p:spTgt>
                                        </p:tgtEl>
                                        <p:attrNameLst>
                                          <p:attrName>style.visibility</p:attrName>
                                        </p:attrNameLst>
                                      </p:cBhvr>
                                      <p:to>
                                        <p:strVal val="visible"/>
                                      </p:to>
                                    </p:set>
                                    <p:animEffect transition="in" filter="dissolve">
                                      <p:cBhvr>
                                        <p:cTn id="20" dur="500"/>
                                        <p:tgtEl>
                                          <p:spTgt spid="8909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Effect transition="in" filter="dissolve">
                                      <p:cBhvr>
                                        <p:cTn id="25" dur="500"/>
                                        <p:tgtEl>
                                          <p:spTgt spid="8909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9091">
                                            <p:txEl>
                                              <p:pRg st="4" end="4"/>
                                            </p:txEl>
                                          </p:spTgt>
                                        </p:tgtEl>
                                        <p:attrNameLst>
                                          <p:attrName>style.visibility</p:attrName>
                                        </p:attrNameLst>
                                      </p:cBhvr>
                                      <p:to>
                                        <p:strVal val="visible"/>
                                      </p:to>
                                    </p:set>
                                    <p:animEffect transition="in" filter="dissolve">
                                      <p:cBhvr>
                                        <p:cTn id="30"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5"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What is elasticity?  What kinds of issues can elasticity help us understand?</a:t>
            </a:r>
          </a:p>
          <a:p>
            <a:pPr marL="285750" indent="-285750">
              <a:buClr>
                <a:srgbClr val="6C45BB"/>
              </a:buClr>
              <a:buSzPct val="120000"/>
              <a:buFont typeface="Arial" pitchFamily="34" charset="0"/>
              <a:buChar char="•"/>
            </a:pPr>
            <a:r>
              <a:rPr lang="en-US" dirty="0" smtClean="0"/>
              <a:t>What is the price elasticity of demand?  </a:t>
            </a:r>
            <a:br>
              <a:rPr lang="en-US" dirty="0" smtClean="0"/>
            </a:br>
            <a:r>
              <a:rPr lang="en-US" dirty="0" smtClean="0"/>
              <a:t>How is it related to the demand curve?  </a:t>
            </a:r>
            <a:br>
              <a:rPr lang="en-US" dirty="0" smtClean="0"/>
            </a:br>
            <a:r>
              <a:rPr lang="en-US" dirty="0" smtClean="0"/>
              <a:t>How is it related to revenue &amp; expenditure?</a:t>
            </a:r>
          </a:p>
          <a:p>
            <a:pPr marL="285750" indent="-285750">
              <a:buClr>
                <a:srgbClr val="6C45BB"/>
              </a:buClr>
              <a:buSzPct val="120000"/>
              <a:buFont typeface="Arial" pitchFamily="34" charset="0"/>
              <a:buChar char="•"/>
            </a:pPr>
            <a:r>
              <a:rPr lang="en-US" dirty="0" smtClean="0"/>
              <a:t>What is the price elasticity of supply?  </a:t>
            </a:r>
            <a:br>
              <a:rPr lang="en-US" dirty="0" smtClean="0"/>
            </a:br>
            <a:r>
              <a:rPr lang="en-US" dirty="0" smtClean="0"/>
              <a:t>How is it related to the supply curve?  </a:t>
            </a:r>
          </a:p>
          <a:p>
            <a:pPr marL="285750" indent="-285750">
              <a:buClr>
                <a:srgbClr val="6C45BB"/>
              </a:buClr>
              <a:buSzPct val="120000"/>
              <a:buFont typeface="Arial" pitchFamily="34" charset="0"/>
              <a:buChar char="•"/>
            </a:pPr>
            <a:r>
              <a:rPr lang="en-US" dirty="0" smtClean="0"/>
              <a:t>What are the income and cross-price </a:t>
            </a:r>
            <a:r>
              <a:rPr lang="en-US" dirty="0" err="1" smtClean="0"/>
              <a:t>elasticities</a:t>
            </a:r>
            <a:r>
              <a:rPr lang="en-US" dirty="0" smtClean="0"/>
              <a:t> of demand?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smtClean="0"/>
              <a:t>The Variety of Demand Curves</a:t>
            </a:r>
          </a:p>
        </p:txBody>
      </p:sp>
      <p:sp>
        <p:nvSpPr>
          <p:cNvPr id="25605" name="Rectangle 3"/>
          <p:cNvSpPr>
            <a:spLocks noGrp="1" noChangeArrowheads="1"/>
          </p:cNvSpPr>
          <p:nvPr>
            <p:ph idx="1"/>
          </p:nvPr>
        </p:nvSpPr>
        <p:spPr/>
        <p:txBody>
          <a:bodyPr/>
          <a:lstStyle/>
          <a:p>
            <a:pPr eaLnBrk="1" hangingPunct="1">
              <a:spcBef>
                <a:spcPct val="55000"/>
              </a:spcBef>
            </a:pPr>
            <a:r>
              <a:rPr lang="en-US" smtClean="0"/>
              <a:t>The price elasticity of demand is closely related to the slope of the demand curve. </a:t>
            </a:r>
          </a:p>
          <a:p>
            <a:pPr eaLnBrk="1" hangingPunct="1">
              <a:spcBef>
                <a:spcPct val="55000"/>
              </a:spcBef>
            </a:pPr>
            <a:r>
              <a:rPr lang="en-US" smtClean="0"/>
              <a:t>Rule of thumb:  </a:t>
            </a:r>
            <a:br>
              <a:rPr lang="en-US" smtClean="0"/>
            </a:br>
            <a:r>
              <a:rPr lang="en-US" smtClean="0"/>
              <a:t>The flatter the curve, the bigger the elasticity.  </a:t>
            </a:r>
            <a:br>
              <a:rPr lang="en-US" smtClean="0"/>
            </a:br>
            <a:r>
              <a:rPr lang="en-US" smtClean="0"/>
              <a:t>The steeper the curve, the smaller the elasticity. </a:t>
            </a:r>
          </a:p>
          <a:p>
            <a:pPr eaLnBrk="1" hangingPunct="1">
              <a:spcBef>
                <a:spcPct val="55000"/>
              </a:spcBef>
            </a:pPr>
            <a:r>
              <a:rPr lang="en-US" smtClean="0"/>
              <a:t>Five different classifications of </a:t>
            </a:r>
            <a:r>
              <a:rPr lang="en-US" b="1" i="1" smtClean="0"/>
              <a:t>D</a:t>
            </a:r>
            <a:r>
              <a:rPr lang="en-US" smtClean="0"/>
              <a:t> curves.…</a:t>
            </a:r>
          </a:p>
        </p:txBody>
      </p:sp>
      <p:sp>
        <p:nvSpPr>
          <p:cNvPr id="2560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ipe(lef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wipe(left)">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wipe(left)">
                                      <p:cBhvr>
                                        <p:cTn id="17" dur="5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67238" y="3019425"/>
            <a:ext cx="1943100" cy="2386013"/>
            <a:chOff x="2877" y="1902"/>
            <a:chExt cx="1224" cy="1503"/>
          </a:xfrm>
        </p:grpSpPr>
        <p:sp>
          <p:nvSpPr>
            <p:cNvPr id="26665" name="Text Box 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26666" name="Text Box 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grpSp>
          <p:nvGrpSpPr>
            <p:cNvPr id="3" name="Group 5"/>
            <p:cNvGrpSpPr>
              <a:grpSpLocks/>
            </p:cNvGrpSpPr>
            <p:nvPr/>
          </p:nvGrpSpPr>
          <p:grpSpPr bwMode="auto">
            <a:xfrm>
              <a:off x="3265" y="2047"/>
              <a:ext cx="662" cy="1079"/>
              <a:chOff x="3265" y="2047"/>
              <a:chExt cx="662" cy="1178"/>
            </a:xfrm>
          </p:grpSpPr>
          <p:sp>
            <p:nvSpPr>
              <p:cNvPr id="26668" name="Line 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p>
            </p:txBody>
          </p:sp>
          <p:sp>
            <p:nvSpPr>
              <p:cNvPr id="26669" name="Line 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p>
            </p:txBody>
          </p:sp>
        </p:grpSp>
      </p:grpSp>
      <p:grpSp>
        <p:nvGrpSpPr>
          <p:cNvPr id="4" name="Group 8"/>
          <p:cNvGrpSpPr>
            <a:grpSpLocks/>
          </p:cNvGrpSpPr>
          <p:nvPr/>
        </p:nvGrpSpPr>
        <p:grpSpPr bwMode="auto">
          <a:xfrm>
            <a:off x="5935663" y="2287588"/>
            <a:ext cx="614362" cy="2676525"/>
            <a:chOff x="3739" y="1441"/>
            <a:chExt cx="387" cy="1686"/>
          </a:xfrm>
        </p:grpSpPr>
        <p:sp>
          <p:nvSpPr>
            <p:cNvPr id="26663" name="Text Box 9"/>
            <p:cNvSpPr txBox="1">
              <a:spLocks noChangeArrowheads="1"/>
            </p:cNvSpPr>
            <p:nvPr/>
          </p:nvSpPr>
          <p:spPr bwMode="auto">
            <a:xfrm>
              <a:off x="3739" y="1441"/>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sp>
          <p:nvSpPr>
            <p:cNvPr id="26664" name="Line 10"/>
            <p:cNvSpPr>
              <a:spLocks noChangeShapeType="1"/>
            </p:cNvSpPr>
            <p:nvPr/>
          </p:nvSpPr>
          <p:spPr bwMode="auto">
            <a:xfrm flipH="1">
              <a:off x="3917" y="1692"/>
              <a:ext cx="0" cy="1435"/>
            </a:xfrm>
            <a:prstGeom prst="line">
              <a:avLst/>
            </a:prstGeom>
            <a:noFill/>
            <a:ln w="38100">
              <a:solidFill>
                <a:srgbClr val="003399"/>
              </a:solidFill>
              <a:round/>
              <a:headEnd/>
              <a:tailEnd/>
            </a:ln>
          </p:spPr>
          <p:txBody>
            <a:bodyPr/>
            <a:lstStyle/>
            <a:p>
              <a:endParaRPr lang="en-US"/>
            </a:p>
          </p:txBody>
        </p:sp>
      </p:grpSp>
      <p:sp>
        <p:nvSpPr>
          <p:cNvPr id="26630" name="Rectangle 11"/>
          <p:cNvSpPr>
            <a:spLocks noGrp="1" noChangeArrowheads="1"/>
          </p:cNvSpPr>
          <p:nvPr>
            <p:ph type="title" idx="4294967295"/>
          </p:nvPr>
        </p:nvSpPr>
        <p:spPr>
          <a:xfrm>
            <a:off x="407988" y="249238"/>
            <a:ext cx="8494712" cy="619125"/>
          </a:xfrm>
        </p:spPr>
        <p:txBody>
          <a:bodyPr>
            <a:normAutofit fontScale="90000"/>
          </a:bodyPr>
          <a:lstStyle/>
          <a:p>
            <a:pPr algn="l" eaLnBrk="1" hangingPunct="1"/>
            <a:r>
              <a:rPr lang="en-US" sz="3200" smtClean="0">
                <a:solidFill>
                  <a:srgbClr val="CC0000"/>
                </a:solidFill>
              </a:rPr>
              <a:t>“Perfectly inelastic demand”</a:t>
            </a:r>
            <a:r>
              <a:rPr lang="en-US" sz="2700" smtClean="0">
                <a:solidFill>
                  <a:srgbClr val="CC0000"/>
                </a:solidFill>
              </a:rPr>
              <a:t>  </a:t>
            </a:r>
            <a:r>
              <a:rPr lang="en-US" sz="2700" b="0" smtClean="0">
                <a:solidFill>
                  <a:srgbClr val="CC0000"/>
                </a:solidFill>
              </a:rPr>
              <a:t>(one extreme case)</a:t>
            </a:r>
          </a:p>
        </p:txBody>
      </p:sp>
      <p:grpSp>
        <p:nvGrpSpPr>
          <p:cNvPr id="5" name="Group 12"/>
          <p:cNvGrpSpPr>
            <a:grpSpLocks/>
          </p:cNvGrpSpPr>
          <p:nvPr/>
        </p:nvGrpSpPr>
        <p:grpSpPr bwMode="auto">
          <a:xfrm>
            <a:off x="4826000" y="2114550"/>
            <a:ext cx="3870325" cy="3060700"/>
            <a:chOff x="3226" y="1041"/>
            <a:chExt cx="2146" cy="1792"/>
          </a:xfrm>
        </p:grpSpPr>
        <p:grpSp>
          <p:nvGrpSpPr>
            <p:cNvPr id="6" name="Group 13"/>
            <p:cNvGrpSpPr>
              <a:grpSpLocks/>
            </p:cNvGrpSpPr>
            <p:nvPr/>
          </p:nvGrpSpPr>
          <p:grpSpPr bwMode="auto">
            <a:xfrm>
              <a:off x="3421" y="1302"/>
              <a:ext cx="1661" cy="1413"/>
              <a:chOff x="1098" y="1361"/>
              <a:chExt cx="2116" cy="2027"/>
            </a:xfrm>
          </p:grpSpPr>
          <p:sp>
            <p:nvSpPr>
              <p:cNvPr id="26661" name="Line 14"/>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6662" name="Line 15"/>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6659" name="Text Box 16"/>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6660" name="Text Box 17"/>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7" name="Group 18"/>
          <p:cNvGrpSpPr>
            <a:grpSpLocks/>
          </p:cNvGrpSpPr>
          <p:nvPr/>
        </p:nvGrpSpPr>
        <p:grpSpPr bwMode="auto">
          <a:xfrm>
            <a:off x="4560888" y="3706813"/>
            <a:ext cx="1727200" cy="457200"/>
            <a:chOff x="2873" y="2335"/>
            <a:chExt cx="1088" cy="288"/>
          </a:xfrm>
        </p:grpSpPr>
        <p:sp>
          <p:nvSpPr>
            <p:cNvPr id="26655" name="Text Box 19"/>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26656" name="Line 20"/>
            <p:cNvSpPr>
              <a:spLocks noChangeShapeType="1"/>
            </p:cNvSpPr>
            <p:nvPr/>
          </p:nvSpPr>
          <p:spPr bwMode="auto">
            <a:xfrm>
              <a:off x="3264" y="2463"/>
              <a:ext cx="647" cy="0"/>
            </a:xfrm>
            <a:prstGeom prst="line">
              <a:avLst/>
            </a:prstGeom>
            <a:noFill/>
            <a:ln w="9525">
              <a:solidFill>
                <a:srgbClr val="777777"/>
              </a:solidFill>
              <a:prstDash val="lgDash"/>
              <a:round/>
              <a:headEnd/>
              <a:tailEnd/>
            </a:ln>
          </p:spPr>
          <p:txBody>
            <a:bodyPr/>
            <a:lstStyle/>
            <a:p>
              <a:endParaRPr lang="en-US"/>
            </a:p>
          </p:txBody>
        </p:sp>
        <p:sp>
          <p:nvSpPr>
            <p:cNvPr id="26657" name="Oval 21"/>
            <p:cNvSpPr>
              <a:spLocks noChangeArrowheads="1"/>
            </p:cNvSpPr>
            <p:nvPr/>
          </p:nvSpPr>
          <p:spPr bwMode="auto">
            <a:xfrm>
              <a:off x="3873" y="241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392214" name="Line 22"/>
          <p:cNvSpPr>
            <a:spLocks noChangeShapeType="1"/>
          </p:cNvSpPr>
          <p:nvPr/>
        </p:nvSpPr>
        <p:spPr bwMode="auto">
          <a:xfrm rot="10800000" flipH="1" flipV="1">
            <a:off x="5313363" y="3252788"/>
            <a:ext cx="0" cy="657225"/>
          </a:xfrm>
          <a:prstGeom prst="line">
            <a:avLst/>
          </a:prstGeom>
          <a:noFill/>
          <a:ln w="50800">
            <a:solidFill>
              <a:srgbClr val="FF6600"/>
            </a:solidFill>
            <a:round/>
            <a:headEnd/>
            <a:tailEnd type="triangle" w="lg" len="med"/>
          </a:ln>
        </p:spPr>
        <p:txBody>
          <a:bodyPr/>
          <a:lstStyle/>
          <a:p>
            <a:endParaRPr lang="en-US"/>
          </a:p>
        </p:txBody>
      </p:sp>
      <p:sp>
        <p:nvSpPr>
          <p:cNvPr id="392215" name="Text Box 23"/>
          <p:cNvSpPr txBox="1">
            <a:spLocks noChangeArrowheads="1"/>
          </p:cNvSpPr>
          <p:nvPr/>
        </p:nvSpPr>
        <p:spPr bwMode="auto">
          <a:xfrm>
            <a:off x="3579813" y="4633913"/>
            <a:ext cx="1203325"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falls by 10%</a:t>
            </a:r>
          </a:p>
        </p:txBody>
      </p:sp>
      <p:sp>
        <p:nvSpPr>
          <p:cNvPr id="392216" name="Text Box 24"/>
          <p:cNvSpPr txBox="1">
            <a:spLocks noChangeArrowheads="1"/>
          </p:cNvSpPr>
          <p:nvPr/>
        </p:nvSpPr>
        <p:spPr bwMode="auto">
          <a:xfrm>
            <a:off x="5957888" y="5486400"/>
            <a:ext cx="1836737"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changes </a:t>
            </a:r>
            <a:br>
              <a:rPr lang="en-US" sz="2400">
                <a:cs typeface="Arial" charset="0"/>
              </a:rPr>
            </a:br>
            <a:r>
              <a:rPr lang="en-US" sz="2400">
                <a:cs typeface="Arial" charset="0"/>
              </a:rPr>
              <a:t>by  0%</a:t>
            </a:r>
          </a:p>
        </p:txBody>
      </p:sp>
      <p:sp>
        <p:nvSpPr>
          <p:cNvPr id="2663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92218" name="Text Box 26"/>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0%</a:t>
            </a:r>
            <a:endParaRPr lang="en-US" sz="2500" b="1" i="1" baseline="30000">
              <a:solidFill>
                <a:srgbClr val="009900"/>
              </a:solidFill>
              <a:cs typeface="Arial" charset="0"/>
            </a:endParaRPr>
          </a:p>
        </p:txBody>
      </p:sp>
      <p:sp>
        <p:nvSpPr>
          <p:cNvPr id="392219" name="Text Box 27"/>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392220" name="Text Box 28"/>
          <p:cNvSpPr txBox="1">
            <a:spLocks noChangeArrowheads="1"/>
          </p:cNvSpPr>
          <p:nvPr/>
        </p:nvSpPr>
        <p:spPr bwMode="auto">
          <a:xfrm>
            <a:off x="7202488"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 0</a:t>
            </a:r>
          </a:p>
        </p:txBody>
      </p:sp>
      <p:grpSp>
        <p:nvGrpSpPr>
          <p:cNvPr id="8" name="Group 29"/>
          <p:cNvGrpSpPr>
            <a:grpSpLocks/>
          </p:cNvGrpSpPr>
          <p:nvPr/>
        </p:nvGrpSpPr>
        <p:grpSpPr bwMode="auto">
          <a:xfrm>
            <a:off x="725488" y="874713"/>
            <a:ext cx="6413500" cy="981075"/>
            <a:chOff x="747" y="551"/>
            <a:chExt cx="4040" cy="618"/>
          </a:xfrm>
        </p:grpSpPr>
        <p:sp>
          <p:nvSpPr>
            <p:cNvPr id="26648" name="Text Box 30"/>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demand</a:t>
              </a:r>
            </a:p>
          </p:txBody>
        </p:sp>
        <p:sp>
          <p:nvSpPr>
            <p:cNvPr id="26649"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6650"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26651"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26652"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26653"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6654"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26641" name="Oval 37"/>
          <p:cNvSpPr>
            <a:spLocks noChangeArrowheads="1"/>
          </p:cNvSpPr>
          <p:nvPr/>
        </p:nvSpPr>
        <p:spPr bwMode="auto">
          <a:xfrm>
            <a:off x="6148388" y="317976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6642" name="Rectangle 38"/>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Consumers’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26643" name="Rectangle 39"/>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D</a:t>
            </a:r>
            <a:r>
              <a:rPr lang="en-US" sz="2600">
                <a:cs typeface="Arial" charset="0"/>
              </a:rPr>
              <a:t> curve:</a:t>
            </a:r>
            <a:endParaRPr lang="en-US" sz="2600">
              <a:solidFill>
                <a:srgbClr val="0000FF"/>
              </a:solidFill>
              <a:cs typeface="Arial" charset="0"/>
            </a:endParaRPr>
          </a:p>
        </p:txBody>
      </p:sp>
      <p:sp>
        <p:nvSpPr>
          <p:cNvPr id="26644" name="Rectangle 40"/>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26645" name="Rectangle 41"/>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vertical</a:t>
            </a:r>
          </a:p>
        </p:txBody>
      </p:sp>
      <p:sp>
        <p:nvSpPr>
          <p:cNvPr id="26646" name="Rectangle 42"/>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none</a:t>
            </a:r>
          </a:p>
        </p:txBody>
      </p:sp>
      <p:sp>
        <p:nvSpPr>
          <p:cNvPr id="392235" name="Rectangle 43"/>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2215"/>
                                        </p:tgtEl>
                                        <p:attrNameLst>
                                          <p:attrName>style.visibility</p:attrName>
                                        </p:attrNameLst>
                                      </p:cBhvr>
                                      <p:to>
                                        <p:strVal val="visible"/>
                                      </p:to>
                                    </p:set>
                                    <p:animEffect transition="in" filter="dissolve">
                                      <p:cBhvr>
                                        <p:cTn id="7" dur="500"/>
                                        <p:tgtEl>
                                          <p:spTgt spid="3922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2219"/>
                                        </p:tgtEl>
                                        <p:attrNameLst>
                                          <p:attrName>style.visibility</p:attrName>
                                        </p:attrNameLst>
                                      </p:cBhvr>
                                      <p:to>
                                        <p:strVal val="visible"/>
                                      </p:to>
                                    </p:set>
                                    <p:animEffect transition="in" filter="dissolve">
                                      <p:cBhvr>
                                        <p:cTn id="10" dur="500"/>
                                        <p:tgtEl>
                                          <p:spTgt spid="39221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92214"/>
                                        </p:tgtEl>
                                        <p:attrNameLst>
                                          <p:attrName>style.visibility</p:attrName>
                                        </p:attrNameLst>
                                      </p:cBhvr>
                                      <p:to>
                                        <p:strVal val="visible"/>
                                      </p:to>
                                    </p:set>
                                    <p:animEffect transition="in" filter="wipe(up)">
                                      <p:cBhvr>
                                        <p:cTn id="14" dur="500"/>
                                        <p:tgtEl>
                                          <p:spTgt spid="3922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2216"/>
                                        </p:tgtEl>
                                        <p:attrNameLst>
                                          <p:attrName>style.visibility</p:attrName>
                                        </p:attrNameLst>
                                      </p:cBhvr>
                                      <p:to>
                                        <p:strVal val="visible"/>
                                      </p:to>
                                    </p:set>
                                    <p:animEffect transition="in" filter="dissolve">
                                      <p:cBhvr>
                                        <p:cTn id="23" dur="500"/>
                                        <p:tgtEl>
                                          <p:spTgt spid="39221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2218"/>
                                        </p:tgtEl>
                                        <p:attrNameLst>
                                          <p:attrName>style.visibility</p:attrName>
                                        </p:attrNameLst>
                                      </p:cBhvr>
                                      <p:to>
                                        <p:strVal val="visible"/>
                                      </p:to>
                                    </p:set>
                                    <p:animEffect transition="in" filter="dissolve">
                                      <p:cBhvr>
                                        <p:cTn id="26" dur="500"/>
                                        <p:tgtEl>
                                          <p:spTgt spid="39221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92220"/>
                                        </p:tgtEl>
                                        <p:attrNameLst>
                                          <p:attrName>style.visibility</p:attrName>
                                        </p:attrNameLst>
                                      </p:cBhvr>
                                      <p:to>
                                        <p:strVal val="visible"/>
                                      </p:to>
                                    </p:set>
                                    <p:animEffect transition="in" filter="dissolve">
                                      <p:cBhvr>
                                        <p:cTn id="31" dur="500"/>
                                        <p:tgtEl>
                                          <p:spTgt spid="3922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92235"/>
                                        </p:tgtEl>
                                        <p:attrNameLst>
                                          <p:attrName>style.visibility</p:attrName>
                                        </p:attrNameLst>
                                      </p:cBhvr>
                                      <p:to>
                                        <p:strVal val="visible"/>
                                      </p:to>
                                    </p:set>
                                    <p:animEffect transition="in" filter="dissolve">
                                      <p:cBhvr>
                                        <p:cTn id="34" dur="500"/>
                                        <p:tgtEl>
                                          <p:spTgt spid="39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14" grpId="0" animBg="1"/>
      <p:bldP spid="392215" grpId="0" animBg="1"/>
      <p:bldP spid="392216" grpId="0" animBg="1"/>
      <p:bldP spid="392218" grpId="0"/>
      <p:bldP spid="392219" grpId="0"/>
      <p:bldP spid="392220" grpId="0"/>
      <p:bldP spid="39223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84875" y="1900238"/>
            <a:ext cx="2193925" cy="2709862"/>
            <a:chOff x="3770" y="1197"/>
            <a:chExt cx="1388" cy="1707"/>
          </a:xfrm>
        </p:grpSpPr>
        <p:sp>
          <p:nvSpPr>
            <p:cNvPr id="27696" name="Arc 3"/>
            <p:cNvSpPr>
              <a:spLocks/>
            </p:cNvSpPr>
            <p:nvPr/>
          </p:nvSpPr>
          <p:spPr bwMode="auto">
            <a:xfrm flipH="1" flipV="1">
              <a:off x="3770" y="1197"/>
              <a:ext cx="1388" cy="1565"/>
            </a:xfrm>
            <a:custGeom>
              <a:avLst/>
              <a:gdLst>
                <a:gd name="T0" fmla="*/ 0 w 21334"/>
                <a:gd name="T1" fmla="*/ 0 h 18670"/>
                <a:gd name="T2" fmla="*/ 0 w 21334"/>
                <a:gd name="T3" fmla="*/ 0 h 18670"/>
                <a:gd name="T4" fmla="*/ 0 w 21334"/>
                <a:gd name="T5" fmla="*/ 0 h 18670"/>
                <a:gd name="T6" fmla="*/ 0 60000 65536"/>
                <a:gd name="T7" fmla="*/ 0 60000 65536"/>
                <a:gd name="T8" fmla="*/ 0 60000 65536"/>
                <a:gd name="T9" fmla="*/ 0 w 21334"/>
                <a:gd name="T10" fmla="*/ 0 h 18670"/>
                <a:gd name="T11" fmla="*/ 21334 w 21334"/>
                <a:gd name="T12" fmla="*/ 18670 h 18670"/>
              </a:gdLst>
              <a:ahLst/>
              <a:cxnLst>
                <a:cxn ang="T6">
                  <a:pos x="T0" y="T1"/>
                </a:cxn>
                <a:cxn ang="T7">
                  <a:pos x="T2" y="T3"/>
                </a:cxn>
                <a:cxn ang="T8">
                  <a:pos x="T4" y="T5"/>
                </a:cxn>
              </a:cxnLst>
              <a:rect l="T9" t="T10" r="T11" b="T12"/>
              <a:pathLst>
                <a:path w="21334" h="18670" fill="none" extrusionOk="0">
                  <a:moveTo>
                    <a:pt x="10862" y="0"/>
                  </a:moveTo>
                  <a:cubicBezTo>
                    <a:pt x="16474" y="3265"/>
                    <a:pt x="20319" y="8880"/>
                    <a:pt x="21334" y="15292"/>
                  </a:cubicBezTo>
                </a:path>
                <a:path w="21334" h="18670" stroke="0" extrusionOk="0">
                  <a:moveTo>
                    <a:pt x="10862" y="0"/>
                  </a:moveTo>
                  <a:cubicBezTo>
                    <a:pt x="16474" y="3265"/>
                    <a:pt x="20319" y="8880"/>
                    <a:pt x="21334" y="15292"/>
                  </a:cubicBezTo>
                  <a:lnTo>
                    <a:pt x="0" y="18670"/>
                  </a:lnTo>
                  <a:close/>
                </a:path>
              </a:pathLst>
            </a:custGeom>
            <a:noFill/>
            <a:ln w="38100">
              <a:solidFill>
                <a:srgbClr val="003399"/>
              </a:solidFill>
              <a:round/>
              <a:headEnd/>
              <a:tailEnd/>
            </a:ln>
          </p:spPr>
          <p:txBody>
            <a:bodyPr wrap="none" anchor="ctr"/>
            <a:lstStyle/>
            <a:p>
              <a:endParaRPr lang="en-US"/>
            </a:p>
          </p:txBody>
        </p:sp>
        <p:sp>
          <p:nvSpPr>
            <p:cNvPr id="27697" name="Text Box 4"/>
            <p:cNvSpPr txBox="1">
              <a:spLocks noChangeArrowheads="1"/>
            </p:cNvSpPr>
            <p:nvPr/>
          </p:nvSpPr>
          <p:spPr bwMode="auto">
            <a:xfrm>
              <a:off x="4372" y="2615"/>
              <a:ext cx="352" cy="289"/>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sp>
        <p:nvSpPr>
          <p:cNvPr id="27653" name="Rectangle 5"/>
          <p:cNvSpPr>
            <a:spLocks noGrp="1" noChangeArrowheads="1"/>
          </p:cNvSpPr>
          <p:nvPr>
            <p:ph type="title" idx="4294967295"/>
          </p:nvPr>
        </p:nvSpPr>
        <p:spPr>
          <a:xfrm>
            <a:off x="407988" y="249238"/>
            <a:ext cx="8335962" cy="619125"/>
          </a:xfrm>
        </p:spPr>
        <p:txBody>
          <a:bodyPr/>
          <a:lstStyle/>
          <a:p>
            <a:pPr algn="l" eaLnBrk="1" hangingPunct="1"/>
            <a:r>
              <a:rPr lang="en-US" sz="3200" smtClean="0">
                <a:solidFill>
                  <a:srgbClr val="CC0000"/>
                </a:solidFill>
              </a:rPr>
              <a:t>“Inelastic demand”</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27694"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7695"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7692"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7693"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2"/>
          <p:cNvGrpSpPr>
            <a:grpSpLocks/>
          </p:cNvGrpSpPr>
          <p:nvPr/>
        </p:nvGrpSpPr>
        <p:grpSpPr bwMode="auto">
          <a:xfrm>
            <a:off x="4567238" y="3019425"/>
            <a:ext cx="1943100" cy="2386013"/>
            <a:chOff x="2877" y="1902"/>
            <a:chExt cx="1224" cy="1503"/>
          </a:xfrm>
        </p:grpSpPr>
        <p:sp>
          <p:nvSpPr>
            <p:cNvPr id="27685"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27686"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grpSp>
          <p:nvGrpSpPr>
            <p:cNvPr id="6" name="Group 15"/>
            <p:cNvGrpSpPr>
              <a:grpSpLocks/>
            </p:cNvGrpSpPr>
            <p:nvPr/>
          </p:nvGrpSpPr>
          <p:grpSpPr bwMode="auto">
            <a:xfrm>
              <a:off x="3265" y="2047"/>
              <a:ext cx="662" cy="1079"/>
              <a:chOff x="3265" y="2047"/>
              <a:chExt cx="662" cy="1178"/>
            </a:xfrm>
          </p:grpSpPr>
          <p:sp>
            <p:nvSpPr>
              <p:cNvPr id="27689"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p>
            </p:txBody>
          </p:sp>
          <p:sp>
            <p:nvSpPr>
              <p:cNvPr id="27690"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p>
            </p:txBody>
          </p:sp>
        </p:grpSp>
        <p:sp>
          <p:nvSpPr>
            <p:cNvPr id="27688"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19"/>
          <p:cNvGrpSpPr>
            <a:grpSpLocks/>
          </p:cNvGrpSpPr>
          <p:nvPr/>
        </p:nvGrpSpPr>
        <p:grpSpPr bwMode="auto">
          <a:xfrm>
            <a:off x="6357938" y="3916363"/>
            <a:ext cx="547687" cy="1492250"/>
            <a:chOff x="4005" y="2467"/>
            <a:chExt cx="345" cy="940"/>
          </a:xfrm>
        </p:grpSpPr>
        <p:sp>
          <p:nvSpPr>
            <p:cNvPr id="27683" name="Text Box 20"/>
            <p:cNvSpPr txBox="1">
              <a:spLocks noChangeArrowheads="1"/>
            </p:cNvSpPr>
            <p:nvPr/>
          </p:nvSpPr>
          <p:spPr bwMode="auto">
            <a:xfrm>
              <a:off x="4005" y="3119"/>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27684" name="Line 21"/>
            <p:cNvSpPr>
              <a:spLocks noChangeShapeType="1"/>
            </p:cNvSpPr>
            <p:nvPr/>
          </p:nvSpPr>
          <p:spPr bwMode="auto">
            <a:xfrm>
              <a:off x="4148" y="2467"/>
              <a:ext cx="0" cy="654"/>
            </a:xfrm>
            <a:prstGeom prst="line">
              <a:avLst/>
            </a:prstGeom>
            <a:noFill/>
            <a:ln w="9525">
              <a:solidFill>
                <a:srgbClr val="777777"/>
              </a:solidFill>
              <a:prstDash val="lgDash"/>
              <a:round/>
              <a:headEnd/>
              <a:tailEnd/>
            </a:ln>
          </p:spPr>
          <p:txBody>
            <a:bodyPr/>
            <a:lstStyle/>
            <a:p>
              <a:endParaRPr lang="en-US"/>
            </a:p>
          </p:txBody>
        </p:sp>
      </p:grpSp>
      <p:grpSp>
        <p:nvGrpSpPr>
          <p:cNvPr id="8" name="Group 22"/>
          <p:cNvGrpSpPr>
            <a:grpSpLocks/>
          </p:cNvGrpSpPr>
          <p:nvPr/>
        </p:nvGrpSpPr>
        <p:grpSpPr bwMode="auto">
          <a:xfrm>
            <a:off x="4560888" y="3706813"/>
            <a:ext cx="2093912" cy="457200"/>
            <a:chOff x="2873" y="2335"/>
            <a:chExt cx="1319" cy="288"/>
          </a:xfrm>
        </p:grpSpPr>
        <p:sp>
          <p:nvSpPr>
            <p:cNvPr id="27680"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27681" name="Line 24"/>
            <p:cNvSpPr>
              <a:spLocks noChangeShapeType="1"/>
            </p:cNvSpPr>
            <p:nvPr/>
          </p:nvSpPr>
          <p:spPr bwMode="auto">
            <a:xfrm flipV="1">
              <a:off x="3264" y="2463"/>
              <a:ext cx="878" cy="0"/>
            </a:xfrm>
            <a:prstGeom prst="line">
              <a:avLst/>
            </a:prstGeom>
            <a:noFill/>
            <a:ln w="9525">
              <a:solidFill>
                <a:srgbClr val="777777"/>
              </a:solidFill>
              <a:prstDash val="lgDash"/>
              <a:round/>
              <a:headEnd/>
              <a:tailEnd/>
            </a:ln>
          </p:spPr>
          <p:txBody>
            <a:bodyPr/>
            <a:lstStyle/>
            <a:p>
              <a:endParaRPr lang="en-US"/>
            </a:p>
          </p:txBody>
        </p:sp>
        <p:sp>
          <p:nvSpPr>
            <p:cNvPr id="27682" name="Oval 25"/>
            <p:cNvSpPr>
              <a:spLocks noChangeArrowheads="1"/>
            </p:cNvSpPr>
            <p:nvPr/>
          </p:nvSpPr>
          <p:spPr bwMode="auto">
            <a:xfrm>
              <a:off x="4104" y="241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394266" name="Line 26"/>
          <p:cNvSpPr>
            <a:spLocks noChangeShapeType="1"/>
          </p:cNvSpPr>
          <p:nvPr/>
        </p:nvSpPr>
        <p:spPr bwMode="auto">
          <a:xfrm rot="10800000" flipH="1" flipV="1">
            <a:off x="5313363" y="3252788"/>
            <a:ext cx="0" cy="657225"/>
          </a:xfrm>
          <a:prstGeom prst="line">
            <a:avLst/>
          </a:prstGeom>
          <a:noFill/>
          <a:ln w="50800">
            <a:solidFill>
              <a:srgbClr val="FF6600"/>
            </a:solidFill>
            <a:round/>
            <a:headEnd/>
            <a:tailEnd type="triangle" w="lg" len="med"/>
          </a:ln>
        </p:spPr>
        <p:txBody>
          <a:bodyPr/>
          <a:lstStyle/>
          <a:p>
            <a:endParaRPr lang="en-US"/>
          </a:p>
        </p:txBody>
      </p:sp>
      <p:sp>
        <p:nvSpPr>
          <p:cNvPr id="394267" name="Line 27"/>
          <p:cNvSpPr>
            <a:spLocks noChangeShapeType="1"/>
          </p:cNvSpPr>
          <p:nvPr/>
        </p:nvSpPr>
        <p:spPr bwMode="auto">
          <a:xfrm rot="5400000" flipV="1">
            <a:off x="6406357" y="4656931"/>
            <a:ext cx="0" cy="347663"/>
          </a:xfrm>
          <a:prstGeom prst="line">
            <a:avLst/>
          </a:prstGeom>
          <a:noFill/>
          <a:ln w="50800">
            <a:solidFill>
              <a:srgbClr val="009900"/>
            </a:solidFill>
            <a:round/>
            <a:headEnd/>
            <a:tailEnd type="triangle" w="lg" len="med"/>
          </a:ln>
        </p:spPr>
        <p:txBody>
          <a:bodyPr/>
          <a:lstStyle/>
          <a:p>
            <a:endParaRPr lang="en-US"/>
          </a:p>
        </p:txBody>
      </p:sp>
      <p:sp>
        <p:nvSpPr>
          <p:cNvPr id="394268" name="Text Box 28"/>
          <p:cNvSpPr txBox="1">
            <a:spLocks noChangeArrowheads="1"/>
          </p:cNvSpPr>
          <p:nvPr/>
        </p:nvSpPr>
        <p:spPr bwMode="auto">
          <a:xfrm>
            <a:off x="5972175" y="5603875"/>
            <a:ext cx="1954213"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rises less than 10%</a:t>
            </a:r>
          </a:p>
        </p:txBody>
      </p:sp>
      <p:sp>
        <p:nvSpPr>
          <p:cNvPr id="2766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94270" name="Text Box 30"/>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&lt; 10%</a:t>
            </a:r>
            <a:endParaRPr lang="en-US" sz="2500" b="1" i="1" baseline="30000">
              <a:solidFill>
                <a:srgbClr val="009900"/>
              </a:solidFill>
              <a:cs typeface="Arial" charset="0"/>
            </a:endParaRPr>
          </a:p>
        </p:txBody>
      </p:sp>
      <p:sp>
        <p:nvSpPr>
          <p:cNvPr id="394271" name="Text Box 31"/>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394272" name="Text Box 32"/>
          <p:cNvSpPr txBox="1">
            <a:spLocks noChangeArrowheads="1"/>
          </p:cNvSpPr>
          <p:nvPr/>
        </p:nvSpPr>
        <p:spPr bwMode="auto">
          <a:xfrm>
            <a:off x="7202488"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&lt; 1</a:t>
            </a:r>
          </a:p>
        </p:txBody>
      </p:sp>
      <p:grpSp>
        <p:nvGrpSpPr>
          <p:cNvPr id="9" name="Group 33"/>
          <p:cNvGrpSpPr>
            <a:grpSpLocks/>
          </p:cNvGrpSpPr>
          <p:nvPr/>
        </p:nvGrpSpPr>
        <p:grpSpPr bwMode="auto">
          <a:xfrm>
            <a:off x="725488" y="874713"/>
            <a:ext cx="6413500" cy="981075"/>
            <a:chOff x="747" y="551"/>
            <a:chExt cx="4040" cy="618"/>
          </a:xfrm>
        </p:grpSpPr>
        <p:sp>
          <p:nvSpPr>
            <p:cNvPr id="27673" name="Text Box 34"/>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demand</a:t>
              </a:r>
            </a:p>
          </p:txBody>
        </p:sp>
        <p:sp>
          <p:nvSpPr>
            <p:cNvPr id="27674" name="Text Box 35"/>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7675" name="Text Box 36"/>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27676" name="Text Box 37"/>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27677" name="Line 38"/>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27678" name="Text Box 39"/>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7679" name="Line 40"/>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394281" name="Text Box 41"/>
          <p:cNvSpPr txBox="1">
            <a:spLocks noChangeArrowheads="1"/>
          </p:cNvSpPr>
          <p:nvPr/>
        </p:nvSpPr>
        <p:spPr bwMode="auto">
          <a:xfrm>
            <a:off x="3579813" y="4633913"/>
            <a:ext cx="1203325"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falls by 10%</a:t>
            </a:r>
          </a:p>
        </p:txBody>
      </p:sp>
      <p:sp>
        <p:nvSpPr>
          <p:cNvPr id="27667" name="Rectangle 42"/>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Consumers’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27668" name="Rectangle 43"/>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D</a:t>
            </a:r>
            <a:r>
              <a:rPr lang="en-US" sz="2600">
                <a:cs typeface="Arial" charset="0"/>
              </a:rPr>
              <a:t> curve:</a:t>
            </a:r>
            <a:endParaRPr lang="en-US" sz="2600">
              <a:solidFill>
                <a:srgbClr val="0000FF"/>
              </a:solidFill>
              <a:cs typeface="Arial" charset="0"/>
            </a:endParaRPr>
          </a:p>
        </p:txBody>
      </p:sp>
      <p:sp>
        <p:nvSpPr>
          <p:cNvPr id="27669" name="Rectangle 44"/>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27670" name="Rectangle 45"/>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steep</a:t>
            </a:r>
          </a:p>
        </p:txBody>
      </p:sp>
      <p:sp>
        <p:nvSpPr>
          <p:cNvPr id="27671" name="Rectangle 46"/>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low</a:t>
            </a:r>
          </a:p>
        </p:txBody>
      </p:sp>
      <p:sp>
        <p:nvSpPr>
          <p:cNvPr id="394287" name="Rectangle 47"/>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&lt;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4281"/>
                                        </p:tgtEl>
                                        <p:attrNameLst>
                                          <p:attrName>style.visibility</p:attrName>
                                        </p:attrNameLst>
                                      </p:cBhvr>
                                      <p:to>
                                        <p:strVal val="visible"/>
                                      </p:to>
                                    </p:set>
                                    <p:animEffect transition="in" filter="dissolve">
                                      <p:cBhvr>
                                        <p:cTn id="7" dur="500"/>
                                        <p:tgtEl>
                                          <p:spTgt spid="3942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4271"/>
                                        </p:tgtEl>
                                        <p:attrNameLst>
                                          <p:attrName>style.visibility</p:attrName>
                                        </p:attrNameLst>
                                      </p:cBhvr>
                                      <p:to>
                                        <p:strVal val="visible"/>
                                      </p:to>
                                    </p:set>
                                    <p:animEffect transition="in" filter="dissolve">
                                      <p:cBhvr>
                                        <p:cTn id="10" dur="500"/>
                                        <p:tgtEl>
                                          <p:spTgt spid="39427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94266"/>
                                        </p:tgtEl>
                                        <p:attrNameLst>
                                          <p:attrName>style.visibility</p:attrName>
                                        </p:attrNameLst>
                                      </p:cBhvr>
                                      <p:to>
                                        <p:strVal val="visible"/>
                                      </p:to>
                                    </p:set>
                                    <p:animEffect transition="in" filter="wipe(up)">
                                      <p:cBhvr>
                                        <p:cTn id="14" dur="500"/>
                                        <p:tgtEl>
                                          <p:spTgt spid="39426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4268"/>
                                        </p:tgtEl>
                                        <p:attrNameLst>
                                          <p:attrName>style.visibility</p:attrName>
                                        </p:attrNameLst>
                                      </p:cBhvr>
                                      <p:to>
                                        <p:strVal val="visible"/>
                                      </p:to>
                                    </p:set>
                                    <p:animEffect transition="in" filter="dissolve">
                                      <p:cBhvr>
                                        <p:cTn id="23" dur="500"/>
                                        <p:tgtEl>
                                          <p:spTgt spid="39426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4270"/>
                                        </p:tgtEl>
                                        <p:attrNameLst>
                                          <p:attrName>style.visibility</p:attrName>
                                        </p:attrNameLst>
                                      </p:cBhvr>
                                      <p:to>
                                        <p:strVal val="visible"/>
                                      </p:to>
                                    </p:set>
                                    <p:animEffect transition="in" filter="dissolve">
                                      <p:cBhvr>
                                        <p:cTn id="26" dur="500"/>
                                        <p:tgtEl>
                                          <p:spTgt spid="39427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94267"/>
                                        </p:tgtEl>
                                        <p:attrNameLst>
                                          <p:attrName>style.visibility</p:attrName>
                                        </p:attrNameLst>
                                      </p:cBhvr>
                                      <p:to>
                                        <p:strVal val="visible"/>
                                      </p:to>
                                    </p:set>
                                    <p:animEffect transition="in" filter="wipe(left)">
                                      <p:cBhvr>
                                        <p:cTn id="30" dur="500"/>
                                        <p:tgtEl>
                                          <p:spTgt spid="394267"/>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94272"/>
                                        </p:tgtEl>
                                        <p:attrNameLst>
                                          <p:attrName>style.visibility</p:attrName>
                                        </p:attrNameLst>
                                      </p:cBhvr>
                                      <p:to>
                                        <p:strVal val="visible"/>
                                      </p:to>
                                    </p:set>
                                    <p:animEffect transition="in" filter="dissolve">
                                      <p:cBhvr>
                                        <p:cTn id="39" dur="500"/>
                                        <p:tgtEl>
                                          <p:spTgt spid="39427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94287"/>
                                        </p:tgtEl>
                                        <p:attrNameLst>
                                          <p:attrName>style.visibility</p:attrName>
                                        </p:attrNameLst>
                                      </p:cBhvr>
                                      <p:to>
                                        <p:strVal val="visible"/>
                                      </p:to>
                                    </p:set>
                                    <p:animEffect transition="in" filter="dissolve">
                                      <p:cBhvr>
                                        <p:cTn id="42" dur="500"/>
                                        <p:tgtEl>
                                          <p:spTgt spid="39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66" grpId="0" animBg="1"/>
      <p:bldP spid="394267" grpId="0" animBg="1"/>
      <p:bldP spid="394268" grpId="0" animBg="1"/>
      <p:bldP spid="394270" grpId="0"/>
      <p:bldP spid="394271" grpId="0"/>
      <p:bldP spid="394272" grpId="0"/>
      <p:bldP spid="394281" grpId="0" animBg="1"/>
      <p:bldP spid="39428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00738" y="2038350"/>
            <a:ext cx="2128837" cy="2389188"/>
            <a:chOff x="4020" y="949"/>
            <a:chExt cx="1477" cy="1505"/>
          </a:xfrm>
        </p:grpSpPr>
        <p:sp>
          <p:nvSpPr>
            <p:cNvPr id="28720" name="Arc 3"/>
            <p:cNvSpPr>
              <a:spLocks/>
            </p:cNvSpPr>
            <p:nvPr/>
          </p:nvSpPr>
          <p:spPr bwMode="auto">
            <a:xfrm flipH="1" flipV="1">
              <a:off x="4020" y="949"/>
              <a:ext cx="1477" cy="1344"/>
            </a:xfrm>
            <a:custGeom>
              <a:avLst/>
              <a:gdLst>
                <a:gd name="T0" fmla="*/ 0 w 21121"/>
                <a:gd name="T1" fmla="*/ 0 h 21063"/>
                <a:gd name="T2" fmla="*/ 0 w 21121"/>
                <a:gd name="T3" fmla="*/ 0 h 21063"/>
                <a:gd name="T4" fmla="*/ 0 w 21121"/>
                <a:gd name="T5" fmla="*/ 0 h 21063"/>
                <a:gd name="T6" fmla="*/ 0 60000 65536"/>
                <a:gd name="T7" fmla="*/ 0 60000 65536"/>
                <a:gd name="T8" fmla="*/ 0 60000 65536"/>
                <a:gd name="T9" fmla="*/ 0 w 21121"/>
                <a:gd name="T10" fmla="*/ 0 h 21063"/>
                <a:gd name="T11" fmla="*/ 21121 w 21121"/>
                <a:gd name="T12" fmla="*/ 21063 h 21063"/>
              </a:gdLst>
              <a:ahLst/>
              <a:cxnLst>
                <a:cxn ang="T6">
                  <a:pos x="T0" y="T1"/>
                </a:cxn>
                <a:cxn ang="T7">
                  <a:pos x="T2" y="T3"/>
                </a:cxn>
                <a:cxn ang="T8">
                  <a:pos x="T4" y="T5"/>
                </a:cxn>
              </a:cxnLst>
              <a:rect l="T9" t="T10" r="T11" b="T12"/>
              <a:pathLst>
                <a:path w="21121" h="21063" fill="none" extrusionOk="0">
                  <a:moveTo>
                    <a:pt x="4785" y="-1"/>
                  </a:moveTo>
                  <a:cubicBezTo>
                    <a:pt x="12985" y="1862"/>
                    <a:pt x="19359" y="8315"/>
                    <a:pt x="21120" y="16539"/>
                  </a:cubicBezTo>
                </a:path>
                <a:path w="21121" h="21063" stroke="0" extrusionOk="0">
                  <a:moveTo>
                    <a:pt x="4785" y="-1"/>
                  </a:moveTo>
                  <a:cubicBezTo>
                    <a:pt x="12985" y="1862"/>
                    <a:pt x="19359" y="8315"/>
                    <a:pt x="21120" y="16539"/>
                  </a:cubicBezTo>
                  <a:lnTo>
                    <a:pt x="0" y="21063"/>
                  </a:lnTo>
                  <a:close/>
                </a:path>
              </a:pathLst>
            </a:custGeom>
            <a:noFill/>
            <a:ln w="38100">
              <a:solidFill>
                <a:srgbClr val="003399"/>
              </a:solidFill>
              <a:round/>
              <a:headEnd/>
              <a:tailEnd/>
            </a:ln>
          </p:spPr>
          <p:txBody>
            <a:bodyPr wrap="none" anchor="ctr"/>
            <a:lstStyle/>
            <a:p>
              <a:endParaRPr lang="en-US"/>
            </a:p>
          </p:txBody>
        </p:sp>
        <p:sp>
          <p:nvSpPr>
            <p:cNvPr id="28721" name="Text Box 4"/>
            <p:cNvSpPr txBox="1">
              <a:spLocks noChangeArrowheads="1"/>
            </p:cNvSpPr>
            <p:nvPr/>
          </p:nvSpPr>
          <p:spPr bwMode="auto">
            <a:xfrm>
              <a:off x="5060" y="2166"/>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sp>
        <p:nvSpPr>
          <p:cNvPr id="28677" name="Rectangle 5"/>
          <p:cNvSpPr>
            <a:spLocks noGrp="1" noChangeArrowheads="1"/>
          </p:cNvSpPr>
          <p:nvPr>
            <p:ph type="title" idx="4294967295"/>
          </p:nvPr>
        </p:nvSpPr>
        <p:spPr>
          <a:xfrm>
            <a:off x="407988" y="249238"/>
            <a:ext cx="5103812" cy="619125"/>
          </a:xfrm>
        </p:spPr>
        <p:txBody>
          <a:bodyPr/>
          <a:lstStyle/>
          <a:p>
            <a:pPr algn="l" eaLnBrk="1" hangingPunct="1"/>
            <a:r>
              <a:rPr lang="en-US" sz="3200" smtClean="0">
                <a:solidFill>
                  <a:srgbClr val="CC0000"/>
                </a:solidFill>
              </a:rPr>
              <a:t>“Unit elastic demand”</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28718"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8719"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8716"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8717"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2"/>
          <p:cNvGrpSpPr>
            <a:grpSpLocks/>
          </p:cNvGrpSpPr>
          <p:nvPr/>
        </p:nvGrpSpPr>
        <p:grpSpPr bwMode="auto">
          <a:xfrm>
            <a:off x="4567238" y="3019425"/>
            <a:ext cx="1943100" cy="2386013"/>
            <a:chOff x="2877" y="1902"/>
            <a:chExt cx="1224" cy="1503"/>
          </a:xfrm>
        </p:grpSpPr>
        <p:sp>
          <p:nvSpPr>
            <p:cNvPr id="28709"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28710"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grpSp>
          <p:nvGrpSpPr>
            <p:cNvPr id="6" name="Group 15"/>
            <p:cNvGrpSpPr>
              <a:grpSpLocks/>
            </p:cNvGrpSpPr>
            <p:nvPr/>
          </p:nvGrpSpPr>
          <p:grpSpPr bwMode="auto">
            <a:xfrm>
              <a:off x="3265" y="2047"/>
              <a:ext cx="662" cy="1079"/>
              <a:chOff x="3265" y="2047"/>
              <a:chExt cx="662" cy="1178"/>
            </a:xfrm>
          </p:grpSpPr>
          <p:sp>
            <p:nvSpPr>
              <p:cNvPr id="28713"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p>
            </p:txBody>
          </p:sp>
          <p:sp>
            <p:nvSpPr>
              <p:cNvPr id="28714"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p>
            </p:txBody>
          </p:sp>
        </p:grpSp>
        <p:sp>
          <p:nvSpPr>
            <p:cNvPr id="28712"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19"/>
          <p:cNvGrpSpPr>
            <a:grpSpLocks/>
          </p:cNvGrpSpPr>
          <p:nvPr/>
        </p:nvGrpSpPr>
        <p:grpSpPr bwMode="auto">
          <a:xfrm>
            <a:off x="6635750" y="3916363"/>
            <a:ext cx="547688" cy="1492250"/>
            <a:chOff x="4452" y="2467"/>
            <a:chExt cx="345" cy="940"/>
          </a:xfrm>
        </p:grpSpPr>
        <p:sp>
          <p:nvSpPr>
            <p:cNvPr id="28707" name="Text Box 20"/>
            <p:cNvSpPr txBox="1">
              <a:spLocks noChangeArrowheads="1"/>
            </p:cNvSpPr>
            <p:nvPr/>
          </p:nvSpPr>
          <p:spPr bwMode="auto">
            <a:xfrm>
              <a:off x="4452" y="3119"/>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28708" name="Line 21"/>
            <p:cNvSpPr>
              <a:spLocks noChangeShapeType="1"/>
            </p:cNvSpPr>
            <p:nvPr/>
          </p:nvSpPr>
          <p:spPr bwMode="auto">
            <a:xfrm>
              <a:off x="4623" y="2467"/>
              <a:ext cx="0" cy="654"/>
            </a:xfrm>
            <a:prstGeom prst="line">
              <a:avLst/>
            </a:prstGeom>
            <a:noFill/>
            <a:ln w="9525">
              <a:solidFill>
                <a:srgbClr val="777777"/>
              </a:solidFill>
              <a:prstDash val="lgDash"/>
              <a:round/>
              <a:headEnd/>
              <a:tailEnd/>
            </a:ln>
          </p:spPr>
          <p:txBody>
            <a:bodyPr/>
            <a:lstStyle/>
            <a:p>
              <a:endParaRPr lang="en-US"/>
            </a:p>
          </p:txBody>
        </p:sp>
      </p:grpSp>
      <p:grpSp>
        <p:nvGrpSpPr>
          <p:cNvPr id="8" name="Group 22"/>
          <p:cNvGrpSpPr>
            <a:grpSpLocks/>
          </p:cNvGrpSpPr>
          <p:nvPr/>
        </p:nvGrpSpPr>
        <p:grpSpPr bwMode="auto">
          <a:xfrm>
            <a:off x="4560888" y="3706813"/>
            <a:ext cx="2411412" cy="457200"/>
            <a:chOff x="2873" y="2335"/>
            <a:chExt cx="1519" cy="288"/>
          </a:xfrm>
        </p:grpSpPr>
        <p:sp>
          <p:nvSpPr>
            <p:cNvPr id="28704"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28705" name="Line 24"/>
            <p:cNvSpPr>
              <a:spLocks noChangeShapeType="1"/>
            </p:cNvSpPr>
            <p:nvPr/>
          </p:nvSpPr>
          <p:spPr bwMode="auto">
            <a:xfrm flipV="1">
              <a:off x="3264" y="2463"/>
              <a:ext cx="1087" cy="0"/>
            </a:xfrm>
            <a:prstGeom prst="line">
              <a:avLst/>
            </a:prstGeom>
            <a:noFill/>
            <a:ln w="9525">
              <a:solidFill>
                <a:srgbClr val="777777"/>
              </a:solidFill>
              <a:prstDash val="lgDash"/>
              <a:round/>
              <a:headEnd/>
              <a:tailEnd/>
            </a:ln>
          </p:spPr>
          <p:txBody>
            <a:bodyPr/>
            <a:lstStyle/>
            <a:p>
              <a:endParaRPr lang="en-US"/>
            </a:p>
          </p:txBody>
        </p:sp>
        <p:sp>
          <p:nvSpPr>
            <p:cNvPr id="28706" name="Oval 25"/>
            <p:cNvSpPr>
              <a:spLocks noChangeArrowheads="1"/>
            </p:cNvSpPr>
            <p:nvPr/>
          </p:nvSpPr>
          <p:spPr bwMode="auto">
            <a:xfrm>
              <a:off x="4304" y="241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396314" name="Line 26"/>
          <p:cNvSpPr>
            <a:spLocks noChangeShapeType="1"/>
          </p:cNvSpPr>
          <p:nvPr/>
        </p:nvSpPr>
        <p:spPr bwMode="auto">
          <a:xfrm rot="10800000" flipH="1" flipV="1">
            <a:off x="5313363" y="3263900"/>
            <a:ext cx="0" cy="657225"/>
          </a:xfrm>
          <a:prstGeom prst="line">
            <a:avLst/>
          </a:prstGeom>
          <a:noFill/>
          <a:ln w="50800">
            <a:solidFill>
              <a:srgbClr val="FF6600"/>
            </a:solidFill>
            <a:round/>
            <a:headEnd/>
            <a:tailEnd type="triangle" w="lg" len="med"/>
          </a:ln>
        </p:spPr>
        <p:txBody>
          <a:bodyPr/>
          <a:lstStyle/>
          <a:p>
            <a:endParaRPr lang="en-US"/>
          </a:p>
        </p:txBody>
      </p:sp>
      <p:sp>
        <p:nvSpPr>
          <p:cNvPr id="396315" name="Text Box 27"/>
          <p:cNvSpPr txBox="1">
            <a:spLocks noChangeArrowheads="1"/>
          </p:cNvSpPr>
          <p:nvPr/>
        </p:nvSpPr>
        <p:spPr bwMode="auto">
          <a:xfrm>
            <a:off x="6381750" y="5581650"/>
            <a:ext cx="2251075" cy="457200"/>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rises by 10%</a:t>
            </a:r>
          </a:p>
        </p:txBody>
      </p:sp>
      <p:sp>
        <p:nvSpPr>
          <p:cNvPr id="2868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96317" name="Text Box 29"/>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10%</a:t>
            </a:r>
            <a:endParaRPr lang="en-US" sz="2500" b="1" i="1" baseline="30000">
              <a:solidFill>
                <a:srgbClr val="009900"/>
              </a:solidFill>
              <a:cs typeface="Arial" charset="0"/>
            </a:endParaRPr>
          </a:p>
        </p:txBody>
      </p:sp>
      <p:sp>
        <p:nvSpPr>
          <p:cNvPr id="396318" name="Text Box 30"/>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396319" name="Text Box 31"/>
          <p:cNvSpPr txBox="1">
            <a:spLocks noChangeArrowheads="1"/>
          </p:cNvSpPr>
          <p:nvPr/>
        </p:nvSpPr>
        <p:spPr bwMode="auto">
          <a:xfrm>
            <a:off x="7202488"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 1</a:t>
            </a:r>
          </a:p>
        </p:txBody>
      </p:sp>
      <p:grpSp>
        <p:nvGrpSpPr>
          <p:cNvPr id="9" name="Group 32"/>
          <p:cNvGrpSpPr>
            <a:grpSpLocks/>
          </p:cNvGrpSpPr>
          <p:nvPr/>
        </p:nvGrpSpPr>
        <p:grpSpPr bwMode="auto">
          <a:xfrm>
            <a:off x="725488" y="874713"/>
            <a:ext cx="6413500" cy="981075"/>
            <a:chOff x="747" y="551"/>
            <a:chExt cx="4040" cy="618"/>
          </a:xfrm>
        </p:grpSpPr>
        <p:sp>
          <p:nvSpPr>
            <p:cNvPr id="28697" name="Text Box 33"/>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demand</a:t>
              </a:r>
            </a:p>
          </p:txBody>
        </p:sp>
        <p:sp>
          <p:nvSpPr>
            <p:cNvPr id="28698" name="Text Box 34"/>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8699" name="Text Box 35"/>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28700" name="Text Box 36"/>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28701" name="Line 37"/>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28702" name="Text Box 38"/>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8703" name="Line 39"/>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396328" name="Line 40"/>
          <p:cNvSpPr>
            <a:spLocks noChangeShapeType="1"/>
          </p:cNvSpPr>
          <p:nvPr/>
        </p:nvSpPr>
        <p:spPr bwMode="auto">
          <a:xfrm rot="5400000" flipH="1" flipV="1">
            <a:off x="6569076" y="4503737"/>
            <a:ext cx="0" cy="657225"/>
          </a:xfrm>
          <a:prstGeom prst="line">
            <a:avLst/>
          </a:prstGeom>
          <a:noFill/>
          <a:ln w="50800">
            <a:solidFill>
              <a:srgbClr val="009900"/>
            </a:solidFill>
            <a:round/>
            <a:headEnd/>
            <a:tailEnd type="triangle" w="lg" len="med"/>
          </a:ln>
        </p:spPr>
        <p:txBody>
          <a:bodyPr/>
          <a:lstStyle/>
          <a:p>
            <a:endParaRPr lang="en-US"/>
          </a:p>
        </p:txBody>
      </p:sp>
      <p:sp>
        <p:nvSpPr>
          <p:cNvPr id="396329" name="Text Box 41"/>
          <p:cNvSpPr txBox="1">
            <a:spLocks noChangeArrowheads="1"/>
          </p:cNvSpPr>
          <p:nvPr/>
        </p:nvSpPr>
        <p:spPr bwMode="auto">
          <a:xfrm>
            <a:off x="3579813" y="4633913"/>
            <a:ext cx="1203325"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falls by 10%</a:t>
            </a:r>
          </a:p>
        </p:txBody>
      </p:sp>
      <p:sp>
        <p:nvSpPr>
          <p:cNvPr id="28691" name="Rectangle 42"/>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Consumers’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28692" name="Rectangle 43"/>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28693" name="Rectangle 44"/>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intermediate</a:t>
            </a:r>
          </a:p>
        </p:txBody>
      </p:sp>
      <p:sp>
        <p:nvSpPr>
          <p:cNvPr id="396333" name="Rectangle 45"/>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1</a:t>
            </a:r>
          </a:p>
        </p:txBody>
      </p:sp>
      <p:sp>
        <p:nvSpPr>
          <p:cNvPr id="28695" name="Rectangle 46"/>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D</a:t>
            </a:r>
            <a:r>
              <a:rPr lang="en-US" sz="2600">
                <a:cs typeface="Arial" charset="0"/>
              </a:rPr>
              <a:t> curve:</a:t>
            </a:r>
            <a:endParaRPr lang="en-US" sz="2600">
              <a:solidFill>
                <a:srgbClr val="0000FF"/>
              </a:solidFill>
              <a:cs typeface="Arial" charset="0"/>
            </a:endParaRPr>
          </a:p>
        </p:txBody>
      </p:sp>
      <p:sp>
        <p:nvSpPr>
          <p:cNvPr id="28696" name="Rectangle 47"/>
          <p:cNvSpPr>
            <a:spLocks noChangeArrowheads="1"/>
          </p:cNvSpPr>
          <p:nvPr/>
        </p:nvSpPr>
        <p:spPr bwMode="auto">
          <a:xfrm>
            <a:off x="565150" y="2581275"/>
            <a:ext cx="3500438"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intermediate slope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6329"/>
                                        </p:tgtEl>
                                        <p:attrNameLst>
                                          <p:attrName>style.visibility</p:attrName>
                                        </p:attrNameLst>
                                      </p:cBhvr>
                                      <p:to>
                                        <p:strVal val="visible"/>
                                      </p:to>
                                    </p:set>
                                    <p:animEffect transition="in" filter="dissolve">
                                      <p:cBhvr>
                                        <p:cTn id="7" dur="500"/>
                                        <p:tgtEl>
                                          <p:spTgt spid="3963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6318"/>
                                        </p:tgtEl>
                                        <p:attrNameLst>
                                          <p:attrName>style.visibility</p:attrName>
                                        </p:attrNameLst>
                                      </p:cBhvr>
                                      <p:to>
                                        <p:strVal val="visible"/>
                                      </p:to>
                                    </p:set>
                                    <p:animEffect transition="in" filter="dissolve">
                                      <p:cBhvr>
                                        <p:cTn id="10" dur="500"/>
                                        <p:tgtEl>
                                          <p:spTgt spid="3963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96314"/>
                                        </p:tgtEl>
                                        <p:attrNameLst>
                                          <p:attrName>style.visibility</p:attrName>
                                        </p:attrNameLst>
                                      </p:cBhvr>
                                      <p:to>
                                        <p:strVal val="visible"/>
                                      </p:to>
                                    </p:set>
                                    <p:animEffect transition="in" filter="wipe(up)">
                                      <p:cBhvr>
                                        <p:cTn id="14" dur="500"/>
                                        <p:tgtEl>
                                          <p:spTgt spid="3963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6315"/>
                                        </p:tgtEl>
                                        <p:attrNameLst>
                                          <p:attrName>style.visibility</p:attrName>
                                        </p:attrNameLst>
                                      </p:cBhvr>
                                      <p:to>
                                        <p:strVal val="visible"/>
                                      </p:to>
                                    </p:set>
                                    <p:animEffect transition="in" filter="dissolve">
                                      <p:cBhvr>
                                        <p:cTn id="23" dur="500"/>
                                        <p:tgtEl>
                                          <p:spTgt spid="3963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6317"/>
                                        </p:tgtEl>
                                        <p:attrNameLst>
                                          <p:attrName>style.visibility</p:attrName>
                                        </p:attrNameLst>
                                      </p:cBhvr>
                                      <p:to>
                                        <p:strVal val="visible"/>
                                      </p:to>
                                    </p:set>
                                    <p:animEffect transition="in" filter="dissolve">
                                      <p:cBhvr>
                                        <p:cTn id="26" dur="500"/>
                                        <p:tgtEl>
                                          <p:spTgt spid="396317"/>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6328"/>
                                        </p:tgtEl>
                                        <p:attrNameLst>
                                          <p:attrName>style.visibility</p:attrName>
                                        </p:attrNameLst>
                                      </p:cBhvr>
                                      <p:to>
                                        <p:strVal val="visible"/>
                                      </p:to>
                                    </p:set>
                                    <p:animEffect transition="in" filter="wipe(left)">
                                      <p:cBhvr>
                                        <p:cTn id="33" dur="500"/>
                                        <p:tgtEl>
                                          <p:spTgt spid="39632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96319"/>
                                        </p:tgtEl>
                                        <p:attrNameLst>
                                          <p:attrName>style.visibility</p:attrName>
                                        </p:attrNameLst>
                                      </p:cBhvr>
                                      <p:to>
                                        <p:strVal val="visible"/>
                                      </p:to>
                                    </p:set>
                                    <p:animEffect transition="in" filter="dissolve">
                                      <p:cBhvr>
                                        <p:cTn id="38" dur="500"/>
                                        <p:tgtEl>
                                          <p:spTgt spid="3963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96333"/>
                                        </p:tgtEl>
                                        <p:attrNameLst>
                                          <p:attrName>style.visibility</p:attrName>
                                        </p:attrNameLst>
                                      </p:cBhvr>
                                      <p:to>
                                        <p:strVal val="visible"/>
                                      </p:to>
                                    </p:set>
                                    <p:animEffect transition="in" filter="dissolve">
                                      <p:cBhvr>
                                        <p:cTn id="41" dur="500"/>
                                        <p:tgtEl>
                                          <p:spTgt spid="396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14" grpId="0" animBg="1"/>
      <p:bldP spid="396315" grpId="0" animBg="1"/>
      <p:bldP spid="396317" grpId="0"/>
      <p:bldP spid="396318" grpId="0"/>
      <p:bldP spid="396319" grpId="0"/>
      <p:bldP spid="396328" grpId="0" animBg="1"/>
      <p:bldP spid="396329" grpId="0" animBg="1"/>
      <p:bldP spid="39633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26113" y="1814513"/>
            <a:ext cx="2686050" cy="2390775"/>
            <a:chOff x="3710" y="836"/>
            <a:chExt cx="1713" cy="1506"/>
          </a:xfrm>
        </p:grpSpPr>
        <p:sp>
          <p:nvSpPr>
            <p:cNvPr id="29744" name="Arc 3"/>
            <p:cNvSpPr>
              <a:spLocks/>
            </p:cNvSpPr>
            <p:nvPr/>
          </p:nvSpPr>
          <p:spPr bwMode="auto">
            <a:xfrm flipH="1" flipV="1">
              <a:off x="3710" y="836"/>
              <a:ext cx="1713" cy="1355"/>
            </a:xfrm>
            <a:custGeom>
              <a:avLst/>
              <a:gdLst>
                <a:gd name="T0" fmla="*/ 0 w 19777"/>
                <a:gd name="T1" fmla="*/ 0 h 21238"/>
                <a:gd name="T2" fmla="*/ 0 w 19777"/>
                <a:gd name="T3" fmla="*/ 0 h 21238"/>
                <a:gd name="T4" fmla="*/ 0 w 19777"/>
                <a:gd name="T5" fmla="*/ 0 h 21238"/>
                <a:gd name="T6" fmla="*/ 0 60000 65536"/>
                <a:gd name="T7" fmla="*/ 0 60000 65536"/>
                <a:gd name="T8" fmla="*/ 0 60000 65536"/>
                <a:gd name="T9" fmla="*/ 0 w 19777"/>
                <a:gd name="T10" fmla="*/ 0 h 21238"/>
                <a:gd name="T11" fmla="*/ 19777 w 19777"/>
                <a:gd name="T12" fmla="*/ 21238 h 21238"/>
              </a:gdLst>
              <a:ahLst/>
              <a:cxnLst>
                <a:cxn ang="T6">
                  <a:pos x="T0" y="T1"/>
                </a:cxn>
                <a:cxn ang="T7">
                  <a:pos x="T2" y="T3"/>
                </a:cxn>
                <a:cxn ang="T8">
                  <a:pos x="T4" y="T5"/>
                </a:cxn>
              </a:cxnLst>
              <a:rect l="T9" t="T10" r="T11" b="T12"/>
              <a:pathLst>
                <a:path w="19777" h="21238" fill="none" extrusionOk="0">
                  <a:moveTo>
                    <a:pt x="3937" y="0"/>
                  </a:moveTo>
                  <a:cubicBezTo>
                    <a:pt x="10970" y="1303"/>
                    <a:pt x="16901" y="6004"/>
                    <a:pt x="19777" y="12552"/>
                  </a:cubicBezTo>
                </a:path>
                <a:path w="19777" h="21238" stroke="0" extrusionOk="0">
                  <a:moveTo>
                    <a:pt x="3937" y="0"/>
                  </a:moveTo>
                  <a:cubicBezTo>
                    <a:pt x="10970" y="1303"/>
                    <a:pt x="16901" y="6004"/>
                    <a:pt x="19777" y="12552"/>
                  </a:cubicBezTo>
                  <a:lnTo>
                    <a:pt x="0" y="21238"/>
                  </a:lnTo>
                  <a:close/>
                </a:path>
              </a:pathLst>
            </a:custGeom>
            <a:noFill/>
            <a:ln w="38100">
              <a:solidFill>
                <a:srgbClr val="003399"/>
              </a:solidFill>
              <a:round/>
              <a:headEnd/>
              <a:tailEnd/>
            </a:ln>
          </p:spPr>
          <p:txBody>
            <a:bodyPr wrap="none" anchor="ctr"/>
            <a:lstStyle/>
            <a:p>
              <a:endParaRPr lang="en-US"/>
            </a:p>
          </p:txBody>
        </p:sp>
        <p:sp>
          <p:nvSpPr>
            <p:cNvPr id="29745" name="Text Box 4"/>
            <p:cNvSpPr txBox="1">
              <a:spLocks noChangeArrowheads="1"/>
            </p:cNvSpPr>
            <p:nvPr/>
          </p:nvSpPr>
          <p:spPr bwMode="auto">
            <a:xfrm>
              <a:off x="4976" y="2054"/>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sp>
        <p:nvSpPr>
          <p:cNvPr id="29701" name="Rectangle 5"/>
          <p:cNvSpPr>
            <a:spLocks noGrp="1" noChangeArrowheads="1"/>
          </p:cNvSpPr>
          <p:nvPr>
            <p:ph type="title" idx="4294967295"/>
          </p:nvPr>
        </p:nvSpPr>
        <p:spPr>
          <a:xfrm>
            <a:off x="407988" y="249238"/>
            <a:ext cx="8494712" cy="619125"/>
          </a:xfrm>
        </p:spPr>
        <p:txBody>
          <a:bodyPr/>
          <a:lstStyle/>
          <a:p>
            <a:pPr algn="l" eaLnBrk="1" hangingPunct="1"/>
            <a:r>
              <a:rPr lang="en-US" sz="3200" smtClean="0">
                <a:solidFill>
                  <a:srgbClr val="CC0000"/>
                </a:solidFill>
              </a:rPr>
              <a:t>“Elastic demand”</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29742"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9743"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9740"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9741"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2"/>
          <p:cNvGrpSpPr>
            <a:grpSpLocks/>
          </p:cNvGrpSpPr>
          <p:nvPr/>
        </p:nvGrpSpPr>
        <p:grpSpPr bwMode="auto">
          <a:xfrm>
            <a:off x="4567238" y="3019425"/>
            <a:ext cx="1943100" cy="2386013"/>
            <a:chOff x="2877" y="1902"/>
            <a:chExt cx="1224" cy="1503"/>
          </a:xfrm>
        </p:grpSpPr>
        <p:sp>
          <p:nvSpPr>
            <p:cNvPr id="29733"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29734"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grpSp>
          <p:nvGrpSpPr>
            <p:cNvPr id="6" name="Group 15"/>
            <p:cNvGrpSpPr>
              <a:grpSpLocks/>
            </p:cNvGrpSpPr>
            <p:nvPr/>
          </p:nvGrpSpPr>
          <p:grpSpPr bwMode="auto">
            <a:xfrm>
              <a:off x="3265" y="2047"/>
              <a:ext cx="662" cy="1079"/>
              <a:chOff x="3265" y="2047"/>
              <a:chExt cx="662" cy="1178"/>
            </a:xfrm>
          </p:grpSpPr>
          <p:sp>
            <p:nvSpPr>
              <p:cNvPr id="29737"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p>
            </p:txBody>
          </p:sp>
          <p:sp>
            <p:nvSpPr>
              <p:cNvPr id="29738"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p>
            </p:txBody>
          </p:sp>
        </p:grpSp>
        <p:sp>
          <p:nvSpPr>
            <p:cNvPr id="29736"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19"/>
          <p:cNvGrpSpPr>
            <a:grpSpLocks/>
          </p:cNvGrpSpPr>
          <p:nvPr/>
        </p:nvGrpSpPr>
        <p:grpSpPr bwMode="auto">
          <a:xfrm>
            <a:off x="7280275" y="3916363"/>
            <a:ext cx="547688" cy="1492250"/>
            <a:chOff x="4452" y="2467"/>
            <a:chExt cx="345" cy="940"/>
          </a:xfrm>
        </p:grpSpPr>
        <p:sp>
          <p:nvSpPr>
            <p:cNvPr id="29731" name="Text Box 20"/>
            <p:cNvSpPr txBox="1">
              <a:spLocks noChangeArrowheads="1"/>
            </p:cNvSpPr>
            <p:nvPr/>
          </p:nvSpPr>
          <p:spPr bwMode="auto">
            <a:xfrm>
              <a:off x="4452" y="3119"/>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29732" name="Line 21"/>
            <p:cNvSpPr>
              <a:spLocks noChangeShapeType="1"/>
            </p:cNvSpPr>
            <p:nvPr/>
          </p:nvSpPr>
          <p:spPr bwMode="auto">
            <a:xfrm>
              <a:off x="4623" y="2467"/>
              <a:ext cx="0" cy="654"/>
            </a:xfrm>
            <a:prstGeom prst="line">
              <a:avLst/>
            </a:prstGeom>
            <a:noFill/>
            <a:ln w="9525">
              <a:solidFill>
                <a:srgbClr val="777777"/>
              </a:solidFill>
              <a:prstDash val="lgDash"/>
              <a:round/>
              <a:headEnd/>
              <a:tailEnd/>
            </a:ln>
          </p:spPr>
          <p:txBody>
            <a:bodyPr/>
            <a:lstStyle/>
            <a:p>
              <a:endParaRPr lang="en-US"/>
            </a:p>
          </p:txBody>
        </p:sp>
      </p:grpSp>
      <p:grpSp>
        <p:nvGrpSpPr>
          <p:cNvPr id="8" name="Group 22"/>
          <p:cNvGrpSpPr>
            <a:grpSpLocks/>
          </p:cNvGrpSpPr>
          <p:nvPr/>
        </p:nvGrpSpPr>
        <p:grpSpPr bwMode="auto">
          <a:xfrm>
            <a:off x="4560888" y="3706813"/>
            <a:ext cx="3060700" cy="457200"/>
            <a:chOff x="2873" y="2335"/>
            <a:chExt cx="1928" cy="288"/>
          </a:xfrm>
        </p:grpSpPr>
        <p:sp>
          <p:nvSpPr>
            <p:cNvPr id="29728"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29729" name="Line 24"/>
            <p:cNvSpPr>
              <a:spLocks noChangeShapeType="1"/>
            </p:cNvSpPr>
            <p:nvPr/>
          </p:nvSpPr>
          <p:spPr bwMode="auto">
            <a:xfrm>
              <a:off x="3264" y="2463"/>
              <a:ext cx="1490" cy="0"/>
            </a:xfrm>
            <a:prstGeom prst="line">
              <a:avLst/>
            </a:prstGeom>
            <a:noFill/>
            <a:ln w="9525">
              <a:solidFill>
                <a:srgbClr val="777777"/>
              </a:solidFill>
              <a:prstDash val="lgDash"/>
              <a:round/>
              <a:headEnd/>
              <a:tailEnd/>
            </a:ln>
          </p:spPr>
          <p:txBody>
            <a:bodyPr/>
            <a:lstStyle/>
            <a:p>
              <a:endParaRPr lang="en-US"/>
            </a:p>
          </p:txBody>
        </p:sp>
        <p:sp>
          <p:nvSpPr>
            <p:cNvPr id="29730" name="Oval 25"/>
            <p:cNvSpPr>
              <a:spLocks noChangeArrowheads="1"/>
            </p:cNvSpPr>
            <p:nvPr/>
          </p:nvSpPr>
          <p:spPr bwMode="auto">
            <a:xfrm>
              <a:off x="4713" y="241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398362" name="Line 26"/>
          <p:cNvSpPr>
            <a:spLocks noChangeShapeType="1"/>
          </p:cNvSpPr>
          <p:nvPr/>
        </p:nvSpPr>
        <p:spPr bwMode="auto">
          <a:xfrm rot="10800000" flipH="1" flipV="1">
            <a:off x="5313363" y="3252788"/>
            <a:ext cx="0" cy="657225"/>
          </a:xfrm>
          <a:prstGeom prst="line">
            <a:avLst/>
          </a:prstGeom>
          <a:noFill/>
          <a:ln w="50800">
            <a:solidFill>
              <a:srgbClr val="FF6600"/>
            </a:solidFill>
            <a:round/>
            <a:headEnd/>
            <a:tailEnd type="triangle" w="lg" len="med"/>
          </a:ln>
        </p:spPr>
        <p:txBody>
          <a:bodyPr/>
          <a:lstStyle/>
          <a:p>
            <a:endParaRPr lang="en-US"/>
          </a:p>
        </p:txBody>
      </p:sp>
      <p:sp>
        <p:nvSpPr>
          <p:cNvPr id="398363" name="Line 27"/>
          <p:cNvSpPr>
            <a:spLocks noChangeShapeType="1"/>
          </p:cNvSpPr>
          <p:nvPr/>
        </p:nvSpPr>
        <p:spPr bwMode="auto">
          <a:xfrm rot="-5400000">
            <a:off x="6892132" y="4180681"/>
            <a:ext cx="0" cy="1300163"/>
          </a:xfrm>
          <a:prstGeom prst="line">
            <a:avLst/>
          </a:prstGeom>
          <a:noFill/>
          <a:ln w="50800">
            <a:solidFill>
              <a:srgbClr val="009900"/>
            </a:solidFill>
            <a:round/>
            <a:headEnd/>
            <a:tailEnd type="triangle" w="lg" len="med"/>
          </a:ln>
        </p:spPr>
        <p:txBody>
          <a:bodyPr/>
          <a:lstStyle/>
          <a:p>
            <a:endParaRPr lang="en-US"/>
          </a:p>
        </p:txBody>
      </p:sp>
      <p:sp>
        <p:nvSpPr>
          <p:cNvPr id="398364" name="Text Box 28"/>
          <p:cNvSpPr txBox="1">
            <a:spLocks noChangeArrowheads="1"/>
          </p:cNvSpPr>
          <p:nvPr/>
        </p:nvSpPr>
        <p:spPr bwMode="auto">
          <a:xfrm>
            <a:off x="5849938" y="5548313"/>
            <a:ext cx="2166937"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rises more than 10%</a:t>
            </a:r>
          </a:p>
        </p:txBody>
      </p:sp>
      <p:sp>
        <p:nvSpPr>
          <p:cNvPr id="2970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98366" name="Text Box 30"/>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&gt; 10%</a:t>
            </a:r>
            <a:endParaRPr lang="en-US" sz="2500" b="1" i="1" baseline="30000">
              <a:solidFill>
                <a:srgbClr val="009900"/>
              </a:solidFill>
              <a:cs typeface="Arial" charset="0"/>
            </a:endParaRPr>
          </a:p>
        </p:txBody>
      </p:sp>
      <p:sp>
        <p:nvSpPr>
          <p:cNvPr id="398367" name="Text Box 31"/>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398368" name="Text Box 32"/>
          <p:cNvSpPr txBox="1">
            <a:spLocks noChangeArrowheads="1"/>
          </p:cNvSpPr>
          <p:nvPr/>
        </p:nvSpPr>
        <p:spPr bwMode="auto">
          <a:xfrm>
            <a:off x="7202488"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&gt; 1</a:t>
            </a:r>
          </a:p>
        </p:txBody>
      </p:sp>
      <p:grpSp>
        <p:nvGrpSpPr>
          <p:cNvPr id="9" name="Group 33"/>
          <p:cNvGrpSpPr>
            <a:grpSpLocks/>
          </p:cNvGrpSpPr>
          <p:nvPr/>
        </p:nvGrpSpPr>
        <p:grpSpPr bwMode="auto">
          <a:xfrm>
            <a:off x="725488" y="874713"/>
            <a:ext cx="6413500" cy="981075"/>
            <a:chOff x="747" y="551"/>
            <a:chExt cx="4040" cy="618"/>
          </a:xfrm>
        </p:grpSpPr>
        <p:sp>
          <p:nvSpPr>
            <p:cNvPr id="29721" name="Text Box 34"/>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demand</a:t>
              </a:r>
            </a:p>
          </p:txBody>
        </p:sp>
        <p:sp>
          <p:nvSpPr>
            <p:cNvPr id="29722" name="Text Box 35"/>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9723" name="Text Box 36"/>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29724" name="Text Box 37"/>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29725" name="Line 38"/>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29726" name="Text Box 39"/>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29727" name="Line 40"/>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398377" name="Text Box 41"/>
          <p:cNvSpPr txBox="1">
            <a:spLocks noChangeArrowheads="1"/>
          </p:cNvSpPr>
          <p:nvPr/>
        </p:nvSpPr>
        <p:spPr bwMode="auto">
          <a:xfrm>
            <a:off x="3579813" y="4633913"/>
            <a:ext cx="1203325"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falls by 10%</a:t>
            </a:r>
          </a:p>
        </p:txBody>
      </p:sp>
      <p:sp>
        <p:nvSpPr>
          <p:cNvPr id="29715" name="Rectangle 42"/>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Consumers’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29716" name="Rectangle 43"/>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D</a:t>
            </a:r>
            <a:r>
              <a:rPr lang="en-US" sz="2600">
                <a:cs typeface="Arial" charset="0"/>
              </a:rPr>
              <a:t> curve:</a:t>
            </a:r>
            <a:endParaRPr lang="en-US" sz="2600">
              <a:solidFill>
                <a:srgbClr val="0000FF"/>
              </a:solidFill>
              <a:cs typeface="Arial" charset="0"/>
            </a:endParaRPr>
          </a:p>
        </p:txBody>
      </p:sp>
      <p:sp>
        <p:nvSpPr>
          <p:cNvPr id="29717" name="Rectangle 44"/>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29718" name="Rectangle 45"/>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flat</a:t>
            </a:r>
          </a:p>
        </p:txBody>
      </p:sp>
      <p:sp>
        <p:nvSpPr>
          <p:cNvPr id="29719" name="Rectangle 46"/>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high</a:t>
            </a:r>
          </a:p>
        </p:txBody>
      </p:sp>
      <p:sp>
        <p:nvSpPr>
          <p:cNvPr id="398383" name="Rectangle 47"/>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&gt;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8377"/>
                                        </p:tgtEl>
                                        <p:attrNameLst>
                                          <p:attrName>style.visibility</p:attrName>
                                        </p:attrNameLst>
                                      </p:cBhvr>
                                      <p:to>
                                        <p:strVal val="visible"/>
                                      </p:to>
                                    </p:set>
                                    <p:animEffect transition="in" filter="dissolve">
                                      <p:cBhvr>
                                        <p:cTn id="7" dur="500"/>
                                        <p:tgtEl>
                                          <p:spTgt spid="39837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8367"/>
                                        </p:tgtEl>
                                        <p:attrNameLst>
                                          <p:attrName>style.visibility</p:attrName>
                                        </p:attrNameLst>
                                      </p:cBhvr>
                                      <p:to>
                                        <p:strVal val="visible"/>
                                      </p:to>
                                    </p:set>
                                    <p:animEffect transition="in" filter="dissolve">
                                      <p:cBhvr>
                                        <p:cTn id="10" dur="500"/>
                                        <p:tgtEl>
                                          <p:spTgt spid="39836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98362"/>
                                        </p:tgtEl>
                                        <p:attrNameLst>
                                          <p:attrName>style.visibility</p:attrName>
                                        </p:attrNameLst>
                                      </p:cBhvr>
                                      <p:to>
                                        <p:strVal val="visible"/>
                                      </p:to>
                                    </p:set>
                                    <p:animEffect transition="in" filter="wipe(up)">
                                      <p:cBhvr>
                                        <p:cTn id="14" dur="500"/>
                                        <p:tgtEl>
                                          <p:spTgt spid="39836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8364"/>
                                        </p:tgtEl>
                                        <p:attrNameLst>
                                          <p:attrName>style.visibility</p:attrName>
                                        </p:attrNameLst>
                                      </p:cBhvr>
                                      <p:to>
                                        <p:strVal val="visible"/>
                                      </p:to>
                                    </p:set>
                                    <p:animEffect transition="in" filter="dissolve">
                                      <p:cBhvr>
                                        <p:cTn id="23" dur="500"/>
                                        <p:tgtEl>
                                          <p:spTgt spid="39836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8366"/>
                                        </p:tgtEl>
                                        <p:attrNameLst>
                                          <p:attrName>style.visibility</p:attrName>
                                        </p:attrNameLst>
                                      </p:cBhvr>
                                      <p:to>
                                        <p:strVal val="visible"/>
                                      </p:to>
                                    </p:set>
                                    <p:animEffect transition="in" filter="dissolve">
                                      <p:cBhvr>
                                        <p:cTn id="26" dur="500"/>
                                        <p:tgtEl>
                                          <p:spTgt spid="39836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98363"/>
                                        </p:tgtEl>
                                        <p:attrNameLst>
                                          <p:attrName>style.visibility</p:attrName>
                                        </p:attrNameLst>
                                      </p:cBhvr>
                                      <p:to>
                                        <p:strVal val="visible"/>
                                      </p:to>
                                    </p:set>
                                    <p:animEffect transition="in" filter="wipe(left)">
                                      <p:cBhvr>
                                        <p:cTn id="30" dur="500"/>
                                        <p:tgtEl>
                                          <p:spTgt spid="398363"/>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98368"/>
                                        </p:tgtEl>
                                        <p:attrNameLst>
                                          <p:attrName>style.visibility</p:attrName>
                                        </p:attrNameLst>
                                      </p:cBhvr>
                                      <p:to>
                                        <p:strVal val="visible"/>
                                      </p:to>
                                    </p:set>
                                    <p:animEffect transition="in" filter="dissolve">
                                      <p:cBhvr>
                                        <p:cTn id="39" dur="500"/>
                                        <p:tgtEl>
                                          <p:spTgt spid="39836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98383"/>
                                        </p:tgtEl>
                                        <p:attrNameLst>
                                          <p:attrName>style.visibility</p:attrName>
                                        </p:attrNameLst>
                                      </p:cBhvr>
                                      <p:to>
                                        <p:strVal val="visible"/>
                                      </p:to>
                                    </p:set>
                                    <p:animEffect transition="in" filter="dissolve">
                                      <p:cBhvr>
                                        <p:cTn id="42" dur="500"/>
                                        <p:tgtEl>
                                          <p:spTgt spid="39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62" grpId="0" animBg="1"/>
      <p:bldP spid="398363" grpId="0" animBg="1"/>
      <p:bldP spid="398364" grpId="0" animBg="1"/>
      <p:bldP spid="398366" grpId="0"/>
      <p:bldP spid="398367" grpId="0"/>
      <p:bldP spid="398368" grpId="0"/>
      <p:bldP spid="398377" grpId="0" animBg="1"/>
      <p:bldP spid="39838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78425" y="3016250"/>
            <a:ext cx="3270250" cy="457200"/>
            <a:chOff x="3262" y="1900"/>
            <a:chExt cx="2060" cy="288"/>
          </a:xfrm>
        </p:grpSpPr>
        <p:sp>
          <p:nvSpPr>
            <p:cNvPr id="30763" name="Line 3"/>
            <p:cNvSpPr>
              <a:spLocks noChangeShapeType="1"/>
            </p:cNvSpPr>
            <p:nvPr/>
          </p:nvSpPr>
          <p:spPr bwMode="auto">
            <a:xfrm>
              <a:off x="3262" y="2045"/>
              <a:ext cx="1765" cy="0"/>
            </a:xfrm>
            <a:prstGeom prst="line">
              <a:avLst/>
            </a:prstGeom>
            <a:noFill/>
            <a:ln w="38100">
              <a:solidFill>
                <a:srgbClr val="003399"/>
              </a:solidFill>
              <a:round/>
              <a:headEnd/>
              <a:tailEnd/>
            </a:ln>
          </p:spPr>
          <p:txBody>
            <a:bodyPr/>
            <a:lstStyle/>
            <a:p>
              <a:endParaRPr lang="en-US"/>
            </a:p>
          </p:txBody>
        </p:sp>
        <p:sp>
          <p:nvSpPr>
            <p:cNvPr id="30764" name="Text Box 4"/>
            <p:cNvSpPr txBox="1">
              <a:spLocks noChangeArrowheads="1"/>
            </p:cNvSpPr>
            <p:nvPr/>
          </p:nvSpPr>
          <p:spPr bwMode="auto">
            <a:xfrm>
              <a:off x="4948" y="1900"/>
              <a:ext cx="374"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sp>
        <p:nvSpPr>
          <p:cNvPr id="30725" name="Rectangle 5"/>
          <p:cNvSpPr>
            <a:spLocks noGrp="1" noChangeArrowheads="1"/>
          </p:cNvSpPr>
          <p:nvPr>
            <p:ph type="title" idx="4294967295"/>
          </p:nvPr>
        </p:nvSpPr>
        <p:spPr>
          <a:xfrm>
            <a:off x="407988" y="249238"/>
            <a:ext cx="8477250" cy="619125"/>
          </a:xfrm>
        </p:spPr>
        <p:txBody>
          <a:bodyPr>
            <a:normAutofit fontScale="90000"/>
          </a:bodyPr>
          <a:lstStyle/>
          <a:p>
            <a:pPr algn="l" eaLnBrk="1" hangingPunct="1"/>
            <a:r>
              <a:rPr lang="en-US" sz="3200" smtClean="0">
                <a:solidFill>
                  <a:srgbClr val="CC0000"/>
                </a:solidFill>
              </a:rPr>
              <a:t>“Perfectly elastic demand”</a:t>
            </a:r>
            <a:r>
              <a:rPr lang="en-US" sz="2700" smtClean="0">
                <a:solidFill>
                  <a:srgbClr val="CC0000"/>
                </a:solidFill>
              </a:rPr>
              <a:t>  </a:t>
            </a:r>
            <a:r>
              <a:rPr lang="en-US" sz="2700" b="0" smtClean="0">
                <a:solidFill>
                  <a:srgbClr val="CC0000"/>
                </a:solidFill>
              </a:rPr>
              <a:t>(the other extreme)</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30761"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30762"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30759"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30760"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30727" name="Text Box 12"/>
          <p:cNvSpPr txBox="1">
            <a:spLocks noChangeArrowheads="1"/>
          </p:cNvSpPr>
          <p:nvPr/>
        </p:nvSpPr>
        <p:spPr bwMode="auto">
          <a:xfrm>
            <a:off x="4513263" y="3019425"/>
            <a:ext cx="650875"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grpSp>
        <p:nvGrpSpPr>
          <p:cNvPr id="5" name="Group 13"/>
          <p:cNvGrpSpPr>
            <a:grpSpLocks/>
          </p:cNvGrpSpPr>
          <p:nvPr/>
        </p:nvGrpSpPr>
        <p:grpSpPr bwMode="auto">
          <a:xfrm>
            <a:off x="5922963" y="3179763"/>
            <a:ext cx="587375" cy="2225675"/>
            <a:chOff x="3731" y="2003"/>
            <a:chExt cx="370" cy="1402"/>
          </a:xfrm>
        </p:grpSpPr>
        <p:sp>
          <p:nvSpPr>
            <p:cNvPr id="30755" name="Text Box 14"/>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30756" name="Line 15"/>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p>
          </p:txBody>
        </p:sp>
        <p:sp>
          <p:nvSpPr>
            <p:cNvPr id="30757" name="Oval 16"/>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00401" name="Line 17"/>
          <p:cNvSpPr>
            <a:spLocks noChangeShapeType="1"/>
          </p:cNvSpPr>
          <p:nvPr/>
        </p:nvSpPr>
        <p:spPr bwMode="auto">
          <a:xfrm rot="5400000" flipV="1">
            <a:off x="6787357" y="4285456"/>
            <a:ext cx="0" cy="1090613"/>
          </a:xfrm>
          <a:prstGeom prst="line">
            <a:avLst/>
          </a:prstGeom>
          <a:noFill/>
          <a:ln w="50800">
            <a:solidFill>
              <a:srgbClr val="009900"/>
            </a:solidFill>
            <a:round/>
            <a:headEnd/>
            <a:tailEnd type="triangle" w="lg" len="med"/>
          </a:ln>
        </p:spPr>
        <p:txBody>
          <a:bodyPr/>
          <a:lstStyle/>
          <a:p>
            <a:endParaRPr lang="en-US"/>
          </a:p>
        </p:txBody>
      </p:sp>
      <p:sp>
        <p:nvSpPr>
          <p:cNvPr id="400402" name="Text Box 18"/>
          <p:cNvSpPr txBox="1">
            <a:spLocks noChangeArrowheads="1"/>
          </p:cNvSpPr>
          <p:nvPr/>
        </p:nvSpPr>
        <p:spPr bwMode="auto">
          <a:xfrm>
            <a:off x="3074988" y="4637088"/>
            <a:ext cx="1725612"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changes by 0%</a:t>
            </a:r>
          </a:p>
        </p:txBody>
      </p:sp>
      <p:sp>
        <p:nvSpPr>
          <p:cNvPr id="400403" name="Text Box 19"/>
          <p:cNvSpPr txBox="1">
            <a:spLocks noChangeArrowheads="1"/>
          </p:cNvSpPr>
          <p:nvPr/>
        </p:nvSpPr>
        <p:spPr bwMode="auto">
          <a:xfrm>
            <a:off x="6142038" y="5559425"/>
            <a:ext cx="1847850"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changes </a:t>
            </a:r>
            <a:br>
              <a:rPr lang="en-US" sz="2400">
                <a:cs typeface="Arial" charset="0"/>
              </a:rPr>
            </a:br>
            <a:r>
              <a:rPr lang="en-US" sz="2400">
                <a:cs typeface="Arial" charset="0"/>
              </a:rPr>
              <a:t>by any %</a:t>
            </a:r>
          </a:p>
        </p:txBody>
      </p:sp>
      <p:sp>
        <p:nvSpPr>
          <p:cNvPr id="3073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00405" name="Text Box 21"/>
          <p:cNvSpPr txBox="1">
            <a:spLocks noChangeArrowheads="1"/>
          </p:cNvSpPr>
          <p:nvPr/>
        </p:nvSpPr>
        <p:spPr bwMode="auto">
          <a:xfrm>
            <a:off x="6056313"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any %</a:t>
            </a:r>
            <a:endParaRPr lang="en-US" sz="2500" b="1" i="1" baseline="30000">
              <a:solidFill>
                <a:srgbClr val="009900"/>
              </a:solidFill>
              <a:cs typeface="Arial" charset="0"/>
            </a:endParaRPr>
          </a:p>
        </p:txBody>
      </p:sp>
      <p:sp>
        <p:nvSpPr>
          <p:cNvPr id="400406" name="Text Box 22"/>
          <p:cNvSpPr txBox="1">
            <a:spLocks noChangeArrowheads="1"/>
          </p:cNvSpPr>
          <p:nvPr/>
        </p:nvSpPr>
        <p:spPr bwMode="auto">
          <a:xfrm>
            <a:off x="6062663"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0%</a:t>
            </a:r>
            <a:endParaRPr lang="en-US" sz="2500" b="1" i="1" baseline="30000">
              <a:solidFill>
                <a:srgbClr val="FF6600"/>
              </a:solidFill>
              <a:cs typeface="Arial" charset="0"/>
            </a:endParaRPr>
          </a:p>
        </p:txBody>
      </p:sp>
      <p:sp>
        <p:nvSpPr>
          <p:cNvPr id="400407" name="Text Box 23"/>
          <p:cNvSpPr txBox="1">
            <a:spLocks noChangeArrowheads="1"/>
          </p:cNvSpPr>
          <p:nvPr/>
        </p:nvSpPr>
        <p:spPr bwMode="auto">
          <a:xfrm>
            <a:off x="7112000" y="1111250"/>
            <a:ext cx="1481138"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 infinity</a:t>
            </a:r>
          </a:p>
        </p:txBody>
      </p:sp>
      <p:grpSp>
        <p:nvGrpSpPr>
          <p:cNvPr id="6" name="Group 24"/>
          <p:cNvGrpSpPr>
            <a:grpSpLocks/>
          </p:cNvGrpSpPr>
          <p:nvPr/>
        </p:nvGrpSpPr>
        <p:grpSpPr bwMode="auto">
          <a:xfrm>
            <a:off x="7031038" y="3176588"/>
            <a:ext cx="587375" cy="2225675"/>
            <a:chOff x="3731" y="2003"/>
            <a:chExt cx="370" cy="1402"/>
          </a:xfrm>
        </p:grpSpPr>
        <p:sp>
          <p:nvSpPr>
            <p:cNvPr id="30752" name="Text Box 25"/>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30753" name="Line 26"/>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p>
          </p:txBody>
        </p:sp>
        <p:sp>
          <p:nvSpPr>
            <p:cNvPr id="30754" name="Oval 27"/>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00412" name="Text Box 28"/>
          <p:cNvSpPr txBox="1">
            <a:spLocks noChangeArrowheads="1"/>
          </p:cNvSpPr>
          <p:nvPr/>
        </p:nvSpPr>
        <p:spPr bwMode="auto">
          <a:xfrm>
            <a:off x="3948113" y="3022600"/>
            <a:ext cx="809625"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r>
              <a:rPr lang="en-US" sz="2400">
                <a:cs typeface="Arial" charset="0"/>
              </a:rPr>
              <a:t> =</a:t>
            </a:r>
            <a:endParaRPr lang="en-US" sz="2400" b="1" baseline="-25000">
              <a:cs typeface="Arial" charset="0"/>
            </a:endParaRPr>
          </a:p>
        </p:txBody>
      </p:sp>
      <p:sp>
        <p:nvSpPr>
          <p:cNvPr id="30738" name="Rectangle 29"/>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Consumers’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30739" name="Rectangle 30"/>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D</a:t>
            </a:r>
            <a:r>
              <a:rPr lang="en-US" sz="2600">
                <a:cs typeface="Arial" charset="0"/>
              </a:rPr>
              <a:t> curve:</a:t>
            </a:r>
            <a:endParaRPr lang="en-US" sz="2600">
              <a:solidFill>
                <a:srgbClr val="0000FF"/>
              </a:solidFill>
              <a:cs typeface="Arial" charset="0"/>
            </a:endParaRPr>
          </a:p>
        </p:txBody>
      </p:sp>
      <p:sp>
        <p:nvSpPr>
          <p:cNvPr id="30740" name="Rectangle 31"/>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400416" name="Rectangle 32"/>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infinity</a:t>
            </a:r>
          </a:p>
        </p:txBody>
      </p:sp>
      <p:sp>
        <p:nvSpPr>
          <p:cNvPr id="30742" name="Rectangle 33"/>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horizontal</a:t>
            </a:r>
          </a:p>
        </p:txBody>
      </p:sp>
      <p:sp>
        <p:nvSpPr>
          <p:cNvPr id="30743" name="Rectangle 34"/>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extreme</a:t>
            </a:r>
          </a:p>
        </p:txBody>
      </p:sp>
      <p:grpSp>
        <p:nvGrpSpPr>
          <p:cNvPr id="7" name="Group 35"/>
          <p:cNvGrpSpPr>
            <a:grpSpLocks/>
          </p:cNvGrpSpPr>
          <p:nvPr/>
        </p:nvGrpSpPr>
        <p:grpSpPr bwMode="auto">
          <a:xfrm>
            <a:off x="725488" y="874713"/>
            <a:ext cx="6413500" cy="981075"/>
            <a:chOff x="747" y="551"/>
            <a:chExt cx="4040" cy="618"/>
          </a:xfrm>
        </p:grpSpPr>
        <p:sp>
          <p:nvSpPr>
            <p:cNvPr id="30745" name="Text Box 36"/>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demand</a:t>
              </a:r>
            </a:p>
          </p:txBody>
        </p:sp>
        <p:sp>
          <p:nvSpPr>
            <p:cNvPr id="30746" name="Text Box 37"/>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30747" name="Text Box 38"/>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30748" name="Text Box 39"/>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30749" name="Line 40"/>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30750" name="Text Box 41"/>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30751" name="Line 42"/>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0402"/>
                                        </p:tgtEl>
                                        <p:attrNameLst>
                                          <p:attrName>style.visibility</p:attrName>
                                        </p:attrNameLst>
                                      </p:cBhvr>
                                      <p:to>
                                        <p:strVal val="visible"/>
                                      </p:to>
                                    </p:set>
                                    <p:animEffect transition="in" filter="dissolve">
                                      <p:cBhvr>
                                        <p:cTn id="7" dur="500"/>
                                        <p:tgtEl>
                                          <p:spTgt spid="40040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0406"/>
                                        </p:tgtEl>
                                        <p:attrNameLst>
                                          <p:attrName>style.visibility</p:attrName>
                                        </p:attrNameLst>
                                      </p:cBhvr>
                                      <p:to>
                                        <p:strVal val="visible"/>
                                      </p:to>
                                    </p:set>
                                    <p:animEffect transition="in" filter="dissolve">
                                      <p:cBhvr>
                                        <p:cTn id="10" dur="500"/>
                                        <p:tgtEl>
                                          <p:spTgt spid="400406"/>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00412"/>
                                        </p:tgtEl>
                                        <p:attrNameLst>
                                          <p:attrName>style.visibility</p:attrName>
                                        </p:attrNameLst>
                                      </p:cBhvr>
                                      <p:to>
                                        <p:strVal val="visible"/>
                                      </p:to>
                                    </p:set>
                                    <p:animEffect transition="in" filter="dissolve">
                                      <p:cBhvr>
                                        <p:cTn id="14" dur="500"/>
                                        <p:tgtEl>
                                          <p:spTgt spid="4004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00403"/>
                                        </p:tgtEl>
                                        <p:attrNameLst>
                                          <p:attrName>style.visibility</p:attrName>
                                        </p:attrNameLst>
                                      </p:cBhvr>
                                      <p:to>
                                        <p:strVal val="visible"/>
                                      </p:to>
                                    </p:set>
                                    <p:animEffect transition="in" filter="dissolve">
                                      <p:cBhvr>
                                        <p:cTn id="19" dur="500"/>
                                        <p:tgtEl>
                                          <p:spTgt spid="40040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0405"/>
                                        </p:tgtEl>
                                        <p:attrNameLst>
                                          <p:attrName>style.visibility</p:attrName>
                                        </p:attrNameLst>
                                      </p:cBhvr>
                                      <p:to>
                                        <p:strVal val="visible"/>
                                      </p:to>
                                    </p:set>
                                    <p:animEffect transition="in" filter="dissolve">
                                      <p:cBhvr>
                                        <p:cTn id="22" dur="500"/>
                                        <p:tgtEl>
                                          <p:spTgt spid="40040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00401"/>
                                        </p:tgtEl>
                                        <p:attrNameLst>
                                          <p:attrName>style.visibility</p:attrName>
                                        </p:attrNameLst>
                                      </p:cBhvr>
                                      <p:to>
                                        <p:strVal val="visible"/>
                                      </p:to>
                                    </p:set>
                                    <p:animEffect transition="in" filter="wipe(left)">
                                      <p:cBhvr>
                                        <p:cTn id="26" dur="500"/>
                                        <p:tgtEl>
                                          <p:spTgt spid="400401"/>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00407"/>
                                        </p:tgtEl>
                                        <p:attrNameLst>
                                          <p:attrName>style.visibility</p:attrName>
                                        </p:attrNameLst>
                                      </p:cBhvr>
                                      <p:to>
                                        <p:strVal val="visible"/>
                                      </p:to>
                                    </p:set>
                                    <p:animEffect transition="in" filter="dissolve">
                                      <p:cBhvr>
                                        <p:cTn id="35" dur="500"/>
                                        <p:tgtEl>
                                          <p:spTgt spid="40040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00416"/>
                                        </p:tgtEl>
                                        <p:attrNameLst>
                                          <p:attrName>style.visibility</p:attrName>
                                        </p:attrNameLst>
                                      </p:cBhvr>
                                      <p:to>
                                        <p:strVal val="visible"/>
                                      </p:to>
                                    </p:set>
                                    <p:animEffect transition="in" filter="dissolve">
                                      <p:cBhvr>
                                        <p:cTn id="38" dur="500"/>
                                        <p:tgtEl>
                                          <p:spTgt spid="400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01" grpId="0" animBg="1"/>
      <p:bldP spid="400402" grpId="0" animBg="1"/>
      <p:bldP spid="400403" grpId="0" animBg="1"/>
      <p:bldP spid="400405" grpId="0"/>
      <p:bldP spid="400406" grpId="0"/>
      <p:bldP spid="400407" grpId="0"/>
      <p:bldP spid="400412" grpId="0"/>
      <p:bldP spid="4004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a:t>
            </a:r>
            <a:r>
              <a:rPr lang="en-US" dirty="0" err="1" smtClean="0"/>
              <a:t>elasticities</a:t>
            </a:r>
            <a:r>
              <a:rPr lang="en-US" dirty="0" smtClean="0"/>
              <a:t> from the real world</a:t>
            </a:r>
            <a:endParaRPr lang="en-US" dirty="0"/>
          </a:p>
        </p:txBody>
      </p:sp>
      <p:graphicFrame>
        <p:nvGraphicFramePr>
          <p:cNvPr id="4" name="Content Placeholder 3"/>
          <p:cNvGraphicFramePr>
            <a:graphicFrameLocks noGrp="1"/>
          </p:cNvGraphicFramePr>
          <p:nvPr>
            <p:ph idx="1"/>
          </p:nvPr>
        </p:nvGraphicFramePr>
        <p:xfrm>
          <a:off x="2438400" y="1447800"/>
          <a:ext cx="4114800" cy="3505200"/>
        </p:xfrm>
        <a:graphic>
          <a:graphicData uri="http://schemas.openxmlformats.org/drawingml/2006/table">
            <a:tbl>
              <a:tblPr firstRow="1" bandRow="1">
                <a:tableStyleId>{5940675A-B579-460E-94D1-54222C63F5DA}</a:tableStyleId>
              </a:tblPr>
              <a:tblGrid>
                <a:gridCol w="2937863"/>
                <a:gridCol w="1176937"/>
              </a:tblGrid>
              <a:tr h="490728">
                <a:tc>
                  <a:txBody>
                    <a:bodyPr/>
                    <a:lstStyle/>
                    <a:p>
                      <a:r>
                        <a:rPr lang="en-US" sz="2400" dirty="0" smtClean="0"/>
                        <a:t>Eggs</a:t>
                      </a:r>
                      <a:endParaRPr lang="en-US" sz="2400" dirty="0"/>
                    </a:p>
                  </a:txBody>
                  <a:tcPr anchor="ctr">
                    <a:solidFill>
                      <a:srgbClr val="CCCCFF"/>
                    </a:solidFill>
                  </a:tcPr>
                </a:tc>
                <a:tc>
                  <a:txBody>
                    <a:bodyPr/>
                    <a:lstStyle/>
                    <a:p>
                      <a:pPr algn="ctr"/>
                      <a:r>
                        <a:rPr lang="en-US" sz="2400" dirty="0" smtClean="0"/>
                        <a:t>0.1</a:t>
                      </a:r>
                      <a:endParaRPr lang="en-US" sz="2400" dirty="0"/>
                    </a:p>
                  </a:txBody>
                  <a:tcPr anchor="ctr">
                    <a:solidFill>
                      <a:srgbClr val="CCCCFF"/>
                    </a:solidFill>
                  </a:tcPr>
                </a:tc>
              </a:tr>
              <a:tr h="502412">
                <a:tc>
                  <a:txBody>
                    <a:bodyPr/>
                    <a:lstStyle/>
                    <a:p>
                      <a:r>
                        <a:rPr lang="en-US" sz="2400" dirty="0" smtClean="0"/>
                        <a:t>Healthcare</a:t>
                      </a:r>
                      <a:endParaRPr lang="en-US" sz="2400" dirty="0"/>
                    </a:p>
                  </a:txBody>
                  <a:tcPr anchor="ctr">
                    <a:solidFill>
                      <a:srgbClr val="CCCCFF"/>
                    </a:solidFill>
                  </a:tcPr>
                </a:tc>
                <a:tc>
                  <a:txBody>
                    <a:bodyPr/>
                    <a:lstStyle/>
                    <a:p>
                      <a:pPr algn="ctr"/>
                      <a:r>
                        <a:rPr lang="en-US" sz="2400" dirty="0" smtClean="0"/>
                        <a:t>0.2</a:t>
                      </a:r>
                      <a:endParaRPr lang="en-US" sz="2400" dirty="0"/>
                    </a:p>
                  </a:txBody>
                  <a:tcPr anchor="ctr">
                    <a:solidFill>
                      <a:srgbClr val="CCCCFF"/>
                    </a:solidFill>
                  </a:tcPr>
                </a:tc>
              </a:tr>
              <a:tr h="502412">
                <a:tc>
                  <a:txBody>
                    <a:bodyPr/>
                    <a:lstStyle/>
                    <a:p>
                      <a:r>
                        <a:rPr lang="en-US" sz="2400" dirty="0" smtClean="0"/>
                        <a:t>Rice</a:t>
                      </a:r>
                      <a:endParaRPr lang="en-US" sz="2400" dirty="0"/>
                    </a:p>
                  </a:txBody>
                  <a:tcPr anchor="ctr">
                    <a:solidFill>
                      <a:srgbClr val="CCCCFF"/>
                    </a:solidFill>
                  </a:tcPr>
                </a:tc>
                <a:tc>
                  <a:txBody>
                    <a:bodyPr/>
                    <a:lstStyle/>
                    <a:p>
                      <a:pPr algn="ctr"/>
                      <a:r>
                        <a:rPr lang="en-US" sz="2400" dirty="0" smtClean="0"/>
                        <a:t>0.5</a:t>
                      </a:r>
                      <a:endParaRPr lang="en-US" sz="2400" dirty="0"/>
                    </a:p>
                  </a:txBody>
                  <a:tcPr anchor="ctr">
                    <a:solidFill>
                      <a:srgbClr val="CCCCFF"/>
                    </a:solidFill>
                  </a:tcPr>
                </a:tc>
              </a:tr>
              <a:tr h="502412">
                <a:tc>
                  <a:txBody>
                    <a:bodyPr/>
                    <a:lstStyle/>
                    <a:p>
                      <a:r>
                        <a:rPr lang="en-US" sz="2400" dirty="0" smtClean="0"/>
                        <a:t>Housing</a:t>
                      </a:r>
                      <a:endParaRPr lang="en-US" sz="2400" dirty="0"/>
                    </a:p>
                  </a:txBody>
                  <a:tcPr anchor="ctr">
                    <a:solidFill>
                      <a:srgbClr val="CCCCFF"/>
                    </a:solidFill>
                  </a:tcPr>
                </a:tc>
                <a:tc>
                  <a:txBody>
                    <a:bodyPr/>
                    <a:lstStyle/>
                    <a:p>
                      <a:pPr algn="ctr"/>
                      <a:r>
                        <a:rPr lang="en-US" sz="2400" dirty="0" smtClean="0"/>
                        <a:t>0.7</a:t>
                      </a:r>
                      <a:endParaRPr lang="en-US" sz="2400" dirty="0"/>
                    </a:p>
                  </a:txBody>
                  <a:tcPr anchor="ctr">
                    <a:solidFill>
                      <a:srgbClr val="CCCCFF"/>
                    </a:solidFill>
                  </a:tcPr>
                </a:tc>
              </a:tr>
              <a:tr h="502412">
                <a:tc>
                  <a:txBody>
                    <a:bodyPr/>
                    <a:lstStyle/>
                    <a:p>
                      <a:r>
                        <a:rPr lang="en-US" sz="2400" dirty="0" smtClean="0"/>
                        <a:t>Beef</a:t>
                      </a:r>
                      <a:endParaRPr lang="en-US" sz="2400" dirty="0"/>
                    </a:p>
                  </a:txBody>
                  <a:tcPr anchor="ctr">
                    <a:solidFill>
                      <a:srgbClr val="CCCCFF"/>
                    </a:solidFill>
                  </a:tcPr>
                </a:tc>
                <a:tc>
                  <a:txBody>
                    <a:bodyPr/>
                    <a:lstStyle/>
                    <a:p>
                      <a:pPr algn="ctr"/>
                      <a:r>
                        <a:rPr lang="en-US" sz="2400" dirty="0" smtClean="0"/>
                        <a:t>1.6</a:t>
                      </a:r>
                      <a:endParaRPr lang="en-US" sz="2400" dirty="0"/>
                    </a:p>
                  </a:txBody>
                  <a:tcPr anchor="ctr">
                    <a:solidFill>
                      <a:srgbClr val="CCCCFF"/>
                    </a:solidFill>
                  </a:tcPr>
                </a:tc>
              </a:tr>
              <a:tr h="502412">
                <a:tc>
                  <a:txBody>
                    <a:bodyPr/>
                    <a:lstStyle/>
                    <a:p>
                      <a:r>
                        <a:rPr lang="en-US" sz="2400" dirty="0" smtClean="0"/>
                        <a:t>Restaurant meals</a:t>
                      </a:r>
                      <a:endParaRPr lang="en-US" sz="2400" dirty="0"/>
                    </a:p>
                  </a:txBody>
                  <a:tcPr anchor="ctr">
                    <a:solidFill>
                      <a:srgbClr val="CCCCFF"/>
                    </a:solidFill>
                  </a:tcPr>
                </a:tc>
                <a:tc>
                  <a:txBody>
                    <a:bodyPr/>
                    <a:lstStyle/>
                    <a:p>
                      <a:pPr algn="ctr"/>
                      <a:r>
                        <a:rPr lang="en-US" sz="2400" dirty="0" smtClean="0"/>
                        <a:t>2.3</a:t>
                      </a:r>
                      <a:endParaRPr lang="en-US" sz="2400" dirty="0"/>
                    </a:p>
                  </a:txBody>
                  <a:tcPr anchor="ctr">
                    <a:solidFill>
                      <a:srgbClr val="CCCCFF"/>
                    </a:solidFill>
                  </a:tcPr>
                </a:tc>
              </a:tr>
              <a:tr h="502412">
                <a:tc>
                  <a:txBody>
                    <a:bodyPr/>
                    <a:lstStyle/>
                    <a:p>
                      <a:r>
                        <a:rPr lang="en-US" sz="2400" dirty="0" smtClean="0"/>
                        <a:t>Mountain Dew</a:t>
                      </a:r>
                      <a:endParaRPr lang="en-US" sz="2400" dirty="0"/>
                    </a:p>
                  </a:txBody>
                  <a:tcPr anchor="ctr">
                    <a:solidFill>
                      <a:srgbClr val="CCCCFF"/>
                    </a:solidFill>
                  </a:tcPr>
                </a:tc>
                <a:tc>
                  <a:txBody>
                    <a:bodyPr/>
                    <a:lstStyle/>
                    <a:p>
                      <a:pPr algn="ctr"/>
                      <a:r>
                        <a:rPr lang="en-US" sz="2400" dirty="0" smtClean="0"/>
                        <a:t>4.4</a:t>
                      </a:r>
                      <a:endParaRPr lang="en-US" sz="2400" dirty="0"/>
                    </a:p>
                  </a:txBody>
                  <a:tcPr anchor="ctr">
                    <a:solidFill>
                      <a:srgbClr val="CCCCFF"/>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381000" y="219075"/>
            <a:ext cx="8153400" cy="649288"/>
          </a:xfrm>
        </p:spPr>
        <p:txBody>
          <a:bodyPr>
            <a:normAutofit/>
          </a:bodyPr>
          <a:lstStyle/>
          <a:p>
            <a:pPr eaLnBrk="1" hangingPunct="1"/>
            <a:r>
              <a:rPr lang="en-US" dirty="0" smtClean="0"/>
              <a:t>Elasticity of a Linear Demand Curve</a:t>
            </a:r>
          </a:p>
        </p:txBody>
      </p:sp>
      <p:sp>
        <p:nvSpPr>
          <p:cNvPr id="3174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73412" name="Rectangle 4"/>
          <p:cNvSpPr>
            <a:spLocks noGrp="1" noChangeArrowheads="1"/>
          </p:cNvSpPr>
          <p:nvPr>
            <p:ph type="body" idx="4294967295"/>
          </p:nvPr>
        </p:nvSpPr>
        <p:spPr>
          <a:xfrm>
            <a:off x="6408738" y="1363663"/>
            <a:ext cx="2039937" cy="3703637"/>
          </a:xfrm>
          <a:solidFill>
            <a:srgbClr val="CCFFCC"/>
          </a:solidFill>
          <a:ln>
            <a:noFill/>
          </a:ln>
          <a:effectLst>
            <a:outerShdw blurRad="50800" dist="38100" dir="2700000" algn="tl" rotWithShape="0">
              <a:prstClr val="black">
                <a:alpha val="40000"/>
              </a:prstClr>
            </a:outerShdw>
          </a:effectLst>
        </p:spPr>
        <p:txBody>
          <a:bodyPr lIns="182880" tIns="91440" rIns="182880" bIns="91440"/>
          <a:lstStyle/>
          <a:p>
            <a:pPr marL="0" indent="0" eaLnBrk="1" hangingPunct="1">
              <a:spcBef>
                <a:spcPct val="40000"/>
              </a:spcBef>
              <a:buFont typeface="Wingdings" pitchFamily="2" charset="2"/>
              <a:buNone/>
            </a:pPr>
            <a:r>
              <a:rPr lang="en-US" sz="2700" dirty="0" smtClean="0"/>
              <a:t>The slope </a:t>
            </a:r>
            <a:br>
              <a:rPr lang="en-US" sz="2700" dirty="0" smtClean="0"/>
            </a:br>
            <a:r>
              <a:rPr lang="en-US" sz="2700" dirty="0" smtClean="0"/>
              <a:t>of a linear demand curve is constant, </a:t>
            </a:r>
            <a:br>
              <a:rPr lang="en-US" sz="2700" dirty="0" smtClean="0"/>
            </a:br>
            <a:r>
              <a:rPr lang="en-US" sz="2700" dirty="0" smtClean="0"/>
              <a:t>but its elasticity </a:t>
            </a:r>
            <a:br>
              <a:rPr lang="en-US" sz="2700" dirty="0" smtClean="0"/>
            </a:br>
            <a:r>
              <a:rPr lang="en-US" sz="2700" dirty="0" smtClean="0"/>
              <a:t>is not. </a:t>
            </a:r>
          </a:p>
        </p:txBody>
      </p:sp>
      <p:grpSp>
        <p:nvGrpSpPr>
          <p:cNvPr id="2" name="Group 5"/>
          <p:cNvGrpSpPr>
            <a:grpSpLocks/>
          </p:cNvGrpSpPr>
          <p:nvPr/>
        </p:nvGrpSpPr>
        <p:grpSpPr bwMode="auto">
          <a:xfrm>
            <a:off x="414338" y="1412875"/>
            <a:ext cx="4486275" cy="4341813"/>
            <a:chOff x="261" y="890"/>
            <a:chExt cx="2826" cy="2735"/>
          </a:xfrm>
        </p:grpSpPr>
        <p:grpSp>
          <p:nvGrpSpPr>
            <p:cNvPr id="3" name="Group 6"/>
            <p:cNvGrpSpPr>
              <a:grpSpLocks/>
            </p:cNvGrpSpPr>
            <p:nvPr/>
          </p:nvGrpSpPr>
          <p:grpSpPr bwMode="auto">
            <a:xfrm>
              <a:off x="575" y="890"/>
              <a:ext cx="2512" cy="2570"/>
              <a:chOff x="432" y="911"/>
              <a:chExt cx="2986" cy="2570"/>
            </a:xfrm>
          </p:grpSpPr>
          <p:grpSp>
            <p:nvGrpSpPr>
              <p:cNvPr id="4" name="Group 7"/>
              <p:cNvGrpSpPr>
                <a:grpSpLocks/>
              </p:cNvGrpSpPr>
              <p:nvPr/>
            </p:nvGrpSpPr>
            <p:grpSpPr bwMode="auto">
              <a:xfrm>
                <a:off x="607" y="1177"/>
                <a:ext cx="2502" cy="2164"/>
                <a:chOff x="1098" y="1361"/>
                <a:chExt cx="2116" cy="2027"/>
              </a:xfrm>
            </p:grpSpPr>
            <p:sp>
              <p:nvSpPr>
                <p:cNvPr id="31802"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31803"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31800" name="Text Box 10"/>
              <p:cNvSpPr txBox="1">
                <a:spLocks noChangeArrowheads="1"/>
              </p:cNvSpPr>
              <p:nvPr/>
            </p:nvSpPr>
            <p:spPr bwMode="auto">
              <a:xfrm>
                <a:off x="432" y="911"/>
                <a:ext cx="39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31801" name="Text Box 11"/>
              <p:cNvSpPr txBox="1">
                <a:spLocks noChangeArrowheads="1"/>
              </p:cNvSpPr>
              <p:nvPr/>
            </p:nvSpPr>
            <p:spPr bwMode="auto">
              <a:xfrm>
                <a:off x="3051" y="3193"/>
                <a:ext cx="3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31791" name="Text Box 12"/>
            <p:cNvSpPr txBox="1">
              <a:spLocks noChangeArrowheads="1"/>
            </p:cNvSpPr>
            <p:nvPr/>
          </p:nvSpPr>
          <p:spPr bwMode="auto">
            <a:xfrm>
              <a:off x="261" y="1251"/>
              <a:ext cx="456" cy="298"/>
            </a:xfrm>
            <a:prstGeom prst="rect">
              <a:avLst/>
            </a:prstGeom>
            <a:noFill/>
            <a:ln w="9525">
              <a:noFill/>
              <a:miter lim="800000"/>
              <a:headEnd/>
              <a:tailEnd/>
            </a:ln>
          </p:spPr>
          <p:txBody>
            <a:bodyPr anchor="ctr">
              <a:spAutoFit/>
            </a:bodyPr>
            <a:lstStyle/>
            <a:p>
              <a:pPr algn="r">
                <a:spcBef>
                  <a:spcPct val="50000"/>
                </a:spcBef>
              </a:pPr>
              <a:r>
                <a:rPr lang="en-US" sz="2500">
                  <a:cs typeface="Arial" charset="0"/>
                </a:rPr>
                <a:t>$30</a:t>
              </a:r>
            </a:p>
          </p:txBody>
        </p:sp>
        <p:sp>
          <p:nvSpPr>
            <p:cNvPr id="31792" name="Text Box 13"/>
            <p:cNvSpPr txBox="1">
              <a:spLocks noChangeArrowheads="1"/>
            </p:cNvSpPr>
            <p:nvPr/>
          </p:nvSpPr>
          <p:spPr bwMode="auto">
            <a:xfrm>
              <a:off x="261" y="1896"/>
              <a:ext cx="456" cy="298"/>
            </a:xfrm>
            <a:prstGeom prst="rect">
              <a:avLst/>
            </a:prstGeom>
            <a:noFill/>
            <a:ln w="9525">
              <a:noFill/>
              <a:miter lim="800000"/>
              <a:headEnd/>
              <a:tailEnd/>
            </a:ln>
          </p:spPr>
          <p:txBody>
            <a:bodyPr anchor="ctr">
              <a:spAutoFit/>
            </a:bodyPr>
            <a:lstStyle/>
            <a:p>
              <a:pPr algn="r">
                <a:spcBef>
                  <a:spcPct val="50000"/>
                </a:spcBef>
              </a:pPr>
              <a:r>
                <a:rPr lang="en-US" sz="2500">
                  <a:cs typeface="Arial" charset="0"/>
                </a:rPr>
                <a:t>20</a:t>
              </a:r>
            </a:p>
          </p:txBody>
        </p:sp>
        <p:sp>
          <p:nvSpPr>
            <p:cNvPr id="31793" name="Text Box 14"/>
            <p:cNvSpPr txBox="1">
              <a:spLocks noChangeArrowheads="1"/>
            </p:cNvSpPr>
            <p:nvPr/>
          </p:nvSpPr>
          <p:spPr bwMode="auto">
            <a:xfrm>
              <a:off x="261" y="2532"/>
              <a:ext cx="456" cy="298"/>
            </a:xfrm>
            <a:prstGeom prst="rect">
              <a:avLst/>
            </a:prstGeom>
            <a:noFill/>
            <a:ln w="9525">
              <a:noFill/>
              <a:miter lim="800000"/>
              <a:headEnd/>
              <a:tailEnd/>
            </a:ln>
          </p:spPr>
          <p:txBody>
            <a:bodyPr anchor="ctr">
              <a:spAutoFit/>
            </a:bodyPr>
            <a:lstStyle/>
            <a:p>
              <a:pPr algn="r">
                <a:spcBef>
                  <a:spcPct val="50000"/>
                </a:spcBef>
              </a:pPr>
              <a:r>
                <a:rPr lang="en-US" sz="2500">
                  <a:cs typeface="Arial" charset="0"/>
                </a:rPr>
                <a:t>10</a:t>
              </a:r>
            </a:p>
          </p:txBody>
        </p:sp>
        <p:sp>
          <p:nvSpPr>
            <p:cNvPr id="31794" name="Text Box 15"/>
            <p:cNvSpPr txBox="1">
              <a:spLocks noChangeArrowheads="1"/>
            </p:cNvSpPr>
            <p:nvPr/>
          </p:nvSpPr>
          <p:spPr bwMode="auto">
            <a:xfrm>
              <a:off x="261" y="3165"/>
              <a:ext cx="456" cy="298"/>
            </a:xfrm>
            <a:prstGeom prst="rect">
              <a:avLst/>
            </a:prstGeom>
            <a:noFill/>
            <a:ln w="9525">
              <a:noFill/>
              <a:miter lim="800000"/>
              <a:headEnd/>
              <a:tailEnd/>
            </a:ln>
          </p:spPr>
          <p:txBody>
            <a:bodyPr anchor="ctr">
              <a:spAutoFit/>
            </a:bodyPr>
            <a:lstStyle/>
            <a:p>
              <a:pPr algn="r">
                <a:spcBef>
                  <a:spcPct val="50000"/>
                </a:spcBef>
              </a:pPr>
              <a:r>
                <a:rPr lang="en-US" sz="2500">
                  <a:cs typeface="Arial" charset="0"/>
                </a:rPr>
                <a:t>$0</a:t>
              </a:r>
            </a:p>
          </p:txBody>
        </p:sp>
        <p:sp>
          <p:nvSpPr>
            <p:cNvPr id="31795" name="Text Box 16"/>
            <p:cNvSpPr txBox="1">
              <a:spLocks noChangeArrowheads="1"/>
            </p:cNvSpPr>
            <p:nvPr/>
          </p:nvSpPr>
          <p:spPr bwMode="auto">
            <a:xfrm>
              <a:off x="594" y="3327"/>
              <a:ext cx="264" cy="298"/>
            </a:xfrm>
            <a:prstGeom prst="rect">
              <a:avLst/>
            </a:prstGeom>
            <a:noFill/>
            <a:ln w="9525">
              <a:noFill/>
              <a:miter lim="800000"/>
              <a:headEnd/>
              <a:tailEnd/>
            </a:ln>
          </p:spPr>
          <p:txBody>
            <a:bodyPr anchor="ctr">
              <a:spAutoFit/>
            </a:bodyPr>
            <a:lstStyle/>
            <a:p>
              <a:pPr algn="ctr">
                <a:spcBef>
                  <a:spcPct val="50000"/>
                </a:spcBef>
              </a:pPr>
              <a:r>
                <a:rPr lang="en-US" sz="2500">
                  <a:cs typeface="Arial" charset="0"/>
                </a:rPr>
                <a:t>0</a:t>
              </a:r>
            </a:p>
          </p:txBody>
        </p:sp>
        <p:sp>
          <p:nvSpPr>
            <p:cNvPr id="31796" name="Text Box 17"/>
            <p:cNvSpPr txBox="1">
              <a:spLocks noChangeArrowheads="1"/>
            </p:cNvSpPr>
            <p:nvPr/>
          </p:nvSpPr>
          <p:spPr bwMode="auto">
            <a:xfrm>
              <a:off x="1086" y="3327"/>
              <a:ext cx="396" cy="298"/>
            </a:xfrm>
            <a:prstGeom prst="rect">
              <a:avLst/>
            </a:prstGeom>
            <a:noFill/>
            <a:ln w="9525">
              <a:noFill/>
              <a:miter lim="800000"/>
              <a:headEnd/>
              <a:tailEnd/>
            </a:ln>
          </p:spPr>
          <p:txBody>
            <a:bodyPr anchor="ctr">
              <a:spAutoFit/>
            </a:bodyPr>
            <a:lstStyle/>
            <a:p>
              <a:pPr algn="ctr">
                <a:spcBef>
                  <a:spcPct val="50000"/>
                </a:spcBef>
              </a:pPr>
              <a:r>
                <a:rPr lang="en-US" sz="2500">
                  <a:cs typeface="Arial" charset="0"/>
                </a:rPr>
                <a:t>20</a:t>
              </a:r>
            </a:p>
          </p:txBody>
        </p:sp>
        <p:sp>
          <p:nvSpPr>
            <p:cNvPr id="31797" name="Text Box 18"/>
            <p:cNvSpPr txBox="1">
              <a:spLocks noChangeArrowheads="1"/>
            </p:cNvSpPr>
            <p:nvPr/>
          </p:nvSpPr>
          <p:spPr bwMode="auto">
            <a:xfrm>
              <a:off x="1650" y="3327"/>
              <a:ext cx="396" cy="298"/>
            </a:xfrm>
            <a:prstGeom prst="rect">
              <a:avLst/>
            </a:prstGeom>
            <a:noFill/>
            <a:ln w="9525">
              <a:noFill/>
              <a:miter lim="800000"/>
              <a:headEnd/>
              <a:tailEnd/>
            </a:ln>
          </p:spPr>
          <p:txBody>
            <a:bodyPr anchor="ctr">
              <a:spAutoFit/>
            </a:bodyPr>
            <a:lstStyle/>
            <a:p>
              <a:pPr algn="ctr">
                <a:spcBef>
                  <a:spcPct val="50000"/>
                </a:spcBef>
              </a:pPr>
              <a:r>
                <a:rPr lang="en-US" sz="2500">
                  <a:cs typeface="Arial" charset="0"/>
                </a:rPr>
                <a:t>40</a:t>
              </a:r>
            </a:p>
          </p:txBody>
        </p:sp>
        <p:sp>
          <p:nvSpPr>
            <p:cNvPr id="31798" name="Text Box 19"/>
            <p:cNvSpPr txBox="1">
              <a:spLocks noChangeArrowheads="1"/>
            </p:cNvSpPr>
            <p:nvPr/>
          </p:nvSpPr>
          <p:spPr bwMode="auto">
            <a:xfrm>
              <a:off x="2202" y="3327"/>
              <a:ext cx="396" cy="298"/>
            </a:xfrm>
            <a:prstGeom prst="rect">
              <a:avLst/>
            </a:prstGeom>
            <a:noFill/>
            <a:ln w="9525">
              <a:noFill/>
              <a:miter lim="800000"/>
              <a:headEnd/>
              <a:tailEnd/>
            </a:ln>
          </p:spPr>
          <p:txBody>
            <a:bodyPr anchor="ctr">
              <a:spAutoFit/>
            </a:bodyPr>
            <a:lstStyle/>
            <a:p>
              <a:pPr algn="ctr">
                <a:spcBef>
                  <a:spcPct val="50000"/>
                </a:spcBef>
              </a:pPr>
              <a:r>
                <a:rPr lang="en-US" sz="2500">
                  <a:cs typeface="Arial" charset="0"/>
                </a:rPr>
                <a:t>60</a:t>
              </a:r>
            </a:p>
          </p:txBody>
        </p:sp>
      </p:grpSp>
      <p:grpSp>
        <p:nvGrpSpPr>
          <p:cNvPr id="5" name="Group 21"/>
          <p:cNvGrpSpPr>
            <a:grpSpLocks/>
          </p:cNvGrpSpPr>
          <p:nvPr/>
        </p:nvGrpSpPr>
        <p:grpSpPr bwMode="auto">
          <a:xfrm>
            <a:off x="1076325" y="2154238"/>
            <a:ext cx="2801938" cy="3181350"/>
            <a:chOff x="678" y="1357"/>
            <a:chExt cx="1765" cy="2004"/>
          </a:xfrm>
        </p:grpSpPr>
        <p:sp>
          <p:nvSpPr>
            <p:cNvPr id="31787" name="Line 22"/>
            <p:cNvSpPr>
              <a:spLocks noChangeShapeType="1"/>
            </p:cNvSpPr>
            <p:nvPr/>
          </p:nvSpPr>
          <p:spPr bwMode="auto">
            <a:xfrm>
              <a:off x="728" y="1401"/>
              <a:ext cx="1682" cy="1921"/>
            </a:xfrm>
            <a:prstGeom prst="line">
              <a:avLst/>
            </a:prstGeom>
            <a:noFill/>
            <a:ln w="38100">
              <a:solidFill>
                <a:srgbClr val="003399"/>
              </a:solidFill>
              <a:round/>
              <a:headEnd/>
              <a:tailEnd/>
            </a:ln>
          </p:spPr>
          <p:txBody>
            <a:bodyPr/>
            <a:lstStyle/>
            <a:p>
              <a:endParaRPr lang="en-US"/>
            </a:p>
          </p:txBody>
        </p:sp>
        <p:sp>
          <p:nvSpPr>
            <p:cNvPr id="31788" name="Oval 23"/>
            <p:cNvSpPr>
              <a:spLocks noChangeArrowheads="1"/>
            </p:cNvSpPr>
            <p:nvPr/>
          </p:nvSpPr>
          <p:spPr bwMode="auto">
            <a:xfrm>
              <a:off x="678" y="1357"/>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1789" name="Oval 24"/>
            <p:cNvSpPr>
              <a:spLocks noChangeArrowheads="1"/>
            </p:cNvSpPr>
            <p:nvPr/>
          </p:nvSpPr>
          <p:spPr bwMode="auto">
            <a:xfrm>
              <a:off x="2355" y="3274"/>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6" name="Group 25"/>
          <p:cNvGrpSpPr>
            <a:grpSpLocks/>
          </p:cNvGrpSpPr>
          <p:nvPr/>
        </p:nvGrpSpPr>
        <p:grpSpPr bwMode="auto">
          <a:xfrm>
            <a:off x="1152525" y="3178175"/>
            <a:ext cx="954088" cy="2090738"/>
            <a:chOff x="726" y="2002"/>
            <a:chExt cx="601" cy="1317"/>
          </a:xfrm>
        </p:grpSpPr>
        <p:sp>
          <p:nvSpPr>
            <p:cNvPr id="31783" name="Oval 26"/>
            <p:cNvSpPr>
              <a:spLocks noChangeArrowheads="1"/>
            </p:cNvSpPr>
            <p:nvPr/>
          </p:nvSpPr>
          <p:spPr bwMode="auto">
            <a:xfrm>
              <a:off x="1239" y="200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7" name="Group 27"/>
            <p:cNvGrpSpPr>
              <a:grpSpLocks/>
            </p:cNvGrpSpPr>
            <p:nvPr/>
          </p:nvGrpSpPr>
          <p:grpSpPr bwMode="auto">
            <a:xfrm>
              <a:off x="726" y="2049"/>
              <a:ext cx="558" cy="1270"/>
              <a:chOff x="357" y="2450"/>
              <a:chExt cx="795" cy="646"/>
            </a:xfrm>
          </p:grpSpPr>
          <p:sp>
            <p:nvSpPr>
              <p:cNvPr id="31785" name="Line 2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1786" name="Line 2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grpSp>
      <p:grpSp>
        <p:nvGrpSpPr>
          <p:cNvPr id="8" name="Group 30"/>
          <p:cNvGrpSpPr>
            <a:grpSpLocks/>
          </p:cNvGrpSpPr>
          <p:nvPr/>
        </p:nvGrpSpPr>
        <p:grpSpPr bwMode="auto">
          <a:xfrm>
            <a:off x="1149350" y="4187825"/>
            <a:ext cx="1852613" cy="1079500"/>
            <a:chOff x="724" y="2638"/>
            <a:chExt cx="1167" cy="680"/>
          </a:xfrm>
        </p:grpSpPr>
        <p:sp>
          <p:nvSpPr>
            <p:cNvPr id="31779" name="Oval 31"/>
            <p:cNvSpPr>
              <a:spLocks noChangeArrowheads="1"/>
            </p:cNvSpPr>
            <p:nvPr/>
          </p:nvSpPr>
          <p:spPr bwMode="auto">
            <a:xfrm>
              <a:off x="1803" y="263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9" name="Group 32"/>
            <p:cNvGrpSpPr>
              <a:grpSpLocks/>
            </p:cNvGrpSpPr>
            <p:nvPr/>
          </p:nvGrpSpPr>
          <p:grpSpPr bwMode="auto">
            <a:xfrm>
              <a:off x="724" y="2685"/>
              <a:ext cx="1124" cy="633"/>
              <a:chOff x="357" y="2450"/>
              <a:chExt cx="795" cy="646"/>
            </a:xfrm>
          </p:grpSpPr>
          <p:sp>
            <p:nvSpPr>
              <p:cNvPr id="31781" name="Line 33"/>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1782" name="Line 34"/>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grpSp>
      <p:sp>
        <p:nvSpPr>
          <p:cNvPr id="273443" name="AutoShape 35"/>
          <p:cNvSpPr>
            <a:spLocks/>
          </p:cNvSpPr>
          <p:nvPr/>
        </p:nvSpPr>
        <p:spPr bwMode="auto">
          <a:xfrm rot="-2471049">
            <a:off x="2520950" y="2881313"/>
            <a:ext cx="404813" cy="1319212"/>
          </a:xfrm>
          <a:prstGeom prst="rightBrace">
            <a:avLst>
              <a:gd name="adj1" fmla="val 81470"/>
              <a:gd name="adj2" fmla="val 50000"/>
            </a:avLst>
          </a:prstGeom>
          <a:noFill/>
          <a:ln w="12700">
            <a:solidFill>
              <a:srgbClr val="008000"/>
            </a:solidFill>
            <a:round/>
            <a:headEnd/>
            <a:tailEnd/>
          </a:ln>
        </p:spPr>
        <p:txBody>
          <a:bodyPr wrap="none" anchor="ctr"/>
          <a:lstStyle/>
          <a:p>
            <a:endParaRPr lang="en-US">
              <a:cs typeface="Arial" charset="0"/>
            </a:endParaRPr>
          </a:p>
        </p:txBody>
      </p:sp>
      <p:sp>
        <p:nvSpPr>
          <p:cNvPr id="273444" name="AutoShape 36"/>
          <p:cNvSpPr>
            <a:spLocks/>
          </p:cNvSpPr>
          <p:nvPr/>
        </p:nvSpPr>
        <p:spPr bwMode="auto">
          <a:xfrm rot="-2471049">
            <a:off x="3406775" y="3895725"/>
            <a:ext cx="404813" cy="1319213"/>
          </a:xfrm>
          <a:prstGeom prst="rightBrace">
            <a:avLst>
              <a:gd name="adj1" fmla="val 81471"/>
              <a:gd name="adj2" fmla="val 50000"/>
            </a:avLst>
          </a:prstGeom>
          <a:noFill/>
          <a:ln w="12700">
            <a:solidFill>
              <a:srgbClr val="993300"/>
            </a:solidFill>
            <a:round/>
            <a:headEnd/>
            <a:tailEnd/>
          </a:ln>
        </p:spPr>
        <p:txBody>
          <a:bodyPr wrap="none" anchor="ctr"/>
          <a:lstStyle/>
          <a:p>
            <a:endParaRPr lang="en-US">
              <a:cs typeface="Arial" charset="0"/>
            </a:endParaRPr>
          </a:p>
        </p:txBody>
      </p:sp>
      <p:sp>
        <p:nvSpPr>
          <p:cNvPr id="273448" name="AutoShape 40"/>
          <p:cNvSpPr>
            <a:spLocks/>
          </p:cNvSpPr>
          <p:nvPr/>
        </p:nvSpPr>
        <p:spPr bwMode="auto">
          <a:xfrm rot="-2471049">
            <a:off x="1639888" y="1857375"/>
            <a:ext cx="404812" cy="1319213"/>
          </a:xfrm>
          <a:prstGeom prst="rightBrace">
            <a:avLst>
              <a:gd name="adj1" fmla="val 81471"/>
              <a:gd name="adj2" fmla="val 50000"/>
            </a:avLst>
          </a:prstGeom>
          <a:noFill/>
          <a:ln w="12700">
            <a:solidFill>
              <a:srgbClr val="800080"/>
            </a:solidFill>
            <a:round/>
            <a:headEnd/>
            <a:tailEnd/>
          </a:ln>
        </p:spPr>
        <p:txBody>
          <a:bodyPr wrap="none" anchor="ctr"/>
          <a:lstStyle/>
          <a:p>
            <a:endParaRPr lang="en-US">
              <a:cs typeface="Arial" charset="0"/>
            </a:endParaRPr>
          </a:p>
        </p:txBody>
      </p:sp>
      <p:grpSp>
        <p:nvGrpSpPr>
          <p:cNvPr id="10" name="Group 49"/>
          <p:cNvGrpSpPr>
            <a:grpSpLocks/>
          </p:cNvGrpSpPr>
          <p:nvPr/>
        </p:nvGrpSpPr>
        <p:grpSpPr bwMode="auto">
          <a:xfrm>
            <a:off x="1858963" y="1776413"/>
            <a:ext cx="2727325" cy="906462"/>
            <a:chOff x="1298" y="707"/>
            <a:chExt cx="1718" cy="571"/>
          </a:xfrm>
        </p:grpSpPr>
        <p:grpSp>
          <p:nvGrpSpPr>
            <p:cNvPr id="11" name="Group 48"/>
            <p:cNvGrpSpPr>
              <a:grpSpLocks/>
            </p:cNvGrpSpPr>
            <p:nvPr/>
          </p:nvGrpSpPr>
          <p:grpSpPr bwMode="auto">
            <a:xfrm>
              <a:off x="1747" y="707"/>
              <a:ext cx="662" cy="571"/>
              <a:chOff x="1747" y="707"/>
              <a:chExt cx="662" cy="571"/>
            </a:xfrm>
          </p:grpSpPr>
          <p:sp>
            <p:nvSpPr>
              <p:cNvPr id="31776" name="Text Box 43"/>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a:solidFill>
                      <a:srgbClr val="800080"/>
                    </a:solidFill>
                    <a:cs typeface="Arial" charset="0"/>
                  </a:rPr>
                  <a:t>200%</a:t>
                </a:r>
                <a:endParaRPr lang="en-US" sz="2500" b="1" i="1" baseline="30000">
                  <a:solidFill>
                    <a:srgbClr val="800080"/>
                  </a:solidFill>
                  <a:cs typeface="Arial" charset="0"/>
                </a:endParaRPr>
              </a:p>
            </p:txBody>
          </p:sp>
          <p:sp>
            <p:nvSpPr>
              <p:cNvPr id="31777" name="Text Box 44"/>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800080"/>
                    </a:solidFill>
                    <a:cs typeface="Arial" charset="0"/>
                  </a:rPr>
                  <a:t>40%</a:t>
                </a:r>
                <a:endParaRPr lang="en-US" sz="2500" b="1" i="1" baseline="30000">
                  <a:solidFill>
                    <a:srgbClr val="800080"/>
                  </a:solidFill>
                  <a:cs typeface="Arial" charset="0"/>
                </a:endParaRPr>
              </a:p>
            </p:txBody>
          </p:sp>
          <p:sp>
            <p:nvSpPr>
              <p:cNvPr id="31778" name="Line 45"/>
              <p:cNvSpPr>
                <a:spLocks noChangeShapeType="1"/>
              </p:cNvSpPr>
              <p:nvPr/>
            </p:nvSpPr>
            <p:spPr bwMode="auto">
              <a:xfrm flipV="1">
                <a:off x="1814" y="998"/>
                <a:ext cx="520" cy="0"/>
              </a:xfrm>
              <a:prstGeom prst="line">
                <a:avLst/>
              </a:prstGeom>
              <a:noFill/>
              <a:ln w="12700">
                <a:solidFill>
                  <a:srgbClr val="800080"/>
                </a:solidFill>
                <a:round/>
                <a:headEnd/>
                <a:tailEnd/>
              </a:ln>
            </p:spPr>
            <p:txBody>
              <a:bodyPr/>
              <a:lstStyle/>
              <a:p>
                <a:endParaRPr lang="en-US"/>
              </a:p>
            </p:txBody>
          </p:sp>
        </p:grpSp>
        <p:sp>
          <p:nvSpPr>
            <p:cNvPr id="31774" name="Text Box 46"/>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a:solidFill>
                    <a:srgbClr val="800080"/>
                  </a:solidFill>
                  <a:cs typeface="Arial" charset="0"/>
                </a:rPr>
                <a:t>= 5.0</a:t>
              </a:r>
            </a:p>
          </p:txBody>
        </p:sp>
        <p:sp>
          <p:nvSpPr>
            <p:cNvPr id="31775" name="Text Box 47"/>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a:solidFill>
                    <a:srgbClr val="800080"/>
                  </a:solidFill>
                  <a:cs typeface="Arial" charset="0"/>
                </a:rPr>
                <a:t>E</a:t>
              </a:r>
              <a:r>
                <a:rPr lang="en-US" sz="2500">
                  <a:solidFill>
                    <a:srgbClr val="800080"/>
                  </a:solidFill>
                  <a:cs typeface="Arial" charset="0"/>
                </a:rPr>
                <a:t> </a:t>
              </a:r>
              <a:r>
                <a:rPr lang="en-US" sz="1200">
                  <a:solidFill>
                    <a:srgbClr val="800080"/>
                  </a:solidFill>
                  <a:cs typeface="Arial" charset="0"/>
                </a:rPr>
                <a:t> </a:t>
              </a:r>
              <a:r>
                <a:rPr lang="en-US" sz="2500">
                  <a:solidFill>
                    <a:srgbClr val="800080"/>
                  </a:solidFill>
                  <a:cs typeface="Arial" charset="0"/>
                </a:rPr>
                <a:t>=</a:t>
              </a:r>
            </a:p>
          </p:txBody>
        </p:sp>
      </p:grpSp>
      <p:grpSp>
        <p:nvGrpSpPr>
          <p:cNvPr id="12" name="Group 50"/>
          <p:cNvGrpSpPr>
            <a:grpSpLocks/>
          </p:cNvGrpSpPr>
          <p:nvPr/>
        </p:nvGrpSpPr>
        <p:grpSpPr bwMode="auto">
          <a:xfrm>
            <a:off x="2725738" y="2805113"/>
            <a:ext cx="2727325" cy="906462"/>
            <a:chOff x="1298" y="707"/>
            <a:chExt cx="1718" cy="571"/>
          </a:xfrm>
        </p:grpSpPr>
        <p:grpSp>
          <p:nvGrpSpPr>
            <p:cNvPr id="13" name="Group 51"/>
            <p:cNvGrpSpPr>
              <a:grpSpLocks/>
            </p:cNvGrpSpPr>
            <p:nvPr/>
          </p:nvGrpSpPr>
          <p:grpSpPr bwMode="auto">
            <a:xfrm>
              <a:off x="1747" y="707"/>
              <a:ext cx="662" cy="571"/>
              <a:chOff x="1747" y="707"/>
              <a:chExt cx="662" cy="571"/>
            </a:xfrm>
          </p:grpSpPr>
          <p:sp>
            <p:nvSpPr>
              <p:cNvPr id="31770" name="Text Box 52"/>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67%</a:t>
                </a:r>
                <a:endParaRPr lang="en-US" sz="2500" b="1" i="1" baseline="30000">
                  <a:solidFill>
                    <a:srgbClr val="009900"/>
                  </a:solidFill>
                  <a:cs typeface="Arial" charset="0"/>
                </a:endParaRPr>
              </a:p>
            </p:txBody>
          </p:sp>
          <p:sp>
            <p:nvSpPr>
              <p:cNvPr id="31771" name="Text Box 53"/>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67%</a:t>
                </a:r>
                <a:endParaRPr lang="en-US" sz="2500" b="1" i="1" baseline="30000">
                  <a:solidFill>
                    <a:srgbClr val="009900"/>
                  </a:solidFill>
                  <a:cs typeface="Arial" charset="0"/>
                </a:endParaRPr>
              </a:p>
            </p:txBody>
          </p:sp>
          <p:sp>
            <p:nvSpPr>
              <p:cNvPr id="31772" name="Line 54"/>
              <p:cNvSpPr>
                <a:spLocks noChangeShapeType="1"/>
              </p:cNvSpPr>
              <p:nvPr/>
            </p:nvSpPr>
            <p:spPr bwMode="auto">
              <a:xfrm flipV="1">
                <a:off x="1814" y="998"/>
                <a:ext cx="520" cy="0"/>
              </a:xfrm>
              <a:prstGeom prst="line">
                <a:avLst/>
              </a:prstGeom>
              <a:noFill/>
              <a:ln w="12700">
                <a:solidFill>
                  <a:srgbClr val="009900"/>
                </a:solidFill>
                <a:round/>
                <a:headEnd/>
                <a:tailEnd/>
              </a:ln>
            </p:spPr>
            <p:txBody>
              <a:bodyPr/>
              <a:lstStyle/>
              <a:p>
                <a:endParaRPr lang="en-US"/>
              </a:p>
            </p:txBody>
          </p:sp>
        </p:grpSp>
        <p:sp>
          <p:nvSpPr>
            <p:cNvPr id="31768" name="Text Box 55"/>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a:solidFill>
                    <a:srgbClr val="009900"/>
                  </a:solidFill>
                  <a:cs typeface="Arial" charset="0"/>
                </a:rPr>
                <a:t>= 1.0</a:t>
              </a:r>
            </a:p>
          </p:txBody>
        </p:sp>
        <p:sp>
          <p:nvSpPr>
            <p:cNvPr id="31769" name="Text Box 56"/>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a:solidFill>
                    <a:srgbClr val="009900"/>
                  </a:solidFill>
                  <a:cs typeface="Arial" charset="0"/>
                </a:rPr>
                <a:t>E</a:t>
              </a:r>
              <a:r>
                <a:rPr lang="en-US" sz="2500">
                  <a:solidFill>
                    <a:srgbClr val="009900"/>
                  </a:solidFill>
                  <a:cs typeface="Arial" charset="0"/>
                </a:rPr>
                <a:t> </a:t>
              </a:r>
              <a:r>
                <a:rPr lang="en-US" sz="1200">
                  <a:solidFill>
                    <a:srgbClr val="009900"/>
                  </a:solidFill>
                  <a:cs typeface="Arial" charset="0"/>
                </a:rPr>
                <a:t> </a:t>
              </a:r>
              <a:r>
                <a:rPr lang="en-US" sz="2500">
                  <a:solidFill>
                    <a:srgbClr val="009900"/>
                  </a:solidFill>
                  <a:cs typeface="Arial" charset="0"/>
                </a:rPr>
                <a:t>=</a:t>
              </a:r>
            </a:p>
          </p:txBody>
        </p:sp>
      </p:grpSp>
      <p:grpSp>
        <p:nvGrpSpPr>
          <p:cNvPr id="14" name="Group 57"/>
          <p:cNvGrpSpPr>
            <a:grpSpLocks/>
          </p:cNvGrpSpPr>
          <p:nvPr/>
        </p:nvGrpSpPr>
        <p:grpSpPr bwMode="auto">
          <a:xfrm>
            <a:off x="3614738" y="3811588"/>
            <a:ext cx="2727325" cy="906462"/>
            <a:chOff x="1298" y="707"/>
            <a:chExt cx="1718" cy="571"/>
          </a:xfrm>
        </p:grpSpPr>
        <p:grpSp>
          <p:nvGrpSpPr>
            <p:cNvPr id="15" name="Group 58"/>
            <p:cNvGrpSpPr>
              <a:grpSpLocks/>
            </p:cNvGrpSpPr>
            <p:nvPr/>
          </p:nvGrpSpPr>
          <p:grpSpPr bwMode="auto">
            <a:xfrm>
              <a:off x="1747" y="707"/>
              <a:ext cx="662" cy="571"/>
              <a:chOff x="1747" y="707"/>
              <a:chExt cx="662" cy="571"/>
            </a:xfrm>
          </p:grpSpPr>
          <p:sp>
            <p:nvSpPr>
              <p:cNvPr id="31764" name="Text Box 59"/>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a:solidFill>
                      <a:srgbClr val="996633"/>
                    </a:solidFill>
                    <a:cs typeface="Arial" charset="0"/>
                  </a:rPr>
                  <a:t>40%</a:t>
                </a:r>
                <a:endParaRPr lang="en-US" sz="2500" b="1" i="1" baseline="30000">
                  <a:solidFill>
                    <a:srgbClr val="996633"/>
                  </a:solidFill>
                  <a:cs typeface="Arial" charset="0"/>
                </a:endParaRPr>
              </a:p>
            </p:txBody>
          </p:sp>
          <p:sp>
            <p:nvSpPr>
              <p:cNvPr id="31765" name="Text Box 60"/>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996633"/>
                    </a:solidFill>
                    <a:cs typeface="Arial" charset="0"/>
                  </a:rPr>
                  <a:t>200%</a:t>
                </a:r>
                <a:endParaRPr lang="en-US" sz="2500" b="1" i="1" baseline="30000">
                  <a:solidFill>
                    <a:srgbClr val="996633"/>
                  </a:solidFill>
                  <a:cs typeface="Arial" charset="0"/>
                </a:endParaRPr>
              </a:p>
            </p:txBody>
          </p:sp>
          <p:sp>
            <p:nvSpPr>
              <p:cNvPr id="31766" name="Line 61"/>
              <p:cNvSpPr>
                <a:spLocks noChangeShapeType="1"/>
              </p:cNvSpPr>
              <p:nvPr/>
            </p:nvSpPr>
            <p:spPr bwMode="auto">
              <a:xfrm flipV="1">
                <a:off x="1814" y="998"/>
                <a:ext cx="520" cy="0"/>
              </a:xfrm>
              <a:prstGeom prst="line">
                <a:avLst/>
              </a:prstGeom>
              <a:noFill/>
              <a:ln w="12700">
                <a:solidFill>
                  <a:srgbClr val="996633"/>
                </a:solidFill>
                <a:round/>
                <a:headEnd/>
                <a:tailEnd/>
              </a:ln>
            </p:spPr>
            <p:txBody>
              <a:bodyPr/>
              <a:lstStyle/>
              <a:p>
                <a:endParaRPr lang="en-US"/>
              </a:p>
            </p:txBody>
          </p:sp>
        </p:grpSp>
        <p:sp>
          <p:nvSpPr>
            <p:cNvPr id="31762" name="Text Box 62"/>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a:solidFill>
                    <a:srgbClr val="996633"/>
                  </a:solidFill>
                  <a:cs typeface="Arial" charset="0"/>
                </a:rPr>
                <a:t>= 0.2</a:t>
              </a:r>
            </a:p>
          </p:txBody>
        </p:sp>
        <p:sp>
          <p:nvSpPr>
            <p:cNvPr id="31763" name="Text Box 63"/>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a:solidFill>
                    <a:srgbClr val="996633"/>
                  </a:solidFill>
                  <a:cs typeface="Arial" charset="0"/>
                </a:rPr>
                <a:t>E</a:t>
              </a:r>
              <a:r>
                <a:rPr lang="en-US" sz="2500">
                  <a:solidFill>
                    <a:srgbClr val="996633"/>
                  </a:solidFill>
                  <a:cs typeface="Arial" charset="0"/>
                </a:rPr>
                <a:t> </a:t>
              </a:r>
              <a:r>
                <a:rPr lang="en-US" sz="1200">
                  <a:solidFill>
                    <a:srgbClr val="996633"/>
                  </a:solidFill>
                  <a:cs typeface="Arial" charset="0"/>
                </a:rPr>
                <a:t> </a:t>
              </a:r>
              <a:r>
                <a:rPr lang="en-US" sz="2500">
                  <a:solidFill>
                    <a:srgbClr val="996633"/>
                  </a:solidFill>
                  <a:cs typeface="Arial" charset="0"/>
                </a:rPr>
                <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412"/>
                                        </p:tgtEl>
                                        <p:attrNameLst>
                                          <p:attrName>style.visibility</p:attrName>
                                        </p:attrNameLst>
                                      </p:cBhvr>
                                      <p:to>
                                        <p:strVal val="visible"/>
                                      </p:to>
                                    </p:set>
                                    <p:animEffect transition="in" filter="dissolve">
                                      <p:cBhvr>
                                        <p:cTn id="12" dur="500"/>
                                        <p:tgtEl>
                                          <p:spTgt spid="2734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73448"/>
                                        </p:tgtEl>
                                        <p:attrNameLst>
                                          <p:attrName>style.visibility</p:attrName>
                                        </p:attrNameLst>
                                      </p:cBhvr>
                                      <p:to>
                                        <p:strVal val="visible"/>
                                      </p:to>
                                    </p:set>
                                    <p:animEffect transition="in" filter="strips(downRight)">
                                      <p:cBhvr>
                                        <p:cTn id="22" dur="500"/>
                                        <p:tgtEl>
                                          <p:spTgt spid="27344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273443"/>
                                        </p:tgtEl>
                                        <p:attrNameLst>
                                          <p:attrName>style.visibility</p:attrName>
                                        </p:attrNameLst>
                                      </p:cBhvr>
                                      <p:to>
                                        <p:strVal val="visible"/>
                                      </p:to>
                                    </p:set>
                                    <p:animEffect transition="in" filter="strips(downRight)">
                                      <p:cBhvr>
                                        <p:cTn id="36" dur="500"/>
                                        <p:tgtEl>
                                          <p:spTgt spid="273443"/>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73444"/>
                                        </p:tgtEl>
                                        <p:attrNameLst>
                                          <p:attrName>style.visibility</p:attrName>
                                        </p:attrNameLst>
                                      </p:cBhvr>
                                      <p:to>
                                        <p:strVal val="visible"/>
                                      </p:to>
                                    </p:set>
                                    <p:animEffect transition="in" filter="strips(downRight)">
                                      <p:cBhvr>
                                        <p:cTn id="45" dur="500"/>
                                        <p:tgtEl>
                                          <p:spTgt spid="273444"/>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nimBg="1"/>
      <p:bldP spid="273443" grpId="0" animBg="1"/>
      <p:bldP spid="273444" grpId="0" animBg="1"/>
      <p:bldP spid="27344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Price Elasticity and Total Revenue</a:t>
            </a:r>
          </a:p>
        </p:txBody>
      </p:sp>
      <p:sp>
        <p:nvSpPr>
          <p:cNvPr id="32773" name="Rectangle 3"/>
          <p:cNvSpPr>
            <a:spLocks noGrp="1" noChangeArrowheads="1"/>
          </p:cNvSpPr>
          <p:nvPr>
            <p:ph idx="1"/>
          </p:nvPr>
        </p:nvSpPr>
        <p:spPr>
          <a:xfrm>
            <a:off x="457200" y="1219200"/>
            <a:ext cx="8382000" cy="4979581"/>
          </a:xfrm>
        </p:spPr>
        <p:txBody>
          <a:bodyPr>
            <a:normAutofit/>
          </a:bodyPr>
          <a:lstStyle/>
          <a:p>
            <a:pPr eaLnBrk="1" hangingPunct="1"/>
            <a:r>
              <a:rPr lang="en-US" sz="2700" dirty="0" smtClean="0"/>
              <a:t>Continuing our scenario, if you raise your price</a:t>
            </a:r>
            <a:br>
              <a:rPr lang="en-US" sz="2700" dirty="0" smtClean="0"/>
            </a:br>
            <a:r>
              <a:rPr lang="en-US" sz="2700" dirty="0" smtClean="0"/>
              <a:t>from $200 to $250, would your revenue rise or fall?</a:t>
            </a:r>
          </a:p>
          <a:p>
            <a:pPr eaLnBrk="1" hangingPunct="1">
              <a:buFont typeface="Wingdings" pitchFamily="2" charset="2"/>
              <a:buNone/>
            </a:pPr>
            <a:r>
              <a:rPr lang="en-US" sz="2700" dirty="0" smtClean="0"/>
              <a:t>				Revenue = </a:t>
            </a:r>
            <a:r>
              <a:rPr lang="en-US" sz="2700" b="1" i="1" dirty="0" smtClean="0"/>
              <a:t>P</a:t>
            </a:r>
            <a:r>
              <a:rPr lang="en-US" sz="2700" dirty="0" smtClean="0"/>
              <a:t> x </a:t>
            </a:r>
            <a:r>
              <a:rPr lang="en-US" sz="2700" b="1" i="1" dirty="0" smtClean="0"/>
              <a:t>Q</a:t>
            </a:r>
            <a:r>
              <a:rPr lang="en-US" sz="2700" dirty="0" smtClean="0"/>
              <a:t>  </a:t>
            </a:r>
          </a:p>
          <a:p>
            <a:pPr eaLnBrk="1" hangingPunct="1">
              <a:spcBef>
                <a:spcPct val="35000"/>
              </a:spcBef>
            </a:pPr>
            <a:r>
              <a:rPr lang="en-US" sz="2700" dirty="0" smtClean="0"/>
              <a:t>A price increase has two effects on revenue:</a:t>
            </a:r>
          </a:p>
          <a:p>
            <a:pPr lvl="1" eaLnBrk="1" hangingPunct="1">
              <a:lnSpc>
                <a:spcPct val="105000"/>
              </a:lnSpc>
              <a:spcBef>
                <a:spcPct val="10000"/>
              </a:spcBef>
            </a:pPr>
            <a:r>
              <a:rPr lang="en-US" dirty="0" smtClean="0"/>
              <a:t>Higher </a:t>
            </a:r>
            <a:r>
              <a:rPr lang="en-US" b="1" i="1" dirty="0" smtClean="0"/>
              <a:t>P</a:t>
            </a:r>
            <a:r>
              <a:rPr lang="en-US" dirty="0" smtClean="0"/>
              <a:t> means more revenue on each unit </a:t>
            </a:r>
            <a:br>
              <a:rPr lang="en-US" dirty="0" smtClean="0"/>
            </a:br>
            <a:r>
              <a:rPr lang="en-US" dirty="0" smtClean="0"/>
              <a:t>you sell. </a:t>
            </a:r>
          </a:p>
          <a:p>
            <a:pPr lvl="1" eaLnBrk="1" hangingPunct="1">
              <a:lnSpc>
                <a:spcPct val="105000"/>
              </a:lnSpc>
              <a:spcBef>
                <a:spcPct val="10000"/>
              </a:spcBef>
            </a:pPr>
            <a:r>
              <a:rPr lang="en-US" dirty="0" smtClean="0"/>
              <a:t>But you sell fewer units (lower </a:t>
            </a:r>
            <a:r>
              <a:rPr lang="en-US" b="1" i="1" dirty="0" smtClean="0"/>
              <a:t>Q</a:t>
            </a:r>
            <a:r>
              <a:rPr lang="en-US" dirty="0" smtClean="0"/>
              <a:t>), </a:t>
            </a:r>
            <a:br>
              <a:rPr lang="en-US" dirty="0" smtClean="0"/>
            </a:br>
            <a:r>
              <a:rPr lang="en-US" dirty="0" smtClean="0"/>
              <a:t>due to law of demand.</a:t>
            </a:r>
          </a:p>
          <a:p>
            <a:pPr eaLnBrk="1" hangingPunct="1">
              <a:spcBef>
                <a:spcPct val="35000"/>
              </a:spcBef>
            </a:pPr>
            <a:r>
              <a:rPr lang="en-US" sz="2700" dirty="0" smtClean="0"/>
              <a:t>Which of these two effects is bigger?  </a:t>
            </a:r>
            <a:br>
              <a:rPr lang="en-US" sz="2700" dirty="0" smtClean="0"/>
            </a:br>
            <a:r>
              <a:rPr lang="en-US" sz="2700" dirty="0" smtClean="0"/>
              <a:t>It depends on the price elasticity of demand.  </a:t>
            </a:r>
          </a:p>
        </p:txBody>
      </p:sp>
      <p:sp>
        <p:nvSpPr>
          <p:cNvPr id="327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3">
                                            <p:txEl>
                                              <p:pRg st="3" end="3"/>
                                            </p:txEl>
                                          </p:spTgt>
                                        </p:tgtEl>
                                        <p:attrNameLst>
                                          <p:attrName>style.visibility</p:attrName>
                                        </p:attrNameLst>
                                      </p:cBhvr>
                                      <p:to>
                                        <p:strVal val="visible"/>
                                      </p:to>
                                    </p:set>
                                    <p:animEffect transition="in" filter="wipe(left)">
                                      <p:cBhvr>
                                        <p:cTn id="22" dur="500"/>
                                        <p:tgtEl>
                                          <p:spTgt spid="327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3">
                                            <p:txEl>
                                              <p:pRg st="4" end="4"/>
                                            </p:txEl>
                                          </p:spTgt>
                                        </p:tgtEl>
                                        <p:attrNameLst>
                                          <p:attrName>style.visibility</p:attrName>
                                        </p:attrNameLst>
                                      </p:cBhvr>
                                      <p:to>
                                        <p:strVal val="visible"/>
                                      </p:to>
                                    </p:set>
                                    <p:animEffect transition="in" filter="wipe(left)">
                                      <p:cBhvr>
                                        <p:cTn id="27" dur="500"/>
                                        <p:tgtEl>
                                          <p:spTgt spid="327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73">
                                            <p:txEl>
                                              <p:pRg st="5" end="5"/>
                                            </p:txEl>
                                          </p:spTgt>
                                        </p:tgtEl>
                                        <p:attrNameLst>
                                          <p:attrName>style.visibility</p:attrName>
                                        </p:attrNameLst>
                                      </p:cBhvr>
                                      <p:to>
                                        <p:strVal val="visible"/>
                                      </p:to>
                                    </p:set>
                                    <p:animEffect transition="in" filter="wipe(left)">
                                      <p:cBhvr>
                                        <p:cTn id="32" dur="500"/>
                                        <p:tgtEl>
                                          <p:spTgt spid="327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a:xfrm>
            <a:off x="457200" y="223838"/>
            <a:ext cx="8229600" cy="649287"/>
          </a:xfrm>
        </p:spPr>
        <p:txBody>
          <a:bodyPr/>
          <a:lstStyle/>
          <a:p>
            <a:pPr eaLnBrk="1" hangingPunct="1"/>
            <a:r>
              <a:rPr lang="en-US" smtClean="0"/>
              <a:t>Price Elasticity and Total Revenue</a:t>
            </a:r>
          </a:p>
        </p:txBody>
      </p:sp>
      <p:sp>
        <p:nvSpPr>
          <p:cNvPr id="33797" name="Rectangle 3"/>
          <p:cNvSpPr>
            <a:spLocks noGrp="1" noChangeArrowheads="1"/>
          </p:cNvSpPr>
          <p:nvPr>
            <p:ph type="body" idx="4294967295"/>
          </p:nvPr>
        </p:nvSpPr>
        <p:spPr>
          <a:xfrm>
            <a:off x="371475" y="3073400"/>
            <a:ext cx="8335963" cy="3340100"/>
          </a:xfrm>
        </p:spPr>
        <p:txBody>
          <a:bodyPr/>
          <a:lstStyle/>
          <a:p>
            <a:pPr eaLnBrk="1" hangingPunct="1">
              <a:tabLst>
                <a:tab pos="4121150" algn="ctr"/>
              </a:tabLst>
            </a:pPr>
            <a:r>
              <a:rPr lang="en-US" smtClean="0"/>
              <a:t>If demand is elastic, then </a:t>
            </a:r>
          </a:p>
          <a:p>
            <a:pPr marL="457200" lvl="1" indent="0" eaLnBrk="1" hangingPunct="1">
              <a:lnSpc>
                <a:spcPct val="105000"/>
              </a:lnSpc>
              <a:buFont typeface="Wingdings" pitchFamily="2" charset="2"/>
              <a:buNone/>
              <a:tabLst>
                <a:tab pos="4121150" algn="ctr"/>
              </a:tabLst>
            </a:pPr>
            <a:r>
              <a:rPr lang="en-US" sz="2800" smtClean="0"/>
              <a:t>price elast. of demand  &gt;  1</a:t>
            </a:r>
          </a:p>
          <a:p>
            <a:pPr marL="457200" lvl="1" indent="0" eaLnBrk="1" hangingPunct="1">
              <a:lnSpc>
                <a:spcPct val="105000"/>
              </a:lnSpc>
              <a:buFont typeface="Wingdings" pitchFamily="2" charset="2"/>
              <a:buNone/>
              <a:tabLst>
                <a:tab pos="4121150" algn="ctr"/>
              </a:tabLst>
            </a:pPr>
            <a:r>
              <a:rPr lang="en-US" sz="2800" smtClean="0"/>
              <a:t>            % change in </a:t>
            </a:r>
            <a:r>
              <a:rPr lang="en-US" sz="2800" b="1" i="1" smtClean="0"/>
              <a:t>Q</a:t>
            </a:r>
            <a:r>
              <a:rPr lang="en-US" sz="2800" smtClean="0"/>
              <a:t>  &gt;  % change in </a:t>
            </a:r>
            <a:r>
              <a:rPr lang="en-US" sz="2800" b="1" i="1" smtClean="0"/>
              <a:t>P</a:t>
            </a:r>
            <a:endParaRPr lang="en-US" sz="2800" smtClean="0"/>
          </a:p>
          <a:p>
            <a:pPr eaLnBrk="1" hangingPunct="1">
              <a:spcBef>
                <a:spcPct val="55000"/>
              </a:spcBef>
              <a:tabLst>
                <a:tab pos="4121150" algn="ctr"/>
              </a:tabLst>
            </a:pPr>
            <a:r>
              <a:rPr lang="en-US" smtClean="0"/>
              <a:t>The fall in revenue from lower </a:t>
            </a:r>
            <a:r>
              <a:rPr lang="en-US" b="1" i="1" smtClean="0"/>
              <a:t>Q </a:t>
            </a:r>
            <a:r>
              <a:rPr lang="en-US" smtClean="0"/>
              <a:t>is greater </a:t>
            </a:r>
            <a:br>
              <a:rPr lang="en-US" smtClean="0"/>
            </a:br>
            <a:r>
              <a:rPr lang="en-US" smtClean="0"/>
              <a:t>than the increase in revenue from higher </a:t>
            </a:r>
            <a:r>
              <a:rPr lang="en-US" b="1" i="1" smtClean="0"/>
              <a:t>P</a:t>
            </a:r>
            <a:r>
              <a:rPr lang="en-US" smtClean="0"/>
              <a:t>, </a:t>
            </a:r>
            <a:br>
              <a:rPr lang="en-US" smtClean="0"/>
            </a:br>
            <a:r>
              <a:rPr lang="en-US" smtClean="0"/>
              <a:t>so revenue falls.  </a:t>
            </a:r>
          </a:p>
        </p:txBody>
      </p:sp>
      <p:sp>
        <p:nvSpPr>
          <p:cNvPr id="33798" name="Text Box 4"/>
          <p:cNvSpPr txBox="1">
            <a:spLocks noChangeArrowheads="1"/>
          </p:cNvSpPr>
          <p:nvPr/>
        </p:nvSpPr>
        <p:spPr bwMode="auto">
          <a:xfrm>
            <a:off x="2957513" y="2400300"/>
            <a:ext cx="3086100" cy="523875"/>
          </a:xfrm>
          <a:prstGeom prst="rect">
            <a:avLst/>
          </a:prstGeom>
          <a:solidFill>
            <a:srgbClr val="FFCC99"/>
          </a:solidFill>
          <a:ln w="9525">
            <a:noFill/>
            <a:miter lim="800000"/>
            <a:headEnd/>
            <a:tailEnd/>
          </a:ln>
        </p:spPr>
        <p:txBody>
          <a:bodyPr>
            <a:spAutoFit/>
          </a:bodyPr>
          <a:lstStyle/>
          <a:p>
            <a:pPr algn="ctr">
              <a:lnSpc>
                <a:spcPct val="105000"/>
              </a:lnSpc>
              <a:spcBef>
                <a:spcPct val="45000"/>
              </a:spcBef>
              <a:buClr>
                <a:srgbClr val="00B85C"/>
              </a:buClr>
              <a:buSzPct val="120000"/>
              <a:buFont typeface="Wingdings" pitchFamily="2" charset="2"/>
              <a:buNone/>
            </a:pPr>
            <a:r>
              <a:rPr lang="en-US" sz="2700">
                <a:cs typeface="Arial" charset="0"/>
              </a:rPr>
              <a:t>Revenue = </a:t>
            </a:r>
            <a:r>
              <a:rPr lang="en-US" sz="2700" b="1" i="1">
                <a:cs typeface="Arial" charset="0"/>
              </a:rPr>
              <a:t>P</a:t>
            </a:r>
            <a:r>
              <a:rPr lang="en-US" sz="2700">
                <a:cs typeface="Arial" charset="0"/>
              </a:rPr>
              <a:t> x </a:t>
            </a:r>
            <a:r>
              <a:rPr lang="en-US" sz="2700" b="1" i="1">
                <a:cs typeface="Arial" charset="0"/>
              </a:rPr>
              <a:t>Q</a:t>
            </a:r>
            <a:r>
              <a:rPr lang="en-US" sz="2700">
                <a:cs typeface="Arial" charset="0"/>
              </a:rPr>
              <a:t> </a:t>
            </a:r>
          </a:p>
        </p:txBody>
      </p:sp>
      <p:grpSp>
        <p:nvGrpSpPr>
          <p:cNvPr id="2" name="Group 5"/>
          <p:cNvGrpSpPr>
            <a:grpSpLocks/>
          </p:cNvGrpSpPr>
          <p:nvPr/>
        </p:nvGrpSpPr>
        <p:grpSpPr bwMode="auto">
          <a:xfrm>
            <a:off x="915988" y="1027113"/>
            <a:ext cx="7346950" cy="1055687"/>
            <a:chOff x="486" y="1450"/>
            <a:chExt cx="4817" cy="764"/>
          </a:xfrm>
        </p:grpSpPr>
        <p:sp>
          <p:nvSpPr>
            <p:cNvPr id="33801" name="Rectangle 6"/>
            <p:cNvSpPr>
              <a:spLocks noChangeArrowheads="1"/>
            </p:cNvSpPr>
            <p:nvPr/>
          </p:nvSpPr>
          <p:spPr bwMode="auto">
            <a:xfrm>
              <a:off x="486" y="1450"/>
              <a:ext cx="4817" cy="764"/>
            </a:xfrm>
            <a:prstGeom prst="rect">
              <a:avLst/>
            </a:prstGeom>
            <a:solidFill>
              <a:srgbClr val="FFFFCC"/>
            </a:solidFill>
            <a:ln w="9525">
              <a:noFill/>
              <a:miter lim="800000"/>
              <a:headEnd/>
              <a:tailEnd/>
            </a:ln>
          </p:spPr>
          <p:txBody>
            <a:bodyPr wrap="none" anchor="ctr"/>
            <a:lstStyle/>
            <a:p>
              <a:endParaRPr lang="en-US">
                <a:cs typeface="Arial" charset="0"/>
              </a:endParaRPr>
            </a:p>
          </p:txBody>
        </p:sp>
        <p:grpSp>
          <p:nvGrpSpPr>
            <p:cNvPr id="3" name="Group 7"/>
            <p:cNvGrpSpPr>
              <a:grpSpLocks/>
            </p:cNvGrpSpPr>
            <p:nvPr/>
          </p:nvGrpSpPr>
          <p:grpSpPr bwMode="auto">
            <a:xfrm>
              <a:off x="538" y="1473"/>
              <a:ext cx="4683" cy="740"/>
              <a:chOff x="508" y="1743"/>
              <a:chExt cx="4683" cy="740"/>
            </a:xfrm>
          </p:grpSpPr>
          <p:sp>
            <p:nvSpPr>
              <p:cNvPr id="33803" name="Text Box 8"/>
              <p:cNvSpPr txBox="1">
                <a:spLocks noChangeArrowheads="1"/>
              </p:cNvSpPr>
              <p:nvPr/>
            </p:nvSpPr>
            <p:spPr bwMode="auto">
              <a:xfrm>
                <a:off x="508" y="1811"/>
                <a:ext cx="1589" cy="662"/>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Price elasticity of demand</a:t>
                </a:r>
              </a:p>
            </p:txBody>
          </p:sp>
          <p:sp>
            <p:nvSpPr>
              <p:cNvPr id="33804" name="Text Box 9"/>
              <p:cNvSpPr txBox="1">
                <a:spLocks noChangeArrowheads="1"/>
              </p:cNvSpPr>
              <p:nvPr/>
            </p:nvSpPr>
            <p:spPr bwMode="auto">
              <a:xfrm>
                <a:off x="2146" y="1949"/>
                <a:ext cx="289" cy="354"/>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sp>
            <p:nvSpPr>
              <p:cNvPr id="33805" name="Text Box 10"/>
              <p:cNvSpPr txBox="1">
                <a:spLocks noChangeArrowheads="1"/>
              </p:cNvSpPr>
              <p:nvPr/>
            </p:nvSpPr>
            <p:spPr bwMode="auto">
              <a:xfrm>
                <a:off x="2539" y="1743"/>
                <a:ext cx="2648" cy="364"/>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Q</a:t>
                </a:r>
                <a:endParaRPr lang="en-US" sz="2700" b="1" i="1" baseline="30000">
                  <a:cs typeface="Arial" charset="0"/>
                </a:endParaRPr>
              </a:p>
            </p:txBody>
          </p:sp>
          <p:sp>
            <p:nvSpPr>
              <p:cNvPr id="33806" name="Text Box 11"/>
              <p:cNvSpPr txBox="1">
                <a:spLocks noChangeArrowheads="1"/>
              </p:cNvSpPr>
              <p:nvPr/>
            </p:nvSpPr>
            <p:spPr bwMode="auto">
              <a:xfrm>
                <a:off x="2543" y="2119"/>
                <a:ext cx="2648" cy="364"/>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P</a:t>
                </a:r>
                <a:endParaRPr lang="en-US" sz="2700" b="1" i="1" baseline="30000">
                  <a:cs typeface="Arial" charset="0"/>
                </a:endParaRPr>
              </a:p>
            </p:txBody>
          </p:sp>
          <p:sp>
            <p:nvSpPr>
              <p:cNvPr id="33807" name="Line 12"/>
              <p:cNvSpPr>
                <a:spLocks noChangeShapeType="1"/>
              </p:cNvSpPr>
              <p:nvPr/>
            </p:nvSpPr>
            <p:spPr bwMode="auto">
              <a:xfrm>
                <a:off x="2599" y="2101"/>
                <a:ext cx="2546" cy="0"/>
              </a:xfrm>
              <a:prstGeom prst="line">
                <a:avLst/>
              </a:prstGeom>
              <a:noFill/>
              <a:ln w="12700">
                <a:solidFill>
                  <a:schemeClr val="tx1"/>
                </a:solidFill>
                <a:round/>
                <a:headEnd/>
                <a:tailEnd/>
              </a:ln>
            </p:spPr>
            <p:txBody>
              <a:bodyPr/>
              <a:lstStyle/>
              <a:p>
                <a:endParaRPr lang="en-US"/>
              </a:p>
            </p:txBody>
          </p:sp>
        </p:grpSp>
      </p:grpSp>
      <p:sp>
        <p:nvSpPr>
          <p:cNvPr id="3380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wipe(left)">
                                      <p:cBhvr>
                                        <p:cTn id="7" dur="500"/>
                                        <p:tgtEl>
                                          <p:spTgt spid="33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wipe(left)">
                                      <p:cBhvr>
                                        <p:cTn id="12" dur="500"/>
                                        <p:tgtEl>
                                          <p:spTgt spid="33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wipe(left)">
                                      <p:cBhvr>
                                        <p:cTn id="17" dur="500"/>
                                        <p:tgtEl>
                                          <p:spTgt spid="337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7">
                                            <p:txEl>
                                              <p:pRg st="3" end="3"/>
                                            </p:txEl>
                                          </p:spTgt>
                                        </p:tgtEl>
                                        <p:attrNameLst>
                                          <p:attrName>style.visibility</p:attrName>
                                        </p:attrNameLst>
                                      </p:cBhvr>
                                      <p:to>
                                        <p:strVal val="visible"/>
                                      </p:to>
                                    </p:set>
                                    <p:animEffect transition="in" filter="wipe(left)">
                                      <p:cBhvr>
                                        <p:cTn id="22" dur="500"/>
                                        <p:tgtEl>
                                          <p:spTgt spid="337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body" idx="4294967295"/>
          </p:nvPr>
        </p:nvSpPr>
        <p:spPr>
          <a:xfrm>
            <a:off x="457200" y="366010"/>
            <a:ext cx="8229600" cy="6019800"/>
          </a:xfrm>
          <a:solidFill>
            <a:srgbClr val="FFCCCC"/>
          </a:solidFill>
          <a:effectLst>
            <a:outerShdw blurRad="50800" dist="76200" dir="2700000" algn="tl" rotWithShape="0">
              <a:prstClr val="black">
                <a:alpha val="40000"/>
              </a:prstClr>
            </a:outerShdw>
          </a:effectLst>
        </p:spPr>
        <p:txBody>
          <a:bodyPr lIns="182880" tIns="137160" rIns="182880"/>
          <a:lstStyle/>
          <a:p>
            <a:pPr marL="0" indent="0" eaLnBrk="1" hangingPunct="1">
              <a:buFont typeface="Wingdings" pitchFamily="2" charset="2"/>
              <a:buNone/>
              <a:defRPr/>
            </a:pPr>
            <a:endParaRPr lang="en-US" dirty="0" smtClean="0"/>
          </a:p>
          <a:p>
            <a:pPr marL="0" indent="0" eaLnBrk="1" hangingPunct="1">
              <a:buFont typeface="Wingdings" pitchFamily="2" charset="2"/>
              <a:buNone/>
              <a:defRPr/>
            </a:pPr>
            <a:r>
              <a:rPr lang="en-US" dirty="0" smtClean="0"/>
              <a:t>You design websites for local businesses.  </a:t>
            </a:r>
            <a:br>
              <a:rPr lang="en-US" dirty="0" smtClean="0"/>
            </a:br>
            <a:r>
              <a:rPr lang="en-US" dirty="0" smtClean="0"/>
              <a:t>You charge $200 per website, </a:t>
            </a:r>
            <a:br>
              <a:rPr lang="en-US" dirty="0" smtClean="0"/>
            </a:br>
            <a:r>
              <a:rPr lang="en-US" dirty="0" smtClean="0"/>
              <a:t>and currently sell 12 websites per month.  </a:t>
            </a:r>
          </a:p>
          <a:p>
            <a:pPr marL="0" indent="0" eaLnBrk="1" hangingPunct="1">
              <a:buFont typeface="Wingdings" pitchFamily="2" charset="2"/>
              <a:buNone/>
              <a:defRPr/>
            </a:pPr>
            <a:r>
              <a:rPr lang="en-US" dirty="0" smtClean="0"/>
              <a:t>Your costs are rising </a:t>
            </a:r>
            <a:br>
              <a:rPr lang="en-US" dirty="0" smtClean="0"/>
            </a:br>
            <a:r>
              <a:rPr lang="en-US" dirty="0" smtClean="0"/>
              <a:t>(including the opportunity cost of your time), </a:t>
            </a:r>
            <a:br>
              <a:rPr lang="en-US" dirty="0" smtClean="0"/>
            </a:br>
            <a:r>
              <a:rPr lang="en-US" dirty="0" smtClean="0"/>
              <a:t>so you consider raising the price to $250.  </a:t>
            </a:r>
          </a:p>
          <a:p>
            <a:pPr marL="0" indent="0" eaLnBrk="1" hangingPunct="1">
              <a:buFont typeface="Wingdings" pitchFamily="2" charset="2"/>
              <a:buNone/>
              <a:defRPr/>
            </a:pPr>
            <a:r>
              <a:rPr lang="en-US" dirty="0" smtClean="0"/>
              <a:t>The law of demand says that you won’t sell as many websites if you raise your price.  </a:t>
            </a:r>
            <a:br>
              <a:rPr lang="en-US" dirty="0" smtClean="0"/>
            </a:br>
            <a:r>
              <a:rPr lang="en-US" dirty="0" smtClean="0"/>
              <a:t>How many fewer websites?  How much will your revenue fall, or might it increase?  </a:t>
            </a:r>
          </a:p>
        </p:txBody>
      </p:sp>
      <p:sp>
        <p:nvSpPr>
          <p:cNvPr id="8195" name="Rectangle 3"/>
          <p:cNvSpPr>
            <a:spLocks noGrp="1" noChangeArrowheads="1"/>
          </p:cNvSpPr>
          <p:nvPr>
            <p:ph type="title" idx="4294967295"/>
          </p:nvPr>
        </p:nvSpPr>
        <p:spPr>
          <a:xfrm>
            <a:off x="468313" y="341313"/>
            <a:ext cx="8229600" cy="649287"/>
          </a:xfrm>
        </p:spPr>
        <p:txBody>
          <a:bodyPr/>
          <a:lstStyle/>
          <a:p>
            <a:pPr algn="ctr" eaLnBrk="1" hangingPunct="1"/>
            <a:r>
              <a:rPr lang="en-US" i="1" dirty="0" smtClean="0"/>
              <a:t>A scenario…</a:t>
            </a:r>
          </a:p>
        </p:txBody>
      </p:sp>
      <p:sp>
        <p:nvSpPr>
          <p:cNvPr id="819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7" name="TextBox 6"/>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2</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8">
                                            <p:bg/>
                                          </p:spTgt>
                                        </p:tgtEl>
                                        <p:attrNameLst>
                                          <p:attrName>style.visibility</p:attrName>
                                        </p:attrNameLst>
                                      </p:cBhvr>
                                      <p:to>
                                        <p:strVal val="visible"/>
                                      </p:to>
                                    </p:set>
                                    <p:animEffect transition="in" filter="wipe(left)">
                                      <p:cBhvr>
                                        <p:cTn id="7" dur="500"/>
                                        <p:tgtEl>
                                          <p:spTgt spid="6553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wipe(left)">
                                      <p:cBhvr>
                                        <p:cTn id="12" dur="500"/>
                                        <p:tgtEl>
                                          <p:spTgt spid="655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wipe(left)">
                                      <p:cBhvr>
                                        <p:cTn id="17" dur="500"/>
                                        <p:tgtEl>
                                          <p:spTgt spid="655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8">
                                            <p:txEl>
                                              <p:pRg st="3" end="3"/>
                                            </p:txEl>
                                          </p:spTgt>
                                        </p:tgtEl>
                                        <p:attrNameLst>
                                          <p:attrName>style.visibility</p:attrName>
                                        </p:attrNameLst>
                                      </p:cBhvr>
                                      <p:to>
                                        <p:strVal val="visible"/>
                                      </p:to>
                                    </p:set>
                                    <p:animEffect transition="in" filter="wipe(left)">
                                      <p:cBhvr>
                                        <p:cTn id="22" dur="500"/>
                                        <p:tgtEl>
                                          <p:spTgt spid="655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bldLvl="4"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a:xfrm>
            <a:off x="457200" y="223838"/>
            <a:ext cx="8229600" cy="649287"/>
          </a:xfrm>
        </p:spPr>
        <p:txBody>
          <a:bodyPr/>
          <a:lstStyle/>
          <a:p>
            <a:pPr eaLnBrk="1" hangingPunct="1"/>
            <a:r>
              <a:rPr lang="en-US" smtClean="0"/>
              <a:t>Price Elasticity and Total Revenue</a:t>
            </a:r>
          </a:p>
        </p:txBody>
      </p:sp>
      <p:sp>
        <p:nvSpPr>
          <p:cNvPr id="34821" name="Rectangle 3"/>
          <p:cNvSpPr>
            <a:spLocks noGrp="1" noChangeArrowheads="1"/>
          </p:cNvSpPr>
          <p:nvPr>
            <p:ph type="body" idx="4294967295"/>
          </p:nvPr>
        </p:nvSpPr>
        <p:spPr>
          <a:xfrm>
            <a:off x="428625" y="1001713"/>
            <a:ext cx="2971800" cy="1001712"/>
          </a:xfrm>
        </p:spPr>
        <p:txBody>
          <a:bodyPr/>
          <a:lstStyle/>
          <a:p>
            <a:pPr marL="0" indent="0" eaLnBrk="1" hangingPunct="1">
              <a:buFont typeface="Wingdings" pitchFamily="2" charset="2"/>
              <a:buNone/>
            </a:pPr>
            <a:r>
              <a:rPr lang="en-US" sz="2600" smtClean="0"/>
              <a:t>Elastic demand</a:t>
            </a:r>
            <a:br>
              <a:rPr lang="en-US" sz="2600" smtClean="0"/>
            </a:br>
            <a:r>
              <a:rPr lang="en-US" sz="2600" smtClean="0"/>
              <a:t>(elasticity = 1.8)</a:t>
            </a:r>
          </a:p>
        </p:txBody>
      </p:sp>
      <p:grpSp>
        <p:nvGrpSpPr>
          <p:cNvPr id="2" name="Group 4"/>
          <p:cNvGrpSpPr>
            <a:grpSpLocks/>
          </p:cNvGrpSpPr>
          <p:nvPr/>
        </p:nvGrpSpPr>
        <p:grpSpPr bwMode="auto">
          <a:xfrm>
            <a:off x="4179888" y="1543050"/>
            <a:ext cx="4449762" cy="3862388"/>
            <a:chOff x="2444" y="900"/>
            <a:chExt cx="2803" cy="2433"/>
          </a:xfrm>
        </p:grpSpPr>
        <p:grpSp>
          <p:nvGrpSpPr>
            <p:cNvPr id="3" name="Group 5"/>
            <p:cNvGrpSpPr>
              <a:grpSpLocks/>
            </p:cNvGrpSpPr>
            <p:nvPr/>
          </p:nvGrpSpPr>
          <p:grpSpPr bwMode="auto">
            <a:xfrm>
              <a:off x="2591" y="1175"/>
              <a:ext cx="2350" cy="2015"/>
              <a:chOff x="1098" y="1361"/>
              <a:chExt cx="2116" cy="2027"/>
            </a:xfrm>
          </p:grpSpPr>
          <p:sp>
            <p:nvSpPr>
              <p:cNvPr id="34854"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34855"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34852" name="Text Box 8"/>
            <p:cNvSpPr txBox="1">
              <a:spLocks noChangeArrowheads="1"/>
            </p:cNvSpPr>
            <p:nvPr/>
          </p:nvSpPr>
          <p:spPr bwMode="auto">
            <a:xfrm>
              <a:off x="2444" y="900"/>
              <a:ext cx="316" cy="28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34853" name="Text Box 9"/>
            <p:cNvSpPr txBox="1">
              <a:spLocks noChangeArrowheads="1"/>
            </p:cNvSpPr>
            <p:nvPr/>
          </p:nvSpPr>
          <p:spPr bwMode="auto">
            <a:xfrm>
              <a:off x="4886" y="3046"/>
              <a:ext cx="361" cy="287"/>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39"/>
          <p:cNvGrpSpPr>
            <a:grpSpLocks/>
          </p:cNvGrpSpPr>
          <p:nvPr/>
        </p:nvGrpSpPr>
        <p:grpSpPr bwMode="auto">
          <a:xfrm>
            <a:off x="4756150" y="2414588"/>
            <a:ext cx="3905250" cy="1722437"/>
            <a:chOff x="2996" y="1521"/>
            <a:chExt cx="2460" cy="1085"/>
          </a:xfrm>
        </p:grpSpPr>
        <p:sp>
          <p:nvSpPr>
            <p:cNvPr id="34849" name="Line 11"/>
            <p:cNvSpPr>
              <a:spLocks noChangeShapeType="1"/>
            </p:cNvSpPr>
            <p:nvPr/>
          </p:nvSpPr>
          <p:spPr bwMode="auto">
            <a:xfrm>
              <a:off x="2996" y="1521"/>
              <a:ext cx="2045" cy="919"/>
            </a:xfrm>
            <a:prstGeom prst="line">
              <a:avLst/>
            </a:prstGeom>
            <a:noFill/>
            <a:ln w="38100">
              <a:solidFill>
                <a:schemeClr val="tx1"/>
              </a:solidFill>
              <a:round/>
              <a:headEnd/>
              <a:tailEnd/>
            </a:ln>
          </p:spPr>
          <p:txBody>
            <a:bodyPr/>
            <a:lstStyle/>
            <a:p>
              <a:endParaRPr lang="en-US"/>
            </a:p>
          </p:txBody>
        </p:sp>
        <p:sp>
          <p:nvSpPr>
            <p:cNvPr id="34850" name="Text Box 12"/>
            <p:cNvSpPr txBox="1">
              <a:spLocks noChangeArrowheads="1"/>
            </p:cNvSpPr>
            <p:nvPr/>
          </p:nvSpPr>
          <p:spPr bwMode="auto">
            <a:xfrm>
              <a:off x="4882" y="2318"/>
              <a:ext cx="574"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4"/>
          <p:cNvGrpSpPr>
            <a:grpSpLocks/>
          </p:cNvGrpSpPr>
          <p:nvPr/>
        </p:nvGrpSpPr>
        <p:grpSpPr bwMode="auto">
          <a:xfrm>
            <a:off x="428625" y="2108200"/>
            <a:ext cx="7100888" cy="3516313"/>
            <a:chOff x="270" y="1328"/>
            <a:chExt cx="4473" cy="2215"/>
          </a:xfrm>
        </p:grpSpPr>
        <p:sp>
          <p:nvSpPr>
            <p:cNvPr id="34841" name="Rectangle 15"/>
            <p:cNvSpPr>
              <a:spLocks noChangeArrowheads="1"/>
            </p:cNvSpPr>
            <p:nvPr/>
          </p:nvSpPr>
          <p:spPr bwMode="auto">
            <a:xfrm>
              <a:off x="2787" y="2238"/>
              <a:ext cx="1779" cy="1020"/>
            </a:xfrm>
            <a:prstGeom prst="rect">
              <a:avLst/>
            </a:prstGeom>
            <a:solidFill>
              <a:srgbClr val="0066FF">
                <a:alpha val="50195"/>
              </a:srgbClr>
            </a:solidFill>
            <a:ln w="9525">
              <a:noFill/>
              <a:miter lim="800000"/>
              <a:headEnd/>
              <a:tailEnd/>
            </a:ln>
          </p:spPr>
          <p:txBody>
            <a:bodyPr wrap="none" anchor="ctr"/>
            <a:lstStyle/>
            <a:p>
              <a:endParaRPr lang="en-US">
                <a:cs typeface="Arial" charset="0"/>
              </a:endParaRPr>
            </a:p>
          </p:txBody>
        </p:sp>
        <p:grpSp>
          <p:nvGrpSpPr>
            <p:cNvPr id="6" name="Group 16"/>
            <p:cNvGrpSpPr>
              <a:grpSpLocks/>
            </p:cNvGrpSpPr>
            <p:nvPr/>
          </p:nvGrpSpPr>
          <p:grpSpPr bwMode="auto">
            <a:xfrm>
              <a:off x="2229" y="2086"/>
              <a:ext cx="2514" cy="1457"/>
              <a:chOff x="2040" y="2014"/>
              <a:chExt cx="2514" cy="1457"/>
            </a:xfrm>
          </p:grpSpPr>
          <p:sp>
            <p:nvSpPr>
              <p:cNvPr id="34844" name="Text Box 17"/>
              <p:cNvSpPr txBox="1">
                <a:spLocks noChangeArrowheads="1"/>
              </p:cNvSpPr>
              <p:nvPr/>
            </p:nvSpPr>
            <p:spPr bwMode="auto">
              <a:xfrm>
                <a:off x="2040" y="2014"/>
                <a:ext cx="549" cy="288"/>
              </a:xfrm>
              <a:prstGeom prst="rect">
                <a:avLst/>
              </a:prstGeom>
              <a:noFill/>
              <a:ln w="9525">
                <a:noFill/>
                <a:miter lim="800000"/>
                <a:headEnd/>
                <a:tailEnd/>
              </a:ln>
            </p:spPr>
            <p:txBody>
              <a:bodyPr>
                <a:spAutoFit/>
              </a:bodyPr>
              <a:lstStyle/>
              <a:p>
                <a:pPr algn="r">
                  <a:spcBef>
                    <a:spcPct val="50000"/>
                  </a:spcBef>
                </a:pPr>
                <a:r>
                  <a:rPr lang="en-US" sz="2400">
                    <a:cs typeface="Arial" charset="0"/>
                  </a:rPr>
                  <a:t>$200</a:t>
                </a:r>
                <a:endParaRPr lang="en-US" sz="2400" baseline="-25000">
                  <a:cs typeface="Arial" charset="0"/>
                </a:endParaRPr>
              </a:p>
            </p:txBody>
          </p:sp>
          <p:sp>
            <p:nvSpPr>
              <p:cNvPr id="34845" name="Text Box 18"/>
              <p:cNvSpPr txBox="1">
                <a:spLocks noChangeArrowheads="1"/>
              </p:cNvSpPr>
              <p:nvPr/>
            </p:nvSpPr>
            <p:spPr bwMode="auto">
              <a:xfrm>
                <a:off x="4209" y="3183"/>
                <a:ext cx="345" cy="288"/>
              </a:xfrm>
              <a:prstGeom prst="rect">
                <a:avLst/>
              </a:prstGeom>
              <a:noFill/>
              <a:ln w="9525">
                <a:noFill/>
                <a:miter lim="800000"/>
                <a:headEnd/>
                <a:tailEnd/>
              </a:ln>
            </p:spPr>
            <p:txBody>
              <a:bodyPr>
                <a:spAutoFit/>
              </a:bodyPr>
              <a:lstStyle/>
              <a:p>
                <a:pPr algn="ctr">
                  <a:spcBef>
                    <a:spcPct val="50000"/>
                  </a:spcBef>
                </a:pPr>
                <a:r>
                  <a:rPr lang="en-US" sz="2400">
                    <a:cs typeface="Arial" charset="0"/>
                  </a:rPr>
                  <a:t>12</a:t>
                </a:r>
                <a:endParaRPr lang="en-US" sz="2400" baseline="-25000">
                  <a:cs typeface="Arial" charset="0"/>
                </a:endParaRPr>
              </a:p>
            </p:txBody>
          </p:sp>
          <p:grpSp>
            <p:nvGrpSpPr>
              <p:cNvPr id="7" name="Group 19"/>
              <p:cNvGrpSpPr>
                <a:grpSpLocks/>
              </p:cNvGrpSpPr>
              <p:nvPr/>
            </p:nvGrpSpPr>
            <p:grpSpPr bwMode="auto">
              <a:xfrm>
                <a:off x="2605" y="2161"/>
                <a:ext cx="1773" cy="1013"/>
                <a:chOff x="357" y="2450"/>
                <a:chExt cx="795" cy="646"/>
              </a:xfrm>
            </p:grpSpPr>
            <p:sp>
              <p:nvSpPr>
                <p:cNvPr id="34847"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34848"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sp>
          <p:nvSpPr>
            <p:cNvPr id="34843" name="Rectangle 22"/>
            <p:cNvSpPr>
              <a:spLocks noChangeArrowheads="1"/>
            </p:cNvSpPr>
            <p:nvPr/>
          </p:nvSpPr>
          <p:spPr bwMode="auto">
            <a:xfrm>
              <a:off x="270" y="1328"/>
              <a:ext cx="1806" cy="863"/>
            </a:xfrm>
            <a:prstGeom prst="rect">
              <a:avLst/>
            </a:prstGeom>
            <a:solidFill>
              <a:srgbClr val="0066FF">
                <a:alpha val="50195"/>
              </a:srgbClr>
            </a:solid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If </a:t>
              </a:r>
              <a:r>
                <a:rPr lang="en-US" sz="2600" b="1" i="1">
                  <a:cs typeface="Arial" charset="0"/>
                </a:rPr>
                <a:t>P</a:t>
              </a:r>
              <a:r>
                <a:rPr lang="en-US" sz="2600">
                  <a:cs typeface="Arial" charset="0"/>
                </a:rPr>
                <a:t> = $200, </a:t>
              </a:r>
              <a:br>
                <a:rPr lang="en-US" sz="2600">
                  <a:cs typeface="Arial" charset="0"/>
                </a:rPr>
              </a:br>
              <a:r>
                <a:rPr lang="en-US" sz="2600" b="1" i="1">
                  <a:cs typeface="Arial" charset="0"/>
                </a:rPr>
                <a:t>Q</a:t>
              </a:r>
              <a:r>
                <a:rPr lang="en-US" sz="2600">
                  <a:cs typeface="Arial" charset="0"/>
                </a:rPr>
                <a:t> = 12 and revenue = $2400. </a:t>
              </a:r>
            </a:p>
          </p:txBody>
        </p:sp>
      </p:grpSp>
      <p:sp>
        <p:nvSpPr>
          <p:cNvPr id="103447" name="Rectangle 23"/>
          <p:cNvSpPr>
            <a:spLocks noChangeArrowheads="1"/>
          </p:cNvSpPr>
          <p:nvPr/>
        </p:nvSpPr>
        <p:spPr bwMode="auto">
          <a:xfrm>
            <a:off x="431800" y="4992688"/>
            <a:ext cx="3548063" cy="1339850"/>
          </a:xfrm>
          <a:prstGeom prst="rect">
            <a:avLst/>
          </a:prstGeom>
          <a:noFill/>
          <a:ln w="44450" cmpd="dbl">
            <a:solidFill>
              <a:srgbClr val="FF0000"/>
            </a:solidFill>
            <a:miter lim="800000"/>
            <a:headEnd/>
            <a:tailEnd/>
          </a:ln>
        </p:spPr>
        <p:txBody>
          <a:bodyPr anchor="ctr"/>
          <a:lstStyle/>
          <a:p>
            <a:pPr>
              <a:lnSpc>
                <a:spcPct val="105000"/>
              </a:lnSpc>
              <a:spcBef>
                <a:spcPct val="45000"/>
              </a:spcBef>
              <a:buClr>
                <a:srgbClr val="00B85C"/>
              </a:buClr>
              <a:buSzPct val="120000"/>
              <a:buFont typeface="Wingdings" pitchFamily="2" charset="2"/>
              <a:buNone/>
            </a:pPr>
            <a:r>
              <a:rPr lang="en-US" sz="2600">
                <a:cs typeface="Arial" charset="0"/>
              </a:rPr>
              <a:t>When </a:t>
            </a:r>
            <a:r>
              <a:rPr lang="en-US" sz="2600" b="1" i="1">
                <a:cs typeface="Arial" charset="0"/>
              </a:rPr>
              <a:t>D</a:t>
            </a:r>
            <a:r>
              <a:rPr lang="en-US" sz="2600">
                <a:cs typeface="Arial" charset="0"/>
              </a:rPr>
              <a:t> is elastic, </a:t>
            </a:r>
            <a:br>
              <a:rPr lang="en-US" sz="2600">
                <a:cs typeface="Arial" charset="0"/>
              </a:rPr>
            </a:br>
            <a:r>
              <a:rPr lang="en-US" sz="2600">
                <a:cs typeface="Arial" charset="0"/>
              </a:rPr>
              <a:t>a price increase </a:t>
            </a:r>
            <a:br>
              <a:rPr lang="en-US" sz="2600">
                <a:cs typeface="Arial" charset="0"/>
              </a:rPr>
            </a:br>
            <a:r>
              <a:rPr lang="en-US" sz="2600">
                <a:cs typeface="Arial" charset="0"/>
              </a:rPr>
              <a:t>causes revenue to fall. </a:t>
            </a:r>
          </a:p>
        </p:txBody>
      </p:sp>
      <p:sp>
        <p:nvSpPr>
          <p:cNvPr id="3482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8" name="Group 25"/>
          <p:cNvGrpSpPr>
            <a:grpSpLocks/>
          </p:cNvGrpSpPr>
          <p:nvPr/>
        </p:nvGrpSpPr>
        <p:grpSpPr bwMode="auto">
          <a:xfrm>
            <a:off x="428625" y="2706688"/>
            <a:ext cx="5754688" cy="2943225"/>
            <a:chOff x="270" y="1705"/>
            <a:chExt cx="3625" cy="1854"/>
          </a:xfrm>
        </p:grpSpPr>
        <p:grpSp>
          <p:nvGrpSpPr>
            <p:cNvPr id="9" name="Group 26"/>
            <p:cNvGrpSpPr>
              <a:grpSpLocks/>
            </p:cNvGrpSpPr>
            <p:nvPr/>
          </p:nvGrpSpPr>
          <p:grpSpPr bwMode="auto">
            <a:xfrm>
              <a:off x="2222" y="1705"/>
              <a:ext cx="1673" cy="1854"/>
              <a:chOff x="2033" y="1633"/>
              <a:chExt cx="1673" cy="1854"/>
            </a:xfrm>
          </p:grpSpPr>
          <p:sp>
            <p:nvSpPr>
              <p:cNvPr id="34836" name="Text Box 27"/>
              <p:cNvSpPr txBox="1">
                <a:spLocks noChangeArrowheads="1"/>
              </p:cNvSpPr>
              <p:nvPr/>
            </p:nvSpPr>
            <p:spPr bwMode="auto">
              <a:xfrm>
                <a:off x="2033" y="1633"/>
                <a:ext cx="556" cy="288"/>
              </a:xfrm>
              <a:prstGeom prst="rect">
                <a:avLst/>
              </a:prstGeom>
              <a:noFill/>
              <a:ln w="9525">
                <a:noFill/>
                <a:miter lim="800000"/>
                <a:headEnd/>
                <a:tailEnd/>
              </a:ln>
            </p:spPr>
            <p:txBody>
              <a:bodyPr>
                <a:spAutoFit/>
              </a:bodyPr>
              <a:lstStyle/>
              <a:p>
                <a:pPr algn="r">
                  <a:spcBef>
                    <a:spcPct val="50000"/>
                  </a:spcBef>
                </a:pPr>
                <a:r>
                  <a:rPr lang="en-US" sz="2400">
                    <a:cs typeface="Arial" charset="0"/>
                  </a:rPr>
                  <a:t>$250</a:t>
                </a:r>
                <a:endParaRPr lang="en-US" sz="2400" baseline="-25000">
                  <a:cs typeface="Arial" charset="0"/>
                </a:endParaRPr>
              </a:p>
            </p:txBody>
          </p:sp>
          <p:sp>
            <p:nvSpPr>
              <p:cNvPr id="34837" name="Text Box 28"/>
              <p:cNvSpPr txBox="1">
                <a:spLocks noChangeArrowheads="1"/>
              </p:cNvSpPr>
              <p:nvPr/>
            </p:nvSpPr>
            <p:spPr bwMode="auto">
              <a:xfrm>
                <a:off x="3336" y="3199"/>
                <a:ext cx="370" cy="288"/>
              </a:xfrm>
              <a:prstGeom prst="rect">
                <a:avLst/>
              </a:prstGeom>
              <a:noFill/>
              <a:ln w="9525">
                <a:noFill/>
                <a:miter lim="800000"/>
                <a:headEnd/>
                <a:tailEnd/>
              </a:ln>
            </p:spPr>
            <p:txBody>
              <a:bodyPr>
                <a:spAutoFit/>
              </a:bodyPr>
              <a:lstStyle/>
              <a:p>
                <a:pPr algn="ctr">
                  <a:spcBef>
                    <a:spcPct val="50000"/>
                  </a:spcBef>
                </a:pPr>
                <a:r>
                  <a:rPr lang="en-US" sz="2400">
                    <a:cs typeface="Arial" charset="0"/>
                  </a:rPr>
                  <a:t>8</a:t>
                </a:r>
                <a:endParaRPr lang="en-US" sz="2400" baseline="-25000">
                  <a:cs typeface="Arial" charset="0"/>
                </a:endParaRPr>
              </a:p>
            </p:txBody>
          </p:sp>
          <p:grpSp>
            <p:nvGrpSpPr>
              <p:cNvPr id="10" name="Group 29"/>
              <p:cNvGrpSpPr>
                <a:grpSpLocks/>
              </p:cNvGrpSpPr>
              <p:nvPr/>
            </p:nvGrpSpPr>
            <p:grpSpPr bwMode="auto">
              <a:xfrm>
                <a:off x="2595" y="1775"/>
                <a:ext cx="929" cy="1402"/>
                <a:chOff x="357" y="2450"/>
                <a:chExt cx="795" cy="646"/>
              </a:xfrm>
            </p:grpSpPr>
            <p:sp>
              <p:nvSpPr>
                <p:cNvPr id="34839"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34840"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sp>
          <p:nvSpPr>
            <p:cNvPr id="34834" name="Rectangle 32"/>
            <p:cNvSpPr>
              <a:spLocks noChangeArrowheads="1"/>
            </p:cNvSpPr>
            <p:nvPr/>
          </p:nvSpPr>
          <p:spPr bwMode="auto">
            <a:xfrm>
              <a:off x="270" y="2239"/>
              <a:ext cx="1770" cy="854"/>
            </a:xfrm>
            <a:prstGeom prst="rect">
              <a:avLst/>
            </a:prstGeom>
            <a:solidFill>
              <a:srgbClr val="FFFF66">
                <a:alpha val="50195"/>
              </a:srgbClr>
            </a:solid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If </a:t>
              </a:r>
              <a:r>
                <a:rPr lang="en-US" sz="2600" b="1" i="1">
                  <a:cs typeface="Arial" charset="0"/>
                </a:rPr>
                <a:t>P</a:t>
              </a:r>
              <a:r>
                <a:rPr lang="en-US" sz="2600">
                  <a:cs typeface="Arial" charset="0"/>
                </a:rPr>
                <a:t> = $250, </a:t>
              </a:r>
              <a:br>
                <a:rPr lang="en-US" sz="2600">
                  <a:cs typeface="Arial" charset="0"/>
                </a:rPr>
              </a:br>
              <a:r>
                <a:rPr lang="en-US" sz="2600" b="1" i="1">
                  <a:cs typeface="Arial" charset="0"/>
                </a:rPr>
                <a:t>Q</a:t>
              </a:r>
              <a:r>
                <a:rPr lang="en-US" sz="2600">
                  <a:cs typeface="Arial" charset="0"/>
                </a:rPr>
                <a:t> = 8 and </a:t>
              </a:r>
              <a:br>
                <a:rPr lang="en-US" sz="2600">
                  <a:cs typeface="Arial" charset="0"/>
                </a:rPr>
              </a:br>
              <a:r>
                <a:rPr lang="en-US" sz="2600">
                  <a:cs typeface="Arial" charset="0"/>
                </a:rPr>
                <a:t>revenue = $2000.</a:t>
              </a:r>
            </a:p>
          </p:txBody>
        </p:sp>
        <p:sp>
          <p:nvSpPr>
            <p:cNvPr id="34835" name="Rectangle 33"/>
            <p:cNvSpPr>
              <a:spLocks noChangeArrowheads="1"/>
            </p:cNvSpPr>
            <p:nvPr/>
          </p:nvSpPr>
          <p:spPr bwMode="auto">
            <a:xfrm>
              <a:off x="2790" y="1851"/>
              <a:ext cx="918" cy="1407"/>
            </a:xfrm>
            <a:prstGeom prst="rect">
              <a:avLst/>
            </a:prstGeom>
            <a:solidFill>
              <a:srgbClr val="FFFF66">
                <a:alpha val="50195"/>
              </a:srgbClr>
            </a:solidFill>
            <a:ln w="9525">
              <a:noFill/>
              <a:miter lim="800000"/>
              <a:headEnd/>
              <a:tailEnd/>
            </a:ln>
          </p:spPr>
          <p:txBody>
            <a:bodyPr wrap="none" anchor="ctr"/>
            <a:lstStyle/>
            <a:p>
              <a:endParaRPr lang="en-US">
                <a:cs typeface="Arial" charset="0"/>
              </a:endParaRPr>
            </a:p>
          </p:txBody>
        </p:sp>
      </p:grpSp>
      <p:sp>
        <p:nvSpPr>
          <p:cNvPr id="103459" name="Rectangle 35"/>
          <p:cNvSpPr>
            <a:spLocks noChangeArrowheads="1"/>
          </p:cNvSpPr>
          <p:nvPr/>
        </p:nvSpPr>
        <p:spPr bwMode="auto">
          <a:xfrm>
            <a:off x="5915025" y="3567113"/>
            <a:ext cx="1314450" cy="1600200"/>
          </a:xfrm>
          <a:prstGeom prst="rect">
            <a:avLst/>
          </a:prstGeom>
          <a:pattFill prst="wdDnDiag">
            <a:fgClr>
              <a:srgbClr val="0000FF">
                <a:alpha val="50195"/>
              </a:srgbClr>
            </a:fgClr>
            <a:bgClr>
              <a:srgbClr val="33CCFF">
                <a:alpha val="50195"/>
              </a:srgbClr>
            </a:bgClr>
          </a:pattFill>
          <a:ln w="38100">
            <a:solidFill>
              <a:srgbClr val="0000CC"/>
            </a:solidFill>
            <a:miter lim="800000"/>
            <a:headEnd/>
            <a:tailEnd/>
          </a:ln>
        </p:spPr>
        <p:txBody>
          <a:bodyPr wrap="none" anchor="ctr"/>
          <a:lstStyle/>
          <a:p>
            <a:endParaRPr lang="en-US">
              <a:cs typeface="Arial" charset="0"/>
            </a:endParaRPr>
          </a:p>
        </p:txBody>
      </p:sp>
      <p:sp>
        <p:nvSpPr>
          <p:cNvPr id="103460" name="Rectangle 36"/>
          <p:cNvSpPr>
            <a:spLocks noChangeArrowheads="1"/>
          </p:cNvSpPr>
          <p:nvPr/>
        </p:nvSpPr>
        <p:spPr bwMode="auto">
          <a:xfrm>
            <a:off x="4443413" y="2952750"/>
            <a:ext cx="1428750" cy="571500"/>
          </a:xfrm>
          <a:prstGeom prst="rect">
            <a:avLst/>
          </a:prstGeom>
          <a:pattFill prst="wdUpDiag">
            <a:fgClr>
              <a:srgbClr val="FF9900">
                <a:alpha val="50195"/>
              </a:srgbClr>
            </a:fgClr>
            <a:bgClr>
              <a:srgbClr val="FFFF99">
                <a:alpha val="50195"/>
              </a:srgbClr>
            </a:bgClr>
          </a:pattFill>
          <a:ln w="38100">
            <a:solidFill>
              <a:srgbClr val="FFFF00"/>
            </a:solidFill>
            <a:miter lim="800000"/>
            <a:headEnd/>
            <a:tailEnd/>
          </a:ln>
        </p:spPr>
        <p:txBody>
          <a:bodyPr wrap="none" anchor="ctr"/>
          <a:lstStyle/>
          <a:p>
            <a:endParaRPr lang="en-US">
              <a:cs typeface="Arial" charset="0"/>
            </a:endParaRPr>
          </a:p>
        </p:txBody>
      </p:sp>
      <p:sp>
        <p:nvSpPr>
          <p:cNvPr id="103461" name="Text Box 37"/>
          <p:cNvSpPr txBox="1">
            <a:spLocks noChangeArrowheads="1"/>
          </p:cNvSpPr>
          <p:nvPr/>
        </p:nvSpPr>
        <p:spPr bwMode="auto">
          <a:xfrm>
            <a:off x="7250113" y="1606550"/>
            <a:ext cx="1390650" cy="1571625"/>
          </a:xfrm>
          <a:prstGeom prst="rect">
            <a:avLst/>
          </a:prstGeom>
          <a:noFill/>
          <a:ln w="19050">
            <a:solidFill>
              <a:srgbClr val="0000FF"/>
            </a:solidFill>
            <a:miter lim="800000"/>
            <a:headEnd/>
            <a:tailEnd/>
          </a:ln>
        </p:spPr>
        <p:txBody>
          <a:bodyPr>
            <a:spAutoFit/>
          </a:bodyPr>
          <a:lstStyle/>
          <a:p>
            <a:pPr>
              <a:spcBef>
                <a:spcPct val="50000"/>
              </a:spcBef>
            </a:pPr>
            <a:r>
              <a:rPr lang="en-US" sz="2400">
                <a:cs typeface="Arial" charset="0"/>
              </a:rPr>
              <a:t>lost revenue due to lower </a:t>
            </a:r>
            <a:r>
              <a:rPr lang="en-US" sz="2400" b="1" i="1">
                <a:cs typeface="Arial" charset="0"/>
              </a:rPr>
              <a:t>Q</a:t>
            </a:r>
          </a:p>
        </p:txBody>
      </p:sp>
      <p:sp>
        <p:nvSpPr>
          <p:cNvPr id="103462" name="Text Box 38"/>
          <p:cNvSpPr txBox="1">
            <a:spLocks noChangeArrowheads="1"/>
          </p:cNvSpPr>
          <p:nvPr/>
        </p:nvSpPr>
        <p:spPr bwMode="auto">
          <a:xfrm>
            <a:off x="4845050" y="1066800"/>
            <a:ext cx="1919288" cy="1206500"/>
          </a:xfrm>
          <a:prstGeom prst="rect">
            <a:avLst/>
          </a:prstGeom>
          <a:noFill/>
          <a:ln w="19050">
            <a:solidFill>
              <a:srgbClr val="FFFF00"/>
            </a:solidFill>
            <a:miter lim="800000"/>
            <a:headEnd/>
            <a:tailEnd/>
          </a:ln>
        </p:spPr>
        <p:txBody>
          <a:bodyPr>
            <a:spAutoFit/>
          </a:bodyPr>
          <a:lstStyle/>
          <a:p>
            <a:pPr>
              <a:spcBef>
                <a:spcPct val="50000"/>
              </a:spcBef>
            </a:pPr>
            <a:r>
              <a:rPr lang="en-US" sz="2400">
                <a:cs typeface="Arial" charset="0"/>
              </a:rPr>
              <a:t>increased revenue due to higher </a:t>
            </a:r>
            <a:r>
              <a:rPr lang="en-US" sz="2400" b="1" i="1">
                <a:cs typeface="Arial" charset="0"/>
              </a:rPr>
              <a:t>P</a:t>
            </a:r>
          </a:p>
        </p:txBody>
      </p:sp>
      <p:sp>
        <p:nvSpPr>
          <p:cNvPr id="103464" name="Text Box 40"/>
          <p:cNvSpPr txBox="1">
            <a:spLocks noChangeArrowheads="1"/>
          </p:cNvSpPr>
          <p:nvPr/>
        </p:nvSpPr>
        <p:spPr bwMode="auto">
          <a:xfrm>
            <a:off x="5295900" y="1184275"/>
            <a:ext cx="2279650" cy="885825"/>
          </a:xfrm>
          <a:prstGeom prst="rect">
            <a:avLst/>
          </a:prstGeom>
          <a:noFill/>
          <a:ln w="9525">
            <a:noFill/>
            <a:miter lim="800000"/>
            <a:headEnd/>
            <a:tailEnd/>
          </a:ln>
        </p:spPr>
        <p:txBody>
          <a:bodyPr>
            <a:spAutoFit/>
          </a:bodyPr>
          <a:lstStyle/>
          <a:p>
            <a:pPr algn="ctr">
              <a:spcBef>
                <a:spcPct val="50000"/>
              </a:spcBef>
            </a:pPr>
            <a:r>
              <a:rPr lang="en-US" sz="2600">
                <a:cs typeface="Arial" charset="0"/>
              </a:rPr>
              <a:t>Deman</a:t>
            </a:r>
            <a:r>
              <a:rPr lang="en-US" altLang="moh-CA" sz="2600">
                <a:cs typeface="Arial" charset="0"/>
              </a:rPr>
              <a:t>d</a:t>
            </a:r>
            <a:r>
              <a:rPr lang="en-US" sz="2600">
                <a:cs typeface="Arial" charset="0"/>
              </a:rPr>
              <a:t> for your websites</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3464"/>
                                        </p:tgtEl>
                                      </p:cBhvr>
                                    </p:animEffect>
                                    <p:set>
                                      <p:cBhvr>
                                        <p:cTn id="17" dur="1" fill="hold">
                                          <p:stCondLst>
                                            <p:cond delay="499"/>
                                          </p:stCondLst>
                                        </p:cTn>
                                        <p:tgtEl>
                                          <p:spTgt spid="103464"/>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103461"/>
                                        </p:tgtEl>
                                        <p:attrNameLst>
                                          <p:attrName>style.visibility</p:attrName>
                                        </p:attrNameLst>
                                      </p:cBhvr>
                                      <p:to>
                                        <p:strVal val="visible"/>
                                      </p:to>
                                    </p:set>
                                    <p:animEffect transition="in" filter="dissolve">
                                      <p:cBhvr>
                                        <p:cTn id="20" dur="500"/>
                                        <p:tgtEl>
                                          <p:spTgt spid="10346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3459"/>
                                        </p:tgtEl>
                                        <p:attrNameLst>
                                          <p:attrName>style.visibility</p:attrName>
                                        </p:attrNameLst>
                                      </p:cBhvr>
                                      <p:to>
                                        <p:strVal val="visible"/>
                                      </p:to>
                                    </p:set>
                                    <p:animEffect transition="in" filter="dissolve">
                                      <p:cBhvr>
                                        <p:cTn id="23" dur="500"/>
                                        <p:tgtEl>
                                          <p:spTgt spid="10345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3462"/>
                                        </p:tgtEl>
                                        <p:attrNameLst>
                                          <p:attrName>style.visibility</p:attrName>
                                        </p:attrNameLst>
                                      </p:cBhvr>
                                      <p:to>
                                        <p:strVal val="visible"/>
                                      </p:to>
                                    </p:set>
                                    <p:animEffect transition="in" filter="dissolve">
                                      <p:cBhvr>
                                        <p:cTn id="28" dur="500"/>
                                        <p:tgtEl>
                                          <p:spTgt spid="10346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3460"/>
                                        </p:tgtEl>
                                        <p:attrNameLst>
                                          <p:attrName>style.visibility</p:attrName>
                                        </p:attrNameLst>
                                      </p:cBhvr>
                                      <p:to>
                                        <p:strVal val="visible"/>
                                      </p:to>
                                    </p:set>
                                    <p:animEffect transition="in" filter="dissolve">
                                      <p:cBhvr>
                                        <p:cTn id="31" dur="500"/>
                                        <p:tgtEl>
                                          <p:spTgt spid="10346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3447"/>
                                        </p:tgtEl>
                                        <p:attrNameLst>
                                          <p:attrName>style.visibility</p:attrName>
                                        </p:attrNameLst>
                                      </p:cBhvr>
                                      <p:to>
                                        <p:strVal val="visible"/>
                                      </p:to>
                                    </p:set>
                                    <p:animEffect transition="in" filter="dissolve">
                                      <p:cBhvr>
                                        <p:cTn id="36" dur="500"/>
                                        <p:tgtEl>
                                          <p:spTgt spid="103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7" grpId="0" animBg="1"/>
      <p:bldP spid="103459" grpId="0" animBg="1"/>
      <p:bldP spid="103460" grpId="0" animBg="1"/>
      <p:bldP spid="103461" grpId="0" animBg="1"/>
      <p:bldP spid="103462" grpId="0" animBg="1"/>
      <p:bldP spid="10346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a:xfrm>
            <a:off x="457200" y="223838"/>
            <a:ext cx="8229600" cy="649287"/>
          </a:xfrm>
        </p:spPr>
        <p:txBody>
          <a:bodyPr/>
          <a:lstStyle/>
          <a:p>
            <a:pPr eaLnBrk="1" hangingPunct="1"/>
            <a:r>
              <a:rPr lang="en-US" smtClean="0"/>
              <a:t>Price Elasticity and Total Revenue</a:t>
            </a:r>
          </a:p>
        </p:txBody>
      </p:sp>
      <p:sp>
        <p:nvSpPr>
          <p:cNvPr id="35845" name="Rectangle 3"/>
          <p:cNvSpPr>
            <a:spLocks noGrp="1" noChangeArrowheads="1"/>
          </p:cNvSpPr>
          <p:nvPr>
            <p:ph type="body" idx="4294967295"/>
          </p:nvPr>
        </p:nvSpPr>
        <p:spPr>
          <a:xfrm>
            <a:off x="320675" y="2487613"/>
            <a:ext cx="8210550" cy="4133850"/>
          </a:xfrm>
        </p:spPr>
        <p:txBody>
          <a:bodyPr/>
          <a:lstStyle/>
          <a:p>
            <a:pPr eaLnBrk="1" hangingPunct="1">
              <a:spcBef>
                <a:spcPct val="20000"/>
              </a:spcBef>
              <a:tabLst>
                <a:tab pos="4121150" algn="ctr"/>
              </a:tabLst>
            </a:pPr>
            <a:r>
              <a:rPr lang="en-US" sz="2700" smtClean="0"/>
              <a:t>If demand is inelastic, then </a:t>
            </a:r>
          </a:p>
          <a:p>
            <a:pPr marL="457200" lvl="1" indent="0" eaLnBrk="1" hangingPunct="1">
              <a:lnSpc>
                <a:spcPct val="105000"/>
              </a:lnSpc>
              <a:spcBef>
                <a:spcPct val="10000"/>
              </a:spcBef>
              <a:buFont typeface="Wingdings" pitchFamily="2" charset="2"/>
              <a:buNone/>
              <a:tabLst>
                <a:tab pos="4121150" algn="ctr"/>
              </a:tabLst>
            </a:pPr>
            <a:r>
              <a:rPr lang="en-US" smtClean="0"/>
              <a:t>price elast. of demand  &lt;  1 </a:t>
            </a:r>
          </a:p>
          <a:p>
            <a:pPr marL="457200" lvl="1" indent="0" eaLnBrk="1" hangingPunct="1">
              <a:lnSpc>
                <a:spcPct val="105000"/>
              </a:lnSpc>
              <a:spcBef>
                <a:spcPct val="10000"/>
              </a:spcBef>
              <a:buFont typeface="Wingdings" pitchFamily="2" charset="2"/>
              <a:buNone/>
              <a:tabLst>
                <a:tab pos="4121150" algn="ctr"/>
              </a:tabLst>
            </a:pPr>
            <a:r>
              <a:rPr lang="en-US" smtClean="0"/>
              <a:t>            % change in </a:t>
            </a:r>
            <a:r>
              <a:rPr lang="en-US" b="1" i="1" smtClean="0"/>
              <a:t>Q</a:t>
            </a:r>
            <a:r>
              <a:rPr lang="en-US" smtClean="0"/>
              <a:t>  &lt;  % change in </a:t>
            </a:r>
            <a:r>
              <a:rPr lang="en-US" b="1" i="1" smtClean="0"/>
              <a:t>P</a:t>
            </a:r>
            <a:endParaRPr lang="en-US" smtClean="0"/>
          </a:p>
          <a:p>
            <a:pPr eaLnBrk="1" hangingPunct="1">
              <a:spcBef>
                <a:spcPct val="30000"/>
              </a:spcBef>
              <a:tabLst>
                <a:tab pos="4121150" algn="ctr"/>
              </a:tabLst>
            </a:pPr>
            <a:r>
              <a:rPr lang="en-US" sz="2700" smtClean="0"/>
              <a:t>The fall in revenue from lower </a:t>
            </a:r>
            <a:r>
              <a:rPr lang="en-US" sz="2700" b="1" i="1" smtClean="0"/>
              <a:t>Q</a:t>
            </a:r>
            <a:r>
              <a:rPr lang="en-US" sz="2700" smtClean="0"/>
              <a:t> is smaller </a:t>
            </a:r>
            <a:br>
              <a:rPr lang="en-US" sz="2700" smtClean="0"/>
            </a:br>
            <a:r>
              <a:rPr lang="en-US" sz="2700" smtClean="0"/>
              <a:t>than the increase in revenue from higher </a:t>
            </a:r>
            <a:r>
              <a:rPr lang="en-US" sz="2700" b="1" i="1" smtClean="0"/>
              <a:t>P</a:t>
            </a:r>
            <a:r>
              <a:rPr lang="en-US" sz="2700" smtClean="0"/>
              <a:t>, </a:t>
            </a:r>
            <a:br>
              <a:rPr lang="en-US" sz="2700" smtClean="0"/>
            </a:br>
            <a:r>
              <a:rPr lang="en-US" sz="2700" smtClean="0"/>
              <a:t>so revenue rises. </a:t>
            </a:r>
          </a:p>
          <a:p>
            <a:pPr eaLnBrk="1" hangingPunct="1">
              <a:spcBef>
                <a:spcPct val="30000"/>
              </a:spcBef>
              <a:tabLst>
                <a:tab pos="4121150" algn="ctr"/>
              </a:tabLst>
            </a:pPr>
            <a:r>
              <a:rPr lang="en-US" sz="2700" smtClean="0"/>
              <a:t>In our example, suppose that </a:t>
            </a:r>
            <a:r>
              <a:rPr lang="en-US" sz="2700" b="1" i="1" smtClean="0"/>
              <a:t>Q</a:t>
            </a:r>
            <a:r>
              <a:rPr lang="en-US" sz="2700" smtClean="0"/>
              <a:t> only falls to 10 (instead of 8) when you raise your price to $250. </a:t>
            </a:r>
          </a:p>
        </p:txBody>
      </p:sp>
      <p:sp>
        <p:nvSpPr>
          <p:cNvPr id="35846" name="Text Box 4"/>
          <p:cNvSpPr txBox="1">
            <a:spLocks noChangeArrowheads="1"/>
          </p:cNvSpPr>
          <p:nvPr/>
        </p:nvSpPr>
        <p:spPr bwMode="auto">
          <a:xfrm>
            <a:off x="5305425" y="2232025"/>
            <a:ext cx="3086100" cy="523875"/>
          </a:xfrm>
          <a:prstGeom prst="rect">
            <a:avLst/>
          </a:prstGeom>
          <a:solidFill>
            <a:srgbClr val="FFCC99"/>
          </a:solidFill>
          <a:ln w="9525">
            <a:noFill/>
            <a:miter lim="800000"/>
            <a:headEnd/>
            <a:tailEnd/>
          </a:ln>
        </p:spPr>
        <p:txBody>
          <a:bodyPr>
            <a:spAutoFit/>
          </a:bodyPr>
          <a:lstStyle/>
          <a:p>
            <a:pPr algn="ctr">
              <a:lnSpc>
                <a:spcPct val="105000"/>
              </a:lnSpc>
              <a:spcBef>
                <a:spcPct val="45000"/>
              </a:spcBef>
              <a:buClr>
                <a:srgbClr val="00B85C"/>
              </a:buClr>
              <a:buSzPct val="120000"/>
              <a:buFont typeface="Wingdings" pitchFamily="2" charset="2"/>
              <a:buNone/>
            </a:pPr>
            <a:r>
              <a:rPr lang="en-US" sz="2700">
                <a:cs typeface="Arial" charset="0"/>
              </a:rPr>
              <a:t>Revenue = </a:t>
            </a:r>
            <a:r>
              <a:rPr lang="en-US" sz="2700" b="1" i="1">
                <a:cs typeface="Arial" charset="0"/>
              </a:rPr>
              <a:t>P</a:t>
            </a:r>
            <a:r>
              <a:rPr lang="en-US" sz="2700">
                <a:cs typeface="Arial" charset="0"/>
              </a:rPr>
              <a:t> x </a:t>
            </a:r>
            <a:r>
              <a:rPr lang="en-US" sz="2700" b="1" i="1">
                <a:cs typeface="Arial" charset="0"/>
              </a:rPr>
              <a:t>Q</a:t>
            </a:r>
            <a:r>
              <a:rPr lang="en-US" sz="2700">
                <a:cs typeface="Arial" charset="0"/>
              </a:rPr>
              <a:t> </a:t>
            </a:r>
          </a:p>
        </p:txBody>
      </p:sp>
      <p:grpSp>
        <p:nvGrpSpPr>
          <p:cNvPr id="2" name="Group 5"/>
          <p:cNvGrpSpPr>
            <a:grpSpLocks/>
          </p:cNvGrpSpPr>
          <p:nvPr/>
        </p:nvGrpSpPr>
        <p:grpSpPr bwMode="auto">
          <a:xfrm>
            <a:off x="915988" y="941388"/>
            <a:ext cx="7346950" cy="1055687"/>
            <a:chOff x="486" y="1450"/>
            <a:chExt cx="4817" cy="764"/>
          </a:xfrm>
        </p:grpSpPr>
        <p:sp>
          <p:nvSpPr>
            <p:cNvPr id="35849" name="Rectangle 6"/>
            <p:cNvSpPr>
              <a:spLocks noChangeArrowheads="1"/>
            </p:cNvSpPr>
            <p:nvPr/>
          </p:nvSpPr>
          <p:spPr bwMode="auto">
            <a:xfrm>
              <a:off x="486" y="1450"/>
              <a:ext cx="4817" cy="764"/>
            </a:xfrm>
            <a:prstGeom prst="rect">
              <a:avLst/>
            </a:prstGeom>
            <a:solidFill>
              <a:srgbClr val="FFFFCC"/>
            </a:solidFill>
            <a:ln w="9525">
              <a:noFill/>
              <a:miter lim="800000"/>
              <a:headEnd/>
              <a:tailEnd/>
            </a:ln>
          </p:spPr>
          <p:txBody>
            <a:bodyPr wrap="none" anchor="ctr"/>
            <a:lstStyle/>
            <a:p>
              <a:endParaRPr lang="en-US">
                <a:cs typeface="Arial" charset="0"/>
              </a:endParaRPr>
            </a:p>
          </p:txBody>
        </p:sp>
        <p:grpSp>
          <p:nvGrpSpPr>
            <p:cNvPr id="3" name="Group 7"/>
            <p:cNvGrpSpPr>
              <a:grpSpLocks/>
            </p:cNvGrpSpPr>
            <p:nvPr/>
          </p:nvGrpSpPr>
          <p:grpSpPr bwMode="auto">
            <a:xfrm>
              <a:off x="538" y="1473"/>
              <a:ext cx="4683" cy="740"/>
              <a:chOff x="508" y="1743"/>
              <a:chExt cx="4683" cy="740"/>
            </a:xfrm>
          </p:grpSpPr>
          <p:sp>
            <p:nvSpPr>
              <p:cNvPr id="35851" name="Text Box 8"/>
              <p:cNvSpPr txBox="1">
                <a:spLocks noChangeArrowheads="1"/>
              </p:cNvSpPr>
              <p:nvPr/>
            </p:nvSpPr>
            <p:spPr bwMode="auto">
              <a:xfrm>
                <a:off x="508" y="1811"/>
                <a:ext cx="1589" cy="662"/>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Price elasticity of demand</a:t>
                </a:r>
              </a:p>
            </p:txBody>
          </p:sp>
          <p:sp>
            <p:nvSpPr>
              <p:cNvPr id="35852" name="Text Box 9"/>
              <p:cNvSpPr txBox="1">
                <a:spLocks noChangeArrowheads="1"/>
              </p:cNvSpPr>
              <p:nvPr/>
            </p:nvSpPr>
            <p:spPr bwMode="auto">
              <a:xfrm>
                <a:off x="2146" y="1949"/>
                <a:ext cx="289" cy="354"/>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sp>
            <p:nvSpPr>
              <p:cNvPr id="35853" name="Text Box 10"/>
              <p:cNvSpPr txBox="1">
                <a:spLocks noChangeArrowheads="1"/>
              </p:cNvSpPr>
              <p:nvPr/>
            </p:nvSpPr>
            <p:spPr bwMode="auto">
              <a:xfrm>
                <a:off x="2539" y="1743"/>
                <a:ext cx="2648" cy="364"/>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Q</a:t>
                </a:r>
                <a:endParaRPr lang="en-US" sz="2700" b="1" i="1" baseline="30000">
                  <a:cs typeface="Arial" charset="0"/>
                </a:endParaRPr>
              </a:p>
            </p:txBody>
          </p:sp>
          <p:sp>
            <p:nvSpPr>
              <p:cNvPr id="35854" name="Text Box 11"/>
              <p:cNvSpPr txBox="1">
                <a:spLocks noChangeArrowheads="1"/>
              </p:cNvSpPr>
              <p:nvPr/>
            </p:nvSpPr>
            <p:spPr bwMode="auto">
              <a:xfrm>
                <a:off x="2543" y="2119"/>
                <a:ext cx="2648" cy="364"/>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P</a:t>
                </a:r>
                <a:endParaRPr lang="en-US" sz="2700" b="1" i="1" baseline="30000">
                  <a:cs typeface="Arial" charset="0"/>
                </a:endParaRPr>
              </a:p>
            </p:txBody>
          </p:sp>
          <p:sp>
            <p:nvSpPr>
              <p:cNvPr id="35855" name="Line 12"/>
              <p:cNvSpPr>
                <a:spLocks noChangeShapeType="1"/>
              </p:cNvSpPr>
              <p:nvPr/>
            </p:nvSpPr>
            <p:spPr bwMode="auto">
              <a:xfrm>
                <a:off x="2599" y="2101"/>
                <a:ext cx="2546" cy="0"/>
              </a:xfrm>
              <a:prstGeom prst="line">
                <a:avLst/>
              </a:prstGeom>
              <a:noFill/>
              <a:ln w="12700">
                <a:solidFill>
                  <a:schemeClr val="tx1"/>
                </a:solidFill>
                <a:round/>
                <a:headEnd/>
                <a:tailEnd/>
              </a:ln>
            </p:spPr>
            <p:txBody>
              <a:bodyPr/>
              <a:lstStyle/>
              <a:p>
                <a:endParaRPr lang="en-US"/>
              </a:p>
            </p:txBody>
          </p:sp>
        </p:grpSp>
      </p:grpSp>
      <p:sp>
        <p:nvSpPr>
          <p:cNvPr id="3584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wipe(left)">
                                      <p:cBhvr>
                                        <p:cTn id="22" dur="500"/>
                                        <p:tgtEl>
                                          <p:spTgt spid="358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5">
                                            <p:txEl>
                                              <p:pRg st="4" end="4"/>
                                            </p:txEl>
                                          </p:spTgt>
                                        </p:tgtEl>
                                        <p:attrNameLst>
                                          <p:attrName>style.visibility</p:attrName>
                                        </p:attrNameLst>
                                      </p:cBhvr>
                                      <p:to>
                                        <p:strVal val="visible"/>
                                      </p:to>
                                    </p:set>
                                    <p:animEffect transition="in" filter="wipe(left)">
                                      <p:cBhvr>
                                        <p:cTn id="27" dur="500"/>
                                        <p:tgtEl>
                                          <p:spTgt spid="358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a:xfrm>
            <a:off x="457200" y="223838"/>
            <a:ext cx="8229600" cy="649287"/>
          </a:xfrm>
        </p:spPr>
        <p:txBody>
          <a:bodyPr/>
          <a:lstStyle/>
          <a:p>
            <a:pPr eaLnBrk="1" hangingPunct="1"/>
            <a:r>
              <a:rPr lang="en-US" smtClean="0"/>
              <a:t>Price Elasticity and Total Revenue</a:t>
            </a:r>
          </a:p>
        </p:txBody>
      </p:sp>
      <p:sp>
        <p:nvSpPr>
          <p:cNvPr id="36869" name="Rectangle 3"/>
          <p:cNvSpPr>
            <a:spLocks noGrp="1" noChangeArrowheads="1"/>
          </p:cNvSpPr>
          <p:nvPr>
            <p:ph type="body" idx="4294967295"/>
          </p:nvPr>
        </p:nvSpPr>
        <p:spPr>
          <a:xfrm>
            <a:off x="381000" y="885825"/>
            <a:ext cx="2986088" cy="1400175"/>
          </a:xfrm>
        </p:spPr>
        <p:txBody>
          <a:bodyPr/>
          <a:lstStyle/>
          <a:p>
            <a:pPr marL="0" indent="0" eaLnBrk="1" hangingPunct="1">
              <a:lnSpc>
                <a:spcPct val="100000"/>
              </a:lnSpc>
              <a:buFont typeface="Wingdings" pitchFamily="2" charset="2"/>
              <a:buNone/>
            </a:pPr>
            <a:r>
              <a:rPr lang="en-US" sz="2600" smtClean="0"/>
              <a:t>Now, demand is inelastic:  </a:t>
            </a:r>
            <a:br>
              <a:rPr lang="en-US" sz="2600" smtClean="0"/>
            </a:br>
            <a:r>
              <a:rPr lang="en-US" sz="2600" smtClean="0"/>
              <a:t>    elasticity = 0.82</a:t>
            </a:r>
          </a:p>
        </p:txBody>
      </p:sp>
      <p:grpSp>
        <p:nvGrpSpPr>
          <p:cNvPr id="2" name="Group 4"/>
          <p:cNvGrpSpPr>
            <a:grpSpLocks/>
          </p:cNvGrpSpPr>
          <p:nvPr/>
        </p:nvGrpSpPr>
        <p:grpSpPr bwMode="auto">
          <a:xfrm>
            <a:off x="4208463" y="1771650"/>
            <a:ext cx="4449762" cy="3862388"/>
            <a:chOff x="2444" y="900"/>
            <a:chExt cx="2803" cy="2433"/>
          </a:xfrm>
        </p:grpSpPr>
        <p:grpSp>
          <p:nvGrpSpPr>
            <p:cNvPr id="3" name="Group 5"/>
            <p:cNvGrpSpPr>
              <a:grpSpLocks/>
            </p:cNvGrpSpPr>
            <p:nvPr/>
          </p:nvGrpSpPr>
          <p:grpSpPr bwMode="auto">
            <a:xfrm>
              <a:off x="2591" y="1175"/>
              <a:ext cx="2350" cy="2015"/>
              <a:chOff x="1098" y="1361"/>
              <a:chExt cx="2116" cy="2027"/>
            </a:xfrm>
          </p:grpSpPr>
          <p:sp>
            <p:nvSpPr>
              <p:cNvPr id="36902"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36903"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36900" name="Text Box 8"/>
            <p:cNvSpPr txBox="1">
              <a:spLocks noChangeArrowheads="1"/>
            </p:cNvSpPr>
            <p:nvPr/>
          </p:nvSpPr>
          <p:spPr bwMode="auto">
            <a:xfrm>
              <a:off x="2444" y="900"/>
              <a:ext cx="316" cy="28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36901" name="Text Box 9"/>
            <p:cNvSpPr txBox="1">
              <a:spLocks noChangeArrowheads="1"/>
            </p:cNvSpPr>
            <p:nvPr/>
          </p:nvSpPr>
          <p:spPr bwMode="auto">
            <a:xfrm>
              <a:off x="4886" y="3046"/>
              <a:ext cx="361" cy="287"/>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5635625" y="2219325"/>
            <a:ext cx="2813050" cy="2373313"/>
            <a:chOff x="3643" y="1410"/>
            <a:chExt cx="1659" cy="987"/>
          </a:xfrm>
        </p:grpSpPr>
        <p:sp>
          <p:nvSpPr>
            <p:cNvPr id="36897" name="Line 11"/>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p>
          </p:txBody>
        </p:sp>
        <p:sp>
          <p:nvSpPr>
            <p:cNvPr id="36898" name="Text Box 12"/>
            <p:cNvSpPr txBox="1">
              <a:spLocks noChangeArrowheads="1"/>
            </p:cNvSpPr>
            <p:nvPr/>
          </p:nvSpPr>
          <p:spPr bwMode="auto">
            <a:xfrm>
              <a:off x="4915" y="2207"/>
              <a:ext cx="387" cy="190"/>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42"/>
          <p:cNvGrpSpPr>
            <a:grpSpLocks/>
          </p:cNvGrpSpPr>
          <p:nvPr/>
        </p:nvGrpSpPr>
        <p:grpSpPr bwMode="auto">
          <a:xfrm>
            <a:off x="442913" y="2225675"/>
            <a:ext cx="7115175" cy="3627438"/>
            <a:chOff x="279" y="1402"/>
            <a:chExt cx="4482" cy="2285"/>
          </a:xfrm>
        </p:grpSpPr>
        <p:sp>
          <p:nvSpPr>
            <p:cNvPr id="36889" name="Rectangle 15"/>
            <p:cNvSpPr>
              <a:spLocks noChangeArrowheads="1"/>
            </p:cNvSpPr>
            <p:nvPr/>
          </p:nvSpPr>
          <p:spPr bwMode="auto">
            <a:xfrm>
              <a:off x="2805" y="2382"/>
              <a:ext cx="1779" cy="1020"/>
            </a:xfrm>
            <a:prstGeom prst="rect">
              <a:avLst/>
            </a:prstGeom>
            <a:solidFill>
              <a:srgbClr val="0066FF">
                <a:alpha val="50195"/>
              </a:srgbClr>
            </a:solidFill>
            <a:ln w="9525">
              <a:noFill/>
              <a:miter lim="800000"/>
              <a:headEnd/>
              <a:tailEnd/>
            </a:ln>
          </p:spPr>
          <p:txBody>
            <a:bodyPr wrap="none" anchor="ctr"/>
            <a:lstStyle/>
            <a:p>
              <a:endParaRPr lang="en-US">
                <a:cs typeface="Arial" charset="0"/>
              </a:endParaRPr>
            </a:p>
          </p:txBody>
        </p:sp>
        <p:grpSp>
          <p:nvGrpSpPr>
            <p:cNvPr id="6" name="Group 16"/>
            <p:cNvGrpSpPr>
              <a:grpSpLocks/>
            </p:cNvGrpSpPr>
            <p:nvPr/>
          </p:nvGrpSpPr>
          <p:grpSpPr bwMode="auto">
            <a:xfrm>
              <a:off x="2247" y="2230"/>
              <a:ext cx="2514" cy="1457"/>
              <a:chOff x="2040" y="2014"/>
              <a:chExt cx="2514" cy="1457"/>
            </a:xfrm>
          </p:grpSpPr>
          <p:sp>
            <p:nvSpPr>
              <p:cNvPr id="36892" name="Text Box 17"/>
              <p:cNvSpPr txBox="1">
                <a:spLocks noChangeArrowheads="1"/>
              </p:cNvSpPr>
              <p:nvPr/>
            </p:nvSpPr>
            <p:spPr bwMode="auto">
              <a:xfrm>
                <a:off x="2040" y="2014"/>
                <a:ext cx="549" cy="288"/>
              </a:xfrm>
              <a:prstGeom prst="rect">
                <a:avLst/>
              </a:prstGeom>
              <a:noFill/>
              <a:ln w="9525">
                <a:noFill/>
                <a:miter lim="800000"/>
                <a:headEnd/>
                <a:tailEnd/>
              </a:ln>
            </p:spPr>
            <p:txBody>
              <a:bodyPr>
                <a:spAutoFit/>
              </a:bodyPr>
              <a:lstStyle/>
              <a:p>
                <a:pPr algn="r">
                  <a:spcBef>
                    <a:spcPct val="50000"/>
                  </a:spcBef>
                </a:pPr>
                <a:r>
                  <a:rPr lang="en-US" sz="2400">
                    <a:cs typeface="Arial" charset="0"/>
                  </a:rPr>
                  <a:t>$200</a:t>
                </a:r>
                <a:endParaRPr lang="en-US" sz="2400" baseline="-25000">
                  <a:cs typeface="Arial" charset="0"/>
                </a:endParaRPr>
              </a:p>
            </p:txBody>
          </p:sp>
          <p:sp>
            <p:nvSpPr>
              <p:cNvPr id="36893" name="Text Box 18"/>
              <p:cNvSpPr txBox="1">
                <a:spLocks noChangeArrowheads="1"/>
              </p:cNvSpPr>
              <p:nvPr/>
            </p:nvSpPr>
            <p:spPr bwMode="auto">
              <a:xfrm>
                <a:off x="4209" y="3183"/>
                <a:ext cx="345" cy="288"/>
              </a:xfrm>
              <a:prstGeom prst="rect">
                <a:avLst/>
              </a:prstGeom>
              <a:noFill/>
              <a:ln w="9525">
                <a:noFill/>
                <a:miter lim="800000"/>
                <a:headEnd/>
                <a:tailEnd/>
              </a:ln>
            </p:spPr>
            <p:txBody>
              <a:bodyPr>
                <a:spAutoFit/>
              </a:bodyPr>
              <a:lstStyle/>
              <a:p>
                <a:pPr algn="ctr">
                  <a:spcBef>
                    <a:spcPct val="50000"/>
                  </a:spcBef>
                </a:pPr>
                <a:r>
                  <a:rPr lang="en-US" sz="2400">
                    <a:cs typeface="Arial" charset="0"/>
                  </a:rPr>
                  <a:t>12</a:t>
                </a:r>
                <a:endParaRPr lang="en-US" sz="2400" baseline="-25000">
                  <a:cs typeface="Arial" charset="0"/>
                </a:endParaRPr>
              </a:p>
            </p:txBody>
          </p:sp>
          <p:grpSp>
            <p:nvGrpSpPr>
              <p:cNvPr id="7" name="Group 19"/>
              <p:cNvGrpSpPr>
                <a:grpSpLocks/>
              </p:cNvGrpSpPr>
              <p:nvPr/>
            </p:nvGrpSpPr>
            <p:grpSpPr bwMode="auto">
              <a:xfrm>
                <a:off x="2605" y="2161"/>
                <a:ext cx="1773" cy="1013"/>
                <a:chOff x="357" y="2450"/>
                <a:chExt cx="795" cy="646"/>
              </a:xfrm>
            </p:grpSpPr>
            <p:sp>
              <p:nvSpPr>
                <p:cNvPr id="36895"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36896"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sp>
          <p:nvSpPr>
            <p:cNvPr id="36891" name="Rectangle 22"/>
            <p:cNvSpPr>
              <a:spLocks noChangeArrowheads="1"/>
            </p:cNvSpPr>
            <p:nvPr/>
          </p:nvSpPr>
          <p:spPr bwMode="auto">
            <a:xfrm>
              <a:off x="279" y="1402"/>
              <a:ext cx="1806" cy="863"/>
            </a:xfrm>
            <a:prstGeom prst="rect">
              <a:avLst/>
            </a:prstGeom>
            <a:solidFill>
              <a:srgbClr val="0066FF">
                <a:alpha val="50195"/>
              </a:srgbClr>
            </a:solid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If </a:t>
              </a:r>
              <a:r>
                <a:rPr lang="en-US" sz="2600" b="1" i="1">
                  <a:cs typeface="Arial" charset="0"/>
                </a:rPr>
                <a:t>P</a:t>
              </a:r>
              <a:r>
                <a:rPr lang="en-US" sz="2600">
                  <a:cs typeface="Arial" charset="0"/>
                </a:rPr>
                <a:t> = $200, </a:t>
              </a:r>
              <a:br>
                <a:rPr lang="en-US" sz="2600">
                  <a:cs typeface="Arial" charset="0"/>
                </a:rPr>
              </a:br>
              <a:r>
                <a:rPr lang="en-US" sz="2600" b="1" i="1">
                  <a:cs typeface="Arial" charset="0"/>
                </a:rPr>
                <a:t>Q</a:t>
              </a:r>
              <a:r>
                <a:rPr lang="en-US" sz="2600">
                  <a:cs typeface="Arial" charset="0"/>
                </a:rPr>
                <a:t> = 12 and revenue = $2400. </a:t>
              </a:r>
            </a:p>
          </p:txBody>
        </p:sp>
      </p:grpSp>
      <p:grpSp>
        <p:nvGrpSpPr>
          <p:cNvPr id="8" name="Group 43"/>
          <p:cNvGrpSpPr>
            <a:grpSpLocks/>
          </p:cNvGrpSpPr>
          <p:nvPr/>
        </p:nvGrpSpPr>
        <p:grpSpPr bwMode="auto">
          <a:xfrm>
            <a:off x="442913" y="2935288"/>
            <a:ext cx="6491287" cy="2943225"/>
            <a:chOff x="279" y="1849"/>
            <a:chExt cx="4089" cy="1854"/>
          </a:xfrm>
        </p:grpSpPr>
        <p:grpSp>
          <p:nvGrpSpPr>
            <p:cNvPr id="9" name="Group 24"/>
            <p:cNvGrpSpPr>
              <a:grpSpLocks/>
            </p:cNvGrpSpPr>
            <p:nvPr/>
          </p:nvGrpSpPr>
          <p:grpSpPr bwMode="auto">
            <a:xfrm>
              <a:off x="2240" y="1849"/>
              <a:ext cx="2128" cy="1854"/>
              <a:chOff x="2222" y="1705"/>
              <a:chExt cx="2128" cy="1854"/>
            </a:xfrm>
          </p:grpSpPr>
          <p:sp>
            <p:nvSpPr>
              <p:cNvPr id="36884" name="Text Box 25"/>
              <p:cNvSpPr txBox="1">
                <a:spLocks noChangeArrowheads="1"/>
              </p:cNvSpPr>
              <p:nvPr/>
            </p:nvSpPr>
            <p:spPr bwMode="auto">
              <a:xfrm>
                <a:off x="2222" y="1705"/>
                <a:ext cx="556" cy="288"/>
              </a:xfrm>
              <a:prstGeom prst="rect">
                <a:avLst/>
              </a:prstGeom>
              <a:noFill/>
              <a:ln w="9525">
                <a:noFill/>
                <a:miter lim="800000"/>
                <a:headEnd/>
                <a:tailEnd/>
              </a:ln>
            </p:spPr>
            <p:txBody>
              <a:bodyPr>
                <a:spAutoFit/>
              </a:bodyPr>
              <a:lstStyle/>
              <a:p>
                <a:pPr algn="r">
                  <a:spcBef>
                    <a:spcPct val="50000"/>
                  </a:spcBef>
                </a:pPr>
                <a:r>
                  <a:rPr lang="en-US" sz="2400">
                    <a:cs typeface="Arial" charset="0"/>
                  </a:rPr>
                  <a:t>$250</a:t>
                </a:r>
                <a:endParaRPr lang="en-US" sz="2400" baseline="-25000">
                  <a:cs typeface="Arial" charset="0"/>
                </a:endParaRPr>
              </a:p>
            </p:txBody>
          </p:sp>
          <p:sp>
            <p:nvSpPr>
              <p:cNvPr id="36885" name="Text Box 26"/>
              <p:cNvSpPr txBox="1">
                <a:spLocks noChangeArrowheads="1"/>
              </p:cNvSpPr>
              <p:nvPr/>
            </p:nvSpPr>
            <p:spPr bwMode="auto">
              <a:xfrm>
                <a:off x="3980" y="3271"/>
                <a:ext cx="370" cy="288"/>
              </a:xfrm>
              <a:prstGeom prst="rect">
                <a:avLst/>
              </a:prstGeom>
              <a:noFill/>
              <a:ln w="9525">
                <a:noFill/>
                <a:miter lim="800000"/>
                <a:headEnd/>
                <a:tailEnd/>
              </a:ln>
            </p:spPr>
            <p:txBody>
              <a:bodyPr>
                <a:spAutoFit/>
              </a:bodyPr>
              <a:lstStyle/>
              <a:p>
                <a:pPr algn="ctr">
                  <a:spcBef>
                    <a:spcPct val="50000"/>
                  </a:spcBef>
                </a:pPr>
                <a:r>
                  <a:rPr lang="en-US" sz="2400">
                    <a:cs typeface="Arial" charset="0"/>
                  </a:rPr>
                  <a:t>10</a:t>
                </a:r>
                <a:endParaRPr lang="en-US" sz="2400" baseline="-25000">
                  <a:cs typeface="Arial" charset="0"/>
                </a:endParaRPr>
              </a:p>
            </p:txBody>
          </p:sp>
          <p:grpSp>
            <p:nvGrpSpPr>
              <p:cNvPr id="10" name="Group 27"/>
              <p:cNvGrpSpPr>
                <a:grpSpLocks/>
              </p:cNvGrpSpPr>
              <p:nvPr/>
            </p:nvGrpSpPr>
            <p:grpSpPr bwMode="auto">
              <a:xfrm>
                <a:off x="2784" y="1847"/>
                <a:ext cx="1382" cy="1402"/>
                <a:chOff x="357" y="2450"/>
                <a:chExt cx="795" cy="646"/>
              </a:xfrm>
            </p:grpSpPr>
            <p:sp>
              <p:nvSpPr>
                <p:cNvPr id="36887"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36888"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sp>
          <p:nvSpPr>
            <p:cNvPr id="36882" name="Rectangle 30"/>
            <p:cNvSpPr>
              <a:spLocks noChangeArrowheads="1"/>
            </p:cNvSpPr>
            <p:nvPr/>
          </p:nvSpPr>
          <p:spPr bwMode="auto">
            <a:xfrm>
              <a:off x="2808" y="1995"/>
              <a:ext cx="1366" cy="1407"/>
            </a:xfrm>
            <a:prstGeom prst="rect">
              <a:avLst/>
            </a:prstGeom>
            <a:solidFill>
              <a:srgbClr val="FFFF66">
                <a:alpha val="50195"/>
              </a:srgbClr>
            </a:solidFill>
            <a:ln w="9525">
              <a:noFill/>
              <a:miter lim="800000"/>
              <a:headEnd/>
              <a:tailEnd/>
            </a:ln>
          </p:spPr>
          <p:txBody>
            <a:bodyPr wrap="none" anchor="ctr"/>
            <a:lstStyle/>
            <a:p>
              <a:endParaRPr lang="en-US">
                <a:cs typeface="Arial" charset="0"/>
              </a:endParaRPr>
            </a:p>
          </p:txBody>
        </p:sp>
        <p:sp>
          <p:nvSpPr>
            <p:cNvPr id="36883" name="Rectangle 31"/>
            <p:cNvSpPr>
              <a:spLocks noChangeArrowheads="1"/>
            </p:cNvSpPr>
            <p:nvPr/>
          </p:nvSpPr>
          <p:spPr bwMode="auto">
            <a:xfrm>
              <a:off x="279" y="2313"/>
              <a:ext cx="1807" cy="854"/>
            </a:xfrm>
            <a:prstGeom prst="rect">
              <a:avLst/>
            </a:prstGeom>
            <a:solidFill>
              <a:srgbClr val="FFFF66">
                <a:alpha val="50195"/>
              </a:srgbClr>
            </a:solid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If </a:t>
              </a:r>
              <a:r>
                <a:rPr lang="en-US" sz="2600" b="1" i="1">
                  <a:cs typeface="Arial" charset="0"/>
                </a:rPr>
                <a:t>P</a:t>
              </a:r>
              <a:r>
                <a:rPr lang="en-US" sz="2600">
                  <a:cs typeface="Arial" charset="0"/>
                </a:rPr>
                <a:t> = $250, </a:t>
              </a:r>
              <a:br>
                <a:rPr lang="en-US" sz="2600">
                  <a:cs typeface="Arial" charset="0"/>
                </a:rPr>
              </a:br>
              <a:r>
                <a:rPr lang="en-US" sz="2600" b="1" i="1">
                  <a:cs typeface="Arial" charset="0"/>
                </a:rPr>
                <a:t>Q</a:t>
              </a:r>
              <a:r>
                <a:rPr lang="en-US" sz="2600">
                  <a:cs typeface="Arial" charset="0"/>
                </a:rPr>
                <a:t> = 10 and </a:t>
              </a:r>
              <a:br>
                <a:rPr lang="en-US" sz="2600">
                  <a:cs typeface="Arial" charset="0"/>
                </a:rPr>
              </a:br>
              <a:r>
                <a:rPr lang="en-US" sz="2600">
                  <a:cs typeface="Arial" charset="0"/>
                </a:rPr>
                <a:t>revenue = $2500.</a:t>
              </a:r>
            </a:p>
          </p:txBody>
        </p:sp>
      </p:grpSp>
      <p:sp>
        <p:nvSpPr>
          <p:cNvPr id="106528" name="Rectangle 32"/>
          <p:cNvSpPr>
            <a:spLocks noChangeArrowheads="1"/>
          </p:cNvSpPr>
          <p:nvPr/>
        </p:nvSpPr>
        <p:spPr bwMode="auto">
          <a:xfrm>
            <a:off x="442913" y="5087938"/>
            <a:ext cx="3668712" cy="1373187"/>
          </a:xfrm>
          <a:prstGeom prst="rect">
            <a:avLst/>
          </a:prstGeom>
          <a:noFill/>
          <a:ln w="44450" cmpd="dbl">
            <a:solidFill>
              <a:srgbClr val="FF0000"/>
            </a:solidFill>
            <a:miter lim="800000"/>
            <a:headEnd/>
            <a:tailEnd/>
          </a:ln>
        </p:spPr>
        <p:txBody>
          <a:bodyPr anchor="ctr"/>
          <a:lstStyle/>
          <a:p>
            <a:pPr>
              <a:lnSpc>
                <a:spcPct val="105000"/>
              </a:lnSpc>
              <a:spcBef>
                <a:spcPct val="45000"/>
              </a:spcBef>
              <a:buClr>
                <a:srgbClr val="00B85C"/>
              </a:buClr>
              <a:buSzPct val="120000"/>
              <a:buFont typeface="Wingdings" pitchFamily="2" charset="2"/>
              <a:buNone/>
            </a:pPr>
            <a:r>
              <a:rPr lang="en-US" sz="2600">
                <a:cs typeface="Arial" charset="0"/>
              </a:rPr>
              <a:t>When </a:t>
            </a:r>
            <a:r>
              <a:rPr lang="en-US" sz="2600" b="1" i="1">
                <a:cs typeface="Arial" charset="0"/>
              </a:rPr>
              <a:t>D</a:t>
            </a:r>
            <a:r>
              <a:rPr lang="en-US" sz="2600">
                <a:cs typeface="Arial" charset="0"/>
              </a:rPr>
              <a:t> is inelastic, </a:t>
            </a:r>
            <a:br>
              <a:rPr lang="en-US" sz="2600">
                <a:cs typeface="Arial" charset="0"/>
              </a:rPr>
            </a:br>
            <a:r>
              <a:rPr lang="en-US" sz="2600">
                <a:cs typeface="Arial" charset="0"/>
              </a:rPr>
              <a:t>a price increase </a:t>
            </a:r>
            <a:br>
              <a:rPr lang="en-US" sz="2600">
                <a:cs typeface="Arial" charset="0"/>
              </a:rPr>
            </a:br>
            <a:r>
              <a:rPr lang="en-US" sz="2600">
                <a:cs typeface="Arial" charset="0"/>
              </a:rPr>
              <a:t>causes revenue to rise.  </a:t>
            </a:r>
          </a:p>
        </p:txBody>
      </p:sp>
      <p:sp>
        <p:nvSpPr>
          <p:cNvPr id="368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06534" name="Rectangle 38"/>
          <p:cNvSpPr>
            <a:spLocks noChangeArrowheads="1"/>
          </p:cNvSpPr>
          <p:nvPr/>
        </p:nvSpPr>
        <p:spPr bwMode="auto">
          <a:xfrm>
            <a:off x="6653213" y="3792538"/>
            <a:ext cx="603250" cy="1600200"/>
          </a:xfrm>
          <a:prstGeom prst="rect">
            <a:avLst/>
          </a:prstGeom>
          <a:pattFill prst="wdDnDiag">
            <a:fgClr>
              <a:srgbClr val="0000FF">
                <a:alpha val="50195"/>
              </a:srgbClr>
            </a:fgClr>
            <a:bgClr>
              <a:srgbClr val="33CCFF">
                <a:alpha val="50195"/>
              </a:srgbClr>
            </a:bgClr>
          </a:pattFill>
          <a:ln w="38100">
            <a:solidFill>
              <a:srgbClr val="0000CC"/>
            </a:solidFill>
            <a:miter lim="800000"/>
            <a:headEnd/>
            <a:tailEnd/>
          </a:ln>
        </p:spPr>
        <p:txBody>
          <a:bodyPr wrap="none" anchor="ctr"/>
          <a:lstStyle/>
          <a:p>
            <a:endParaRPr lang="en-US">
              <a:cs typeface="Arial" charset="0"/>
            </a:endParaRPr>
          </a:p>
        </p:txBody>
      </p:sp>
      <p:sp>
        <p:nvSpPr>
          <p:cNvPr id="106535" name="Rectangle 39"/>
          <p:cNvSpPr>
            <a:spLocks noChangeArrowheads="1"/>
          </p:cNvSpPr>
          <p:nvPr/>
        </p:nvSpPr>
        <p:spPr bwMode="auto">
          <a:xfrm>
            <a:off x="4468813" y="3181350"/>
            <a:ext cx="2157412" cy="571500"/>
          </a:xfrm>
          <a:prstGeom prst="rect">
            <a:avLst/>
          </a:prstGeom>
          <a:pattFill prst="wdUpDiag">
            <a:fgClr>
              <a:srgbClr val="FF9900">
                <a:alpha val="50195"/>
              </a:srgbClr>
            </a:fgClr>
            <a:bgClr>
              <a:srgbClr val="FFFF99">
                <a:alpha val="50195"/>
              </a:srgbClr>
            </a:bgClr>
          </a:pattFill>
          <a:ln w="38100">
            <a:solidFill>
              <a:srgbClr val="FFFF00"/>
            </a:solidFill>
            <a:miter lim="800000"/>
            <a:headEnd/>
            <a:tailEnd/>
          </a:ln>
        </p:spPr>
        <p:txBody>
          <a:bodyPr wrap="none" anchor="ctr"/>
          <a:lstStyle/>
          <a:p>
            <a:endParaRPr lang="en-US">
              <a:cs typeface="Arial" charset="0"/>
            </a:endParaRPr>
          </a:p>
        </p:txBody>
      </p:sp>
      <p:sp>
        <p:nvSpPr>
          <p:cNvPr id="106536" name="Text Box 40"/>
          <p:cNvSpPr txBox="1">
            <a:spLocks noChangeArrowheads="1"/>
          </p:cNvSpPr>
          <p:nvPr/>
        </p:nvSpPr>
        <p:spPr bwMode="auto">
          <a:xfrm>
            <a:off x="7261225" y="1773238"/>
            <a:ext cx="1390650" cy="1571625"/>
          </a:xfrm>
          <a:prstGeom prst="rect">
            <a:avLst/>
          </a:prstGeom>
          <a:noFill/>
          <a:ln w="19050">
            <a:solidFill>
              <a:srgbClr val="0000FF"/>
            </a:solidFill>
            <a:miter lim="800000"/>
            <a:headEnd/>
            <a:tailEnd/>
          </a:ln>
        </p:spPr>
        <p:txBody>
          <a:bodyPr>
            <a:spAutoFit/>
          </a:bodyPr>
          <a:lstStyle/>
          <a:p>
            <a:pPr>
              <a:spcBef>
                <a:spcPct val="50000"/>
              </a:spcBef>
            </a:pPr>
            <a:r>
              <a:rPr lang="en-US" sz="2400">
                <a:cs typeface="Arial" charset="0"/>
              </a:rPr>
              <a:t>lost revenue due to lower </a:t>
            </a:r>
            <a:r>
              <a:rPr lang="en-US" sz="2400" b="1" i="1">
                <a:cs typeface="Arial" charset="0"/>
              </a:rPr>
              <a:t>Q</a:t>
            </a:r>
          </a:p>
        </p:txBody>
      </p:sp>
      <p:sp>
        <p:nvSpPr>
          <p:cNvPr id="106537" name="Text Box 41"/>
          <p:cNvSpPr txBox="1">
            <a:spLocks noChangeArrowheads="1"/>
          </p:cNvSpPr>
          <p:nvPr/>
        </p:nvSpPr>
        <p:spPr bwMode="auto">
          <a:xfrm>
            <a:off x="4908550" y="1114425"/>
            <a:ext cx="1919288" cy="1206500"/>
          </a:xfrm>
          <a:prstGeom prst="rect">
            <a:avLst/>
          </a:prstGeom>
          <a:solidFill>
            <a:schemeClr val="bg1"/>
          </a:solidFill>
          <a:ln w="19050">
            <a:solidFill>
              <a:srgbClr val="FFFF00"/>
            </a:solidFill>
            <a:miter lim="800000"/>
            <a:headEnd/>
            <a:tailEnd/>
          </a:ln>
        </p:spPr>
        <p:txBody>
          <a:bodyPr>
            <a:spAutoFit/>
          </a:bodyPr>
          <a:lstStyle/>
          <a:p>
            <a:pPr>
              <a:spcBef>
                <a:spcPct val="50000"/>
              </a:spcBef>
            </a:pPr>
            <a:r>
              <a:rPr lang="en-US" sz="2400">
                <a:cs typeface="Arial" charset="0"/>
              </a:rPr>
              <a:t>increased revenue due to higher </a:t>
            </a:r>
            <a:r>
              <a:rPr lang="en-US" sz="2400" b="1" i="1">
                <a:cs typeface="Arial" charset="0"/>
              </a:rPr>
              <a:t>P</a:t>
            </a:r>
          </a:p>
        </p:txBody>
      </p:sp>
      <p:sp>
        <p:nvSpPr>
          <p:cNvPr id="106540" name="Text Box 44"/>
          <p:cNvSpPr txBox="1">
            <a:spLocks noChangeArrowheads="1"/>
          </p:cNvSpPr>
          <p:nvPr/>
        </p:nvSpPr>
        <p:spPr bwMode="auto">
          <a:xfrm>
            <a:off x="5295900" y="1184275"/>
            <a:ext cx="2279650" cy="885825"/>
          </a:xfrm>
          <a:prstGeom prst="rect">
            <a:avLst/>
          </a:prstGeom>
          <a:noFill/>
          <a:ln w="9525">
            <a:noFill/>
            <a:miter lim="800000"/>
            <a:headEnd/>
            <a:tailEnd/>
          </a:ln>
        </p:spPr>
        <p:txBody>
          <a:bodyPr>
            <a:spAutoFit/>
          </a:bodyPr>
          <a:lstStyle/>
          <a:p>
            <a:pPr algn="ctr">
              <a:spcBef>
                <a:spcPct val="50000"/>
              </a:spcBef>
            </a:pPr>
            <a:r>
              <a:rPr lang="en-US" sz="2600">
                <a:cs typeface="Arial" charset="0"/>
              </a:rPr>
              <a:t>Deman</a:t>
            </a:r>
            <a:r>
              <a:rPr lang="en-US" altLang="moh-CA" sz="2600">
                <a:cs typeface="Arial" charset="0"/>
              </a:rPr>
              <a:t>d</a:t>
            </a:r>
            <a:r>
              <a:rPr lang="en-US" sz="2600">
                <a:cs typeface="Arial" charset="0"/>
              </a:rPr>
              <a:t> for your websites</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6540"/>
                                        </p:tgtEl>
                                      </p:cBhvr>
                                    </p:animEffect>
                                    <p:set>
                                      <p:cBhvr>
                                        <p:cTn id="17" dur="1" fill="hold">
                                          <p:stCondLst>
                                            <p:cond delay="499"/>
                                          </p:stCondLst>
                                        </p:cTn>
                                        <p:tgtEl>
                                          <p:spTgt spid="106540"/>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106536"/>
                                        </p:tgtEl>
                                        <p:attrNameLst>
                                          <p:attrName>style.visibility</p:attrName>
                                        </p:attrNameLst>
                                      </p:cBhvr>
                                      <p:to>
                                        <p:strVal val="visible"/>
                                      </p:to>
                                    </p:set>
                                    <p:animEffect transition="in" filter="dissolve">
                                      <p:cBhvr>
                                        <p:cTn id="20" dur="500"/>
                                        <p:tgtEl>
                                          <p:spTgt spid="10653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6534"/>
                                        </p:tgtEl>
                                        <p:attrNameLst>
                                          <p:attrName>style.visibility</p:attrName>
                                        </p:attrNameLst>
                                      </p:cBhvr>
                                      <p:to>
                                        <p:strVal val="visible"/>
                                      </p:to>
                                    </p:set>
                                    <p:animEffect transition="in" filter="dissolve">
                                      <p:cBhvr>
                                        <p:cTn id="23" dur="500"/>
                                        <p:tgtEl>
                                          <p:spTgt spid="10653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6537"/>
                                        </p:tgtEl>
                                        <p:attrNameLst>
                                          <p:attrName>style.visibility</p:attrName>
                                        </p:attrNameLst>
                                      </p:cBhvr>
                                      <p:to>
                                        <p:strVal val="visible"/>
                                      </p:to>
                                    </p:set>
                                    <p:animEffect transition="in" filter="dissolve">
                                      <p:cBhvr>
                                        <p:cTn id="28" dur="500"/>
                                        <p:tgtEl>
                                          <p:spTgt spid="1065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6535"/>
                                        </p:tgtEl>
                                        <p:attrNameLst>
                                          <p:attrName>style.visibility</p:attrName>
                                        </p:attrNameLst>
                                      </p:cBhvr>
                                      <p:to>
                                        <p:strVal val="visible"/>
                                      </p:to>
                                    </p:set>
                                    <p:animEffect transition="in" filter="dissolve">
                                      <p:cBhvr>
                                        <p:cTn id="31" dur="500"/>
                                        <p:tgtEl>
                                          <p:spTgt spid="1065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6528"/>
                                        </p:tgtEl>
                                        <p:attrNameLst>
                                          <p:attrName>style.visibility</p:attrName>
                                        </p:attrNameLst>
                                      </p:cBhvr>
                                      <p:to>
                                        <p:strVal val="visible"/>
                                      </p:to>
                                    </p:set>
                                    <p:animEffect transition="in" filter="wipe(left)">
                                      <p:cBhvr>
                                        <p:cTn id="36" dur="500"/>
                                        <p:tgtEl>
                                          <p:spTgt spid="106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8" grpId="0" animBg="1"/>
      <p:bldP spid="106534" grpId="0" animBg="1"/>
      <p:bldP spid="106535" grpId="0" animBg="1"/>
      <p:bldP spid="106536" grpId="0" animBg="1"/>
      <p:bldP spid="106537" grpId="0" animBg="1"/>
      <p:bldP spid="10654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Elasticity and expenditure/revenue</a:t>
            </a:r>
          </a:p>
        </p:txBody>
      </p:sp>
      <p:sp>
        <p:nvSpPr>
          <p:cNvPr id="36" name="Content Placeholder 2"/>
          <p:cNvSpPr>
            <a:spLocks noGrp="1"/>
          </p:cNvSpPr>
          <p:nvPr>
            <p:ph idx="1"/>
          </p:nvPr>
        </p:nvSpPr>
        <p:spPr>
          <a:xfrm>
            <a:off x="457200" y="1447800"/>
            <a:ext cx="8229600" cy="5029200"/>
          </a:xfrm>
        </p:spPr>
        <p:txBody>
          <a:bodyPr>
            <a:normAutofit/>
          </a:bodyPr>
          <a:lstStyle/>
          <a:p>
            <a:pPr marL="465138" indent="-465138">
              <a:spcBef>
                <a:spcPct val="60000"/>
              </a:spcBef>
              <a:buSzPct val="115000"/>
              <a:buNone/>
            </a:pPr>
            <a:r>
              <a:rPr lang="en-US" sz="2600" b="1" dirty="0" smtClean="0">
                <a:solidFill>
                  <a:srgbClr val="C00000"/>
                </a:solidFill>
              </a:rPr>
              <a:t>A.	</a:t>
            </a:r>
            <a:r>
              <a:rPr lang="en-US" dirty="0" smtClean="0"/>
              <a:t>Pharmacies raise the price of insulin by 10%.  Does total expenditure on insulin rise or fall?  </a:t>
            </a:r>
          </a:p>
          <a:p>
            <a:pPr marL="465138" indent="-465138">
              <a:spcBef>
                <a:spcPct val="60000"/>
              </a:spcBef>
              <a:buSzPct val="115000"/>
              <a:buNone/>
            </a:pPr>
            <a:r>
              <a:rPr lang="en-US" sz="2600" b="1" dirty="0" smtClean="0">
                <a:solidFill>
                  <a:srgbClr val="C00000"/>
                </a:solidFill>
              </a:rPr>
              <a:t>B.	</a:t>
            </a:r>
            <a:r>
              <a:rPr lang="en-US" dirty="0" smtClean="0"/>
              <a:t>As a result of a fare war, the price of a luxury cruise falls 20%.  </a:t>
            </a:r>
            <a:br>
              <a:rPr lang="en-US" dirty="0" smtClean="0"/>
            </a:br>
            <a:r>
              <a:rPr lang="en-US" dirty="0" smtClean="0"/>
              <a:t>Does luxury cruise companies’ total revenue </a:t>
            </a:r>
            <a:br>
              <a:rPr lang="en-US" dirty="0" smtClean="0"/>
            </a:br>
            <a:r>
              <a:rPr lang="en-US" dirty="0" smtClean="0"/>
              <a:t>rise or fall? </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36" name="Content Placeholder 2"/>
          <p:cNvSpPr>
            <a:spLocks noGrp="1"/>
          </p:cNvSpPr>
          <p:nvPr>
            <p:ph idx="1"/>
          </p:nvPr>
        </p:nvSpPr>
        <p:spPr>
          <a:xfrm>
            <a:off x="457200" y="1447800"/>
            <a:ext cx="8229600" cy="5029200"/>
          </a:xfrm>
        </p:spPr>
        <p:txBody>
          <a:bodyPr>
            <a:normAutofit/>
          </a:bodyPr>
          <a:lstStyle/>
          <a:p>
            <a:pPr marL="511175" indent="-511175">
              <a:spcBef>
                <a:spcPct val="45000"/>
              </a:spcBef>
              <a:buClr>
                <a:srgbClr val="669900"/>
              </a:buClr>
              <a:buSzPct val="120000"/>
              <a:buNone/>
            </a:pPr>
            <a:r>
              <a:rPr lang="en-US" sz="2600" b="1" dirty="0" smtClean="0">
                <a:solidFill>
                  <a:srgbClr val="C00000"/>
                </a:solidFill>
              </a:rPr>
              <a:t>A.	</a:t>
            </a:r>
            <a:r>
              <a:rPr lang="en-US" dirty="0" smtClean="0"/>
              <a:t>Pharmacies raise the price of insulin by 10%.  Does total expenditure on insulin rise or fall?  </a:t>
            </a:r>
          </a:p>
          <a:p>
            <a:pPr marL="511175" indent="-511175">
              <a:spcBef>
                <a:spcPct val="45000"/>
              </a:spcBef>
              <a:buClr>
                <a:srgbClr val="669900"/>
              </a:buClr>
              <a:buSzPct val="120000"/>
              <a:buNone/>
            </a:pPr>
            <a:r>
              <a:rPr lang="en-US" dirty="0" smtClean="0"/>
              <a:t>	Expenditure = </a:t>
            </a:r>
            <a:r>
              <a:rPr lang="en-US" b="1" i="1" dirty="0" smtClean="0"/>
              <a:t>P</a:t>
            </a:r>
            <a:r>
              <a:rPr lang="en-US" dirty="0" smtClean="0"/>
              <a:t> x </a:t>
            </a:r>
            <a:r>
              <a:rPr lang="en-US" b="1" i="1" dirty="0" smtClean="0"/>
              <a:t>Q</a:t>
            </a:r>
            <a:r>
              <a:rPr lang="en-US" dirty="0" smtClean="0"/>
              <a:t> </a:t>
            </a:r>
          </a:p>
          <a:p>
            <a:pPr marL="511175" indent="-511175">
              <a:spcBef>
                <a:spcPct val="45000"/>
              </a:spcBef>
              <a:buClr>
                <a:srgbClr val="669900"/>
              </a:buClr>
              <a:buSzPct val="120000"/>
              <a:buNone/>
            </a:pPr>
            <a:r>
              <a:rPr lang="en-US" dirty="0" smtClean="0"/>
              <a:t>	Since demand is inelastic, </a:t>
            </a:r>
            <a:r>
              <a:rPr lang="en-US" b="1" i="1" dirty="0" smtClean="0"/>
              <a:t>Q</a:t>
            </a:r>
            <a:r>
              <a:rPr lang="en-US" dirty="0" smtClean="0"/>
              <a:t> will fall less </a:t>
            </a:r>
            <a:br>
              <a:rPr lang="en-US" dirty="0" smtClean="0"/>
            </a:br>
            <a:r>
              <a:rPr lang="en-US" dirty="0" smtClean="0"/>
              <a:t>than 10%, so </a:t>
            </a:r>
            <a:r>
              <a:rPr lang="en-US" dirty="0" smtClean="0">
                <a:solidFill>
                  <a:srgbClr val="FF0000"/>
                </a:solidFill>
              </a:rPr>
              <a:t>expenditure rises</a:t>
            </a:r>
            <a:r>
              <a:rPr lang="en-US" dirty="0" smtClean="0"/>
              <a:t>.</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36" name="Content Placeholder 2"/>
          <p:cNvSpPr>
            <a:spLocks noGrp="1"/>
          </p:cNvSpPr>
          <p:nvPr>
            <p:ph idx="1"/>
          </p:nvPr>
        </p:nvSpPr>
        <p:spPr>
          <a:xfrm>
            <a:off x="457200" y="1371600"/>
            <a:ext cx="8229600" cy="5105400"/>
          </a:xfrm>
        </p:spPr>
        <p:txBody>
          <a:bodyPr>
            <a:normAutofit/>
          </a:bodyPr>
          <a:lstStyle/>
          <a:p>
            <a:pPr marL="511175" indent="-511175">
              <a:spcBef>
                <a:spcPct val="45000"/>
              </a:spcBef>
              <a:buClr>
                <a:srgbClr val="669900"/>
              </a:buClr>
              <a:buSzPct val="120000"/>
              <a:buNone/>
            </a:pPr>
            <a:r>
              <a:rPr lang="en-US" sz="2600" b="1" dirty="0" smtClean="0">
                <a:solidFill>
                  <a:srgbClr val="C00000"/>
                </a:solidFill>
              </a:rPr>
              <a:t>B.	</a:t>
            </a:r>
            <a:r>
              <a:rPr lang="en-US" dirty="0" smtClean="0"/>
              <a:t>As a result of a fare war, the price of a luxury cruise falls 20%.  </a:t>
            </a:r>
            <a:br>
              <a:rPr lang="en-US" dirty="0" smtClean="0"/>
            </a:br>
            <a:r>
              <a:rPr lang="en-US" dirty="0" smtClean="0"/>
              <a:t>Does luxury cruise companies’ total revenue </a:t>
            </a:r>
            <a:br>
              <a:rPr lang="en-US" dirty="0" smtClean="0"/>
            </a:br>
            <a:r>
              <a:rPr lang="en-US" dirty="0" smtClean="0"/>
              <a:t>rise or fall? </a:t>
            </a:r>
          </a:p>
          <a:p>
            <a:pPr marL="511175" indent="-511175">
              <a:spcBef>
                <a:spcPct val="45000"/>
              </a:spcBef>
              <a:buClr>
                <a:srgbClr val="669900"/>
              </a:buClr>
              <a:buSzPct val="120000"/>
              <a:buNone/>
            </a:pPr>
            <a:r>
              <a:rPr lang="en-US" dirty="0" smtClean="0"/>
              <a:t>	Revenue = </a:t>
            </a:r>
            <a:r>
              <a:rPr lang="en-US" b="1" i="1" dirty="0" smtClean="0"/>
              <a:t>P</a:t>
            </a:r>
            <a:r>
              <a:rPr lang="en-US" dirty="0" smtClean="0"/>
              <a:t> x </a:t>
            </a:r>
            <a:r>
              <a:rPr lang="en-US" b="1" i="1" dirty="0" smtClean="0"/>
              <a:t>Q</a:t>
            </a:r>
          </a:p>
          <a:p>
            <a:pPr marL="511175" indent="-511175">
              <a:spcBef>
                <a:spcPct val="40000"/>
              </a:spcBef>
              <a:buClr>
                <a:srgbClr val="669900"/>
              </a:buClr>
              <a:buSzPct val="120000"/>
              <a:buNone/>
            </a:pPr>
            <a:r>
              <a:rPr lang="en-US" b="1" i="1" dirty="0" smtClean="0"/>
              <a:t>	</a:t>
            </a:r>
            <a:r>
              <a:rPr lang="en-US" dirty="0" smtClean="0"/>
              <a:t>The fall in </a:t>
            </a:r>
            <a:r>
              <a:rPr lang="en-US" b="1" i="1" dirty="0" smtClean="0"/>
              <a:t>P</a:t>
            </a:r>
            <a:r>
              <a:rPr lang="en-US" dirty="0" smtClean="0"/>
              <a:t> reduces revenue, </a:t>
            </a:r>
            <a:br>
              <a:rPr lang="en-US" dirty="0" smtClean="0"/>
            </a:br>
            <a:r>
              <a:rPr lang="en-US" dirty="0" smtClean="0"/>
              <a:t>but </a:t>
            </a:r>
            <a:r>
              <a:rPr lang="en-US" b="1" i="1" dirty="0" smtClean="0"/>
              <a:t>Q</a:t>
            </a:r>
            <a:r>
              <a:rPr lang="en-US" dirty="0" smtClean="0"/>
              <a:t> increases, which increases revenue.  Which effect is bigger? </a:t>
            </a:r>
          </a:p>
          <a:p>
            <a:pPr marL="511175" indent="-511175">
              <a:spcBef>
                <a:spcPct val="40000"/>
              </a:spcBef>
              <a:buClr>
                <a:srgbClr val="339966"/>
              </a:buClr>
              <a:buNone/>
            </a:pPr>
            <a:r>
              <a:rPr lang="en-US" dirty="0" smtClean="0"/>
              <a:t>	Since demand is elastic, </a:t>
            </a:r>
            <a:r>
              <a:rPr lang="en-US" b="1" i="1" dirty="0" smtClean="0"/>
              <a:t>Q</a:t>
            </a:r>
            <a:r>
              <a:rPr lang="en-US" dirty="0" smtClean="0"/>
              <a:t> will increase more than 20%, so </a:t>
            </a:r>
            <a:r>
              <a:rPr lang="en-US" dirty="0" smtClean="0">
                <a:solidFill>
                  <a:srgbClr val="FF0000"/>
                </a:solidFill>
              </a:rPr>
              <a:t>revenue rises</a:t>
            </a:r>
            <a:r>
              <a:rPr lang="en-US" dirty="0" smtClean="0"/>
              <a:t>.</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252413" y="211138"/>
            <a:ext cx="8524875" cy="927100"/>
          </a:xfrm>
        </p:spPr>
        <p:txBody>
          <a:bodyPr>
            <a:normAutofit fontScale="90000"/>
          </a:bodyPr>
          <a:lstStyle/>
          <a:p>
            <a:pPr algn="l" eaLnBrk="1" hangingPunct="1">
              <a:lnSpc>
                <a:spcPct val="110000"/>
              </a:lnSpc>
            </a:pPr>
            <a:r>
              <a:rPr lang="en-US" sz="2600" smtClean="0"/>
              <a:t>APPLICATION:  </a:t>
            </a:r>
            <a:r>
              <a:rPr lang="en-US" sz="3000" smtClean="0"/>
              <a:t>Does Drug Interdiction Increase or Decrease Drug-Related Crime?</a:t>
            </a:r>
          </a:p>
        </p:txBody>
      </p:sp>
      <p:sp>
        <p:nvSpPr>
          <p:cNvPr id="40965" name="Rectangle 3"/>
          <p:cNvSpPr>
            <a:spLocks noGrp="1" noChangeArrowheads="1"/>
          </p:cNvSpPr>
          <p:nvPr>
            <p:ph type="body" idx="4294967295"/>
          </p:nvPr>
        </p:nvSpPr>
        <p:spPr>
          <a:xfrm>
            <a:off x="457200" y="1273175"/>
            <a:ext cx="8229600" cy="5153025"/>
          </a:xfrm>
        </p:spPr>
        <p:txBody>
          <a:bodyPr/>
          <a:lstStyle/>
          <a:p>
            <a:pPr eaLnBrk="1" hangingPunct="1">
              <a:spcBef>
                <a:spcPct val="40000"/>
              </a:spcBef>
            </a:pPr>
            <a:r>
              <a:rPr lang="en-US" smtClean="0"/>
              <a:t>One side effect of illegal drug use is crime:  Users often turn to crime to finance their habit.</a:t>
            </a:r>
          </a:p>
          <a:p>
            <a:pPr eaLnBrk="1" hangingPunct="1">
              <a:spcBef>
                <a:spcPct val="40000"/>
              </a:spcBef>
            </a:pPr>
            <a:r>
              <a:rPr lang="en-US" smtClean="0"/>
              <a:t>We examine two policies designed to reduce illegal drug use and see what effects they have on drug-related crime.  </a:t>
            </a:r>
          </a:p>
          <a:p>
            <a:pPr eaLnBrk="1" hangingPunct="1">
              <a:spcBef>
                <a:spcPct val="40000"/>
              </a:spcBef>
            </a:pPr>
            <a:r>
              <a:rPr lang="en-US" smtClean="0"/>
              <a:t>For simplicity, we assume the total dollar value of drug-related crime equals total expenditure </a:t>
            </a:r>
            <a:br>
              <a:rPr lang="en-US" smtClean="0"/>
            </a:br>
            <a:r>
              <a:rPr lang="en-US" smtClean="0"/>
              <a:t>on drugs.  </a:t>
            </a:r>
          </a:p>
          <a:p>
            <a:pPr eaLnBrk="1" hangingPunct="1">
              <a:spcBef>
                <a:spcPct val="40000"/>
              </a:spcBef>
            </a:pPr>
            <a:r>
              <a:rPr lang="en-US" smtClean="0"/>
              <a:t>Demand for illegal drugs is inelastic, due to addiction issues.  </a:t>
            </a:r>
          </a:p>
        </p:txBody>
      </p:sp>
      <p:sp>
        <p:nvSpPr>
          <p:cNvPr id="409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wipe(left)">
                                      <p:cBhvr>
                                        <p:cTn id="7" dur="500"/>
                                        <p:tgtEl>
                                          <p:spTgt spid="409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wipe(left)">
                                      <p:cBhvr>
                                        <p:cTn id="12" dur="500"/>
                                        <p:tgtEl>
                                          <p:spTgt spid="409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Effect transition="in" filter="wipe(left)">
                                      <p:cBhvr>
                                        <p:cTn id="17" dur="500"/>
                                        <p:tgtEl>
                                          <p:spTgt spid="409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5">
                                            <p:txEl>
                                              <p:pRg st="3" end="3"/>
                                            </p:txEl>
                                          </p:spTgt>
                                        </p:tgtEl>
                                        <p:attrNameLst>
                                          <p:attrName>style.visibility</p:attrName>
                                        </p:attrNameLst>
                                      </p:cBhvr>
                                      <p:to>
                                        <p:strVal val="visible"/>
                                      </p:to>
                                    </p:set>
                                    <p:animEffect transition="in" filter="wipe(left)">
                                      <p:cBhvr>
                                        <p:cTn id="22" dur="500"/>
                                        <p:tgtEl>
                                          <p:spTgt spid="409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359400" y="1595438"/>
            <a:ext cx="1490663" cy="3128962"/>
            <a:chOff x="3446" y="1165"/>
            <a:chExt cx="939" cy="1971"/>
          </a:xfrm>
        </p:grpSpPr>
        <p:sp>
          <p:nvSpPr>
            <p:cNvPr id="42032" name="Line 17"/>
            <p:cNvSpPr>
              <a:spLocks noChangeShapeType="1"/>
            </p:cNvSpPr>
            <p:nvPr/>
          </p:nvSpPr>
          <p:spPr bwMode="auto">
            <a:xfrm>
              <a:off x="3624" y="1417"/>
              <a:ext cx="761" cy="1719"/>
            </a:xfrm>
            <a:prstGeom prst="line">
              <a:avLst/>
            </a:prstGeom>
            <a:noFill/>
            <a:ln w="38100">
              <a:solidFill>
                <a:schemeClr val="tx2"/>
              </a:solidFill>
              <a:round/>
              <a:headEnd/>
              <a:tailEnd/>
            </a:ln>
          </p:spPr>
          <p:txBody>
            <a:bodyPr/>
            <a:lstStyle/>
            <a:p>
              <a:endParaRPr lang="en-US"/>
            </a:p>
          </p:txBody>
        </p:sp>
        <p:sp>
          <p:nvSpPr>
            <p:cNvPr id="42033" name="Text Box 18"/>
            <p:cNvSpPr txBox="1">
              <a:spLocks noChangeArrowheads="1"/>
            </p:cNvSpPr>
            <p:nvPr/>
          </p:nvSpPr>
          <p:spPr bwMode="auto">
            <a:xfrm>
              <a:off x="3446" y="1165"/>
              <a:ext cx="413"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sp>
        <p:nvSpPr>
          <p:cNvPr id="41989" name="Rectangle 2"/>
          <p:cNvSpPr>
            <a:spLocks noGrp="1" noChangeArrowheads="1"/>
          </p:cNvSpPr>
          <p:nvPr>
            <p:ph type="title" idx="4294967295"/>
          </p:nvPr>
        </p:nvSpPr>
        <p:spPr>
          <a:xfrm>
            <a:off x="457200" y="138113"/>
            <a:ext cx="8229600" cy="649287"/>
          </a:xfrm>
        </p:spPr>
        <p:txBody>
          <a:bodyPr>
            <a:normAutofit/>
          </a:bodyPr>
          <a:lstStyle/>
          <a:p>
            <a:pPr eaLnBrk="1" hangingPunct="1"/>
            <a:r>
              <a:rPr lang="en-US" sz="3000" dirty="0" smtClean="0"/>
              <a:t>Policy 1:  Interdiction</a:t>
            </a:r>
          </a:p>
        </p:txBody>
      </p:sp>
      <p:sp>
        <p:nvSpPr>
          <p:cNvPr id="419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3" name="Group 4"/>
          <p:cNvGrpSpPr>
            <a:grpSpLocks/>
          </p:cNvGrpSpPr>
          <p:nvPr/>
        </p:nvGrpSpPr>
        <p:grpSpPr bwMode="auto">
          <a:xfrm>
            <a:off x="2767013" y="1158875"/>
            <a:ext cx="5857875" cy="4773613"/>
            <a:chOff x="1743" y="730"/>
            <a:chExt cx="3690" cy="3007"/>
          </a:xfrm>
        </p:grpSpPr>
        <p:grpSp>
          <p:nvGrpSpPr>
            <p:cNvPr id="4" name="Group 5"/>
            <p:cNvGrpSpPr>
              <a:grpSpLocks/>
            </p:cNvGrpSpPr>
            <p:nvPr/>
          </p:nvGrpSpPr>
          <p:grpSpPr bwMode="auto">
            <a:xfrm>
              <a:off x="2613" y="792"/>
              <a:ext cx="2750" cy="2433"/>
              <a:chOff x="1098" y="1361"/>
              <a:chExt cx="2116" cy="2027"/>
            </a:xfrm>
          </p:grpSpPr>
          <p:sp>
            <p:nvSpPr>
              <p:cNvPr id="4203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4203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42028" name="Text Box 8"/>
            <p:cNvSpPr txBox="1">
              <a:spLocks noChangeArrowheads="1"/>
            </p:cNvSpPr>
            <p:nvPr/>
          </p:nvSpPr>
          <p:spPr bwMode="auto">
            <a:xfrm>
              <a:off x="1743" y="730"/>
              <a:ext cx="854" cy="518"/>
            </a:xfrm>
            <a:prstGeom prst="rect">
              <a:avLst/>
            </a:prstGeom>
            <a:noFill/>
            <a:ln w="9525">
              <a:noFill/>
              <a:miter lim="800000"/>
              <a:headEnd/>
              <a:tailEnd/>
            </a:ln>
          </p:spPr>
          <p:txBody>
            <a:bodyPr>
              <a:spAutoFit/>
            </a:bodyPr>
            <a:lstStyle/>
            <a:p>
              <a:pPr algn="r">
                <a:spcBef>
                  <a:spcPct val="50000"/>
                </a:spcBef>
              </a:pPr>
              <a:r>
                <a:rPr lang="en-US" sz="2400">
                  <a:cs typeface="Arial" charset="0"/>
                </a:rPr>
                <a:t>Price of Drugs</a:t>
              </a:r>
            </a:p>
          </p:txBody>
        </p:sp>
        <p:sp>
          <p:nvSpPr>
            <p:cNvPr id="42029" name="Text Box 9"/>
            <p:cNvSpPr txBox="1">
              <a:spLocks noChangeArrowheads="1"/>
            </p:cNvSpPr>
            <p:nvPr/>
          </p:nvSpPr>
          <p:spPr bwMode="auto">
            <a:xfrm>
              <a:off x="4498" y="3219"/>
              <a:ext cx="935" cy="518"/>
            </a:xfrm>
            <a:prstGeom prst="rect">
              <a:avLst/>
            </a:prstGeom>
            <a:noFill/>
            <a:ln w="9525">
              <a:noFill/>
              <a:miter lim="800000"/>
              <a:headEnd/>
              <a:tailEnd/>
            </a:ln>
          </p:spPr>
          <p:txBody>
            <a:bodyPr>
              <a:spAutoFit/>
            </a:bodyPr>
            <a:lstStyle/>
            <a:p>
              <a:pPr algn="r">
                <a:spcBef>
                  <a:spcPct val="50000"/>
                </a:spcBef>
              </a:pPr>
              <a:r>
                <a:rPr lang="en-US" sz="2400">
                  <a:cs typeface="Arial" charset="0"/>
                </a:rPr>
                <a:t>Quantity </a:t>
              </a:r>
              <a:br>
                <a:rPr lang="en-US" sz="2400">
                  <a:cs typeface="Arial" charset="0"/>
                </a:rPr>
              </a:br>
              <a:r>
                <a:rPr lang="en-US" sz="2400">
                  <a:cs typeface="Arial" charset="0"/>
                </a:rPr>
                <a:t>of Drugs</a:t>
              </a:r>
            </a:p>
          </p:txBody>
        </p:sp>
      </p:grpSp>
      <p:grpSp>
        <p:nvGrpSpPr>
          <p:cNvPr id="5" name="Group 10"/>
          <p:cNvGrpSpPr>
            <a:grpSpLocks/>
          </p:cNvGrpSpPr>
          <p:nvPr/>
        </p:nvGrpSpPr>
        <p:grpSpPr bwMode="auto">
          <a:xfrm>
            <a:off x="5830888" y="1908175"/>
            <a:ext cx="2371725" cy="2224088"/>
            <a:chOff x="3459" y="1417"/>
            <a:chExt cx="1494" cy="1401"/>
          </a:xfrm>
        </p:grpSpPr>
        <p:sp>
          <p:nvSpPr>
            <p:cNvPr id="42025" name="Line 11"/>
            <p:cNvSpPr>
              <a:spLocks noChangeShapeType="1"/>
            </p:cNvSpPr>
            <p:nvPr/>
          </p:nvSpPr>
          <p:spPr bwMode="auto">
            <a:xfrm flipV="1">
              <a:off x="3459" y="1611"/>
              <a:ext cx="1198" cy="1207"/>
            </a:xfrm>
            <a:prstGeom prst="line">
              <a:avLst/>
            </a:prstGeom>
            <a:noFill/>
            <a:ln w="38100">
              <a:solidFill>
                <a:schemeClr val="tx2"/>
              </a:solidFill>
              <a:round/>
              <a:headEnd/>
              <a:tailEnd/>
            </a:ln>
          </p:spPr>
          <p:txBody>
            <a:bodyPr/>
            <a:lstStyle/>
            <a:p>
              <a:endParaRPr lang="en-US"/>
            </a:p>
          </p:txBody>
        </p:sp>
        <p:sp>
          <p:nvSpPr>
            <p:cNvPr id="42026" name="Text Box 12"/>
            <p:cNvSpPr txBox="1">
              <a:spLocks noChangeArrowheads="1"/>
            </p:cNvSpPr>
            <p:nvPr/>
          </p:nvSpPr>
          <p:spPr bwMode="auto">
            <a:xfrm>
              <a:off x="4596" y="1417"/>
              <a:ext cx="35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1</a:t>
              </a:r>
            </a:p>
          </p:txBody>
        </p:sp>
      </p:grpSp>
      <p:grpSp>
        <p:nvGrpSpPr>
          <p:cNvPr id="6" name="Group 13"/>
          <p:cNvGrpSpPr>
            <a:grpSpLocks/>
          </p:cNvGrpSpPr>
          <p:nvPr/>
        </p:nvGrpSpPr>
        <p:grpSpPr bwMode="auto">
          <a:xfrm>
            <a:off x="4776788" y="1425575"/>
            <a:ext cx="2362200" cy="2297113"/>
            <a:chOff x="2979" y="938"/>
            <a:chExt cx="1488" cy="1447"/>
          </a:xfrm>
        </p:grpSpPr>
        <p:sp>
          <p:nvSpPr>
            <p:cNvPr id="42023" name="Line 14"/>
            <p:cNvSpPr>
              <a:spLocks noChangeShapeType="1"/>
            </p:cNvSpPr>
            <p:nvPr/>
          </p:nvSpPr>
          <p:spPr bwMode="auto">
            <a:xfrm flipV="1">
              <a:off x="2979" y="1178"/>
              <a:ext cx="1198" cy="1207"/>
            </a:xfrm>
            <a:prstGeom prst="line">
              <a:avLst/>
            </a:prstGeom>
            <a:noFill/>
            <a:ln w="38100">
              <a:solidFill>
                <a:srgbClr val="CC0000"/>
              </a:solidFill>
              <a:round/>
              <a:headEnd/>
              <a:tailEnd/>
            </a:ln>
          </p:spPr>
          <p:txBody>
            <a:bodyPr/>
            <a:lstStyle/>
            <a:p>
              <a:endParaRPr lang="en-US"/>
            </a:p>
          </p:txBody>
        </p:sp>
        <p:sp>
          <p:nvSpPr>
            <p:cNvPr id="42024" name="Text Box 15"/>
            <p:cNvSpPr txBox="1">
              <a:spLocks noChangeArrowheads="1"/>
            </p:cNvSpPr>
            <p:nvPr/>
          </p:nvSpPr>
          <p:spPr bwMode="auto">
            <a:xfrm>
              <a:off x="4054" y="938"/>
              <a:ext cx="413"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2</a:t>
              </a:r>
            </a:p>
          </p:txBody>
        </p:sp>
      </p:grpSp>
      <p:grpSp>
        <p:nvGrpSpPr>
          <p:cNvPr id="7" name="Group 19"/>
          <p:cNvGrpSpPr>
            <a:grpSpLocks/>
          </p:cNvGrpSpPr>
          <p:nvPr/>
        </p:nvGrpSpPr>
        <p:grpSpPr bwMode="auto">
          <a:xfrm>
            <a:off x="3543300" y="3371850"/>
            <a:ext cx="3084513" cy="2201863"/>
            <a:chOff x="2232" y="2124"/>
            <a:chExt cx="1943" cy="1387"/>
          </a:xfrm>
        </p:grpSpPr>
        <p:sp>
          <p:nvSpPr>
            <p:cNvPr id="42017" name="Text Box 20"/>
            <p:cNvSpPr txBox="1">
              <a:spLocks noChangeArrowheads="1"/>
            </p:cNvSpPr>
            <p:nvPr/>
          </p:nvSpPr>
          <p:spPr bwMode="auto">
            <a:xfrm>
              <a:off x="2232" y="2124"/>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42018" name="Text Box 21"/>
            <p:cNvSpPr txBox="1">
              <a:spLocks noChangeArrowheads="1"/>
            </p:cNvSpPr>
            <p:nvPr/>
          </p:nvSpPr>
          <p:spPr bwMode="auto">
            <a:xfrm>
              <a:off x="3830" y="3223"/>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grpSp>
          <p:nvGrpSpPr>
            <p:cNvPr id="8" name="Group 22"/>
            <p:cNvGrpSpPr>
              <a:grpSpLocks/>
            </p:cNvGrpSpPr>
            <p:nvPr/>
          </p:nvGrpSpPr>
          <p:grpSpPr bwMode="auto">
            <a:xfrm>
              <a:off x="2617" y="2270"/>
              <a:ext cx="1387" cy="955"/>
              <a:chOff x="357" y="2450"/>
              <a:chExt cx="795" cy="646"/>
            </a:xfrm>
          </p:grpSpPr>
          <p:sp>
            <p:nvSpPr>
              <p:cNvPr id="42021" name="Line 23"/>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42022" name="Line 24"/>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42020" name="Oval 25"/>
            <p:cNvSpPr>
              <a:spLocks noChangeArrowheads="1"/>
            </p:cNvSpPr>
            <p:nvPr/>
          </p:nvSpPr>
          <p:spPr bwMode="auto">
            <a:xfrm>
              <a:off x="3963" y="2226"/>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9" name="Group 26"/>
          <p:cNvGrpSpPr>
            <a:grpSpLocks/>
          </p:cNvGrpSpPr>
          <p:nvPr/>
        </p:nvGrpSpPr>
        <p:grpSpPr bwMode="auto">
          <a:xfrm>
            <a:off x="3567113" y="2360613"/>
            <a:ext cx="2627312" cy="3216275"/>
            <a:chOff x="2247" y="1487"/>
            <a:chExt cx="1655" cy="2026"/>
          </a:xfrm>
        </p:grpSpPr>
        <p:sp>
          <p:nvSpPr>
            <p:cNvPr id="42011" name="Text Box 27"/>
            <p:cNvSpPr txBox="1">
              <a:spLocks noChangeArrowheads="1"/>
            </p:cNvSpPr>
            <p:nvPr/>
          </p:nvSpPr>
          <p:spPr bwMode="auto">
            <a:xfrm>
              <a:off x="2247" y="1487"/>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42012" name="Text Box 28"/>
            <p:cNvSpPr txBox="1">
              <a:spLocks noChangeArrowheads="1"/>
            </p:cNvSpPr>
            <p:nvPr/>
          </p:nvSpPr>
          <p:spPr bwMode="auto">
            <a:xfrm>
              <a:off x="3532" y="3225"/>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grpSp>
          <p:nvGrpSpPr>
            <p:cNvPr id="10" name="Group 29"/>
            <p:cNvGrpSpPr>
              <a:grpSpLocks/>
            </p:cNvGrpSpPr>
            <p:nvPr/>
          </p:nvGrpSpPr>
          <p:grpSpPr bwMode="auto">
            <a:xfrm>
              <a:off x="2618" y="1632"/>
              <a:ext cx="1100" cy="1589"/>
              <a:chOff x="357" y="2450"/>
              <a:chExt cx="795" cy="646"/>
            </a:xfrm>
          </p:grpSpPr>
          <p:sp>
            <p:nvSpPr>
              <p:cNvPr id="42015"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42016"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42014" name="Oval 32"/>
            <p:cNvSpPr>
              <a:spLocks noChangeArrowheads="1"/>
            </p:cNvSpPr>
            <p:nvPr/>
          </p:nvSpPr>
          <p:spPr bwMode="auto">
            <a:xfrm>
              <a:off x="3678" y="158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13697" name="Line 33"/>
          <p:cNvSpPr>
            <a:spLocks noChangeShapeType="1"/>
          </p:cNvSpPr>
          <p:nvPr/>
        </p:nvSpPr>
        <p:spPr bwMode="auto">
          <a:xfrm flipH="1">
            <a:off x="6334125" y="2255838"/>
            <a:ext cx="1203325" cy="0"/>
          </a:xfrm>
          <a:prstGeom prst="line">
            <a:avLst/>
          </a:prstGeom>
          <a:noFill/>
          <a:ln w="38100">
            <a:solidFill>
              <a:srgbClr val="008080"/>
            </a:solidFill>
            <a:round/>
            <a:headEnd/>
            <a:tailEnd type="triangle" w="lg" len="med"/>
          </a:ln>
        </p:spPr>
        <p:txBody>
          <a:bodyPr/>
          <a:lstStyle/>
          <a:p>
            <a:endParaRPr lang="en-US"/>
          </a:p>
        </p:txBody>
      </p:sp>
      <p:sp>
        <p:nvSpPr>
          <p:cNvPr id="113698" name="Line 34"/>
          <p:cNvSpPr>
            <a:spLocks noChangeShapeType="1"/>
          </p:cNvSpPr>
          <p:nvPr/>
        </p:nvSpPr>
        <p:spPr bwMode="auto">
          <a:xfrm flipH="1">
            <a:off x="5902325" y="5118100"/>
            <a:ext cx="447675" cy="0"/>
          </a:xfrm>
          <a:prstGeom prst="line">
            <a:avLst/>
          </a:prstGeom>
          <a:noFill/>
          <a:ln w="38100">
            <a:solidFill>
              <a:srgbClr val="008080"/>
            </a:solidFill>
            <a:round/>
            <a:headEnd/>
            <a:tailEnd type="triangle" w="lg" len="med"/>
          </a:ln>
        </p:spPr>
        <p:txBody>
          <a:bodyPr/>
          <a:lstStyle/>
          <a:p>
            <a:endParaRPr lang="en-US"/>
          </a:p>
        </p:txBody>
      </p:sp>
      <p:sp>
        <p:nvSpPr>
          <p:cNvPr id="113699" name="Line 35"/>
          <p:cNvSpPr>
            <a:spLocks noChangeShapeType="1"/>
          </p:cNvSpPr>
          <p:nvPr/>
        </p:nvSpPr>
        <p:spPr bwMode="auto">
          <a:xfrm rot="5400000" flipH="1">
            <a:off x="3654425" y="3092451"/>
            <a:ext cx="1004887" cy="4762"/>
          </a:xfrm>
          <a:prstGeom prst="line">
            <a:avLst/>
          </a:prstGeom>
          <a:noFill/>
          <a:ln w="38100">
            <a:solidFill>
              <a:srgbClr val="008080"/>
            </a:solidFill>
            <a:round/>
            <a:headEnd/>
            <a:tailEnd type="triangle" w="lg" len="med"/>
          </a:ln>
        </p:spPr>
        <p:txBody>
          <a:bodyPr/>
          <a:lstStyle/>
          <a:p>
            <a:endParaRPr lang="en-US"/>
          </a:p>
        </p:txBody>
      </p:sp>
      <p:sp>
        <p:nvSpPr>
          <p:cNvPr id="113700" name="Text Box 36"/>
          <p:cNvSpPr txBox="1">
            <a:spLocks noChangeArrowheads="1"/>
          </p:cNvSpPr>
          <p:nvPr/>
        </p:nvSpPr>
        <p:spPr bwMode="auto">
          <a:xfrm>
            <a:off x="503238" y="708025"/>
            <a:ext cx="1908175" cy="1679575"/>
          </a:xfrm>
          <a:prstGeom prst="rect">
            <a:avLst/>
          </a:prstGeom>
          <a:noFill/>
          <a:ln w="9525">
            <a:noFill/>
            <a:miter lim="800000"/>
            <a:headEnd/>
            <a:tailEnd/>
          </a:ln>
        </p:spPr>
        <p:txBody>
          <a:bodyPr>
            <a:spAutoFit/>
          </a:bodyPr>
          <a:lstStyle/>
          <a:p>
            <a:pPr>
              <a:spcBef>
                <a:spcPct val="50000"/>
              </a:spcBef>
            </a:pPr>
            <a:r>
              <a:rPr lang="en-US" sz="2600">
                <a:cs typeface="Arial" charset="0"/>
              </a:rPr>
              <a:t>Interdiction reduces the supply of drugs.</a:t>
            </a:r>
          </a:p>
        </p:txBody>
      </p:sp>
      <p:sp>
        <p:nvSpPr>
          <p:cNvPr id="113701" name="Text Box 37"/>
          <p:cNvSpPr txBox="1">
            <a:spLocks noChangeArrowheads="1"/>
          </p:cNvSpPr>
          <p:nvPr/>
        </p:nvSpPr>
        <p:spPr bwMode="auto">
          <a:xfrm>
            <a:off x="512763" y="2387600"/>
            <a:ext cx="2490787" cy="2473325"/>
          </a:xfrm>
          <a:prstGeom prst="rect">
            <a:avLst/>
          </a:prstGeom>
          <a:noFill/>
          <a:ln w="9525">
            <a:noFill/>
            <a:miter lim="800000"/>
            <a:headEnd/>
            <a:tailEnd/>
          </a:ln>
        </p:spPr>
        <p:txBody>
          <a:bodyPr>
            <a:spAutoFit/>
          </a:bodyPr>
          <a:lstStyle/>
          <a:p>
            <a:pPr>
              <a:spcBef>
                <a:spcPct val="50000"/>
              </a:spcBef>
            </a:pPr>
            <a:r>
              <a:rPr lang="en-US" sz="2600">
                <a:cs typeface="Arial" charset="0"/>
              </a:rPr>
              <a:t>Since demand for drugs is inelastic, </a:t>
            </a:r>
            <a:br>
              <a:rPr lang="en-US" sz="2600">
                <a:cs typeface="Arial" charset="0"/>
              </a:rPr>
            </a:br>
            <a:r>
              <a:rPr lang="en-US" sz="2600" b="1" i="1">
                <a:cs typeface="Arial" charset="0"/>
              </a:rPr>
              <a:t>P</a:t>
            </a:r>
            <a:r>
              <a:rPr lang="en-US" sz="2600">
                <a:cs typeface="Arial" charset="0"/>
              </a:rPr>
              <a:t> rises propor-tionally more than </a:t>
            </a:r>
            <a:r>
              <a:rPr lang="en-US" sz="2600" b="1" i="1">
                <a:cs typeface="Arial" charset="0"/>
              </a:rPr>
              <a:t>Q</a:t>
            </a:r>
            <a:r>
              <a:rPr lang="en-US" sz="2600">
                <a:cs typeface="Arial" charset="0"/>
              </a:rPr>
              <a:t> falls.</a:t>
            </a:r>
          </a:p>
        </p:txBody>
      </p:sp>
      <p:sp>
        <p:nvSpPr>
          <p:cNvPr id="113702" name="Text Box 38"/>
          <p:cNvSpPr txBox="1">
            <a:spLocks noChangeArrowheads="1"/>
          </p:cNvSpPr>
          <p:nvPr/>
        </p:nvSpPr>
        <p:spPr bwMode="auto">
          <a:xfrm>
            <a:off x="504825" y="4941888"/>
            <a:ext cx="4095750" cy="1282700"/>
          </a:xfrm>
          <a:prstGeom prst="rect">
            <a:avLst/>
          </a:prstGeom>
          <a:noFill/>
          <a:ln w="9525">
            <a:noFill/>
            <a:miter lim="800000"/>
            <a:headEnd/>
            <a:tailEnd/>
          </a:ln>
        </p:spPr>
        <p:txBody>
          <a:bodyPr>
            <a:spAutoFit/>
          </a:bodyPr>
          <a:lstStyle/>
          <a:p>
            <a:pPr>
              <a:spcBef>
                <a:spcPct val="50000"/>
              </a:spcBef>
            </a:pPr>
            <a:r>
              <a:rPr lang="en-US" sz="2600">
                <a:cs typeface="Arial" charset="0"/>
              </a:rPr>
              <a:t>Result: an increase in </a:t>
            </a:r>
            <a:br>
              <a:rPr lang="en-US" sz="2600">
                <a:cs typeface="Arial" charset="0"/>
              </a:rPr>
            </a:br>
            <a:r>
              <a:rPr lang="en-US" sz="2600">
                <a:cs typeface="Arial" charset="0"/>
              </a:rPr>
              <a:t>total spending on drugs, and in drug-related crime</a:t>
            </a:r>
          </a:p>
        </p:txBody>
      </p:sp>
      <p:sp>
        <p:nvSpPr>
          <p:cNvPr id="113703" name="Rectangle 39"/>
          <p:cNvSpPr>
            <a:spLocks noChangeArrowheads="1"/>
          </p:cNvSpPr>
          <p:nvPr/>
        </p:nvSpPr>
        <p:spPr bwMode="auto">
          <a:xfrm>
            <a:off x="4157663" y="3606800"/>
            <a:ext cx="2190750" cy="1500188"/>
          </a:xfrm>
          <a:prstGeom prst="rect">
            <a:avLst/>
          </a:prstGeom>
          <a:solidFill>
            <a:srgbClr val="FF0000">
              <a:alpha val="36078"/>
            </a:srgbClr>
          </a:solidFill>
          <a:ln w="9525">
            <a:noFill/>
            <a:miter lim="800000"/>
            <a:headEnd/>
            <a:tailEnd/>
          </a:ln>
        </p:spPr>
        <p:txBody>
          <a:bodyPr wrap="none" anchor="ctr"/>
          <a:lstStyle/>
          <a:p>
            <a:endParaRPr lang="en-US">
              <a:cs typeface="Arial" charset="0"/>
            </a:endParaRPr>
          </a:p>
        </p:txBody>
      </p:sp>
      <p:grpSp>
        <p:nvGrpSpPr>
          <p:cNvPr id="11" name="Group 47"/>
          <p:cNvGrpSpPr>
            <a:grpSpLocks/>
          </p:cNvGrpSpPr>
          <p:nvPr/>
        </p:nvGrpSpPr>
        <p:grpSpPr bwMode="auto">
          <a:xfrm>
            <a:off x="4167188" y="777875"/>
            <a:ext cx="2951162" cy="4329113"/>
            <a:chOff x="2625" y="490"/>
            <a:chExt cx="1859" cy="2727"/>
          </a:xfrm>
        </p:grpSpPr>
        <p:sp>
          <p:nvSpPr>
            <p:cNvPr id="42007" name="Rectangle 40"/>
            <p:cNvSpPr>
              <a:spLocks noChangeArrowheads="1"/>
            </p:cNvSpPr>
            <p:nvPr/>
          </p:nvSpPr>
          <p:spPr bwMode="auto">
            <a:xfrm>
              <a:off x="2625" y="1641"/>
              <a:ext cx="1092" cy="1576"/>
            </a:xfrm>
            <a:prstGeom prst="rect">
              <a:avLst/>
            </a:prstGeom>
            <a:solidFill>
              <a:srgbClr val="FFFF00">
                <a:alpha val="36078"/>
              </a:srgbClr>
            </a:solidFill>
            <a:ln w="9525">
              <a:noFill/>
              <a:miter lim="800000"/>
              <a:headEnd/>
              <a:tailEnd/>
            </a:ln>
          </p:spPr>
          <p:txBody>
            <a:bodyPr wrap="none" anchor="ctr"/>
            <a:lstStyle/>
            <a:p>
              <a:endParaRPr lang="en-US">
                <a:cs typeface="Arial" charset="0"/>
              </a:endParaRPr>
            </a:p>
          </p:txBody>
        </p:sp>
        <p:grpSp>
          <p:nvGrpSpPr>
            <p:cNvPr id="12" name="Group 46"/>
            <p:cNvGrpSpPr>
              <a:grpSpLocks/>
            </p:cNvGrpSpPr>
            <p:nvPr/>
          </p:nvGrpSpPr>
          <p:grpSpPr bwMode="auto">
            <a:xfrm>
              <a:off x="2768" y="490"/>
              <a:ext cx="1716" cy="1231"/>
              <a:chOff x="2768" y="490"/>
              <a:chExt cx="1716" cy="1231"/>
            </a:xfrm>
          </p:grpSpPr>
          <p:sp>
            <p:nvSpPr>
              <p:cNvPr id="42009" name="Text Box 42"/>
              <p:cNvSpPr txBox="1">
                <a:spLocks noChangeArrowheads="1"/>
              </p:cNvSpPr>
              <p:nvPr/>
            </p:nvSpPr>
            <p:spPr bwMode="auto">
              <a:xfrm>
                <a:off x="2768" y="490"/>
                <a:ext cx="1716" cy="518"/>
              </a:xfrm>
              <a:prstGeom prst="rect">
                <a:avLst/>
              </a:prstGeom>
              <a:solidFill>
                <a:srgbClr val="FFFF00">
                  <a:alpha val="36078"/>
                </a:srgbClr>
              </a:solidFill>
              <a:ln w="9525">
                <a:noFill/>
                <a:miter lim="800000"/>
                <a:headEnd/>
                <a:tailEnd/>
              </a:ln>
            </p:spPr>
            <p:txBody>
              <a:bodyPr>
                <a:spAutoFit/>
              </a:bodyPr>
              <a:lstStyle/>
              <a:p>
                <a:pPr>
                  <a:spcBef>
                    <a:spcPct val="50000"/>
                  </a:spcBef>
                </a:pPr>
                <a:r>
                  <a:rPr lang="en-US" sz="2400">
                    <a:cs typeface="Arial" charset="0"/>
                  </a:rPr>
                  <a:t>new value of drug-related crime</a:t>
                </a:r>
              </a:p>
            </p:txBody>
          </p:sp>
          <p:sp>
            <p:nvSpPr>
              <p:cNvPr id="42010" name="Line 43"/>
              <p:cNvSpPr>
                <a:spLocks noChangeShapeType="1"/>
              </p:cNvSpPr>
              <p:nvPr/>
            </p:nvSpPr>
            <p:spPr bwMode="auto">
              <a:xfrm flipH="1">
                <a:off x="3081" y="1018"/>
                <a:ext cx="74" cy="703"/>
              </a:xfrm>
              <a:prstGeom prst="line">
                <a:avLst/>
              </a:prstGeom>
              <a:noFill/>
              <a:ln w="9525">
                <a:solidFill>
                  <a:schemeClr val="tx1"/>
                </a:solidFill>
                <a:round/>
                <a:headEnd/>
                <a:tailEnd/>
              </a:ln>
            </p:spPr>
            <p:txBody>
              <a:bodyPr/>
              <a:lstStyle/>
              <a:p>
                <a:endParaRPr lang="en-US"/>
              </a:p>
            </p:txBody>
          </p:sp>
        </p:grpSp>
      </p:grpSp>
      <p:grpSp>
        <p:nvGrpSpPr>
          <p:cNvPr id="13" name="Group 45"/>
          <p:cNvGrpSpPr>
            <a:grpSpLocks/>
          </p:cNvGrpSpPr>
          <p:nvPr/>
        </p:nvGrpSpPr>
        <p:grpSpPr bwMode="auto">
          <a:xfrm>
            <a:off x="6273800" y="3241675"/>
            <a:ext cx="2541588" cy="1552575"/>
            <a:chOff x="3952" y="2042"/>
            <a:chExt cx="1601" cy="978"/>
          </a:xfrm>
        </p:grpSpPr>
        <p:sp>
          <p:nvSpPr>
            <p:cNvPr id="42005" name="Text Box 41"/>
            <p:cNvSpPr txBox="1">
              <a:spLocks noChangeArrowheads="1"/>
            </p:cNvSpPr>
            <p:nvPr/>
          </p:nvSpPr>
          <p:spPr bwMode="auto">
            <a:xfrm>
              <a:off x="4467" y="2042"/>
              <a:ext cx="1086" cy="978"/>
            </a:xfrm>
            <a:prstGeom prst="rect">
              <a:avLst/>
            </a:prstGeom>
            <a:solidFill>
              <a:srgbClr val="FF0000">
                <a:alpha val="36078"/>
              </a:srgbClr>
            </a:solidFill>
            <a:ln w="9525">
              <a:noFill/>
              <a:miter lim="800000"/>
              <a:headEnd/>
              <a:tailEnd/>
            </a:ln>
          </p:spPr>
          <p:txBody>
            <a:bodyPr>
              <a:spAutoFit/>
            </a:bodyPr>
            <a:lstStyle/>
            <a:p>
              <a:pPr>
                <a:spcBef>
                  <a:spcPct val="50000"/>
                </a:spcBef>
              </a:pPr>
              <a:r>
                <a:rPr lang="en-US" sz="2400">
                  <a:cs typeface="Arial" charset="0"/>
                </a:rPr>
                <a:t>initial value of drug-related crime</a:t>
              </a:r>
            </a:p>
          </p:txBody>
        </p:sp>
        <p:sp>
          <p:nvSpPr>
            <p:cNvPr id="42006" name="Line 44"/>
            <p:cNvSpPr>
              <a:spLocks noChangeShapeType="1"/>
            </p:cNvSpPr>
            <p:nvPr/>
          </p:nvSpPr>
          <p:spPr bwMode="auto">
            <a:xfrm flipV="1">
              <a:off x="3952" y="2498"/>
              <a:ext cx="509" cy="181"/>
            </a:xfrm>
            <a:prstGeom prst="line">
              <a:avLst/>
            </a:prstGeom>
            <a:noFill/>
            <a:ln w="9525">
              <a:solidFill>
                <a:schemeClr val="tx1"/>
              </a:solidFill>
              <a:round/>
              <a:headEnd/>
              <a:tailEnd/>
            </a:ln>
          </p:spPr>
          <p:txBody>
            <a:bodyP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703"/>
                                        </p:tgtEl>
                                        <p:attrNameLst>
                                          <p:attrName>style.visibility</p:attrName>
                                        </p:attrNameLst>
                                      </p:cBhvr>
                                      <p:to>
                                        <p:strVal val="visible"/>
                                      </p:to>
                                    </p:set>
                                    <p:animEffect transition="in" filter="fade">
                                      <p:cBhvr>
                                        <p:cTn id="7" dur="500"/>
                                        <p:tgtEl>
                                          <p:spTgt spid="11370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3700"/>
                                        </p:tgtEl>
                                        <p:attrNameLst>
                                          <p:attrName>style.visibility</p:attrName>
                                        </p:attrNameLst>
                                      </p:cBhvr>
                                      <p:to>
                                        <p:strVal val="visible"/>
                                      </p:to>
                                    </p:set>
                                    <p:animEffect transition="in" filter="wipe(left)">
                                      <p:cBhvr>
                                        <p:cTn id="15" dur="500"/>
                                        <p:tgtEl>
                                          <p:spTgt spid="1137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3697"/>
                                        </p:tgtEl>
                                        <p:attrNameLst>
                                          <p:attrName>style.visibility</p:attrName>
                                        </p:attrNameLst>
                                      </p:cBhvr>
                                      <p:to>
                                        <p:strVal val="visible"/>
                                      </p:to>
                                    </p:set>
                                    <p:animEffect transition="in" filter="wipe(right)">
                                      <p:cBhvr>
                                        <p:cTn id="20" dur="500"/>
                                        <p:tgtEl>
                                          <p:spTgt spid="113697"/>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up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3701"/>
                                        </p:tgtEl>
                                        <p:attrNameLst>
                                          <p:attrName>style.visibility</p:attrName>
                                        </p:attrNameLst>
                                      </p:cBhvr>
                                      <p:to>
                                        <p:strVal val="visible"/>
                                      </p:to>
                                    </p:set>
                                    <p:animEffect transition="in" filter="wipe(left)">
                                      <p:cBhvr>
                                        <p:cTn id="29" dur="500"/>
                                        <p:tgtEl>
                                          <p:spTgt spid="11370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3699"/>
                                        </p:tgtEl>
                                        <p:attrNameLst>
                                          <p:attrName>style.visibility</p:attrName>
                                        </p:attrNameLst>
                                      </p:cBhvr>
                                      <p:to>
                                        <p:strVal val="visible"/>
                                      </p:to>
                                    </p:set>
                                    <p:animEffect transition="in" filter="wipe(down)">
                                      <p:cBhvr>
                                        <p:cTn id="34" dur="500"/>
                                        <p:tgtEl>
                                          <p:spTgt spid="113699"/>
                                        </p:tgtEl>
                                      </p:cBhvr>
                                    </p:animEffect>
                                  </p:childTnLst>
                                </p:cTn>
                              </p:par>
                            </p:childTnLst>
                          </p:cTn>
                        </p:par>
                        <p:par>
                          <p:cTn id="35" fill="hold">
                            <p:stCondLst>
                              <p:cond delay="500"/>
                            </p:stCondLst>
                            <p:childTnLst>
                              <p:par>
                                <p:cTn id="36" presetID="18" presetClass="entr" presetSubtype="6"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Right)">
                                      <p:cBhvr>
                                        <p:cTn id="38" dur="500"/>
                                        <p:tgtEl>
                                          <p:spTgt spid="9"/>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13698"/>
                                        </p:tgtEl>
                                        <p:attrNameLst>
                                          <p:attrName>style.visibility</p:attrName>
                                        </p:attrNameLst>
                                      </p:cBhvr>
                                      <p:to>
                                        <p:strVal val="visible"/>
                                      </p:to>
                                    </p:set>
                                    <p:animEffect transition="in" filter="wipe(right)">
                                      <p:cBhvr>
                                        <p:cTn id="42" dur="500"/>
                                        <p:tgtEl>
                                          <p:spTgt spid="11369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3702"/>
                                        </p:tgtEl>
                                        <p:attrNameLst>
                                          <p:attrName>style.visibility</p:attrName>
                                        </p:attrNameLst>
                                      </p:cBhvr>
                                      <p:to>
                                        <p:strVal val="visible"/>
                                      </p:to>
                                    </p:set>
                                    <p:animEffect transition="in" filter="wipe(left)">
                                      <p:cBhvr>
                                        <p:cTn id="50" dur="500"/>
                                        <p:tgtEl>
                                          <p:spTgt spid="113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7" grpId="0" animBg="1"/>
      <p:bldP spid="113698" grpId="0" animBg="1"/>
      <p:bldP spid="113699" grpId="0" animBg="1"/>
      <p:bldP spid="113700" grpId="0"/>
      <p:bldP spid="113701" grpId="0"/>
      <p:bldP spid="113702" grpId="0"/>
      <p:bldP spid="11370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idx="4294967295"/>
          </p:nvPr>
        </p:nvSpPr>
        <p:spPr>
          <a:xfrm>
            <a:off x="457200" y="138113"/>
            <a:ext cx="8229600" cy="649287"/>
          </a:xfrm>
        </p:spPr>
        <p:txBody>
          <a:bodyPr>
            <a:normAutofit/>
          </a:bodyPr>
          <a:lstStyle/>
          <a:p>
            <a:pPr eaLnBrk="1" hangingPunct="1"/>
            <a:r>
              <a:rPr lang="en-US" sz="3000" dirty="0" smtClean="0"/>
              <a:t>Policy 2:  Education</a:t>
            </a:r>
          </a:p>
        </p:txBody>
      </p:sp>
      <p:sp>
        <p:nvSpPr>
          <p:cNvPr id="4301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4"/>
          <p:cNvGrpSpPr>
            <a:grpSpLocks/>
          </p:cNvGrpSpPr>
          <p:nvPr/>
        </p:nvGrpSpPr>
        <p:grpSpPr bwMode="auto">
          <a:xfrm>
            <a:off x="2767013" y="1158875"/>
            <a:ext cx="5857875" cy="4773613"/>
            <a:chOff x="1743" y="730"/>
            <a:chExt cx="3690" cy="3007"/>
          </a:xfrm>
        </p:grpSpPr>
        <p:grpSp>
          <p:nvGrpSpPr>
            <p:cNvPr id="3" name="Group 5"/>
            <p:cNvGrpSpPr>
              <a:grpSpLocks/>
            </p:cNvGrpSpPr>
            <p:nvPr/>
          </p:nvGrpSpPr>
          <p:grpSpPr bwMode="auto">
            <a:xfrm>
              <a:off x="2613" y="792"/>
              <a:ext cx="2750" cy="2433"/>
              <a:chOff x="1098" y="1361"/>
              <a:chExt cx="2116" cy="2027"/>
            </a:xfrm>
          </p:grpSpPr>
          <p:sp>
            <p:nvSpPr>
              <p:cNvPr id="43055"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43056"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43053" name="Text Box 8"/>
            <p:cNvSpPr txBox="1">
              <a:spLocks noChangeArrowheads="1"/>
            </p:cNvSpPr>
            <p:nvPr/>
          </p:nvSpPr>
          <p:spPr bwMode="auto">
            <a:xfrm>
              <a:off x="1743" y="730"/>
              <a:ext cx="854" cy="518"/>
            </a:xfrm>
            <a:prstGeom prst="rect">
              <a:avLst/>
            </a:prstGeom>
            <a:noFill/>
            <a:ln w="9525">
              <a:noFill/>
              <a:miter lim="800000"/>
              <a:headEnd/>
              <a:tailEnd/>
            </a:ln>
          </p:spPr>
          <p:txBody>
            <a:bodyPr>
              <a:spAutoFit/>
            </a:bodyPr>
            <a:lstStyle/>
            <a:p>
              <a:pPr algn="r">
                <a:spcBef>
                  <a:spcPct val="50000"/>
                </a:spcBef>
              </a:pPr>
              <a:r>
                <a:rPr lang="en-US" sz="2400">
                  <a:cs typeface="Arial" charset="0"/>
                </a:rPr>
                <a:t>Price of Drugs</a:t>
              </a:r>
            </a:p>
          </p:txBody>
        </p:sp>
        <p:sp>
          <p:nvSpPr>
            <p:cNvPr id="43054" name="Text Box 9"/>
            <p:cNvSpPr txBox="1">
              <a:spLocks noChangeArrowheads="1"/>
            </p:cNvSpPr>
            <p:nvPr/>
          </p:nvSpPr>
          <p:spPr bwMode="auto">
            <a:xfrm>
              <a:off x="4498" y="3219"/>
              <a:ext cx="935" cy="518"/>
            </a:xfrm>
            <a:prstGeom prst="rect">
              <a:avLst/>
            </a:prstGeom>
            <a:noFill/>
            <a:ln w="9525">
              <a:noFill/>
              <a:miter lim="800000"/>
              <a:headEnd/>
              <a:tailEnd/>
            </a:ln>
          </p:spPr>
          <p:txBody>
            <a:bodyPr>
              <a:spAutoFit/>
            </a:bodyPr>
            <a:lstStyle/>
            <a:p>
              <a:pPr algn="r">
                <a:spcBef>
                  <a:spcPct val="50000"/>
                </a:spcBef>
              </a:pPr>
              <a:r>
                <a:rPr lang="en-US" sz="2400">
                  <a:cs typeface="Arial" charset="0"/>
                </a:rPr>
                <a:t>Quantity </a:t>
              </a:r>
              <a:br>
                <a:rPr lang="en-US" sz="2400">
                  <a:cs typeface="Arial" charset="0"/>
                </a:rPr>
              </a:br>
              <a:r>
                <a:rPr lang="en-US" sz="2400">
                  <a:cs typeface="Arial" charset="0"/>
                </a:rPr>
                <a:t>of Drugs</a:t>
              </a:r>
            </a:p>
          </p:txBody>
        </p:sp>
      </p:grpSp>
      <p:grpSp>
        <p:nvGrpSpPr>
          <p:cNvPr id="4" name="Group 10"/>
          <p:cNvGrpSpPr>
            <a:grpSpLocks/>
          </p:cNvGrpSpPr>
          <p:nvPr/>
        </p:nvGrpSpPr>
        <p:grpSpPr bwMode="auto">
          <a:xfrm>
            <a:off x="5470525" y="1849438"/>
            <a:ext cx="1490663" cy="3128962"/>
            <a:chOff x="3446" y="1165"/>
            <a:chExt cx="939" cy="1971"/>
          </a:xfrm>
        </p:grpSpPr>
        <p:sp>
          <p:nvSpPr>
            <p:cNvPr id="43050" name="Line 11"/>
            <p:cNvSpPr>
              <a:spLocks noChangeShapeType="1"/>
            </p:cNvSpPr>
            <p:nvPr/>
          </p:nvSpPr>
          <p:spPr bwMode="auto">
            <a:xfrm>
              <a:off x="3624" y="1417"/>
              <a:ext cx="761" cy="1719"/>
            </a:xfrm>
            <a:prstGeom prst="line">
              <a:avLst/>
            </a:prstGeom>
            <a:noFill/>
            <a:ln w="38100">
              <a:solidFill>
                <a:schemeClr val="tx2"/>
              </a:solidFill>
              <a:round/>
              <a:headEnd/>
              <a:tailEnd/>
            </a:ln>
          </p:spPr>
          <p:txBody>
            <a:bodyPr/>
            <a:lstStyle/>
            <a:p>
              <a:endParaRPr lang="en-US"/>
            </a:p>
          </p:txBody>
        </p:sp>
        <p:sp>
          <p:nvSpPr>
            <p:cNvPr id="43051" name="Text Box 12"/>
            <p:cNvSpPr txBox="1">
              <a:spLocks noChangeArrowheads="1"/>
            </p:cNvSpPr>
            <p:nvPr/>
          </p:nvSpPr>
          <p:spPr bwMode="auto">
            <a:xfrm>
              <a:off x="3446" y="1165"/>
              <a:ext cx="413"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grpSp>
        <p:nvGrpSpPr>
          <p:cNvPr id="5" name="Group 13"/>
          <p:cNvGrpSpPr>
            <a:grpSpLocks/>
          </p:cNvGrpSpPr>
          <p:nvPr/>
        </p:nvGrpSpPr>
        <p:grpSpPr bwMode="auto">
          <a:xfrm>
            <a:off x="5491163" y="2249488"/>
            <a:ext cx="2371725" cy="2224087"/>
            <a:chOff x="3459" y="1417"/>
            <a:chExt cx="1494" cy="1401"/>
          </a:xfrm>
        </p:grpSpPr>
        <p:sp>
          <p:nvSpPr>
            <p:cNvPr id="43048" name="Line 14"/>
            <p:cNvSpPr>
              <a:spLocks noChangeShapeType="1"/>
            </p:cNvSpPr>
            <p:nvPr/>
          </p:nvSpPr>
          <p:spPr bwMode="auto">
            <a:xfrm flipV="1">
              <a:off x="3459" y="1611"/>
              <a:ext cx="1198" cy="1207"/>
            </a:xfrm>
            <a:prstGeom prst="line">
              <a:avLst/>
            </a:prstGeom>
            <a:noFill/>
            <a:ln w="38100">
              <a:solidFill>
                <a:schemeClr val="tx2"/>
              </a:solidFill>
              <a:round/>
              <a:headEnd/>
              <a:tailEnd/>
            </a:ln>
          </p:spPr>
          <p:txBody>
            <a:bodyPr/>
            <a:lstStyle/>
            <a:p>
              <a:endParaRPr lang="en-US"/>
            </a:p>
          </p:txBody>
        </p:sp>
        <p:sp>
          <p:nvSpPr>
            <p:cNvPr id="43049" name="Text Box 15"/>
            <p:cNvSpPr txBox="1">
              <a:spLocks noChangeArrowheads="1"/>
            </p:cNvSpPr>
            <p:nvPr/>
          </p:nvSpPr>
          <p:spPr bwMode="auto">
            <a:xfrm>
              <a:off x="4596" y="1417"/>
              <a:ext cx="35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endParaRPr lang="en-US" sz="2400" b="1" baseline="-25000">
                <a:cs typeface="Arial" charset="0"/>
              </a:endParaRPr>
            </a:p>
          </p:txBody>
        </p:sp>
      </p:grpSp>
      <p:grpSp>
        <p:nvGrpSpPr>
          <p:cNvPr id="6" name="Group 16"/>
          <p:cNvGrpSpPr>
            <a:grpSpLocks/>
          </p:cNvGrpSpPr>
          <p:nvPr/>
        </p:nvGrpSpPr>
        <p:grpSpPr bwMode="auto">
          <a:xfrm>
            <a:off x="3543300" y="3371850"/>
            <a:ext cx="3084513" cy="2201863"/>
            <a:chOff x="2232" y="2124"/>
            <a:chExt cx="1943" cy="1387"/>
          </a:xfrm>
        </p:grpSpPr>
        <p:sp>
          <p:nvSpPr>
            <p:cNvPr id="43042" name="Text Box 17"/>
            <p:cNvSpPr txBox="1">
              <a:spLocks noChangeArrowheads="1"/>
            </p:cNvSpPr>
            <p:nvPr/>
          </p:nvSpPr>
          <p:spPr bwMode="auto">
            <a:xfrm>
              <a:off x="2232" y="2124"/>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43043" name="Text Box 18"/>
            <p:cNvSpPr txBox="1">
              <a:spLocks noChangeArrowheads="1"/>
            </p:cNvSpPr>
            <p:nvPr/>
          </p:nvSpPr>
          <p:spPr bwMode="auto">
            <a:xfrm>
              <a:off x="3830" y="3223"/>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grpSp>
          <p:nvGrpSpPr>
            <p:cNvPr id="7" name="Group 19"/>
            <p:cNvGrpSpPr>
              <a:grpSpLocks/>
            </p:cNvGrpSpPr>
            <p:nvPr/>
          </p:nvGrpSpPr>
          <p:grpSpPr bwMode="auto">
            <a:xfrm>
              <a:off x="2617" y="2270"/>
              <a:ext cx="1387" cy="955"/>
              <a:chOff x="357" y="2450"/>
              <a:chExt cx="795" cy="646"/>
            </a:xfrm>
          </p:grpSpPr>
          <p:sp>
            <p:nvSpPr>
              <p:cNvPr id="43046"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43047"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43045" name="Oval 22"/>
            <p:cNvSpPr>
              <a:spLocks noChangeArrowheads="1"/>
            </p:cNvSpPr>
            <p:nvPr/>
          </p:nvSpPr>
          <p:spPr bwMode="auto">
            <a:xfrm>
              <a:off x="3963" y="2226"/>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8" name="Group 23"/>
          <p:cNvGrpSpPr>
            <a:grpSpLocks/>
          </p:cNvGrpSpPr>
          <p:nvPr/>
        </p:nvGrpSpPr>
        <p:grpSpPr bwMode="auto">
          <a:xfrm>
            <a:off x="4613275" y="1846263"/>
            <a:ext cx="1474788" cy="3125787"/>
            <a:chOff x="2906" y="1163"/>
            <a:chExt cx="929" cy="1969"/>
          </a:xfrm>
        </p:grpSpPr>
        <p:sp>
          <p:nvSpPr>
            <p:cNvPr id="43040" name="Line 24"/>
            <p:cNvSpPr>
              <a:spLocks noChangeShapeType="1"/>
            </p:cNvSpPr>
            <p:nvPr/>
          </p:nvSpPr>
          <p:spPr bwMode="auto">
            <a:xfrm>
              <a:off x="3074" y="1413"/>
              <a:ext cx="761" cy="1719"/>
            </a:xfrm>
            <a:prstGeom prst="line">
              <a:avLst/>
            </a:prstGeom>
            <a:noFill/>
            <a:ln w="38100">
              <a:solidFill>
                <a:srgbClr val="CC0000"/>
              </a:solidFill>
              <a:round/>
              <a:headEnd/>
              <a:tailEnd/>
            </a:ln>
          </p:spPr>
          <p:txBody>
            <a:bodyPr/>
            <a:lstStyle/>
            <a:p>
              <a:endParaRPr lang="en-US"/>
            </a:p>
          </p:txBody>
        </p:sp>
        <p:sp>
          <p:nvSpPr>
            <p:cNvPr id="43041" name="Text Box 25"/>
            <p:cNvSpPr txBox="1">
              <a:spLocks noChangeArrowheads="1"/>
            </p:cNvSpPr>
            <p:nvPr/>
          </p:nvSpPr>
          <p:spPr bwMode="auto">
            <a:xfrm>
              <a:off x="2906" y="1163"/>
              <a:ext cx="413"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2</a:t>
              </a:r>
            </a:p>
          </p:txBody>
        </p:sp>
      </p:grpSp>
      <p:grpSp>
        <p:nvGrpSpPr>
          <p:cNvPr id="9" name="Group 26"/>
          <p:cNvGrpSpPr>
            <a:grpSpLocks/>
          </p:cNvGrpSpPr>
          <p:nvPr/>
        </p:nvGrpSpPr>
        <p:grpSpPr bwMode="auto">
          <a:xfrm>
            <a:off x="3548063" y="3965575"/>
            <a:ext cx="2492375" cy="1603375"/>
            <a:chOff x="2235" y="2498"/>
            <a:chExt cx="1570" cy="1010"/>
          </a:xfrm>
        </p:grpSpPr>
        <p:sp>
          <p:nvSpPr>
            <p:cNvPr id="43034" name="Text Box 27"/>
            <p:cNvSpPr txBox="1">
              <a:spLocks noChangeArrowheads="1"/>
            </p:cNvSpPr>
            <p:nvPr/>
          </p:nvSpPr>
          <p:spPr bwMode="auto">
            <a:xfrm>
              <a:off x="2235" y="2498"/>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43035" name="Text Box 28"/>
            <p:cNvSpPr txBox="1">
              <a:spLocks noChangeArrowheads="1"/>
            </p:cNvSpPr>
            <p:nvPr/>
          </p:nvSpPr>
          <p:spPr bwMode="auto">
            <a:xfrm>
              <a:off x="3435" y="3220"/>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grpSp>
          <p:nvGrpSpPr>
            <p:cNvPr id="10" name="Group 29"/>
            <p:cNvGrpSpPr>
              <a:grpSpLocks/>
            </p:cNvGrpSpPr>
            <p:nvPr/>
          </p:nvGrpSpPr>
          <p:grpSpPr bwMode="auto">
            <a:xfrm>
              <a:off x="2616" y="2645"/>
              <a:ext cx="1006" cy="583"/>
              <a:chOff x="357" y="2450"/>
              <a:chExt cx="795" cy="646"/>
            </a:xfrm>
          </p:grpSpPr>
          <p:sp>
            <p:nvSpPr>
              <p:cNvPr id="43038"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43039"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43037" name="Oval 32"/>
            <p:cNvSpPr>
              <a:spLocks noChangeArrowheads="1"/>
            </p:cNvSpPr>
            <p:nvPr/>
          </p:nvSpPr>
          <p:spPr bwMode="auto">
            <a:xfrm>
              <a:off x="3579" y="259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14721" name="Line 33"/>
          <p:cNvSpPr>
            <a:spLocks noChangeShapeType="1"/>
          </p:cNvSpPr>
          <p:nvPr/>
        </p:nvSpPr>
        <p:spPr bwMode="auto">
          <a:xfrm flipH="1">
            <a:off x="5068888" y="2570163"/>
            <a:ext cx="755650" cy="0"/>
          </a:xfrm>
          <a:prstGeom prst="line">
            <a:avLst/>
          </a:prstGeom>
          <a:noFill/>
          <a:ln w="38100">
            <a:solidFill>
              <a:srgbClr val="008080"/>
            </a:solidFill>
            <a:round/>
            <a:headEnd/>
            <a:tailEnd type="triangle" w="lg" len="med"/>
          </a:ln>
        </p:spPr>
        <p:txBody>
          <a:bodyPr/>
          <a:lstStyle/>
          <a:p>
            <a:endParaRPr lang="en-US"/>
          </a:p>
        </p:txBody>
      </p:sp>
      <p:sp>
        <p:nvSpPr>
          <p:cNvPr id="114722" name="Line 34"/>
          <p:cNvSpPr>
            <a:spLocks noChangeShapeType="1"/>
          </p:cNvSpPr>
          <p:nvPr/>
        </p:nvSpPr>
        <p:spPr bwMode="auto">
          <a:xfrm flipH="1">
            <a:off x="5754688" y="5118100"/>
            <a:ext cx="595312" cy="0"/>
          </a:xfrm>
          <a:prstGeom prst="line">
            <a:avLst/>
          </a:prstGeom>
          <a:noFill/>
          <a:ln w="38100">
            <a:solidFill>
              <a:srgbClr val="008080"/>
            </a:solidFill>
            <a:round/>
            <a:headEnd/>
            <a:tailEnd type="triangle" w="lg" len="med"/>
          </a:ln>
        </p:spPr>
        <p:txBody>
          <a:bodyPr/>
          <a:lstStyle/>
          <a:p>
            <a:endParaRPr lang="en-US"/>
          </a:p>
        </p:txBody>
      </p:sp>
      <p:sp>
        <p:nvSpPr>
          <p:cNvPr id="114723" name="Line 35"/>
          <p:cNvSpPr>
            <a:spLocks noChangeShapeType="1"/>
          </p:cNvSpPr>
          <p:nvPr/>
        </p:nvSpPr>
        <p:spPr bwMode="auto">
          <a:xfrm rot="16200000" flipH="1">
            <a:off x="3861594" y="3909219"/>
            <a:ext cx="595312" cy="0"/>
          </a:xfrm>
          <a:prstGeom prst="line">
            <a:avLst/>
          </a:prstGeom>
          <a:noFill/>
          <a:ln w="38100">
            <a:solidFill>
              <a:srgbClr val="008080"/>
            </a:solidFill>
            <a:round/>
            <a:headEnd/>
            <a:tailEnd type="triangle" w="lg" len="med"/>
          </a:ln>
        </p:spPr>
        <p:txBody>
          <a:bodyPr/>
          <a:lstStyle/>
          <a:p>
            <a:endParaRPr lang="en-US"/>
          </a:p>
        </p:txBody>
      </p:sp>
      <p:sp>
        <p:nvSpPr>
          <p:cNvPr id="114724" name="Text Box 36"/>
          <p:cNvSpPr txBox="1">
            <a:spLocks noChangeArrowheads="1"/>
          </p:cNvSpPr>
          <p:nvPr/>
        </p:nvSpPr>
        <p:spPr bwMode="auto">
          <a:xfrm>
            <a:off x="534988" y="1144588"/>
            <a:ext cx="2019300" cy="1679575"/>
          </a:xfrm>
          <a:prstGeom prst="rect">
            <a:avLst/>
          </a:prstGeom>
          <a:noFill/>
          <a:ln w="9525">
            <a:noFill/>
            <a:miter lim="800000"/>
            <a:headEnd/>
            <a:tailEnd/>
          </a:ln>
        </p:spPr>
        <p:txBody>
          <a:bodyPr>
            <a:spAutoFit/>
          </a:bodyPr>
          <a:lstStyle/>
          <a:p>
            <a:pPr>
              <a:spcBef>
                <a:spcPct val="50000"/>
              </a:spcBef>
            </a:pPr>
            <a:r>
              <a:rPr lang="en-US" sz="2600">
                <a:cs typeface="Arial" charset="0"/>
              </a:rPr>
              <a:t>Education reduces the demand for drugs.</a:t>
            </a:r>
          </a:p>
        </p:txBody>
      </p:sp>
      <p:sp>
        <p:nvSpPr>
          <p:cNvPr id="114725" name="Text Box 37"/>
          <p:cNvSpPr txBox="1">
            <a:spLocks noChangeArrowheads="1"/>
          </p:cNvSpPr>
          <p:nvPr/>
        </p:nvSpPr>
        <p:spPr bwMode="auto">
          <a:xfrm>
            <a:off x="574675" y="2936875"/>
            <a:ext cx="2490788" cy="488950"/>
          </a:xfrm>
          <a:prstGeom prst="rect">
            <a:avLst/>
          </a:prstGeom>
          <a:noFill/>
          <a:ln w="9525">
            <a:noFill/>
            <a:miter lim="800000"/>
            <a:headEnd/>
            <a:tailEnd/>
          </a:ln>
        </p:spPr>
        <p:txBody>
          <a:bodyPr>
            <a:spAutoFit/>
          </a:bodyPr>
          <a:lstStyle/>
          <a:p>
            <a:pPr>
              <a:spcBef>
                <a:spcPct val="50000"/>
              </a:spcBef>
            </a:pPr>
            <a:r>
              <a:rPr lang="en-US" sz="2600" b="1" i="1">
                <a:cs typeface="Arial" charset="0"/>
              </a:rPr>
              <a:t>P</a:t>
            </a:r>
            <a:r>
              <a:rPr lang="en-US" sz="2600">
                <a:cs typeface="Arial" charset="0"/>
              </a:rPr>
              <a:t> and </a:t>
            </a:r>
            <a:r>
              <a:rPr lang="en-US" sz="2600" b="1" i="1">
                <a:cs typeface="Arial" charset="0"/>
              </a:rPr>
              <a:t>Q</a:t>
            </a:r>
            <a:r>
              <a:rPr lang="en-US" sz="2600">
                <a:cs typeface="Arial" charset="0"/>
              </a:rPr>
              <a:t> fall. </a:t>
            </a:r>
          </a:p>
        </p:txBody>
      </p:sp>
      <p:sp>
        <p:nvSpPr>
          <p:cNvPr id="114726" name="Text Box 38"/>
          <p:cNvSpPr txBox="1">
            <a:spLocks noChangeArrowheads="1"/>
          </p:cNvSpPr>
          <p:nvPr/>
        </p:nvSpPr>
        <p:spPr bwMode="auto">
          <a:xfrm>
            <a:off x="617538" y="3613150"/>
            <a:ext cx="2490787" cy="2473325"/>
          </a:xfrm>
          <a:prstGeom prst="rect">
            <a:avLst/>
          </a:prstGeom>
          <a:noFill/>
          <a:ln w="9525">
            <a:noFill/>
            <a:miter lim="800000"/>
            <a:headEnd/>
            <a:tailEnd/>
          </a:ln>
        </p:spPr>
        <p:txBody>
          <a:bodyPr>
            <a:spAutoFit/>
          </a:bodyPr>
          <a:lstStyle/>
          <a:p>
            <a:pPr>
              <a:spcBef>
                <a:spcPct val="50000"/>
              </a:spcBef>
            </a:pPr>
            <a:r>
              <a:rPr lang="en-US" sz="2600">
                <a:cs typeface="Arial" charset="0"/>
              </a:rPr>
              <a:t>Result:</a:t>
            </a:r>
            <a:br>
              <a:rPr lang="en-US" sz="2600">
                <a:cs typeface="Arial" charset="0"/>
              </a:rPr>
            </a:br>
            <a:r>
              <a:rPr lang="en-US" sz="2600">
                <a:cs typeface="Arial" charset="0"/>
              </a:rPr>
              <a:t>A decrease in total spending on drugs, and in drug-related crime. </a:t>
            </a:r>
          </a:p>
        </p:txBody>
      </p:sp>
      <p:sp>
        <p:nvSpPr>
          <p:cNvPr id="43026" name="Rectangle 39"/>
          <p:cNvSpPr>
            <a:spLocks noChangeArrowheads="1"/>
          </p:cNvSpPr>
          <p:nvPr/>
        </p:nvSpPr>
        <p:spPr bwMode="auto">
          <a:xfrm>
            <a:off x="4157663" y="3606800"/>
            <a:ext cx="2190750" cy="1500188"/>
          </a:xfrm>
          <a:prstGeom prst="rect">
            <a:avLst/>
          </a:prstGeom>
          <a:solidFill>
            <a:srgbClr val="FF0000">
              <a:alpha val="36078"/>
            </a:srgbClr>
          </a:solidFill>
          <a:ln w="9525">
            <a:noFill/>
            <a:miter lim="800000"/>
            <a:headEnd/>
            <a:tailEnd/>
          </a:ln>
        </p:spPr>
        <p:txBody>
          <a:bodyPr wrap="none" anchor="ctr"/>
          <a:lstStyle/>
          <a:p>
            <a:endParaRPr lang="en-US">
              <a:cs typeface="Arial" charset="0"/>
            </a:endParaRPr>
          </a:p>
        </p:txBody>
      </p:sp>
      <p:grpSp>
        <p:nvGrpSpPr>
          <p:cNvPr id="11" name="Group 40"/>
          <p:cNvGrpSpPr>
            <a:grpSpLocks/>
          </p:cNvGrpSpPr>
          <p:nvPr/>
        </p:nvGrpSpPr>
        <p:grpSpPr bwMode="auto">
          <a:xfrm>
            <a:off x="6273800" y="3241675"/>
            <a:ext cx="2541588" cy="1552575"/>
            <a:chOff x="3952" y="2042"/>
            <a:chExt cx="1601" cy="978"/>
          </a:xfrm>
        </p:grpSpPr>
        <p:sp>
          <p:nvSpPr>
            <p:cNvPr id="43032" name="Text Box 41"/>
            <p:cNvSpPr txBox="1">
              <a:spLocks noChangeArrowheads="1"/>
            </p:cNvSpPr>
            <p:nvPr/>
          </p:nvSpPr>
          <p:spPr bwMode="auto">
            <a:xfrm>
              <a:off x="4467" y="2042"/>
              <a:ext cx="1086" cy="978"/>
            </a:xfrm>
            <a:prstGeom prst="rect">
              <a:avLst/>
            </a:prstGeom>
            <a:solidFill>
              <a:srgbClr val="FF0000">
                <a:alpha val="36078"/>
              </a:srgbClr>
            </a:solidFill>
            <a:ln w="9525">
              <a:noFill/>
              <a:miter lim="800000"/>
              <a:headEnd/>
              <a:tailEnd/>
            </a:ln>
          </p:spPr>
          <p:txBody>
            <a:bodyPr>
              <a:spAutoFit/>
            </a:bodyPr>
            <a:lstStyle/>
            <a:p>
              <a:pPr>
                <a:spcBef>
                  <a:spcPct val="50000"/>
                </a:spcBef>
              </a:pPr>
              <a:r>
                <a:rPr lang="en-US" sz="2400">
                  <a:cs typeface="Arial" charset="0"/>
                </a:rPr>
                <a:t>initial value of drug-related crime</a:t>
              </a:r>
            </a:p>
          </p:txBody>
        </p:sp>
        <p:sp>
          <p:nvSpPr>
            <p:cNvPr id="43033" name="Line 42"/>
            <p:cNvSpPr>
              <a:spLocks noChangeShapeType="1"/>
            </p:cNvSpPr>
            <p:nvPr/>
          </p:nvSpPr>
          <p:spPr bwMode="auto">
            <a:xfrm flipV="1">
              <a:off x="3952" y="2498"/>
              <a:ext cx="509" cy="181"/>
            </a:xfrm>
            <a:prstGeom prst="line">
              <a:avLst/>
            </a:prstGeom>
            <a:noFill/>
            <a:ln w="9525">
              <a:solidFill>
                <a:schemeClr val="tx1"/>
              </a:solidFill>
              <a:round/>
              <a:headEnd/>
              <a:tailEnd/>
            </a:ln>
          </p:spPr>
          <p:txBody>
            <a:bodyPr/>
            <a:lstStyle/>
            <a:p>
              <a:endParaRPr lang="en-US"/>
            </a:p>
          </p:txBody>
        </p:sp>
      </p:grpSp>
      <p:sp>
        <p:nvSpPr>
          <p:cNvPr id="114732" name="Rectangle 44"/>
          <p:cNvSpPr>
            <a:spLocks noChangeArrowheads="1"/>
          </p:cNvSpPr>
          <p:nvPr/>
        </p:nvSpPr>
        <p:spPr bwMode="auto">
          <a:xfrm>
            <a:off x="4167188" y="4208463"/>
            <a:ext cx="1573212" cy="898525"/>
          </a:xfrm>
          <a:prstGeom prst="rect">
            <a:avLst/>
          </a:prstGeom>
          <a:solidFill>
            <a:srgbClr val="FFFF99"/>
          </a:solidFill>
          <a:ln w="9525">
            <a:noFill/>
            <a:miter lim="800000"/>
            <a:headEnd/>
            <a:tailEnd/>
          </a:ln>
        </p:spPr>
        <p:txBody>
          <a:bodyPr wrap="none" anchor="ctr"/>
          <a:lstStyle/>
          <a:p>
            <a:endParaRPr lang="en-US">
              <a:cs typeface="Arial" charset="0"/>
            </a:endParaRPr>
          </a:p>
        </p:txBody>
      </p:sp>
      <p:grpSp>
        <p:nvGrpSpPr>
          <p:cNvPr id="12" name="Group 48"/>
          <p:cNvGrpSpPr>
            <a:grpSpLocks/>
          </p:cNvGrpSpPr>
          <p:nvPr/>
        </p:nvGrpSpPr>
        <p:grpSpPr bwMode="auto">
          <a:xfrm>
            <a:off x="4394200" y="777875"/>
            <a:ext cx="2724150" cy="3516313"/>
            <a:chOff x="2768" y="490"/>
            <a:chExt cx="1716" cy="2215"/>
          </a:xfrm>
        </p:grpSpPr>
        <p:sp>
          <p:nvSpPr>
            <p:cNvPr id="43030" name="Text Box 46"/>
            <p:cNvSpPr txBox="1">
              <a:spLocks noChangeArrowheads="1"/>
            </p:cNvSpPr>
            <p:nvPr/>
          </p:nvSpPr>
          <p:spPr bwMode="auto">
            <a:xfrm>
              <a:off x="2768" y="490"/>
              <a:ext cx="1716" cy="518"/>
            </a:xfrm>
            <a:prstGeom prst="rect">
              <a:avLst/>
            </a:prstGeom>
            <a:solidFill>
              <a:srgbClr val="FFFF00">
                <a:alpha val="36078"/>
              </a:srgbClr>
            </a:solidFill>
            <a:ln w="9525">
              <a:noFill/>
              <a:miter lim="800000"/>
              <a:headEnd/>
              <a:tailEnd/>
            </a:ln>
          </p:spPr>
          <p:txBody>
            <a:bodyPr>
              <a:spAutoFit/>
            </a:bodyPr>
            <a:lstStyle/>
            <a:p>
              <a:pPr>
                <a:spcBef>
                  <a:spcPct val="50000"/>
                </a:spcBef>
              </a:pPr>
              <a:r>
                <a:rPr lang="en-US" sz="2400">
                  <a:cs typeface="Arial" charset="0"/>
                </a:rPr>
                <a:t>new value of drug-related crime</a:t>
              </a:r>
            </a:p>
          </p:txBody>
        </p:sp>
        <p:sp>
          <p:nvSpPr>
            <p:cNvPr id="43031" name="Line 47"/>
            <p:cNvSpPr>
              <a:spLocks noChangeShapeType="1"/>
            </p:cNvSpPr>
            <p:nvPr/>
          </p:nvSpPr>
          <p:spPr bwMode="auto">
            <a:xfrm flipH="1">
              <a:off x="3120" y="1004"/>
              <a:ext cx="376" cy="1701"/>
            </a:xfrm>
            <a:prstGeom prst="line">
              <a:avLst/>
            </a:prstGeom>
            <a:noFill/>
            <a:ln w="9525">
              <a:solidFill>
                <a:schemeClr val="tx1"/>
              </a:solidFill>
              <a:round/>
              <a:headEnd/>
              <a:tailEnd/>
            </a:ln>
          </p:spPr>
          <p:txBody>
            <a:bodyP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724"/>
                                        </p:tgtEl>
                                        <p:attrNameLst>
                                          <p:attrName>style.visibility</p:attrName>
                                        </p:attrNameLst>
                                      </p:cBhvr>
                                      <p:to>
                                        <p:strVal val="visible"/>
                                      </p:to>
                                    </p:set>
                                    <p:animEffect transition="in" filter="wipe(left)">
                                      <p:cBhvr>
                                        <p:cTn id="7" dur="500"/>
                                        <p:tgtEl>
                                          <p:spTgt spid="114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4721"/>
                                        </p:tgtEl>
                                        <p:attrNameLst>
                                          <p:attrName>style.visibility</p:attrName>
                                        </p:attrNameLst>
                                      </p:cBhvr>
                                      <p:to>
                                        <p:strVal val="visible"/>
                                      </p:to>
                                    </p:set>
                                    <p:animEffect transition="in" filter="wipe(right)">
                                      <p:cBhvr>
                                        <p:cTn id="12" dur="500"/>
                                        <p:tgtEl>
                                          <p:spTgt spid="114721"/>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4725"/>
                                        </p:tgtEl>
                                        <p:attrNameLst>
                                          <p:attrName>style.visibility</p:attrName>
                                        </p:attrNameLst>
                                      </p:cBhvr>
                                      <p:to>
                                        <p:strVal val="visible"/>
                                      </p:to>
                                    </p:set>
                                    <p:animEffect transition="in" filter="wipe(left)">
                                      <p:cBhvr>
                                        <p:cTn id="21" dur="500"/>
                                        <p:tgtEl>
                                          <p:spTgt spid="1147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4723"/>
                                        </p:tgtEl>
                                        <p:attrNameLst>
                                          <p:attrName>style.visibility</p:attrName>
                                        </p:attrNameLst>
                                      </p:cBhvr>
                                      <p:to>
                                        <p:strVal val="visible"/>
                                      </p:to>
                                    </p:set>
                                    <p:animEffect transition="in" filter="wipe(up)">
                                      <p:cBhvr>
                                        <p:cTn id="26" dur="500"/>
                                        <p:tgtEl>
                                          <p:spTgt spid="114723"/>
                                        </p:tgtEl>
                                      </p:cBhvr>
                                    </p:animEffect>
                                  </p:childTnLst>
                                </p:cTn>
                              </p:par>
                            </p:childTnLst>
                          </p:cTn>
                        </p:par>
                        <p:par>
                          <p:cTn id="27" fill="hold">
                            <p:stCondLst>
                              <p:cond delay="500"/>
                            </p:stCondLst>
                            <p:childTnLst>
                              <p:par>
                                <p:cTn id="28" presetID="18" presetClass="entr" presetSubtype="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500"/>
                                        <p:tgtEl>
                                          <p:spTgt spid="9"/>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114722"/>
                                        </p:tgtEl>
                                        <p:attrNameLst>
                                          <p:attrName>style.visibility</p:attrName>
                                        </p:attrNameLst>
                                      </p:cBhvr>
                                      <p:to>
                                        <p:strVal val="visible"/>
                                      </p:to>
                                    </p:set>
                                    <p:animEffect transition="in" filter="wipe(right)">
                                      <p:cBhvr>
                                        <p:cTn id="34" dur="500"/>
                                        <p:tgtEl>
                                          <p:spTgt spid="1147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4732"/>
                                        </p:tgtEl>
                                        <p:attrNameLst>
                                          <p:attrName>style.visibility</p:attrName>
                                        </p:attrNameLst>
                                      </p:cBhvr>
                                      <p:to>
                                        <p:strVal val="visible"/>
                                      </p:to>
                                    </p:set>
                                    <p:animEffect transition="in" filter="fade">
                                      <p:cBhvr>
                                        <p:cTn id="42" dur="500"/>
                                        <p:tgtEl>
                                          <p:spTgt spid="1147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726"/>
                                        </p:tgtEl>
                                        <p:attrNameLst>
                                          <p:attrName>style.visibility</p:attrName>
                                        </p:attrNameLst>
                                      </p:cBhvr>
                                      <p:to>
                                        <p:strVal val="visible"/>
                                      </p:to>
                                    </p:set>
                                    <p:animEffect transition="in" filter="wipe(left)">
                                      <p:cBhvr>
                                        <p:cTn id="45" dur="500"/>
                                        <p:tgtEl>
                                          <p:spTgt spid="114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21" grpId="0" animBg="1"/>
      <p:bldP spid="114722" grpId="0" animBg="1"/>
      <p:bldP spid="114723" grpId="0" animBg="1"/>
      <p:bldP spid="114724" grpId="0"/>
      <p:bldP spid="114725" grpId="0"/>
      <p:bldP spid="114726" grpId="0"/>
      <p:bldP spid="11473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p:txBody>
          <a:bodyPr/>
          <a:lstStyle/>
          <a:p>
            <a:pPr eaLnBrk="1" hangingPunct="1"/>
            <a:r>
              <a:rPr lang="en-US" smtClean="0"/>
              <a:t>Price Elasticity of Supply</a:t>
            </a:r>
          </a:p>
        </p:txBody>
      </p:sp>
      <p:sp>
        <p:nvSpPr>
          <p:cNvPr id="44037" name="Rectangle 3"/>
          <p:cNvSpPr>
            <a:spLocks noGrp="1" noChangeArrowheads="1"/>
          </p:cNvSpPr>
          <p:nvPr>
            <p:ph type="body" idx="4294967295"/>
          </p:nvPr>
        </p:nvSpPr>
        <p:spPr>
          <a:xfrm>
            <a:off x="403225" y="2373313"/>
            <a:ext cx="8185150" cy="1127125"/>
          </a:xfrm>
        </p:spPr>
        <p:txBody>
          <a:bodyPr/>
          <a:lstStyle/>
          <a:p>
            <a:pPr eaLnBrk="1" hangingPunct="1"/>
            <a:r>
              <a:rPr lang="en-US" b="1" smtClean="0">
                <a:solidFill>
                  <a:srgbClr val="CC0000"/>
                </a:solidFill>
              </a:rPr>
              <a:t>Price elasticity of supply</a:t>
            </a:r>
            <a:r>
              <a:rPr lang="en-US" smtClean="0"/>
              <a:t> measures how much </a:t>
            </a:r>
            <a:r>
              <a:rPr lang="en-US" b="1" i="1" smtClean="0"/>
              <a:t>Q</a:t>
            </a:r>
            <a:r>
              <a:rPr lang="en-US" b="1" i="1" baseline="30000" smtClean="0"/>
              <a:t>s</a:t>
            </a:r>
            <a:r>
              <a:rPr lang="en-US" smtClean="0"/>
              <a:t> responds to a change in </a:t>
            </a:r>
            <a:r>
              <a:rPr lang="en-US" b="1" i="1" smtClean="0"/>
              <a:t>P</a:t>
            </a:r>
            <a:r>
              <a:rPr lang="en-US" smtClean="0"/>
              <a:t>.</a:t>
            </a:r>
          </a:p>
        </p:txBody>
      </p:sp>
      <p:grpSp>
        <p:nvGrpSpPr>
          <p:cNvPr id="2" name="Group 4"/>
          <p:cNvGrpSpPr>
            <a:grpSpLocks/>
          </p:cNvGrpSpPr>
          <p:nvPr/>
        </p:nvGrpSpPr>
        <p:grpSpPr bwMode="auto">
          <a:xfrm>
            <a:off x="758825" y="1027113"/>
            <a:ext cx="7646988" cy="1212850"/>
            <a:chOff x="486" y="1450"/>
            <a:chExt cx="4817" cy="764"/>
          </a:xfrm>
        </p:grpSpPr>
        <p:sp>
          <p:nvSpPr>
            <p:cNvPr id="44041" name="Rectangle 5"/>
            <p:cNvSpPr>
              <a:spLocks noChangeArrowheads="1"/>
            </p:cNvSpPr>
            <p:nvPr/>
          </p:nvSpPr>
          <p:spPr bwMode="auto">
            <a:xfrm>
              <a:off x="486" y="1450"/>
              <a:ext cx="4817" cy="764"/>
            </a:xfrm>
            <a:prstGeom prst="rect">
              <a:avLst/>
            </a:prstGeom>
            <a:solidFill>
              <a:srgbClr val="FFFFCC"/>
            </a:solidFill>
            <a:ln w="9525">
              <a:noFill/>
              <a:miter lim="800000"/>
              <a:headEnd/>
              <a:tailEnd/>
            </a:ln>
          </p:spPr>
          <p:txBody>
            <a:bodyPr wrap="none" anchor="ctr"/>
            <a:lstStyle/>
            <a:p>
              <a:endParaRPr lang="en-US">
                <a:cs typeface="Arial" charset="0"/>
              </a:endParaRPr>
            </a:p>
          </p:txBody>
        </p:sp>
        <p:grpSp>
          <p:nvGrpSpPr>
            <p:cNvPr id="3" name="Group 6"/>
            <p:cNvGrpSpPr>
              <a:grpSpLocks/>
            </p:cNvGrpSpPr>
            <p:nvPr/>
          </p:nvGrpSpPr>
          <p:grpSpPr bwMode="auto">
            <a:xfrm>
              <a:off x="538" y="1473"/>
              <a:ext cx="4683" cy="693"/>
              <a:chOff x="508" y="1743"/>
              <a:chExt cx="4683" cy="693"/>
            </a:xfrm>
          </p:grpSpPr>
          <p:sp>
            <p:nvSpPr>
              <p:cNvPr id="44043" name="Text Box 7"/>
              <p:cNvSpPr txBox="1">
                <a:spLocks noChangeArrowheads="1"/>
              </p:cNvSpPr>
              <p:nvPr/>
            </p:nvSpPr>
            <p:spPr bwMode="auto">
              <a:xfrm>
                <a:off x="508" y="1811"/>
                <a:ext cx="1589" cy="576"/>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Price elasticity of supply</a:t>
                </a:r>
              </a:p>
            </p:txBody>
          </p:sp>
          <p:sp>
            <p:nvSpPr>
              <p:cNvPr id="44044" name="Text Box 8"/>
              <p:cNvSpPr txBox="1">
                <a:spLocks noChangeArrowheads="1"/>
              </p:cNvSpPr>
              <p:nvPr/>
            </p:nvSpPr>
            <p:spPr bwMode="auto">
              <a:xfrm>
                <a:off x="2146" y="1949"/>
                <a:ext cx="289" cy="308"/>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sp>
            <p:nvSpPr>
              <p:cNvPr id="44045" name="Text Box 9"/>
              <p:cNvSpPr txBox="1">
                <a:spLocks noChangeArrowheads="1"/>
              </p:cNvSpPr>
              <p:nvPr/>
            </p:nvSpPr>
            <p:spPr bwMode="auto">
              <a:xfrm>
                <a:off x="2539" y="1743"/>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Q</a:t>
                </a:r>
                <a:r>
                  <a:rPr lang="en-US" sz="2700" b="1" i="1" baseline="30000">
                    <a:cs typeface="Arial" charset="0"/>
                  </a:rPr>
                  <a:t>s</a:t>
                </a:r>
              </a:p>
            </p:txBody>
          </p:sp>
          <p:sp>
            <p:nvSpPr>
              <p:cNvPr id="44046" name="Text Box 10"/>
              <p:cNvSpPr txBox="1">
                <a:spLocks noChangeArrowheads="1"/>
              </p:cNvSpPr>
              <p:nvPr/>
            </p:nvSpPr>
            <p:spPr bwMode="auto">
              <a:xfrm>
                <a:off x="2543" y="2119"/>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P</a:t>
                </a:r>
                <a:endParaRPr lang="en-US" sz="2700" b="1" i="1" baseline="30000">
                  <a:cs typeface="Arial" charset="0"/>
                </a:endParaRPr>
              </a:p>
            </p:txBody>
          </p:sp>
          <p:sp>
            <p:nvSpPr>
              <p:cNvPr id="44047" name="Line 11"/>
              <p:cNvSpPr>
                <a:spLocks noChangeShapeType="1"/>
              </p:cNvSpPr>
              <p:nvPr/>
            </p:nvSpPr>
            <p:spPr bwMode="auto">
              <a:xfrm>
                <a:off x="2599" y="2101"/>
                <a:ext cx="2546" cy="0"/>
              </a:xfrm>
              <a:prstGeom prst="line">
                <a:avLst/>
              </a:prstGeom>
              <a:noFill/>
              <a:ln w="12700">
                <a:solidFill>
                  <a:schemeClr val="tx1"/>
                </a:solidFill>
                <a:round/>
                <a:headEnd/>
                <a:tailEnd/>
              </a:ln>
            </p:spPr>
            <p:txBody>
              <a:bodyPr/>
              <a:lstStyle/>
              <a:p>
                <a:endParaRPr lang="en-US"/>
              </a:p>
            </p:txBody>
          </p:sp>
        </p:grpSp>
      </p:grpSp>
      <p:sp>
        <p:nvSpPr>
          <p:cNvPr id="125964" name="Rectangle 12"/>
          <p:cNvSpPr>
            <a:spLocks noChangeArrowheads="1"/>
          </p:cNvSpPr>
          <p:nvPr/>
        </p:nvSpPr>
        <p:spPr bwMode="auto">
          <a:xfrm>
            <a:off x="431800" y="3486150"/>
            <a:ext cx="8229600" cy="2503488"/>
          </a:xfrm>
          <a:prstGeom prst="rect">
            <a:avLst/>
          </a:prstGeom>
          <a:noFill/>
          <a:ln w="9525">
            <a:noFill/>
            <a:miter lim="800000"/>
            <a:headEnd/>
            <a:tailEnd/>
          </a:ln>
        </p:spPr>
        <p:txBody>
          <a:bodyPr/>
          <a:lstStyle/>
          <a:p>
            <a:pPr marL="342900" indent="-342900">
              <a:lnSpc>
                <a:spcPct val="105000"/>
              </a:lnSpc>
              <a:spcBef>
                <a:spcPct val="45000"/>
              </a:spcBef>
              <a:buClr>
                <a:srgbClr val="A3C167"/>
              </a:buClr>
              <a:buSzPct val="100000"/>
              <a:buFont typeface="Wingdings" pitchFamily="2" charset="2"/>
              <a:buChar char="§"/>
            </a:pPr>
            <a:r>
              <a:rPr lang="en-US" sz="2800" dirty="0">
                <a:cs typeface="Arial" charset="0"/>
              </a:rPr>
              <a:t>Loosely speaking, it measures sellers’ </a:t>
            </a:r>
            <a:br>
              <a:rPr lang="en-US" sz="2800" dirty="0">
                <a:cs typeface="Arial" charset="0"/>
              </a:rPr>
            </a:br>
            <a:r>
              <a:rPr lang="en-US" sz="2800" dirty="0">
                <a:cs typeface="Arial" charset="0"/>
              </a:rPr>
              <a:t>price-sensitivity.  </a:t>
            </a:r>
          </a:p>
          <a:p>
            <a:pPr marL="342900" indent="-342900">
              <a:lnSpc>
                <a:spcPct val="105000"/>
              </a:lnSpc>
              <a:spcBef>
                <a:spcPct val="45000"/>
              </a:spcBef>
              <a:buClr>
                <a:srgbClr val="A3C167"/>
              </a:buClr>
              <a:buSzPct val="100000"/>
              <a:buFont typeface="Wingdings" pitchFamily="2" charset="2"/>
              <a:buChar char="§"/>
            </a:pPr>
            <a:r>
              <a:rPr lang="en-US" sz="2800" dirty="0">
                <a:cs typeface="Arial" charset="0"/>
              </a:rPr>
              <a:t>Again, use the midpoint method to compute the percentage changes.  </a:t>
            </a:r>
          </a:p>
        </p:txBody>
      </p:sp>
      <p:sp>
        <p:nvSpPr>
          <p:cNvPr id="4404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64">
                                            <p:txEl>
                                              <p:pRg st="0" end="0"/>
                                            </p:txEl>
                                          </p:spTgt>
                                        </p:tgtEl>
                                        <p:attrNameLst>
                                          <p:attrName>style.visibility</p:attrName>
                                        </p:attrNameLst>
                                      </p:cBhvr>
                                      <p:to>
                                        <p:strVal val="visible"/>
                                      </p:to>
                                    </p:set>
                                    <p:animEffect transition="in" filter="wipe(left)">
                                      <p:cBhvr>
                                        <p:cTn id="17" dur="500"/>
                                        <p:tgtEl>
                                          <p:spTgt spid="1259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964">
                                            <p:txEl>
                                              <p:pRg st="1" end="1"/>
                                            </p:txEl>
                                          </p:spTgt>
                                        </p:tgtEl>
                                        <p:attrNameLst>
                                          <p:attrName>style.visibility</p:attrName>
                                        </p:attrNameLst>
                                      </p:cBhvr>
                                      <p:to>
                                        <p:strVal val="visible"/>
                                      </p:to>
                                    </p:set>
                                    <p:animEffect transition="in" filter="wipe(left)">
                                      <p:cBhvr>
                                        <p:cTn id="22" dur="500"/>
                                        <p:tgtEl>
                                          <p:spTgt spid="125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P spid="12596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mtClean="0"/>
              <a:t>Elasticity</a:t>
            </a:r>
          </a:p>
        </p:txBody>
      </p:sp>
      <p:sp>
        <p:nvSpPr>
          <p:cNvPr id="9221" name="Rectangle 3"/>
          <p:cNvSpPr>
            <a:spLocks noGrp="1" noChangeArrowheads="1"/>
          </p:cNvSpPr>
          <p:nvPr>
            <p:ph idx="1"/>
          </p:nvPr>
        </p:nvSpPr>
        <p:spPr/>
        <p:txBody>
          <a:bodyPr/>
          <a:lstStyle/>
          <a:p>
            <a:pPr eaLnBrk="1" hangingPunct="1"/>
            <a:r>
              <a:rPr lang="en-US" smtClean="0"/>
              <a:t>Basic idea:  </a:t>
            </a:r>
            <a:br>
              <a:rPr lang="en-US" smtClean="0"/>
            </a:br>
            <a:r>
              <a:rPr lang="en-US" smtClean="0"/>
              <a:t>Elasticity measures how much one variable responds to changes in another variable.  </a:t>
            </a:r>
          </a:p>
          <a:p>
            <a:pPr lvl="1" eaLnBrk="1" hangingPunct="1">
              <a:lnSpc>
                <a:spcPct val="105000"/>
              </a:lnSpc>
            </a:pPr>
            <a:r>
              <a:rPr lang="en-US" smtClean="0"/>
              <a:t>One type of elasticity measures how much demand for your websites will fall if you raise your price.  </a:t>
            </a:r>
          </a:p>
          <a:p>
            <a:pPr eaLnBrk="1" hangingPunct="1"/>
            <a:r>
              <a:rPr lang="en-US" smtClean="0"/>
              <a:t>Definition:  </a:t>
            </a:r>
            <a:br>
              <a:rPr lang="en-US" smtClean="0"/>
            </a:br>
            <a:r>
              <a:rPr lang="en-US" b="1" smtClean="0">
                <a:solidFill>
                  <a:srgbClr val="CC0000"/>
                </a:solidFill>
              </a:rPr>
              <a:t>Elasticity</a:t>
            </a:r>
            <a:r>
              <a:rPr lang="en-US" smtClean="0"/>
              <a:t> is a numerical measure of the responsiveness of  </a:t>
            </a:r>
            <a:r>
              <a:rPr lang="en-US" b="1" i="1" smtClean="0"/>
              <a:t>Q</a:t>
            </a:r>
            <a:r>
              <a:rPr lang="en-US" b="1" i="1" baseline="30000" smtClean="0"/>
              <a:t>d</a:t>
            </a:r>
            <a:r>
              <a:rPr lang="en-US" smtClean="0"/>
              <a:t>  or  </a:t>
            </a:r>
            <a:r>
              <a:rPr lang="en-US" b="1" i="1" smtClean="0"/>
              <a:t>Q</a:t>
            </a:r>
            <a:r>
              <a:rPr lang="en-US" b="1" i="1" baseline="30000" smtClean="0"/>
              <a:t>s</a:t>
            </a:r>
            <a:r>
              <a:rPr lang="en-US" smtClean="0"/>
              <a:t>  to one of its determinants.  </a:t>
            </a:r>
          </a:p>
        </p:txBody>
      </p:sp>
      <p:sp>
        <p:nvSpPr>
          <p:cNvPr id="92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wipe(left)">
                                      <p:cBhvr>
                                        <p:cTn id="7" dur="500"/>
                                        <p:tgtEl>
                                          <p:spTgt spid="9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wipe(left)">
                                      <p:cBhvr>
                                        <p:cTn id="12" dur="500"/>
                                        <p:tgtEl>
                                          <p:spTgt spid="9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wipe(left)">
                                      <p:cBhvr>
                                        <p:cTn id="17"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7202488" y="3375025"/>
            <a:ext cx="547687" cy="2081213"/>
            <a:chOff x="4537" y="2126"/>
            <a:chExt cx="345" cy="1311"/>
          </a:xfrm>
        </p:grpSpPr>
        <p:sp>
          <p:nvSpPr>
            <p:cNvPr id="45103" name="Line 20"/>
            <p:cNvSpPr>
              <a:spLocks noChangeShapeType="1"/>
            </p:cNvSpPr>
            <p:nvPr/>
          </p:nvSpPr>
          <p:spPr bwMode="auto">
            <a:xfrm>
              <a:off x="4709" y="2126"/>
              <a:ext cx="0" cy="1025"/>
            </a:xfrm>
            <a:prstGeom prst="line">
              <a:avLst/>
            </a:prstGeom>
            <a:noFill/>
            <a:ln w="9525">
              <a:solidFill>
                <a:srgbClr val="777777"/>
              </a:solidFill>
              <a:prstDash val="lgDash"/>
              <a:round/>
              <a:headEnd/>
              <a:tailEnd/>
            </a:ln>
          </p:spPr>
          <p:txBody>
            <a:bodyPr/>
            <a:lstStyle/>
            <a:p>
              <a:endParaRPr lang="en-US"/>
            </a:p>
          </p:txBody>
        </p:sp>
        <p:sp>
          <p:nvSpPr>
            <p:cNvPr id="45104" name="Text Box 27"/>
            <p:cNvSpPr txBox="1">
              <a:spLocks noChangeArrowheads="1"/>
            </p:cNvSpPr>
            <p:nvPr/>
          </p:nvSpPr>
          <p:spPr bwMode="auto">
            <a:xfrm>
              <a:off x="4537" y="3149"/>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grpSp>
      <p:sp>
        <p:nvSpPr>
          <p:cNvPr id="45061" name="Rectangle 2"/>
          <p:cNvSpPr>
            <a:spLocks noGrp="1" noChangeArrowheads="1"/>
          </p:cNvSpPr>
          <p:nvPr>
            <p:ph type="title" idx="4294967295"/>
          </p:nvPr>
        </p:nvSpPr>
        <p:spPr/>
        <p:txBody>
          <a:bodyPr/>
          <a:lstStyle/>
          <a:p>
            <a:pPr eaLnBrk="1" hangingPunct="1"/>
            <a:r>
              <a:rPr lang="en-US" smtClean="0"/>
              <a:t>Price Elasticity of Supply</a:t>
            </a:r>
          </a:p>
        </p:txBody>
      </p:sp>
      <p:sp>
        <p:nvSpPr>
          <p:cNvPr id="126979" name="Rectangle 3"/>
          <p:cNvSpPr>
            <a:spLocks noGrp="1" noChangeArrowheads="1"/>
          </p:cNvSpPr>
          <p:nvPr>
            <p:ph type="body" idx="4294967295"/>
          </p:nvPr>
        </p:nvSpPr>
        <p:spPr>
          <a:xfrm>
            <a:off x="838200" y="3136900"/>
            <a:ext cx="2132013" cy="1804988"/>
          </a:xfrm>
        </p:spPr>
        <p:txBody>
          <a:bodyPr>
            <a:normAutofit lnSpcReduction="10000"/>
          </a:bodyPr>
          <a:lstStyle/>
          <a:p>
            <a:pPr marL="0" indent="0" eaLnBrk="1" hangingPunct="1">
              <a:buFont typeface="Wingdings" pitchFamily="2" charset="2"/>
              <a:buNone/>
            </a:pPr>
            <a:r>
              <a:rPr lang="en-US" sz="2700" smtClean="0"/>
              <a:t>Price </a:t>
            </a:r>
            <a:br>
              <a:rPr lang="en-US" sz="2700" smtClean="0"/>
            </a:br>
            <a:r>
              <a:rPr lang="en-US" sz="2700" smtClean="0"/>
              <a:t>elasticity </a:t>
            </a:r>
            <a:br>
              <a:rPr lang="en-US" sz="2700" smtClean="0"/>
            </a:br>
            <a:r>
              <a:rPr lang="en-US" sz="2700" smtClean="0"/>
              <a:t>of supply equals  </a:t>
            </a:r>
          </a:p>
        </p:txBody>
      </p:sp>
      <p:sp>
        <p:nvSpPr>
          <p:cNvPr id="4506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3" name="Group 5"/>
          <p:cNvGrpSpPr>
            <a:grpSpLocks/>
          </p:cNvGrpSpPr>
          <p:nvPr/>
        </p:nvGrpSpPr>
        <p:grpSpPr bwMode="auto">
          <a:xfrm>
            <a:off x="5343525" y="2346325"/>
            <a:ext cx="3406775" cy="2876550"/>
            <a:chOff x="3226" y="1041"/>
            <a:chExt cx="2146" cy="1812"/>
          </a:xfrm>
        </p:grpSpPr>
        <p:grpSp>
          <p:nvGrpSpPr>
            <p:cNvPr id="4" name="Group 6"/>
            <p:cNvGrpSpPr>
              <a:grpSpLocks/>
            </p:cNvGrpSpPr>
            <p:nvPr/>
          </p:nvGrpSpPr>
          <p:grpSpPr bwMode="auto">
            <a:xfrm>
              <a:off x="3421" y="1302"/>
              <a:ext cx="1661" cy="1413"/>
              <a:chOff x="1098" y="1361"/>
              <a:chExt cx="2116" cy="2027"/>
            </a:xfrm>
          </p:grpSpPr>
          <p:sp>
            <p:nvSpPr>
              <p:cNvPr id="45101"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45102"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45099" name="Text Box 9"/>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45100" name="Text Box 10"/>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54"/>
          <p:cNvGrpSpPr>
            <a:grpSpLocks/>
          </p:cNvGrpSpPr>
          <p:nvPr/>
        </p:nvGrpSpPr>
        <p:grpSpPr bwMode="auto">
          <a:xfrm>
            <a:off x="6370638" y="2566988"/>
            <a:ext cx="2190750" cy="2189162"/>
            <a:chOff x="4013" y="1617"/>
            <a:chExt cx="1380" cy="1379"/>
          </a:xfrm>
        </p:grpSpPr>
        <p:sp>
          <p:nvSpPr>
            <p:cNvPr id="45096" name="Line 12"/>
            <p:cNvSpPr>
              <a:spLocks noChangeShapeType="1"/>
            </p:cNvSpPr>
            <p:nvPr/>
          </p:nvSpPr>
          <p:spPr bwMode="auto">
            <a:xfrm rot="6600000">
              <a:off x="3783" y="1847"/>
              <a:ext cx="1379" cy="919"/>
            </a:xfrm>
            <a:prstGeom prst="line">
              <a:avLst/>
            </a:prstGeom>
            <a:noFill/>
            <a:ln w="38100">
              <a:solidFill>
                <a:srgbClr val="003399"/>
              </a:solidFill>
              <a:round/>
              <a:headEnd/>
              <a:tailEnd/>
            </a:ln>
          </p:spPr>
          <p:txBody>
            <a:bodyPr/>
            <a:lstStyle/>
            <a:p>
              <a:endParaRPr lang="en-US"/>
            </a:p>
          </p:txBody>
        </p:sp>
        <p:sp>
          <p:nvSpPr>
            <p:cNvPr id="45097" name="Text Box 13"/>
            <p:cNvSpPr txBox="1">
              <a:spLocks noChangeArrowheads="1"/>
            </p:cNvSpPr>
            <p:nvPr/>
          </p:nvSpPr>
          <p:spPr bwMode="auto">
            <a:xfrm>
              <a:off x="5073" y="1632"/>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6" name="Group 59"/>
          <p:cNvGrpSpPr>
            <a:grpSpLocks/>
          </p:cNvGrpSpPr>
          <p:nvPr/>
        </p:nvGrpSpPr>
        <p:grpSpPr bwMode="auto">
          <a:xfrm>
            <a:off x="5062538" y="3167063"/>
            <a:ext cx="2479675" cy="457200"/>
            <a:chOff x="3189" y="1995"/>
            <a:chExt cx="1562" cy="288"/>
          </a:xfrm>
        </p:grpSpPr>
        <p:sp>
          <p:nvSpPr>
            <p:cNvPr id="45093" name="Text Box 16"/>
            <p:cNvSpPr txBox="1">
              <a:spLocks noChangeArrowheads="1"/>
            </p:cNvSpPr>
            <p:nvPr/>
          </p:nvSpPr>
          <p:spPr bwMode="auto">
            <a:xfrm>
              <a:off x="3189" y="1995"/>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45094" name="Line 19"/>
            <p:cNvSpPr>
              <a:spLocks noChangeShapeType="1"/>
            </p:cNvSpPr>
            <p:nvPr/>
          </p:nvSpPr>
          <p:spPr bwMode="auto">
            <a:xfrm>
              <a:off x="3570" y="2124"/>
              <a:ext cx="1139" cy="0"/>
            </a:xfrm>
            <a:prstGeom prst="line">
              <a:avLst/>
            </a:prstGeom>
            <a:noFill/>
            <a:ln w="9525">
              <a:solidFill>
                <a:srgbClr val="777777"/>
              </a:solidFill>
              <a:prstDash val="lgDash"/>
              <a:round/>
              <a:headEnd/>
              <a:tailEnd/>
            </a:ln>
          </p:spPr>
          <p:txBody>
            <a:bodyPr/>
            <a:lstStyle/>
            <a:p>
              <a:endParaRPr lang="en-US"/>
            </a:p>
          </p:txBody>
        </p:sp>
        <p:sp>
          <p:nvSpPr>
            <p:cNvPr id="45095" name="Oval 23"/>
            <p:cNvSpPr>
              <a:spLocks noChangeArrowheads="1"/>
            </p:cNvSpPr>
            <p:nvPr/>
          </p:nvSpPr>
          <p:spPr bwMode="auto">
            <a:xfrm>
              <a:off x="4663" y="208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58"/>
          <p:cNvGrpSpPr>
            <a:grpSpLocks/>
          </p:cNvGrpSpPr>
          <p:nvPr/>
        </p:nvGrpSpPr>
        <p:grpSpPr bwMode="auto">
          <a:xfrm>
            <a:off x="5045075" y="3686175"/>
            <a:ext cx="1958975" cy="1766888"/>
            <a:chOff x="3178" y="2322"/>
            <a:chExt cx="1234" cy="1113"/>
          </a:xfrm>
        </p:grpSpPr>
        <p:sp>
          <p:nvSpPr>
            <p:cNvPr id="45087" name="Text Box 17"/>
            <p:cNvSpPr txBox="1">
              <a:spLocks noChangeArrowheads="1"/>
            </p:cNvSpPr>
            <p:nvPr/>
          </p:nvSpPr>
          <p:spPr bwMode="auto">
            <a:xfrm>
              <a:off x="4042" y="314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45088" name="Text Box 26"/>
            <p:cNvSpPr txBox="1">
              <a:spLocks noChangeArrowheads="1"/>
            </p:cNvSpPr>
            <p:nvPr/>
          </p:nvSpPr>
          <p:spPr bwMode="auto">
            <a:xfrm>
              <a:off x="3178" y="2322"/>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grpSp>
          <p:nvGrpSpPr>
            <p:cNvPr id="8" name="Group 28"/>
            <p:cNvGrpSpPr>
              <a:grpSpLocks/>
            </p:cNvGrpSpPr>
            <p:nvPr/>
          </p:nvGrpSpPr>
          <p:grpSpPr bwMode="auto">
            <a:xfrm>
              <a:off x="3563" y="2469"/>
              <a:ext cx="680" cy="680"/>
              <a:chOff x="357" y="2450"/>
              <a:chExt cx="795" cy="646"/>
            </a:xfrm>
          </p:grpSpPr>
          <p:sp>
            <p:nvSpPr>
              <p:cNvPr id="45091" name="Line 29"/>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45092" name="Line 30"/>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45090" name="Oval 33"/>
            <p:cNvSpPr>
              <a:spLocks noChangeArrowheads="1"/>
            </p:cNvSpPr>
            <p:nvPr/>
          </p:nvSpPr>
          <p:spPr bwMode="auto">
            <a:xfrm>
              <a:off x="4198" y="242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27010" name="Line 34"/>
          <p:cNvSpPr>
            <a:spLocks noChangeShapeType="1"/>
          </p:cNvSpPr>
          <p:nvPr/>
        </p:nvSpPr>
        <p:spPr bwMode="auto">
          <a:xfrm flipH="1" flipV="1">
            <a:off x="5810250" y="3387725"/>
            <a:ext cx="0" cy="508000"/>
          </a:xfrm>
          <a:prstGeom prst="line">
            <a:avLst/>
          </a:prstGeom>
          <a:noFill/>
          <a:ln w="50800">
            <a:solidFill>
              <a:srgbClr val="FF6600"/>
            </a:solidFill>
            <a:round/>
            <a:headEnd/>
            <a:tailEnd type="triangle" w="lg" len="med"/>
          </a:ln>
        </p:spPr>
        <p:txBody>
          <a:bodyPr/>
          <a:lstStyle/>
          <a:p>
            <a:endParaRPr lang="en-US"/>
          </a:p>
        </p:txBody>
      </p:sp>
      <p:sp>
        <p:nvSpPr>
          <p:cNvPr id="127011" name="Line 35"/>
          <p:cNvSpPr>
            <a:spLocks noChangeShapeType="1"/>
          </p:cNvSpPr>
          <p:nvPr/>
        </p:nvSpPr>
        <p:spPr bwMode="auto">
          <a:xfrm rot="5400000" flipV="1">
            <a:off x="7104063" y="4475162"/>
            <a:ext cx="0" cy="733425"/>
          </a:xfrm>
          <a:prstGeom prst="line">
            <a:avLst/>
          </a:prstGeom>
          <a:noFill/>
          <a:ln w="50800">
            <a:solidFill>
              <a:srgbClr val="FF6600"/>
            </a:solidFill>
            <a:round/>
            <a:headEnd/>
            <a:tailEnd type="triangle" w="lg" len="med"/>
          </a:ln>
        </p:spPr>
        <p:txBody>
          <a:bodyPr/>
          <a:lstStyle/>
          <a:p>
            <a:endParaRPr lang="en-US"/>
          </a:p>
        </p:txBody>
      </p:sp>
      <p:sp>
        <p:nvSpPr>
          <p:cNvPr id="127012" name="Text Box 36"/>
          <p:cNvSpPr txBox="1">
            <a:spLocks noChangeArrowheads="1"/>
          </p:cNvSpPr>
          <p:nvPr/>
        </p:nvSpPr>
        <p:spPr bwMode="auto">
          <a:xfrm>
            <a:off x="3878263" y="2997200"/>
            <a:ext cx="1203325"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rises by 8%</a:t>
            </a:r>
          </a:p>
        </p:txBody>
      </p:sp>
      <p:sp>
        <p:nvSpPr>
          <p:cNvPr id="127013" name="Text Box 37"/>
          <p:cNvSpPr txBox="1">
            <a:spLocks noChangeArrowheads="1"/>
          </p:cNvSpPr>
          <p:nvPr/>
        </p:nvSpPr>
        <p:spPr bwMode="auto">
          <a:xfrm>
            <a:off x="5213350" y="5456238"/>
            <a:ext cx="1281113"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rises by 16%</a:t>
            </a:r>
          </a:p>
        </p:txBody>
      </p:sp>
      <p:grpSp>
        <p:nvGrpSpPr>
          <p:cNvPr id="9" name="Group 62"/>
          <p:cNvGrpSpPr>
            <a:grpSpLocks/>
          </p:cNvGrpSpPr>
          <p:nvPr/>
        </p:nvGrpSpPr>
        <p:grpSpPr bwMode="auto">
          <a:xfrm>
            <a:off x="1239838" y="5010150"/>
            <a:ext cx="2146300" cy="984250"/>
            <a:chOff x="781" y="3156"/>
            <a:chExt cx="1352" cy="620"/>
          </a:xfrm>
        </p:grpSpPr>
        <p:grpSp>
          <p:nvGrpSpPr>
            <p:cNvPr id="10" name="Group 38"/>
            <p:cNvGrpSpPr>
              <a:grpSpLocks/>
            </p:cNvGrpSpPr>
            <p:nvPr/>
          </p:nvGrpSpPr>
          <p:grpSpPr bwMode="auto">
            <a:xfrm>
              <a:off x="781" y="3156"/>
              <a:ext cx="642" cy="620"/>
              <a:chOff x="3422" y="3211"/>
              <a:chExt cx="642" cy="620"/>
            </a:xfrm>
          </p:grpSpPr>
          <p:sp>
            <p:nvSpPr>
              <p:cNvPr id="45084" name="Text Box 39"/>
              <p:cNvSpPr txBox="1">
                <a:spLocks noChangeArrowheads="1"/>
              </p:cNvSpPr>
              <p:nvPr/>
            </p:nvSpPr>
            <p:spPr bwMode="auto">
              <a:xfrm>
                <a:off x="3422" y="3211"/>
                <a:ext cx="642" cy="317"/>
              </a:xfrm>
              <a:prstGeom prst="rect">
                <a:avLst/>
              </a:prstGeom>
              <a:noFill/>
              <a:ln w="9525">
                <a:noFill/>
                <a:miter lim="800000"/>
                <a:headEnd/>
                <a:tailEnd/>
              </a:ln>
            </p:spPr>
            <p:txBody>
              <a:bodyPr>
                <a:spAutoFit/>
              </a:bodyPr>
              <a:lstStyle/>
              <a:p>
                <a:pPr algn="ctr">
                  <a:spcBef>
                    <a:spcPct val="50000"/>
                  </a:spcBef>
                </a:pPr>
                <a:r>
                  <a:rPr lang="en-US" sz="2700">
                    <a:cs typeface="Arial" charset="0"/>
                  </a:rPr>
                  <a:t>16%</a:t>
                </a:r>
                <a:endParaRPr lang="en-US" sz="2700" b="1" i="1" baseline="30000">
                  <a:cs typeface="Arial" charset="0"/>
                </a:endParaRPr>
              </a:p>
            </p:txBody>
          </p:sp>
          <p:sp>
            <p:nvSpPr>
              <p:cNvPr id="45085" name="Text Box 40"/>
              <p:cNvSpPr txBox="1">
                <a:spLocks noChangeArrowheads="1"/>
              </p:cNvSpPr>
              <p:nvPr/>
            </p:nvSpPr>
            <p:spPr bwMode="auto">
              <a:xfrm>
                <a:off x="3430" y="3514"/>
                <a:ext cx="622" cy="317"/>
              </a:xfrm>
              <a:prstGeom prst="rect">
                <a:avLst/>
              </a:prstGeom>
              <a:noFill/>
              <a:ln w="9525">
                <a:noFill/>
                <a:miter lim="800000"/>
                <a:headEnd/>
                <a:tailEnd/>
              </a:ln>
            </p:spPr>
            <p:txBody>
              <a:bodyPr>
                <a:spAutoFit/>
              </a:bodyPr>
              <a:lstStyle/>
              <a:p>
                <a:pPr algn="ctr">
                  <a:spcBef>
                    <a:spcPct val="50000"/>
                  </a:spcBef>
                </a:pPr>
                <a:r>
                  <a:rPr lang="en-US" sz="2700">
                    <a:cs typeface="Arial" charset="0"/>
                  </a:rPr>
                  <a:t>8%</a:t>
                </a:r>
                <a:endParaRPr lang="en-US" sz="2700" b="1" i="1" baseline="30000">
                  <a:cs typeface="Arial" charset="0"/>
                </a:endParaRPr>
              </a:p>
            </p:txBody>
          </p:sp>
          <p:sp>
            <p:nvSpPr>
              <p:cNvPr id="45086" name="Line 41"/>
              <p:cNvSpPr>
                <a:spLocks noChangeShapeType="1"/>
              </p:cNvSpPr>
              <p:nvPr/>
            </p:nvSpPr>
            <p:spPr bwMode="auto">
              <a:xfrm flipV="1">
                <a:off x="3484" y="3522"/>
                <a:ext cx="501" cy="0"/>
              </a:xfrm>
              <a:prstGeom prst="line">
                <a:avLst/>
              </a:prstGeom>
              <a:noFill/>
              <a:ln w="12700">
                <a:solidFill>
                  <a:schemeClr val="tx1"/>
                </a:solidFill>
                <a:round/>
                <a:headEnd/>
                <a:tailEnd/>
              </a:ln>
            </p:spPr>
            <p:txBody>
              <a:bodyPr/>
              <a:lstStyle/>
              <a:p>
                <a:endParaRPr lang="en-US"/>
              </a:p>
            </p:txBody>
          </p:sp>
        </p:grpSp>
        <p:sp>
          <p:nvSpPr>
            <p:cNvPr id="45083" name="Text Box 42"/>
            <p:cNvSpPr txBox="1">
              <a:spLocks noChangeArrowheads="1"/>
            </p:cNvSpPr>
            <p:nvPr/>
          </p:nvSpPr>
          <p:spPr bwMode="auto">
            <a:xfrm>
              <a:off x="1347" y="3308"/>
              <a:ext cx="786" cy="308"/>
            </a:xfrm>
            <a:prstGeom prst="rect">
              <a:avLst/>
            </a:prstGeom>
            <a:noFill/>
            <a:ln w="9525">
              <a:noFill/>
              <a:miter lim="800000"/>
              <a:headEnd/>
              <a:tailEnd/>
            </a:ln>
          </p:spPr>
          <p:txBody>
            <a:bodyPr>
              <a:spAutoFit/>
            </a:bodyPr>
            <a:lstStyle/>
            <a:p>
              <a:pPr algn="ctr">
                <a:spcBef>
                  <a:spcPct val="50000"/>
                </a:spcBef>
              </a:pPr>
              <a:r>
                <a:rPr lang="en-US" sz="2600">
                  <a:cs typeface="Arial" charset="0"/>
                </a:rPr>
                <a:t>=  2.0</a:t>
              </a:r>
            </a:p>
          </p:txBody>
        </p:sp>
      </p:grpSp>
      <p:grpSp>
        <p:nvGrpSpPr>
          <p:cNvPr id="11" name="Group 43"/>
          <p:cNvGrpSpPr>
            <a:grpSpLocks/>
          </p:cNvGrpSpPr>
          <p:nvPr/>
        </p:nvGrpSpPr>
        <p:grpSpPr bwMode="auto">
          <a:xfrm>
            <a:off x="758825" y="1027113"/>
            <a:ext cx="7646988" cy="1212850"/>
            <a:chOff x="486" y="1450"/>
            <a:chExt cx="4817" cy="764"/>
          </a:xfrm>
        </p:grpSpPr>
        <p:sp>
          <p:nvSpPr>
            <p:cNvPr id="45075" name="Rectangle 44"/>
            <p:cNvSpPr>
              <a:spLocks noChangeArrowheads="1"/>
            </p:cNvSpPr>
            <p:nvPr/>
          </p:nvSpPr>
          <p:spPr bwMode="auto">
            <a:xfrm>
              <a:off x="486" y="1450"/>
              <a:ext cx="4817" cy="764"/>
            </a:xfrm>
            <a:prstGeom prst="rect">
              <a:avLst/>
            </a:prstGeom>
            <a:solidFill>
              <a:srgbClr val="FFFFCC"/>
            </a:solidFill>
            <a:ln w="9525">
              <a:noFill/>
              <a:miter lim="800000"/>
              <a:headEnd/>
              <a:tailEnd/>
            </a:ln>
          </p:spPr>
          <p:txBody>
            <a:bodyPr wrap="none" anchor="ctr"/>
            <a:lstStyle/>
            <a:p>
              <a:endParaRPr lang="en-US">
                <a:cs typeface="Arial" charset="0"/>
              </a:endParaRPr>
            </a:p>
          </p:txBody>
        </p:sp>
        <p:grpSp>
          <p:nvGrpSpPr>
            <p:cNvPr id="12" name="Group 45"/>
            <p:cNvGrpSpPr>
              <a:grpSpLocks/>
            </p:cNvGrpSpPr>
            <p:nvPr/>
          </p:nvGrpSpPr>
          <p:grpSpPr bwMode="auto">
            <a:xfrm>
              <a:off x="538" y="1473"/>
              <a:ext cx="4683" cy="693"/>
              <a:chOff x="508" y="1743"/>
              <a:chExt cx="4683" cy="693"/>
            </a:xfrm>
          </p:grpSpPr>
          <p:sp>
            <p:nvSpPr>
              <p:cNvPr id="45077" name="Text Box 46"/>
              <p:cNvSpPr txBox="1">
                <a:spLocks noChangeArrowheads="1"/>
              </p:cNvSpPr>
              <p:nvPr/>
            </p:nvSpPr>
            <p:spPr bwMode="auto">
              <a:xfrm>
                <a:off x="508" y="1811"/>
                <a:ext cx="1589" cy="576"/>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Price elasticity of supply</a:t>
                </a:r>
              </a:p>
            </p:txBody>
          </p:sp>
          <p:sp>
            <p:nvSpPr>
              <p:cNvPr id="45078" name="Text Box 47"/>
              <p:cNvSpPr txBox="1">
                <a:spLocks noChangeArrowheads="1"/>
              </p:cNvSpPr>
              <p:nvPr/>
            </p:nvSpPr>
            <p:spPr bwMode="auto">
              <a:xfrm>
                <a:off x="2146" y="1949"/>
                <a:ext cx="289" cy="308"/>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sp>
            <p:nvSpPr>
              <p:cNvPr id="45079" name="Text Box 48"/>
              <p:cNvSpPr txBox="1">
                <a:spLocks noChangeArrowheads="1"/>
              </p:cNvSpPr>
              <p:nvPr/>
            </p:nvSpPr>
            <p:spPr bwMode="auto">
              <a:xfrm>
                <a:off x="2539" y="1743"/>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Q</a:t>
                </a:r>
                <a:r>
                  <a:rPr lang="en-US" sz="2700" b="1" i="1" baseline="30000">
                    <a:cs typeface="Arial" charset="0"/>
                  </a:rPr>
                  <a:t>s</a:t>
                </a:r>
              </a:p>
            </p:txBody>
          </p:sp>
          <p:sp>
            <p:nvSpPr>
              <p:cNvPr id="45080" name="Text Box 49"/>
              <p:cNvSpPr txBox="1">
                <a:spLocks noChangeArrowheads="1"/>
              </p:cNvSpPr>
              <p:nvPr/>
            </p:nvSpPr>
            <p:spPr bwMode="auto">
              <a:xfrm>
                <a:off x="2543" y="2119"/>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P</a:t>
                </a:r>
                <a:endParaRPr lang="en-US" sz="2700" b="1" i="1" baseline="30000">
                  <a:cs typeface="Arial" charset="0"/>
                </a:endParaRPr>
              </a:p>
            </p:txBody>
          </p:sp>
          <p:sp>
            <p:nvSpPr>
              <p:cNvPr id="45081" name="Line 50"/>
              <p:cNvSpPr>
                <a:spLocks noChangeShapeType="1"/>
              </p:cNvSpPr>
              <p:nvPr/>
            </p:nvSpPr>
            <p:spPr bwMode="auto">
              <a:xfrm>
                <a:off x="2599" y="2101"/>
                <a:ext cx="2546" cy="0"/>
              </a:xfrm>
              <a:prstGeom prst="line">
                <a:avLst/>
              </a:prstGeom>
              <a:noFill/>
              <a:ln w="12700">
                <a:solidFill>
                  <a:schemeClr val="tx1"/>
                </a:solidFill>
                <a:round/>
                <a:headEnd/>
                <a:tailEnd/>
              </a:ln>
            </p:spPr>
            <p:txBody>
              <a:bodyPr/>
              <a:lstStyle/>
              <a:p>
                <a:endParaRPr lang="en-US"/>
              </a:p>
            </p:txBody>
          </p:sp>
        </p:grpSp>
      </p:grpSp>
      <p:sp>
        <p:nvSpPr>
          <p:cNvPr id="45074" name="Text Box 51"/>
          <p:cNvSpPr txBox="1">
            <a:spLocks noChangeArrowheads="1"/>
          </p:cNvSpPr>
          <p:nvPr/>
        </p:nvSpPr>
        <p:spPr bwMode="auto">
          <a:xfrm>
            <a:off x="555625" y="2574925"/>
            <a:ext cx="2005013" cy="519113"/>
          </a:xfrm>
          <a:prstGeom prst="rect">
            <a:avLst/>
          </a:prstGeom>
          <a:noFill/>
          <a:ln w="9525">
            <a:noFill/>
            <a:miter lim="800000"/>
            <a:headEnd/>
            <a:tailEnd/>
          </a:ln>
        </p:spPr>
        <p:txBody>
          <a:bodyPr>
            <a:spAutoFit/>
          </a:bodyPr>
          <a:lstStyle/>
          <a:p>
            <a:pPr algn="ctr">
              <a:spcBef>
                <a:spcPct val="50000"/>
              </a:spcBef>
            </a:pPr>
            <a:r>
              <a:rPr lang="en-US" sz="2800" u="sng">
                <a:cs typeface="Arial" charset="0"/>
              </a:rPr>
              <a:t>Example: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012"/>
                                        </p:tgtEl>
                                        <p:attrNameLst>
                                          <p:attrName>style.visibility</p:attrName>
                                        </p:attrNameLst>
                                      </p:cBhvr>
                                      <p:to>
                                        <p:strVal val="visible"/>
                                      </p:to>
                                    </p:set>
                                    <p:animEffect transition="in" filter="dissolve">
                                      <p:cBhvr>
                                        <p:cTn id="7" dur="500"/>
                                        <p:tgtEl>
                                          <p:spTgt spid="1270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7010"/>
                                        </p:tgtEl>
                                        <p:attrNameLst>
                                          <p:attrName>style.visibility</p:attrName>
                                        </p:attrNameLst>
                                      </p:cBhvr>
                                      <p:to>
                                        <p:strVal val="visible"/>
                                      </p:to>
                                    </p:set>
                                    <p:animEffect transition="in" filter="wipe(down)">
                                      <p:cBhvr>
                                        <p:cTn id="11" dur="500"/>
                                        <p:tgtEl>
                                          <p:spTgt spid="1270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7013"/>
                                        </p:tgtEl>
                                        <p:attrNameLst>
                                          <p:attrName>style.visibility</p:attrName>
                                        </p:attrNameLst>
                                      </p:cBhvr>
                                      <p:to>
                                        <p:strVal val="visible"/>
                                      </p:to>
                                    </p:set>
                                    <p:animEffect transition="in" filter="dissolve">
                                      <p:cBhvr>
                                        <p:cTn id="20" dur="500"/>
                                        <p:tgtEl>
                                          <p:spTgt spid="1270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7011"/>
                                        </p:tgtEl>
                                        <p:attrNameLst>
                                          <p:attrName>style.visibility</p:attrName>
                                        </p:attrNameLst>
                                      </p:cBhvr>
                                      <p:to>
                                        <p:strVal val="visible"/>
                                      </p:to>
                                    </p:set>
                                    <p:animEffect transition="in" filter="wipe(left)">
                                      <p:cBhvr>
                                        <p:cTn id="24" dur="500"/>
                                        <p:tgtEl>
                                          <p:spTgt spid="127011"/>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6979">
                                            <p:txEl>
                                              <p:pRg st="0" end="0"/>
                                            </p:txEl>
                                          </p:spTgt>
                                        </p:tgtEl>
                                        <p:attrNameLst>
                                          <p:attrName>style.visibility</p:attrName>
                                        </p:attrNameLst>
                                      </p:cBhvr>
                                      <p:to>
                                        <p:strVal val="visible"/>
                                      </p:to>
                                    </p:set>
                                    <p:animEffect transition="in" filter="wipe(left)">
                                      <p:cBhvr>
                                        <p:cTn id="33" dur="500"/>
                                        <p:tgtEl>
                                          <p:spTgt spid="126979">
                                            <p:txEl>
                                              <p:pRg st="0" end="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bldLvl="5"/>
      <p:bldP spid="127010" grpId="0" animBg="1"/>
      <p:bldP spid="127011" grpId="0" animBg="1"/>
      <p:bldP spid="127012" grpId="0" animBg="1"/>
      <p:bldP spid="1270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p:txBody>
          <a:bodyPr/>
          <a:lstStyle/>
          <a:p>
            <a:pPr eaLnBrk="1" hangingPunct="1"/>
            <a:r>
              <a:rPr lang="en-US" smtClean="0"/>
              <a:t>The Variety of Supply Curves</a:t>
            </a:r>
          </a:p>
        </p:txBody>
      </p:sp>
      <p:sp>
        <p:nvSpPr>
          <p:cNvPr id="46085" name="Rectangle 3"/>
          <p:cNvSpPr>
            <a:spLocks noGrp="1" noChangeArrowheads="1"/>
          </p:cNvSpPr>
          <p:nvPr>
            <p:ph type="body" idx="4294967295"/>
          </p:nvPr>
        </p:nvSpPr>
        <p:spPr/>
        <p:txBody>
          <a:bodyPr/>
          <a:lstStyle/>
          <a:p>
            <a:pPr eaLnBrk="1" hangingPunct="1"/>
            <a:r>
              <a:rPr lang="en-US" dirty="0" smtClean="0"/>
              <a:t>The slope of the supply curve is closely related to price elasticity of supply.  </a:t>
            </a:r>
          </a:p>
          <a:p>
            <a:pPr eaLnBrk="1" hangingPunct="1"/>
            <a:r>
              <a:rPr lang="en-US" dirty="0" smtClean="0"/>
              <a:t>Rule of thumb:    </a:t>
            </a:r>
            <a:br>
              <a:rPr lang="en-US" dirty="0" smtClean="0"/>
            </a:br>
            <a:r>
              <a:rPr lang="en-US" dirty="0" smtClean="0"/>
              <a:t>The flatter the curve, the bigger the elasticity.  </a:t>
            </a:r>
            <a:br>
              <a:rPr lang="en-US" dirty="0" smtClean="0"/>
            </a:br>
            <a:r>
              <a:rPr lang="en-US" dirty="0" smtClean="0"/>
              <a:t>The steeper the curve, the smaller the elasticity.</a:t>
            </a:r>
          </a:p>
          <a:p>
            <a:pPr eaLnBrk="1" hangingPunct="1"/>
            <a:r>
              <a:rPr lang="en-US" dirty="0" smtClean="0"/>
              <a:t>Five different classifications…</a:t>
            </a:r>
          </a:p>
        </p:txBody>
      </p:sp>
      <p:sp>
        <p:nvSpPr>
          <p:cNvPr id="460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wipe(left)">
                                      <p:cBhvr>
                                        <p:cTn id="7" dur="500"/>
                                        <p:tgtEl>
                                          <p:spTgt spid="46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wipe(left)">
                                      <p:cBhvr>
                                        <p:cTn id="12" dur="500"/>
                                        <p:tgtEl>
                                          <p:spTgt spid="460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5">
                                            <p:txEl>
                                              <p:pRg st="2" end="2"/>
                                            </p:txEl>
                                          </p:spTgt>
                                        </p:tgtEl>
                                        <p:attrNameLst>
                                          <p:attrName>style.visibility</p:attrName>
                                        </p:attrNameLst>
                                      </p:cBhvr>
                                      <p:to>
                                        <p:strVal val="visible"/>
                                      </p:to>
                                    </p:set>
                                    <p:animEffect transition="in" filter="wipe(left)">
                                      <p:cBhvr>
                                        <p:cTn id="17" dur="500"/>
                                        <p:tgtEl>
                                          <p:spTgt spid="460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bldLvl="4"/>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13438" y="2301875"/>
            <a:ext cx="614362" cy="2671763"/>
            <a:chOff x="3725" y="1450"/>
            <a:chExt cx="387" cy="1683"/>
          </a:xfrm>
        </p:grpSpPr>
        <p:sp>
          <p:nvSpPr>
            <p:cNvPr id="47145" name="Text Box 3"/>
            <p:cNvSpPr txBox="1">
              <a:spLocks noChangeArrowheads="1"/>
            </p:cNvSpPr>
            <p:nvPr/>
          </p:nvSpPr>
          <p:spPr bwMode="auto">
            <a:xfrm>
              <a:off x="3725" y="1450"/>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sp>
          <p:nvSpPr>
            <p:cNvPr id="47146" name="Line 4"/>
            <p:cNvSpPr>
              <a:spLocks noChangeShapeType="1"/>
            </p:cNvSpPr>
            <p:nvPr/>
          </p:nvSpPr>
          <p:spPr bwMode="auto">
            <a:xfrm flipH="1">
              <a:off x="3918" y="1698"/>
              <a:ext cx="0" cy="1435"/>
            </a:xfrm>
            <a:prstGeom prst="line">
              <a:avLst/>
            </a:prstGeom>
            <a:noFill/>
            <a:ln w="38100">
              <a:solidFill>
                <a:srgbClr val="003399"/>
              </a:solidFill>
              <a:round/>
              <a:headEnd/>
              <a:tailEnd/>
            </a:ln>
          </p:spPr>
          <p:txBody>
            <a:bodyPr/>
            <a:lstStyle/>
            <a:p>
              <a:endParaRPr lang="en-US"/>
            </a:p>
          </p:txBody>
        </p:sp>
      </p:grpSp>
      <p:sp>
        <p:nvSpPr>
          <p:cNvPr id="47109" name="Rectangle 5"/>
          <p:cNvSpPr>
            <a:spLocks noGrp="1" noChangeArrowheads="1"/>
          </p:cNvSpPr>
          <p:nvPr>
            <p:ph type="title" idx="4294967295"/>
          </p:nvPr>
        </p:nvSpPr>
        <p:spPr>
          <a:xfrm>
            <a:off x="407988" y="249238"/>
            <a:ext cx="8494712" cy="619125"/>
          </a:xfrm>
        </p:spPr>
        <p:txBody>
          <a:bodyPr/>
          <a:lstStyle/>
          <a:p>
            <a:pPr algn="l" eaLnBrk="1" hangingPunct="1"/>
            <a:r>
              <a:rPr lang="en-US" sz="3200" smtClean="0">
                <a:solidFill>
                  <a:srgbClr val="CC0000"/>
                </a:solidFill>
              </a:rPr>
              <a:t>“Perfectly inelastic” </a:t>
            </a:r>
            <a:r>
              <a:rPr lang="en-US" sz="3000" b="0" smtClean="0">
                <a:solidFill>
                  <a:srgbClr val="CC0000"/>
                </a:solidFill>
              </a:rPr>
              <a:t>(one extreme)</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7143"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47144"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47141"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47142"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47111"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47112"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47113" name="Line 14"/>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p>
        </p:txBody>
      </p:sp>
      <p:sp>
        <p:nvSpPr>
          <p:cNvPr id="47114" name="Oval 15"/>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5" name="Group 16"/>
          <p:cNvGrpSpPr>
            <a:grpSpLocks/>
          </p:cNvGrpSpPr>
          <p:nvPr/>
        </p:nvGrpSpPr>
        <p:grpSpPr bwMode="auto">
          <a:xfrm>
            <a:off x="4560888" y="3040063"/>
            <a:ext cx="1731962" cy="457200"/>
            <a:chOff x="2873" y="1915"/>
            <a:chExt cx="1091" cy="288"/>
          </a:xfrm>
        </p:grpSpPr>
        <p:sp>
          <p:nvSpPr>
            <p:cNvPr id="47137" name="Text Box 17"/>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47138" name="Line 18"/>
            <p:cNvSpPr>
              <a:spLocks noChangeShapeType="1"/>
            </p:cNvSpPr>
            <p:nvPr/>
          </p:nvSpPr>
          <p:spPr bwMode="auto">
            <a:xfrm flipV="1">
              <a:off x="3264" y="2043"/>
              <a:ext cx="656" cy="0"/>
            </a:xfrm>
            <a:prstGeom prst="line">
              <a:avLst/>
            </a:prstGeom>
            <a:noFill/>
            <a:ln w="9525">
              <a:solidFill>
                <a:srgbClr val="777777"/>
              </a:solidFill>
              <a:prstDash val="lgDash"/>
              <a:round/>
              <a:headEnd/>
              <a:tailEnd/>
            </a:ln>
          </p:spPr>
          <p:txBody>
            <a:bodyPr/>
            <a:lstStyle/>
            <a:p>
              <a:endParaRPr lang="en-US"/>
            </a:p>
          </p:txBody>
        </p:sp>
        <p:sp>
          <p:nvSpPr>
            <p:cNvPr id="47139" name="Oval 19"/>
            <p:cNvSpPr>
              <a:spLocks noChangeArrowheads="1"/>
            </p:cNvSpPr>
            <p:nvPr/>
          </p:nvSpPr>
          <p:spPr bwMode="auto">
            <a:xfrm>
              <a:off x="3876" y="199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12692" name="Line 20"/>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p>
        </p:txBody>
      </p:sp>
      <p:sp>
        <p:nvSpPr>
          <p:cNvPr id="412693" name="Text Box 21"/>
          <p:cNvSpPr txBox="1">
            <a:spLocks noChangeArrowheads="1"/>
          </p:cNvSpPr>
          <p:nvPr/>
        </p:nvSpPr>
        <p:spPr bwMode="auto">
          <a:xfrm>
            <a:off x="5849938" y="5548313"/>
            <a:ext cx="1835150"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changes </a:t>
            </a:r>
            <a:br>
              <a:rPr lang="en-US" sz="2400">
                <a:cs typeface="Arial" charset="0"/>
              </a:rPr>
            </a:br>
            <a:r>
              <a:rPr lang="en-US" sz="2400">
                <a:cs typeface="Arial" charset="0"/>
              </a:rPr>
              <a:t>by 0%</a:t>
            </a:r>
          </a:p>
        </p:txBody>
      </p:sp>
      <p:sp>
        <p:nvSpPr>
          <p:cNvPr id="4711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2695" name="Text Box 23"/>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0%</a:t>
            </a:r>
            <a:endParaRPr lang="en-US" sz="2500" b="1" i="1" baseline="30000">
              <a:solidFill>
                <a:srgbClr val="009900"/>
              </a:solidFill>
              <a:cs typeface="Arial" charset="0"/>
            </a:endParaRPr>
          </a:p>
        </p:txBody>
      </p:sp>
      <p:sp>
        <p:nvSpPr>
          <p:cNvPr id="412696" name="Text Box 24"/>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412697" name="Text Box 25"/>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 0</a:t>
            </a:r>
          </a:p>
        </p:txBody>
      </p:sp>
      <p:grpSp>
        <p:nvGrpSpPr>
          <p:cNvPr id="6" name="Group 26"/>
          <p:cNvGrpSpPr>
            <a:grpSpLocks/>
          </p:cNvGrpSpPr>
          <p:nvPr/>
        </p:nvGrpSpPr>
        <p:grpSpPr bwMode="auto">
          <a:xfrm>
            <a:off x="741363" y="874713"/>
            <a:ext cx="6413500" cy="981075"/>
            <a:chOff x="747" y="551"/>
            <a:chExt cx="4040" cy="618"/>
          </a:xfrm>
        </p:grpSpPr>
        <p:sp>
          <p:nvSpPr>
            <p:cNvPr id="47130" name="Text Box 27"/>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supply</a:t>
              </a:r>
            </a:p>
          </p:txBody>
        </p:sp>
        <p:sp>
          <p:nvSpPr>
            <p:cNvPr id="47131" name="Text Box 28"/>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47132" name="Text Box 29"/>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47133" name="Text Box 30"/>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47134" name="Line 31"/>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47135" name="Text Box 32"/>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47136" name="Line 33"/>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412706" name="Text Box 34"/>
          <p:cNvSpPr txBox="1">
            <a:spLocks noChangeArrowheads="1"/>
          </p:cNvSpPr>
          <p:nvPr/>
        </p:nvSpPr>
        <p:spPr bwMode="auto">
          <a:xfrm>
            <a:off x="3517900" y="4633913"/>
            <a:ext cx="1265238"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rises by 10%</a:t>
            </a:r>
          </a:p>
        </p:txBody>
      </p:sp>
      <p:sp>
        <p:nvSpPr>
          <p:cNvPr id="47124" name="Rectangle 35"/>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Sellers’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47125" name="Rectangle 36"/>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S</a:t>
            </a:r>
            <a:r>
              <a:rPr lang="en-US" sz="2600">
                <a:cs typeface="Arial" charset="0"/>
              </a:rPr>
              <a:t> curve:</a:t>
            </a:r>
            <a:endParaRPr lang="en-US" sz="2600">
              <a:solidFill>
                <a:srgbClr val="0000FF"/>
              </a:solidFill>
              <a:cs typeface="Arial" charset="0"/>
            </a:endParaRPr>
          </a:p>
        </p:txBody>
      </p:sp>
      <p:sp>
        <p:nvSpPr>
          <p:cNvPr id="47126" name="Rectangle 37"/>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47127" name="Rectangle 38"/>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vertical</a:t>
            </a:r>
          </a:p>
        </p:txBody>
      </p:sp>
      <p:sp>
        <p:nvSpPr>
          <p:cNvPr id="47128" name="Rectangle 39"/>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none</a:t>
            </a:r>
          </a:p>
        </p:txBody>
      </p:sp>
      <p:sp>
        <p:nvSpPr>
          <p:cNvPr id="412712" name="Rectangle 40"/>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2706"/>
                                        </p:tgtEl>
                                        <p:attrNameLst>
                                          <p:attrName>style.visibility</p:attrName>
                                        </p:attrNameLst>
                                      </p:cBhvr>
                                      <p:to>
                                        <p:strVal val="visible"/>
                                      </p:to>
                                    </p:set>
                                    <p:animEffect transition="in" filter="dissolve">
                                      <p:cBhvr>
                                        <p:cTn id="7" dur="500"/>
                                        <p:tgtEl>
                                          <p:spTgt spid="4127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2696"/>
                                        </p:tgtEl>
                                        <p:attrNameLst>
                                          <p:attrName>style.visibility</p:attrName>
                                        </p:attrNameLst>
                                      </p:cBhvr>
                                      <p:to>
                                        <p:strVal val="visible"/>
                                      </p:to>
                                    </p:set>
                                    <p:animEffect transition="in" filter="dissolve">
                                      <p:cBhvr>
                                        <p:cTn id="10" dur="500"/>
                                        <p:tgtEl>
                                          <p:spTgt spid="41269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2692"/>
                                        </p:tgtEl>
                                        <p:attrNameLst>
                                          <p:attrName>style.visibility</p:attrName>
                                        </p:attrNameLst>
                                      </p:cBhvr>
                                      <p:to>
                                        <p:strVal val="visible"/>
                                      </p:to>
                                    </p:set>
                                    <p:animEffect transition="in" filter="wipe(down)">
                                      <p:cBhvr>
                                        <p:cTn id="14" dur="500"/>
                                        <p:tgtEl>
                                          <p:spTgt spid="41269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12693"/>
                                        </p:tgtEl>
                                        <p:attrNameLst>
                                          <p:attrName>style.visibility</p:attrName>
                                        </p:attrNameLst>
                                      </p:cBhvr>
                                      <p:to>
                                        <p:strVal val="visible"/>
                                      </p:to>
                                    </p:set>
                                    <p:animEffect transition="in" filter="dissolve">
                                      <p:cBhvr>
                                        <p:cTn id="23" dur="500"/>
                                        <p:tgtEl>
                                          <p:spTgt spid="41269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2695"/>
                                        </p:tgtEl>
                                        <p:attrNameLst>
                                          <p:attrName>style.visibility</p:attrName>
                                        </p:attrNameLst>
                                      </p:cBhvr>
                                      <p:to>
                                        <p:strVal val="visible"/>
                                      </p:to>
                                    </p:set>
                                    <p:animEffect transition="in" filter="dissolve">
                                      <p:cBhvr>
                                        <p:cTn id="26" dur="500"/>
                                        <p:tgtEl>
                                          <p:spTgt spid="41269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12697"/>
                                        </p:tgtEl>
                                        <p:attrNameLst>
                                          <p:attrName>style.visibility</p:attrName>
                                        </p:attrNameLst>
                                      </p:cBhvr>
                                      <p:to>
                                        <p:strVal val="visible"/>
                                      </p:to>
                                    </p:set>
                                    <p:animEffect transition="in" filter="dissolve">
                                      <p:cBhvr>
                                        <p:cTn id="31" dur="500"/>
                                        <p:tgtEl>
                                          <p:spTgt spid="41269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12712"/>
                                        </p:tgtEl>
                                        <p:attrNameLst>
                                          <p:attrName>style.visibility</p:attrName>
                                        </p:attrNameLst>
                                      </p:cBhvr>
                                      <p:to>
                                        <p:strVal val="visible"/>
                                      </p:to>
                                    </p:set>
                                    <p:animEffect transition="in" filter="dissolve">
                                      <p:cBhvr>
                                        <p:cTn id="34" dur="500"/>
                                        <p:tgtEl>
                                          <p:spTgt spid="41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2" grpId="0" animBg="1"/>
      <p:bldP spid="412693" grpId="0" animBg="1"/>
      <p:bldP spid="412695" grpId="0"/>
      <p:bldP spid="412696" grpId="0"/>
      <p:bldP spid="412697" grpId="0"/>
      <p:bldP spid="412706" grpId="0" animBg="1"/>
      <p:bldP spid="41271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51425" y="1095375"/>
            <a:ext cx="2151063" cy="3219450"/>
            <a:chOff x="3182" y="687"/>
            <a:chExt cx="1364" cy="2028"/>
          </a:xfrm>
        </p:grpSpPr>
        <p:sp>
          <p:nvSpPr>
            <p:cNvPr id="48174" name="Arc 3"/>
            <p:cNvSpPr>
              <a:spLocks/>
            </p:cNvSpPr>
            <p:nvPr/>
          </p:nvSpPr>
          <p:spPr bwMode="auto">
            <a:xfrm rot="5400000">
              <a:off x="2739" y="1130"/>
              <a:ext cx="2028" cy="1142"/>
            </a:xfrm>
            <a:custGeom>
              <a:avLst/>
              <a:gdLst>
                <a:gd name="T0" fmla="*/ 0 w 20429"/>
                <a:gd name="T1" fmla="*/ 0 h 18670"/>
                <a:gd name="T2" fmla="*/ 0 w 20429"/>
                <a:gd name="T3" fmla="*/ 0 h 18670"/>
                <a:gd name="T4" fmla="*/ 0 w 20429"/>
                <a:gd name="T5" fmla="*/ 0 h 18670"/>
                <a:gd name="T6" fmla="*/ 0 60000 65536"/>
                <a:gd name="T7" fmla="*/ 0 60000 65536"/>
                <a:gd name="T8" fmla="*/ 0 60000 65536"/>
                <a:gd name="T9" fmla="*/ 0 w 20429"/>
                <a:gd name="T10" fmla="*/ 0 h 18670"/>
                <a:gd name="T11" fmla="*/ 20429 w 20429"/>
                <a:gd name="T12" fmla="*/ 18670 h 18670"/>
              </a:gdLst>
              <a:ahLst/>
              <a:cxnLst>
                <a:cxn ang="T6">
                  <a:pos x="T0" y="T1"/>
                </a:cxn>
                <a:cxn ang="T7">
                  <a:pos x="T2" y="T3"/>
                </a:cxn>
                <a:cxn ang="T8">
                  <a:pos x="T4" y="T5"/>
                </a:cxn>
              </a:cxnLst>
              <a:rect l="T9" t="T10" r="T11" b="T12"/>
              <a:pathLst>
                <a:path w="20429" h="18670" fill="none" extrusionOk="0">
                  <a:moveTo>
                    <a:pt x="10862" y="0"/>
                  </a:moveTo>
                  <a:cubicBezTo>
                    <a:pt x="15347" y="2609"/>
                    <a:pt x="18743" y="6746"/>
                    <a:pt x="20428" y="11653"/>
                  </a:cubicBezTo>
                </a:path>
                <a:path w="20429" h="18670" stroke="0" extrusionOk="0">
                  <a:moveTo>
                    <a:pt x="10862" y="0"/>
                  </a:moveTo>
                  <a:cubicBezTo>
                    <a:pt x="15347" y="2609"/>
                    <a:pt x="18743" y="6746"/>
                    <a:pt x="20428" y="11653"/>
                  </a:cubicBezTo>
                  <a:lnTo>
                    <a:pt x="0" y="18670"/>
                  </a:lnTo>
                  <a:close/>
                </a:path>
              </a:pathLst>
            </a:custGeom>
            <a:noFill/>
            <a:ln w="38100">
              <a:solidFill>
                <a:srgbClr val="003399"/>
              </a:solidFill>
              <a:round/>
              <a:headEnd/>
              <a:tailEnd/>
            </a:ln>
          </p:spPr>
          <p:txBody>
            <a:bodyPr wrap="none" anchor="ctr"/>
            <a:lstStyle/>
            <a:p>
              <a:endParaRPr lang="en-US"/>
            </a:p>
          </p:txBody>
        </p:sp>
        <p:sp>
          <p:nvSpPr>
            <p:cNvPr id="48175" name="Text Box 4"/>
            <p:cNvSpPr txBox="1">
              <a:spLocks noChangeArrowheads="1"/>
            </p:cNvSpPr>
            <p:nvPr/>
          </p:nvSpPr>
          <p:spPr bwMode="auto">
            <a:xfrm>
              <a:off x="4159" y="1518"/>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48133" name="Rectangle 5"/>
          <p:cNvSpPr>
            <a:spLocks noGrp="1" noChangeArrowheads="1"/>
          </p:cNvSpPr>
          <p:nvPr>
            <p:ph type="title" idx="4294967295"/>
          </p:nvPr>
        </p:nvSpPr>
        <p:spPr>
          <a:xfrm>
            <a:off x="407988" y="249238"/>
            <a:ext cx="8494712" cy="619125"/>
          </a:xfrm>
        </p:spPr>
        <p:txBody>
          <a:bodyPr/>
          <a:lstStyle/>
          <a:p>
            <a:pPr algn="l" eaLnBrk="1" hangingPunct="1"/>
            <a:r>
              <a:rPr lang="en-US" sz="3200" smtClean="0">
                <a:solidFill>
                  <a:srgbClr val="CC0000"/>
                </a:solidFill>
              </a:rPr>
              <a:t>“Inelastic”</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8172"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48173"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48170"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48171"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48135"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48136"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48137" name="Line 14"/>
          <p:cNvSpPr>
            <a:spLocks noChangeShapeType="1"/>
          </p:cNvSpPr>
          <p:nvPr/>
        </p:nvSpPr>
        <p:spPr bwMode="auto">
          <a:xfrm>
            <a:off x="6223000" y="3922713"/>
            <a:ext cx="0" cy="1044575"/>
          </a:xfrm>
          <a:prstGeom prst="line">
            <a:avLst/>
          </a:prstGeom>
          <a:noFill/>
          <a:ln w="9525">
            <a:solidFill>
              <a:srgbClr val="777777"/>
            </a:solidFill>
            <a:prstDash val="lgDash"/>
            <a:round/>
            <a:headEnd/>
            <a:tailEnd/>
          </a:ln>
        </p:spPr>
        <p:txBody>
          <a:bodyPr/>
          <a:lstStyle/>
          <a:p>
            <a:endParaRPr lang="en-US"/>
          </a:p>
        </p:txBody>
      </p:sp>
      <p:sp>
        <p:nvSpPr>
          <p:cNvPr id="48138" name="Line 15"/>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p>
        </p:txBody>
      </p:sp>
      <p:sp>
        <p:nvSpPr>
          <p:cNvPr id="48139" name="Oval 16"/>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5" name="Group 17"/>
          <p:cNvGrpSpPr>
            <a:grpSpLocks/>
          </p:cNvGrpSpPr>
          <p:nvPr/>
        </p:nvGrpSpPr>
        <p:grpSpPr bwMode="auto">
          <a:xfrm>
            <a:off x="6457950" y="3243263"/>
            <a:ext cx="547688" cy="2165350"/>
            <a:chOff x="4068" y="2043"/>
            <a:chExt cx="345" cy="1364"/>
          </a:xfrm>
        </p:grpSpPr>
        <p:sp>
          <p:nvSpPr>
            <p:cNvPr id="48167" name="Text Box 18"/>
            <p:cNvSpPr txBox="1">
              <a:spLocks noChangeArrowheads="1"/>
            </p:cNvSpPr>
            <p:nvPr/>
          </p:nvSpPr>
          <p:spPr bwMode="auto">
            <a:xfrm>
              <a:off x="4068" y="3119"/>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48168" name="Line 19"/>
            <p:cNvSpPr>
              <a:spLocks noChangeShapeType="1"/>
            </p:cNvSpPr>
            <p:nvPr/>
          </p:nvSpPr>
          <p:spPr bwMode="auto">
            <a:xfrm>
              <a:off x="4202" y="2043"/>
              <a:ext cx="2" cy="1084"/>
            </a:xfrm>
            <a:prstGeom prst="line">
              <a:avLst/>
            </a:prstGeom>
            <a:noFill/>
            <a:ln w="9525">
              <a:solidFill>
                <a:srgbClr val="777777"/>
              </a:solidFill>
              <a:prstDash val="lgDash"/>
              <a:round/>
              <a:headEnd/>
              <a:tailEnd/>
            </a:ln>
          </p:spPr>
          <p:txBody>
            <a:bodyPr/>
            <a:lstStyle/>
            <a:p>
              <a:endParaRPr lang="en-US"/>
            </a:p>
          </p:txBody>
        </p:sp>
      </p:grpSp>
      <p:grpSp>
        <p:nvGrpSpPr>
          <p:cNvPr id="6" name="Group 20"/>
          <p:cNvGrpSpPr>
            <a:grpSpLocks/>
          </p:cNvGrpSpPr>
          <p:nvPr/>
        </p:nvGrpSpPr>
        <p:grpSpPr bwMode="auto">
          <a:xfrm>
            <a:off x="4560888" y="3040063"/>
            <a:ext cx="2174875" cy="457200"/>
            <a:chOff x="2873" y="1915"/>
            <a:chExt cx="1370" cy="288"/>
          </a:xfrm>
        </p:grpSpPr>
        <p:sp>
          <p:nvSpPr>
            <p:cNvPr id="48164" name="Text Box 21"/>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48165" name="Line 22"/>
            <p:cNvSpPr>
              <a:spLocks noChangeShapeType="1"/>
            </p:cNvSpPr>
            <p:nvPr/>
          </p:nvSpPr>
          <p:spPr bwMode="auto">
            <a:xfrm>
              <a:off x="3264" y="2043"/>
              <a:ext cx="935" cy="0"/>
            </a:xfrm>
            <a:prstGeom prst="line">
              <a:avLst/>
            </a:prstGeom>
            <a:noFill/>
            <a:ln w="9525">
              <a:solidFill>
                <a:srgbClr val="777777"/>
              </a:solidFill>
              <a:prstDash val="lgDash"/>
              <a:round/>
              <a:headEnd/>
              <a:tailEnd/>
            </a:ln>
          </p:spPr>
          <p:txBody>
            <a:bodyPr/>
            <a:lstStyle/>
            <a:p>
              <a:endParaRPr lang="en-US"/>
            </a:p>
          </p:txBody>
        </p:sp>
        <p:sp>
          <p:nvSpPr>
            <p:cNvPr id="48166" name="Oval 23"/>
            <p:cNvSpPr>
              <a:spLocks noChangeArrowheads="1"/>
            </p:cNvSpPr>
            <p:nvPr/>
          </p:nvSpPr>
          <p:spPr bwMode="auto">
            <a:xfrm>
              <a:off x="4155" y="199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14744" name="Line 24"/>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p>
        </p:txBody>
      </p:sp>
      <p:sp>
        <p:nvSpPr>
          <p:cNvPr id="414745" name="Line 25"/>
          <p:cNvSpPr>
            <a:spLocks noChangeShapeType="1"/>
          </p:cNvSpPr>
          <p:nvPr/>
        </p:nvSpPr>
        <p:spPr bwMode="auto">
          <a:xfrm rot="-5400000">
            <a:off x="6453982" y="4618831"/>
            <a:ext cx="0" cy="423863"/>
          </a:xfrm>
          <a:prstGeom prst="line">
            <a:avLst/>
          </a:prstGeom>
          <a:noFill/>
          <a:ln w="50800">
            <a:solidFill>
              <a:srgbClr val="009900"/>
            </a:solidFill>
            <a:round/>
            <a:headEnd/>
            <a:tailEnd type="triangle" w="lg" len="med"/>
          </a:ln>
        </p:spPr>
        <p:txBody>
          <a:bodyPr/>
          <a:lstStyle/>
          <a:p>
            <a:endParaRPr lang="en-US"/>
          </a:p>
        </p:txBody>
      </p:sp>
      <p:sp>
        <p:nvSpPr>
          <p:cNvPr id="414746" name="Text Box 26"/>
          <p:cNvSpPr txBox="1">
            <a:spLocks noChangeArrowheads="1"/>
          </p:cNvSpPr>
          <p:nvPr/>
        </p:nvSpPr>
        <p:spPr bwMode="auto">
          <a:xfrm>
            <a:off x="5849938" y="5548313"/>
            <a:ext cx="2166937"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rises less than 10%</a:t>
            </a:r>
          </a:p>
        </p:txBody>
      </p:sp>
      <p:sp>
        <p:nvSpPr>
          <p:cNvPr id="4814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4748" name="Text Box 28"/>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&lt; 10%</a:t>
            </a:r>
            <a:endParaRPr lang="en-US" sz="2500" b="1" i="1" baseline="30000">
              <a:solidFill>
                <a:srgbClr val="009900"/>
              </a:solidFill>
              <a:cs typeface="Arial" charset="0"/>
            </a:endParaRPr>
          </a:p>
        </p:txBody>
      </p:sp>
      <p:sp>
        <p:nvSpPr>
          <p:cNvPr id="414749" name="Text Box 29"/>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414750" name="Text Box 30"/>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&lt; 1</a:t>
            </a:r>
          </a:p>
        </p:txBody>
      </p:sp>
      <p:grpSp>
        <p:nvGrpSpPr>
          <p:cNvPr id="7" name="Group 31"/>
          <p:cNvGrpSpPr>
            <a:grpSpLocks/>
          </p:cNvGrpSpPr>
          <p:nvPr/>
        </p:nvGrpSpPr>
        <p:grpSpPr bwMode="auto">
          <a:xfrm>
            <a:off x="741363" y="874713"/>
            <a:ext cx="6413500" cy="981075"/>
            <a:chOff x="747" y="551"/>
            <a:chExt cx="4040" cy="618"/>
          </a:xfrm>
        </p:grpSpPr>
        <p:sp>
          <p:nvSpPr>
            <p:cNvPr id="48157" name="Text Box 32"/>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supply</a:t>
              </a:r>
            </a:p>
          </p:txBody>
        </p:sp>
        <p:sp>
          <p:nvSpPr>
            <p:cNvPr id="48158"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48159"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48160"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48161"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48162"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48163"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414759" name="Text Box 39"/>
          <p:cNvSpPr txBox="1">
            <a:spLocks noChangeArrowheads="1"/>
          </p:cNvSpPr>
          <p:nvPr/>
        </p:nvSpPr>
        <p:spPr bwMode="auto">
          <a:xfrm>
            <a:off x="3517900" y="4633913"/>
            <a:ext cx="1265238"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rises by 10%</a:t>
            </a:r>
          </a:p>
        </p:txBody>
      </p:sp>
      <p:sp>
        <p:nvSpPr>
          <p:cNvPr id="48151" name="Rectangle 40"/>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Sellers’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48152" name="Rectangle 41"/>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S</a:t>
            </a:r>
            <a:r>
              <a:rPr lang="en-US" sz="2600">
                <a:cs typeface="Arial" charset="0"/>
              </a:rPr>
              <a:t> curve:</a:t>
            </a:r>
            <a:endParaRPr lang="en-US" sz="2600">
              <a:solidFill>
                <a:srgbClr val="0000FF"/>
              </a:solidFill>
              <a:cs typeface="Arial" charset="0"/>
            </a:endParaRPr>
          </a:p>
        </p:txBody>
      </p:sp>
      <p:sp>
        <p:nvSpPr>
          <p:cNvPr id="48153" name="Rectangle 42"/>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48154" name="Rectangle 43"/>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steep</a:t>
            </a:r>
          </a:p>
        </p:txBody>
      </p:sp>
      <p:sp>
        <p:nvSpPr>
          <p:cNvPr id="48155" name="Rectangle 44"/>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low</a:t>
            </a:r>
          </a:p>
        </p:txBody>
      </p:sp>
      <p:sp>
        <p:nvSpPr>
          <p:cNvPr id="414765" name="Rectangle 45"/>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&lt;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4759"/>
                                        </p:tgtEl>
                                        <p:attrNameLst>
                                          <p:attrName>style.visibility</p:attrName>
                                        </p:attrNameLst>
                                      </p:cBhvr>
                                      <p:to>
                                        <p:strVal val="visible"/>
                                      </p:to>
                                    </p:set>
                                    <p:animEffect transition="in" filter="dissolve">
                                      <p:cBhvr>
                                        <p:cTn id="7" dur="500"/>
                                        <p:tgtEl>
                                          <p:spTgt spid="4147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4749"/>
                                        </p:tgtEl>
                                        <p:attrNameLst>
                                          <p:attrName>style.visibility</p:attrName>
                                        </p:attrNameLst>
                                      </p:cBhvr>
                                      <p:to>
                                        <p:strVal val="visible"/>
                                      </p:to>
                                    </p:set>
                                    <p:animEffect transition="in" filter="dissolve">
                                      <p:cBhvr>
                                        <p:cTn id="10" dur="500"/>
                                        <p:tgtEl>
                                          <p:spTgt spid="41474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4744"/>
                                        </p:tgtEl>
                                        <p:attrNameLst>
                                          <p:attrName>style.visibility</p:attrName>
                                        </p:attrNameLst>
                                      </p:cBhvr>
                                      <p:to>
                                        <p:strVal val="visible"/>
                                      </p:to>
                                    </p:set>
                                    <p:animEffect transition="in" filter="wipe(down)">
                                      <p:cBhvr>
                                        <p:cTn id="14" dur="500"/>
                                        <p:tgtEl>
                                          <p:spTgt spid="41474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14746"/>
                                        </p:tgtEl>
                                        <p:attrNameLst>
                                          <p:attrName>style.visibility</p:attrName>
                                        </p:attrNameLst>
                                      </p:cBhvr>
                                      <p:to>
                                        <p:strVal val="visible"/>
                                      </p:to>
                                    </p:set>
                                    <p:animEffect transition="in" filter="dissolve">
                                      <p:cBhvr>
                                        <p:cTn id="23" dur="500"/>
                                        <p:tgtEl>
                                          <p:spTgt spid="41474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4748"/>
                                        </p:tgtEl>
                                        <p:attrNameLst>
                                          <p:attrName>style.visibility</p:attrName>
                                        </p:attrNameLst>
                                      </p:cBhvr>
                                      <p:to>
                                        <p:strVal val="visible"/>
                                      </p:to>
                                    </p:set>
                                    <p:animEffect transition="in" filter="dissolve">
                                      <p:cBhvr>
                                        <p:cTn id="26" dur="500"/>
                                        <p:tgtEl>
                                          <p:spTgt spid="41474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4745"/>
                                        </p:tgtEl>
                                        <p:attrNameLst>
                                          <p:attrName>style.visibility</p:attrName>
                                        </p:attrNameLst>
                                      </p:cBhvr>
                                      <p:to>
                                        <p:strVal val="visible"/>
                                      </p:to>
                                    </p:set>
                                    <p:animEffect transition="in" filter="wipe(left)">
                                      <p:cBhvr>
                                        <p:cTn id="30" dur="500"/>
                                        <p:tgtEl>
                                          <p:spTgt spid="414745"/>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14750"/>
                                        </p:tgtEl>
                                        <p:attrNameLst>
                                          <p:attrName>style.visibility</p:attrName>
                                        </p:attrNameLst>
                                      </p:cBhvr>
                                      <p:to>
                                        <p:strVal val="visible"/>
                                      </p:to>
                                    </p:set>
                                    <p:animEffect transition="in" filter="dissolve">
                                      <p:cBhvr>
                                        <p:cTn id="38" dur="500"/>
                                        <p:tgtEl>
                                          <p:spTgt spid="41475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14765"/>
                                        </p:tgtEl>
                                        <p:attrNameLst>
                                          <p:attrName>style.visibility</p:attrName>
                                        </p:attrNameLst>
                                      </p:cBhvr>
                                      <p:to>
                                        <p:strVal val="visible"/>
                                      </p:to>
                                    </p:set>
                                    <p:animEffect transition="in" filter="dissolve">
                                      <p:cBhvr>
                                        <p:cTn id="41" dur="500"/>
                                        <p:tgtEl>
                                          <p:spTgt spid="41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44" grpId="0" animBg="1"/>
      <p:bldP spid="414745" grpId="0" animBg="1"/>
      <p:bldP spid="414746" grpId="0" animBg="1"/>
      <p:bldP spid="414748" grpId="0"/>
      <p:bldP spid="414749" grpId="0"/>
      <p:bldP spid="414750" grpId="0"/>
      <p:bldP spid="414759" grpId="0" animBg="1"/>
      <p:bldP spid="41476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89538" y="2490788"/>
            <a:ext cx="2505075" cy="2473325"/>
            <a:chOff x="3269" y="1569"/>
            <a:chExt cx="1578" cy="1558"/>
          </a:xfrm>
        </p:grpSpPr>
        <p:sp>
          <p:nvSpPr>
            <p:cNvPr id="49198" name="Line 3"/>
            <p:cNvSpPr>
              <a:spLocks noChangeShapeType="1"/>
            </p:cNvSpPr>
            <p:nvPr/>
          </p:nvSpPr>
          <p:spPr bwMode="auto">
            <a:xfrm flipV="1">
              <a:off x="3269" y="1802"/>
              <a:ext cx="1305" cy="1325"/>
            </a:xfrm>
            <a:prstGeom prst="line">
              <a:avLst/>
            </a:prstGeom>
            <a:noFill/>
            <a:ln w="38100">
              <a:solidFill>
                <a:srgbClr val="003399"/>
              </a:solidFill>
              <a:round/>
              <a:headEnd/>
              <a:tailEnd/>
            </a:ln>
          </p:spPr>
          <p:txBody>
            <a:bodyPr/>
            <a:lstStyle/>
            <a:p>
              <a:endParaRPr lang="en-US"/>
            </a:p>
          </p:txBody>
        </p:sp>
        <p:sp>
          <p:nvSpPr>
            <p:cNvPr id="49199" name="Text Box 4"/>
            <p:cNvSpPr txBox="1">
              <a:spLocks noChangeArrowheads="1"/>
            </p:cNvSpPr>
            <p:nvPr/>
          </p:nvSpPr>
          <p:spPr bwMode="auto">
            <a:xfrm>
              <a:off x="4447" y="1569"/>
              <a:ext cx="40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49157" name="Rectangle 5"/>
          <p:cNvSpPr>
            <a:spLocks noGrp="1" noChangeArrowheads="1"/>
          </p:cNvSpPr>
          <p:nvPr>
            <p:ph type="title" idx="4294967295"/>
          </p:nvPr>
        </p:nvSpPr>
        <p:spPr>
          <a:xfrm>
            <a:off x="407988" y="249238"/>
            <a:ext cx="8494712" cy="619125"/>
          </a:xfrm>
        </p:spPr>
        <p:txBody>
          <a:bodyPr/>
          <a:lstStyle/>
          <a:p>
            <a:pPr algn="l" eaLnBrk="1" hangingPunct="1"/>
            <a:r>
              <a:rPr lang="en-US" sz="3200" smtClean="0">
                <a:solidFill>
                  <a:srgbClr val="CC0000"/>
                </a:solidFill>
              </a:rPr>
              <a:t>“Unit elastic”</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9196"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49197"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49194"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49195"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49159"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49160"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49161" name="Line 14"/>
          <p:cNvSpPr>
            <a:spLocks noChangeShapeType="1"/>
          </p:cNvSpPr>
          <p:nvPr/>
        </p:nvSpPr>
        <p:spPr bwMode="auto">
          <a:xfrm>
            <a:off x="6223000" y="3922713"/>
            <a:ext cx="0" cy="1044575"/>
          </a:xfrm>
          <a:prstGeom prst="line">
            <a:avLst/>
          </a:prstGeom>
          <a:noFill/>
          <a:ln w="9525">
            <a:solidFill>
              <a:srgbClr val="777777"/>
            </a:solidFill>
            <a:prstDash val="lgDash"/>
            <a:round/>
            <a:headEnd/>
            <a:tailEnd/>
          </a:ln>
        </p:spPr>
        <p:txBody>
          <a:bodyPr/>
          <a:lstStyle/>
          <a:p>
            <a:endParaRPr lang="en-US"/>
          </a:p>
        </p:txBody>
      </p:sp>
      <p:sp>
        <p:nvSpPr>
          <p:cNvPr id="49162" name="Line 15"/>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p>
        </p:txBody>
      </p:sp>
      <p:sp>
        <p:nvSpPr>
          <p:cNvPr id="49163" name="Oval 16"/>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5" name="Group 17"/>
          <p:cNvGrpSpPr>
            <a:grpSpLocks/>
          </p:cNvGrpSpPr>
          <p:nvPr/>
        </p:nvGrpSpPr>
        <p:grpSpPr bwMode="auto">
          <a:xfrm>
            <a:off x="6618288" y="3243263"/>
            <a:ext cx="547687" cy="2165350"/>
            <a:chOff x="4586" y="2043"/>
            <a:chExt cx="345" cy="1364"/>
          </a:xfrm>
        </p:grpSpPr>
        <p:sp>
          <p:nvSpPr>
            <p:cNvPr id="49191" name="Text Box 18"/>
            <p:cNvSpPr txBox="1">
              <a:spLocks noChangeArrowheads="1"/>
            </p:cNvSpPr>
            <p:nvPr/>
          </p:nvSpPr>
          <p:spPr bwMode="auto">
            <a:xfrm>
              <a:off x="4586" y="3119"/>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49192" name="Line 19"/>
            <p:cNvSpPr>
              <a:spLocks noChangeShapeType="1"/>
            </p:cNvSpPr>
            <p:nvPr/>
          </p:nvSpPr>
          <p:spPr bwMode="auto">
            <a:xfrm>
              <a:off x="4755" y="2043"/>
              <a:ext cx="2" cy="1084"/>
            </a:xfrm>
            <a:prstGeom prst="line">
              <a:avLst/>
            </a:prstGeom>
            <a:noFill/>
            <a:ln w="9525">
              <a:solidFill>
                <a:srgbClr val="777777"/>
              </a:solidFill>
              <a:prstDash val="lgDash"/>
              <a:round/>
              <a:headEnd/>
              <a:tailEnd/>
            </a:ln>
          </p:spPr>
          <p:txBody>
            <a:bodyPr/>
            <a:lstStyle/>
            <a:p>
              <a:endParaRPr lang="en-US"/>
            </a:p>
          </p:txBody>
        </p:sp>
      </p:grpSp>
      <p:grpSp>
        <p:nvGrpSpPr>
          <p:cNvPr id="6" name="Group 20"/>
          <p:cNvGrpSpPr>
            <a:grpSpLocks/>
          </p:cNvGrpSpPr>
          <p:nvPr/>
        </p:nvGrpSpPr>
        <p:grpSpPr bwMode="auto">
          <a:xfrm>
            <a:off x="4560888" y="3040063"/>
            <a:ext cx="2395537" cy="457200"/>
            <a:chOff x="2873" y="1915"/>
            <a:chExt cx="1509" cy="288"/>
          </a:xfrm>
        </p:grpSpPr>
        <p:sp>
          <p:nvSpPr>
            <p:cNvPr id="49188" name="Text Box 21"/>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49189" name="Line 22"/>
            <p:cNvSpPr>
              <a:spLocks noChangeShapeType="1"/>
            </p:cNvSpPr>
            <p:nvPr/>
          </p:nvSpPr>
          <p:spPr bwMode="auto">
            <a:xfrm>
              <a:off x="3264" y="2043"/>
              <a:ext cx="1069" cy="0"/>
            </a:xfrm>
            <a:prstGeom prst="line">
              <a:avLst/>
            </a:prstGeom>
            <a:noFill/>
            <a:ln w="9525">
              <a:solidFill>
                <a:srgbClr val="777777"/>
              </a:solidFill>
              <a:prstDash val="lgDash"/>
              <a:round/>
              <a:headEnd/>
              <a:tailEnd/>
            </a:ln>
          </p:spPr>
          <p:txBody>
            <a:bodyPr/>
            <a:lstStyle/>
            <a:p>
              <a:endParaRPr lang="en-US"/>
            </a:p>
          </p:txBody>
        </p:sp>
        <p:sp>
          <p:nvSpPr>
            <p:cNvPr id="49190" name="Oval 23"/>
            <p:cNvSpPr>
              <a:spLocks noChangeArrowheads="1"/>
            </p:cNvSpPr>
            <p:nvPr/>
          </p:nvSpPr>
          <p:spPr bwMode="auto">
            <a:xfrm>
              <a:off x="4294" y="200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16792" name="Line 24"/>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p>
        </p:txBody>
      </p:sp>
      <p:sp>
        <p:nvSpPr>
          <p:cNvPr id="416793" name="Line 25"/>
          <p:cNvSpPr>
            <a:spLocks noChangeShapeType="1"/>
          </p:cNvSpPr>
          <p:nvPr/>
        </p:nvSpPr>
        <p:spPr bwMode="auto">
          <a:xfrm rot="-5400000">
            <a:off x="6558757" y="4509294"/>
            <a:ext cx="0" cy="642937"/>
          </a:xfrm>
          <a:prstGeom prst="line">
            <a:avLst/>
          </a:prstGeom>
          <a:noFill/>
          <a:ln w="50800">
            <a:solidFill>
              <a:srgbClr val="009900"/>
            </a:solidFill>
            <a:round/>
            <a:headEnd/>
            <a:tailEnd type="triangle" w="lg" len="med"/>
          </a:ln>
        </p:spPr>
        <p:txBody>
          <a:bodyPr/>
          <a:lstStyle/>
          <a:p>
            <a:endParaRPr lang="en-US"/>
          </a:p>
        </p:txBody>
      </p:sp>
      <p:sp>
        <p:nvSpPr>
          <p:cNvPr id="416794" name="Text Box 26"/>
          <p:cNvSpPr txBox="1">
            <a:spLocks noChangeArrowheads="1"/>
          </p:cNvSpPr>
          <p:nvPr/>
        </p:nvSpPr>
        <p:spPr bwMode="auto">
          <a:xfrm>
            <a:off x="5849938" y="5548313"/>
            <a:ext cx="1428750"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rises </a:t>
            </a:r>
            <a:br>
              <a:rPr lang="en-US" sz="2400">
                <a:cs typeface="Arial" charset="0"/>
              </a:rPr>
            </a:br>
            <a:r>
              <a:rPr lang="en-US" sz="2400">
                <a:cs typeface="Arial" charset="0"/>
              </a:rPr>
              <a:t>by 10%</a:t>
            </a:r>
          </a:p>
        </p:txBody>
      </p:sp>
      <p:sp>
        <p:nvSpPr>
          <p:cNvPr id="4916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6796" name="Text Box 28"/>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10%</a:t>
            </a:r>
            <a:endParaRPr lang="en-US" sz="2500" b="1" i="1" baseline="30000">
              <a:solidFill>
                <a:srgbClr val="009900"/>
              </a:solidFill>
              <a:cs typeface="Arial" charset="0"/>
            </a:endParaRPr>
          </a:p>
        </p:txBody>
      </p:sp>
      <p:sp>
        <p:nvSpPr>
          <p:cNvPr id="416797" name="Text Box 29"/>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416798" name="Text Box 30"/>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 1</a:t>
            </a:r>
          </a:p>
        </p:txBody>
      </p:sp>
      <p:grpSp>
        <p:nvGrpSpPr>
          <p:cNvPr id="7" name="Group 31"/>
          <p:cNvGrpSpPr>
            <a:grpSpLocks/>
          </p:cNvGrpSpPr>
          <p:nvPr/>
        </p:nvGrpSpPr>
        <p:grpSpPr bwMode="auto">
          <a:xfrm>
            <a:off x="741363" y="874713"/>
            <a:ext cx="6413500" cy="981075"/>
            <a:chOff x="747" y="551"/>
            <a:chExt cx="4040" cy="618"/>
          </a:xfrm>
        </p:grpSpPr>
        <p:sp>
          <p:nvSpPr>
            <p:cNvPr id="49181" name="Text Box 32"/>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supply</a:t>
              </a:r>
            </a:p>
          </p:txBody>
        </p:sp>
        <p:sp>
          <p:nvSpPr>
            <p:cNvPr id="49182"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49183"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49184"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49185"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49186"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49187"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416807" name="Text Box 39"/>
          <p:cNvSpPr txBox="1">
            <a:spLocks noChangeArrowheads="1"/>
          </p:cNvSpPr>
          <p:nvPr/>
        </p:nvSpPr>
        <p:spPr bwMode="auto">
          <a:xfrm>
            <a:off x="3517900" y="4633913"/>
            <a:ext cx="1265238"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rises by 10%</a:t>
            </a:r>
          </a:p>
        </p:txBody>
      </p:sp>
      <p:sp>
        <p:nvSpPr>
          <p:cNvPr id="49175" name="Rectangle 40"/>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Sellers’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49176" name="Rectangle 41"/>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S</a:t>
            </a:r>
            <a:r>
              <a:rPr lang="en-US" sz="2600">
                <a:cs typeface="Arial" charset="0"/>
              </a:rPr>
              <a:t> curve:</a:t>
            </a:r>
            <a:endParaRPr lang="en-US" sz="2600">
              <a:solidFill>
                <a:srgbClr val="0000FF"/>
              </a:solidFill>
              <a:cs typeface="Arial" charset="0"/>
            </a:endParaRPr>
          </a:p>
        </p:txBody>
      </p:sp>
      <p:sp>
        <p:nvSpPr>
          <p:cNvPr id="49177" name="Rectangle 42"/>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49178" name="Rectangle 43"/>
          <p:cNvSpPr>
            <a:spLocks noChangeArrowheads="1"/>
          </p:cNvSpPr>
          <p:nvPr/>
        </p:nvSpPr>
        <p:spPr bwMode="auto">
          <a:xfrm>
            <a:off x="565150" y="2581275"/>
            <a:ext cx="3171825"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intermediate slope</a:t>
            </a:r>
          </a:p>
        </p:txBody>
      </p:sp>
      <p:sp>
        <p:nvSpPr>
          <p:cNvPr id="49179" name="Rectangle 44"/>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intermediate</a:t>
            </a:r>
          </a:p>
        </p:txBody>
      </p:sp>
      <p:sp>
        <p:nvSpPr>
          <p:cNvPr id="416813" name="Rectangle 45"/>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6807"/>
                                        </p:tgtEl>
                                        <p:attrNameLst>
                                          <p:attrName>style.visibility</p:attrName>
                                        </p:attrNameLst>
                                      </p:cBhvr>
                                      <p:to>
                                        <p:strVal val="visible"/>
                                      </p:to>
                                    </p:set>
                                    <p:animEffect transition="in" filter="dissolve">
                                      <p:cBhvr>
                                        <p:cTn id="7" dur="500"/>
                                        <p:tgtEl>
                                          <p:spTgt spid="4168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6797"/>
                                        </p:tgtEl>
                                        <p:attrNameLst>
                                          <p:attrName>style.visibility</p:attrName>
                                        </p:attrNameLst>
                                      </p:cBhvr>
                                      <p:to>
                                        <p:strVal val="visible"/>
                                      </p:to>
                                    </p:set>
                                    <p:animEffect transition="in" filter="dissolve">
                                      <p:cBhvr>
                                        <p:cTn id="10" dur="500"/>
                                        <p:tgtEl>
                                          <p:spTgt spid="41679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6792"/>
                                        </p:tgtEl>
                                        <p:attrNameLst>
                                          <p:attrName>style.visibility</p:attrName>
                                        </p:attrNameLst>
                                      </p:cBhvr>
                                      <p:to>
                                        <p:strVal val="visible"/>
                                      </p:to>
                                    </p:set>
                                    <p:animEffect transition="in" filter="wipe(down)">
                                      <p:cBhvr>
                                        <p:cTn id="14" dur="500"/>
                                        <p:tgtEl>
                                          <p:spTgt spid="41679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16794"/>
                                        </p:tgtEl>
                                        <p:attrNameLst>
                                          <p:attrName>style.visibility</p:attrName>
                                        </p:attrNameLst>
                                      </p:cBhvr>
                                      <p:to>
                                        <p:strVal val="visible"/>
                                      </p:to>
                                    </p:set>
                                    <p:animEffect transition="in" filter="dissolve">
                                      <p:cBhvr>
                                        <p:cTn id="23" dur="500"/>
                                        <p:tgtEl>
                                          <p:spTgt spid="41679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6796"/>
                                        </p:tgtEl>
                                        <p:attrNameLst>
                                          <p:attrName>style.visibility</p:attrName>
                                        </p:attrNameLst>
                                      </p:cBhvr>
                                      <p:to>
                                        <p:strVal val="visible"/>
                                      </p:to>
                                    </p:set>
                                    <p:animEffect transition="in" filter="dissolve">
                                      <p:cBhvr>
                                        <p:cTn id="26" dur="500"/>
                                        <p:tgtEl>
                                          <p:spTgt spid="41679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6793"/>
                                        </p:tgtEl>
                                        <p:attrNameLst>
                                          <p:attrName>style.visibility</p:attrName>
                                        </p:attrNameLst>
                                      </p:cBhvr>
                                      <p:to>
                                        <p:strVal val="visible"/>
                                      </p:to>
                                    </p:set>
                                    <p:animEffect transition="in" filter="wipe(left)">
                                      <p:cBhvr>
                                        <p:cTn id="30" dur="500"/>
                                        <p:tgtEl>
                                          <p:spTgt spid="416793"/>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16798"/>
                                        </p:tgtEl>
                                        <p:attrNameLst>
                                          <p:attrName>style.visibility</p:attrName>
                                        </p:attrNameLst>
                                      </p:cBhvr>
                                      <p:to>
                                        <p:strVal val="visible"/>
                                      </p:to>
                                    </p:set>
                                    <p:animEffect transition="in" filter="dissolve">
                                      <p:cBhvr>
                                        <p:cTn id="38" dur="500"/>
                                        <p:tgtEl>
                                          <p:spTgt spid="41679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16813"/>
                                        </p:tgtEl>
                                        <p:attrNameLst>
                                          <p:attrName>style.visibility</p:attrName>
                                        </p:attrNameLst>
                                      </p:cBhvr>
                                      <p:to>
                                        <p:strVal val="visible"/>
                                      </p:to>
                                    </p:set>
                                    <p:animEffect transition="in" filter="dissolve">
                                      <p:cBhvr>
                                        <p:cTn id="41" dur="500"/>
                                        <p:tgtEl>
                                          <p:spTgt spid="41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2" grpId="0" animBg="1"/>
      <p:bldP spid="416793" grpId="0" animBg="1"/>
      <p:bldP spid="416794" grpId="0" animBg="1"/>
      <p:bldP spid="416796" grpId="0"/>
      <p:bldP spid="416797" grpId="0"/>
      <p:bldP spid="416798" grpId="0"/>
      <p:bldP spid="416807" grpId="0" animBg="1"/>
      <p:bldP spid="41681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10188" y="1854200"/>
            <a:ext cx="2933700" cy="2162175"/>
            <a:chOff x="3361" y="945"/>
            <a:chExt cx="1788" cy="1362"/>
          </a:xfrm>
        </p:grpSpPr>
        <p:sp>
          <p:nvSpPr>
            <p:cNvPr id="50222" name="Arc 3"/>
            <p:cNvSpPr>
              <a:spLocks/>
            </p:cNvSpPr>
            <p:nvPr/>
          </p:nvSpPr>
          <p:spPr bwMode="auto">
            <a:xfrm flipH="1" flipV="1">
              <a:off x="3361" y="945"/>
              <a:ext cx="1532" cy="1362"/>
            </a:xfrm>
            <a:custGeom>
              <a:avLst/>
              <a:gdLst>
                <a:gd name="T0" fmla="*/ 0 w 18663"/>
                <a:gd name="T1" fmla="*/ 0 h 21465"/>
                <a:gd name="T2" fmla="*/ 0 w 18663"/>
                <a:gd name="T3" fmla="*/ 0 h 21465"/>
                <a:gd name="T4" fmla="*/ 0 w 18663"/>
                <a:gd name="T5" fmla="*/ 0 h 21465"/>
                <a:gd name="T6" fmla="*/ 0 60000 65536"/>
                <a:gd name="T7" fmla="*/ 0 60000 65536"/>
                <a:gd name="T8" fmla="*/ 0 60000 65536"/>
                <a:gd name="T9" fmla="*/ 0 w 18663"/>
                <a:gd name="T10" fmla="*/ 0 h 21465"/>
                <a:gd name="T11" fmla="*/ 18663 w 18663"/>
                <a:gd name="T12" fmla="*/ 21465 h 21465"/>
              </a:gdLst>
              <a:ahLst/>
              <a:cxnLst>
                <a:cxn ang="T6">
                  <a:pos x="T0" y="T1"/>
                </a:cxn>
                <a:cxn ang="T7">
                  <a:pos x="T2" y="T3"/>
                </a:cxn>
                <a:cxn ang="T8">
                  <a:pos x="T4" y="T5"/>
                </a:cxn>
              </a:cxnLst>
              <a:rect l="T9" t="T10" r="T11" b="T12"/>
              <a:pathLst>
                <a:path w="18663" h="21465" fill="none" extrusionOk="0">
                  <a:moveTo>
                    <a:pt x="0" y="10590"/>
                  </a:moveTo>
                  <a:cubicBezTo>
                    <a:pt x="3437" y="4690"/>
                    <a:pt x="9462" y="763"/>
                    <a:pt x="16248" y="0"/>
                  </a:cubicBezTo>
                </a:path>
                <a:path w="18663" h="21465" stroke="0" extrusionOk="0">
                  <a:moveTo>
                    <a:pt x="0" y="10590"/>
                  </a:moveTo>
                  <a:cubicBezTo>
                    <a:pt x="3437" y="4690"/>
                    <a:pt x="9462" y="763"/>
                    <a:pt x="16248" y="0"/>
                  </a:cubicBezTo>
                  <a:lnTo>
                    <a:pt x="18663" y="21465"/>
                  </a:lnTo>
                  <a:close/>
                </a:path>
              </a:pathLst>
            </a:custGeom>
            <a:noFill/>
            <a:ln w="38100">
              <a:solidFill>
                <a:srgbClr val="003399"/>
              </a:solidFill>
              <a:round/>
              <a:headEnd/>
              <a:tailEnd/>
            </a:ln>
          </p:spPr>
          <p:txBody>
            <a:bodyPr wrap="none" anchor="ctr"/>
            <a:lstStyle/>
            <a:p>
              <a:endParaRPr lang="en-US"/>
            </a:p>
          </p:txBody>
        </p:sp>
        <p:sp>
          <p:nvSpPr>
            <p:cNvPr id="50223" name="Text Box 4"/>
            <p:cNvSpPr txBox="1">
              <a:spLocks noChangeArrowheads="1"/>
            </p:cNvSpPr>
            <p:nvPr/>
          </p:nvSpPr>
          <p:spPr bwMode="auto">
            <a:xfrm>
              <a:off x="4762" y="1368"/>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50181" name="Rectangle 5"/>
          <p:cNvSpPr>
            <a:spLocks noGrp="1" noChangeArrowheads="1"/>
          </p:cNvSpPr>
          <p:nvPr>
            <p:ph type="title" idx="4294967295"/>
          </p:nvPr>
        </p:nvSpPr>
        <p:spPr>
          <a:xfrm>
            <a:off x="407988" y="249238"/>
            <a:ext cx="8494712" cy="619125"/>
          </a:xfrm>
        </p:spPr>
        <p:txBody>
          <a:bodyPr/>
          <a:lstStyle/>
          <a:p>
            <a:pPr algn="l" eaLnBrk="1" hangingPunct="1"/>
            <a:r>
              <a:rPr lang="en-US" sz="3200" smtClean="0">
                <a:solidFill>
                  <a:srgbClr val="CC0000"/>
                </a:solidFill>
              </a:rPr>
              <a:t>“Elastic”</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50220"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50221"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50218"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50219"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50183"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50184"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50185" name="Line 14"/>
          <p:cNvSpPr>
            <a:spLocks noChangeShapeType="1"/>
          </p:cNvSpPr>
          <p:nvPr/>
        </p:nvSpPr>
        <p:spPr bwMode="auto">
          <a:xfrm>
            <a:off x="6223000" y="3922713"/>
            <a:ext cx="0" cy="1044575"/>
          </a:xfrm>
          <a:prstGeom prst="line">
            <a:avLst/>
          </a:prstGeom>
          <a:noFill/>
          <a:ln w="9525">
            <a:solidFill>
              <a:srgbClr val="777777"/>
            </a:solidFill>
            <a:prstDash val="lgDash"/>
            <a:round/>
            <a:headEnd/>
            <a:tailEnd/>
          </a:ln>
        </p:spPr>
        <p:txBody>
          <a:bodyPr/>
          <a:lstStyle/>
          <a:p>
            <a:endParaRPr lang="en-US"/>
          </a:p>
        </p:txBody>
      </p:sp>
      <p:sp>
        <p:nvSpPr>
          <p:cNvPr id="50186" name="Line 15"/>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p>
        </p:txBody>
      </p:sp>
      <p:sp>
        <p:nvSpPr>
          <p:cNvPr id="50187" name="Oval 16"/>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5" name="Group 17"/>
          <p:cNvGrpSpPr>
            <a:grpSpLocks/>
          </p:cNvGrpSpPr>
          <p:nvPr/>
        </p:nvGrpSpPr>
        <p:grpSpPr bwMode="auto">
          <a:xfrm>
            <a:off x="7280275" y="3243263"/>
            <a:ext cx="547688" cy="2165350"/>
            <a:chOff x="4586" y="2043"/>
            <a:chExt cx="345" cy="1364"/>
          </a:xfrm>
        </p:grpSpPr>
        <p:sp>
          <p:nvSpPr>
            <p:cNvPr id="50215" name="Text Box 18"/>
            <p:cNvSpPr txBox="1">
              <a:spLocks noChangeArrowheads="1"/>
            </p:cNvSpPr>
            <p:nvPr/>
          </p:nvSpPr>
          <p:spPr bwMode="auto">
            <a:xfrm>
              <a:off x="4586" y="3119"/>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50216" name="Line 19"/>
            <p:cNvSpPr>
              <a:spLocks noChangeShapeType="1"/>
            </p:cNvSpPr>
            <p:nvPr/>
          </p:nvSpPr>
          <p:spPr bwMode="auto">
            <a:xfrm>
              <a:off x="4755" y="2043"/>
              <a:ext cx="2" cy="1084"/>
            </a:xfrm>
            <a:prstGeom prst="line">
              <a:avLst/>
            </a:prstGeom>
            <a:noFill/>
            <a:ln w="9525">
              <a:solidFill>
                <a:srgbClr val="777777"/>
              </a:solidFill>
              <a:prstDash val="lgDash"/>
              <a:round/>
              <a:headEnd/>
              <a:tailEnd/>
            </a:ln>
          </p:spPr>
          <p:txBody>
            <a:bodyPr/>
            <a:lstStyle/>
            <a:p>
              <a:endParaRPr lang="en-US"/>
            </a:p>
          </p:txBody>
        </p:sp>
      </p:grpSp>
      <p:grpSp>
        <p:nvGrpSpPr>
          <p:cNvPr id="6" name="Group 20"/>
          <p:cNvGrpSpPr>
            <a:grpSpLocks/>
          </p:cNvGrpSpPr>
          <p:nvPr/>
        </p:nvGrpSpPr>
        <p:grpSpPr bwMode="auto">
          <a:xfrm>
            <a:off x="4560888" y="3040063"/>
            <a:ext cx="3060700" cy="457200"/>
            <a:chOff x="2873" y="2335"/>
            <a:chExt cx="1928" cy="288"/>
          </a:xfrm>
        </p:grpSpPr>
        <p:sp>
          <p:nvSpPr>
            <p:cNvPr id="50212" name="Text Box 21"/>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50213" name="Line 22"/>
            <p:cNvSpPr>
              <a:spLocks noChangeShapeType="1"/>
            </p:cNvSpPr>
            <p:nvPr/>
          </p:nvSpPr>
          <p:spPr bwMode="auto">
            <a:xfrm>
              <a:off x="3264" y="2463"/>
              <a:ext cx="1490" cy="0"/>
            </a:xfrm>
            <a:prstGeom prst="line">
              <a:avLst/>
            </a:prstGeom>
            <a:noFill/>
            <a:ln w="9525">
              <a:solidFill>
                <a:srgbClr val="777777"/>
              </a:solidFill>
              <a:prstDash val="lgDash"/>
              <a:round/>
              <a:headEnd/>
              <a:tailEnd/>
            </a:ln>
          </p:spPr>
          <p:txBody>
            <a:bodyPr/>
            <a:lstStyle/>
            <a:p>
              <a:endParaRPr lang="en-US"/>
            </a:p>
          </p:txBody>
        </p:sp>
        <p:sp>
          <p:nvSpPr>
            <p:cNvPr id="50214" name="Oval 23"/>
            <p:cNvSpPr>
              <a:spLocks noChangeArrowheads="1"/>
            </p:cNvSpPr>
            <p:nvPr/>
          </p:nvSpPr>
          <p:spPr bwMode="auto">
            <a:xfrm>
              <a:off x="4713" y="241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18840" name="Line 24"/>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p>
        </p:txBody>
      </p:sp>
      <p:sp>
        <p:nvSpPr>
          <p:cNvPr id="418841" name="Line 25"/>
          <p:cNvSpPr>
            <a:spLocks noChangeShapeType="1"/>
          </p:cNvSpPr>
          <p:nvPr/>
        </p:nvSpPr>
        <p:spPr bwMode="auto">
          <a:xfrm rot="-5400000">
            <a:off x="6892132" y="4180681"/>
            <a:ext cx="0" cy="1300163"/>
          </a:xfrm>
          <a:prstGeom prst="line">
            <a:avLst/>
          </a:prstGeom>
          <a:noFill/>
          <a:ln w="50800">
            <a:solidFill>
              <a:srgbClr val="009900"/>
            </a:solidFill>
            <a:round/>
            <a:headEnd/>
            <a:tailEnd type="triangle" w="lg" len="med"/>
          </a:ln>
        </p:spPr>
        <p:txBody>
          <a:bodyPr/>
          <a:lstStyle/>
          <a:p>
            <a:endParaRPr lang="en-US"/>
          </a:p>
        </p:txBody>
      </p:sp>
      <p:sp>
        <p:nvSpPr>
          <p:cNvPr id="418842" name="Text Box 26"/>
          <p:cNvSpPr txBox="1">
            <a:spLocks noChangeArrowheads="1"/>
          </p:cNvSpPr>
          <p:nvPr/>
        </p:nvSpPr>
        <p:spPr bwMode="auto">
          <a:xfrm>
            <a:off x="5849938" y="5548313"/>
            <a:ext cx="2166937"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rises more than 10%</a:t>
            </a:r>
          </a:p>
        </p:txBody>
      </p:sp>
      <p:sp>
        <p:nvSpPr>
          <p:cNvPr id="5019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8844" name="Text Box 28"/>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&gt; 10%</a:t>
            </a:r>
            <a:endParaRPr lang="en-US" sz="2500" b="1" i="1" baseline="30000">
              <a:solidFill>
                <a:srgbClr val="009900"/>
              </a:solidFill>
              <a:cs typeface="Arial" charset="0"/>
            </a:endParaRPr>
          </a:p>
        </p:txBody>
      </p:sp>
      <p:sp>
        <p:nvSpPr>
          <p:cNvPr id="418845" name="Text Box 29"/>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10%</a:t>
            </a:r>
            <a:endParaRPr lang="en-US" sz="2500" b="1" i="1" baseline="30000">
              <a:solidFill>
                <a:srgbClr val="FF6600"/>
              </a:solidFill>
              <a:cs typeface="Arial" charset="0"/>
            </a:endParaRPr>
          </a:p>
        </p:txBody>
      </p:sp>
      <p:sp>
        <p:nvSpPr>
          <p:cNvPr id="418846" name="Text Box 30"/>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&gt; 1</a:t>
            </a:r>
          </a:p>
        </p:txBody>
      </p:sp>
      <p:grpSp>
        <p:nvGrpSpPr>
          <p:cNvPr id="7" name="Group 31"/>
          <p:cNvGrpSpPr>
            <a:grpSpLocks/>
          </p:cNvGrpSpPr>
          <p:nvPr/>
        </p:nvGrpSpPr>
        <p:grpSpPr bwMode="auto">
          <a:xfrm>
            <a:off x="741363" y="874713"/>
            <a:ext cx="6413500" cy="981075"/>
            <a:chOff x="747" y="551"/>
            <a:chExt cx="4040" cy="618"/>
          </a:xfrm>
        </p:grpSpPr>
        <p:sp>
          <p:nvSpPr>
            <p:cNvPr id="50205" name="Text Box 32"/>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supply</a:t>
              </a:r>
            </a:p>
          </p:txBody>
        </p:sp>
        <p:sp>
          <p:nvSpPr>
            <p:cNvPr id="50206"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50207"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50208"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50209"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50210"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50211"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sp>
        <p:nvSpPr>
          <p:cNvPr id="418855" name="Text Box 39"/>
          <p:cNvSpPr txBox="1">
            <a:spLocks noChangeArrowheads="1"/>
          </p:cNvSpPr>
          <p:nvPr/>
        </p:nvSpPr>
        <p:spPr bwMode="auto">
          <a:xfrm>
            <a:off x="3517900" y="4633913"/>
            <a:ext cx="1265238"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rises by 10%</a:t>
            </a:r>
          </a:p>
        </p:txBody>
      </p:sp>
      <p:sp>
        <p:nvSpPr>
          <p:cNvPr id="50199" name="Rectangle 40"/>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Sellers’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50200" name="Rectangle 41"/>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S</a:t>
            </a:r>
            <a:r>
              <a:rPr lang="en-US" sz="2600">
                <a:cs typeface="Arial" charset="0"/>
              </a:rPr>
              <a:t> curve:</a:t>
            </a:r>
            <a:endParaRPr lang="en-US" sz="2600">
              <a:solidFill>
                <a:srgbClr val="0000FF"/>
              </a:solidFill>
              <a:cs typeface="Arial" charset="0"/>
            </a:endParaRPr>
          </a:p>
        </p:txBody>
      </p:sp>
      <p:sp>
        <p:nvSpPr>
          <p:cNvPr id="50201" name="Rectangle 42"/>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50202" name="Rectangle 43"/>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flat</a:t>
            </a:r>
          </a:p>
        </p:txBody>
      </p:sp>
      <p:sp>
        <p:nvSpPr>
          <p:cNvPr id="50203" name="Rectangle 44"/>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relatively high</a:t>
            </a:r>
          </a:p>
        </p:txBody>
      </p:sp>
      <p:sp>
        <p:nvSpPr>
          <p:cNvPr id="418861" name="Rectangle 45"/>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&gt;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8855"/>
                                        </p:tgtEl>
                                        <p:attrNameLst>
                                          <p:attrName>style.visibility</p:attrName>
                                        </p:attrNameLst>
                                      </p:cBhvr>
                                      <p:to>
                                        <p:strVal val="visible"/>
                                      </p:to>
                                    </p:set>
                                    <p:animEffect transition="in" filter="dissolve">
                                      <p:cBhvr>
                                        <p:cTn id="7" dur="500"/>
                                        <p:tgtEl>
                                          <p:spTgt spid="4188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8845"/>
                                        </p:tgtEl>
                                        <p:attrNameLst>
                                          <p:attrName>style.visibility</p:attrName>
                                        </p:attrNameLst>
                                      </p:cBhvr>
                                      <p:to>
                                        <p:strVal val="visible"/>
                                      </p:to>
                                    </p:set>
                                    <p:animEffect transition="in" filter="dissolve">
                                      <p:cBhvr>
                                        <p:cTn id="10" dur="500"/>
                                        <p:tgtEl>
                                          <p:spTgt spid="41884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8840"/>
                                        </p:tgtEl>
                                        <p:attrNameLst>
                                          <p:attrName>style.visibility</p:attrName>
                                        </p:attrNameLst>
                                      </p:cBhvr>
                                      <p:to>
                                        <p:strVal val="visible"/>
                                      </p:to>
                                    </p:set>
                                    <p:animEffect transition="in" filter="wipe(down)">
                                      <p:cBhvr>
                                        <p:cTn id="14" dur="500"/>
                                        <p:tgtEl>
                                          <p:spTgt spid="41884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18842"/>
                                        </p:tgtEl>
                                        <p:attrNameLst>
                                          <p:attrName>style.visibility</p:attrName>
                                        </p:attrNameLst>
                                      </p:cBhvr>
                                      <p:to>
                                        <p:strVal val="visible"/>
                                      </p:to>
                                    </p:set>
                                    <p:animEffect transition="in" filter="dissolve">
                                      <p:cBhvr>
                                        <p:cTn id="23" dur="500"/>
                                        <p:tgtEl>
                                          <p:spTgt spid="41884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8844"/>
                                        </p:tgtEl>
                                        <p:attrNameLst>
                                          <p:attrName>style.visibility</p:attrName>
                                        </p:attrNameLst>
                                      </p:cBhvr>
                                      <p:to>
                                        <p:strVal val="visible"/>
                                      </p:to>
                                    </p:set>
                                    <p:animEffect transition="in" filter="dissolve">
                                      <p:cBhvr>
                                        <p:cTn id="26" dur="500"/>
                                        <p:tgtEl>
                                          <p:spTgt spid="41884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8841"/>
                                        </p:tgtEl>
                                        <p:attrNameLst>
                                          <p:attrName>style.visibility</p:attrName>
                                        </p:attrNameLst>
                                      </p:cBhvr>
                                      <p:to>
                                        <p:strVal val="visible"/>
                                      </p:to>
                                    </p:set>
                                    <p:animEffect transition="in" filter="wipe(left)">
                                      <p:cBhvr>
                                        <p:cTn id="30" dur="500"/>
                                        <p:tgtEl>
                                          <p:spTgt spid="418841"/>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18846"/>
                                        </p:tgtEl>
                                        <p:attrNameLst>
                                          <p:attrName>style.visibility</p:attrName>
                                        </p:attrNameLst>
                                      </p:cBhvr>
                                      <p:to>
                                        <p:strVal val="visible"/>
                                      </p:to>
                                    </p:set>
                                    <p:animEffect transition="in" filter="dissolve">
                                      <p:cBhvr>
                                        <p:cTn id="38" dur="500"/>
                                        <p:tgtEl>
                                          <p:spTgt spid="41884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18861"/>
                                        </p:tgtEl>
                                        <p:attrNameLst>
                                          <p:attrName>style.visibility</p:attrName>
                                        </p:attrNameLst>
                                      </p:cBhvr>
                                      <p:to>
                                        <p:strVal val="visible"/>
                                      </p:to>
                                    </p:set>
                                    <p:animEffect transition="in" filter="dissolve">
                                      <p:cBhvr>
                                        <p:cTn id="41" dur="500"/>
                                        <p:tgtEl>
                                          <p:spTgt spid="41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40" grpId="0" animBg="1"/>
      <p:bldP spid="418841" grpId="0" animBg="1"/>
      <p:bldP spid="418842" grpId="0" animBg="1"/>
      <p:bldP spid="418844" grpId="0"/>
      <p:bldP spid="418845" grpId="0"/>
      <p:bldP spid="418846" grpId="0"/>
      <p:bldP spid="418855" grpId="0" animBg="1"/>
      <p:bldP spid="418861"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78425" y="3016250"/>
            <a:ext cx="3270250" cy="457200"/>
            <a:chOff x="3262" y="1900"/>
            <a:chExt cx="2060" cy="288"/>
          </a:xfrm>
        </p:grpSpPr>
        <p:sp>
          <p:nvSpPr>
            <p:cNvPr id="51243" name="Line 3"/>
            <p:cNvSpPr>
              <a:spLocks noChangeShapeType="1"/>
            </p:cNvSpPr>
            <p:nvPr/>
          </p:nvSpPr>
          <p:spPr bwMode="auto">
            <a:xfrm>
              <a:off x="3262" y="2045"/>
              <a:ext cx="1765" cy="0"/>
            </a:xfrm>
            <a:prstGeom prst="line">
              <a:avLst/>
            </a:prstGeom>
            <a:noFill/>
            <a:ln w="38100">
              <a:solidFill>
                <a:srgbClr val="003399"/>
              </a:solidFill>
              <a:round/>
              <a:headEnd/>
              <a:tailEnd/>
            </a:ln>
          </p:spPr>
          <p:txBody>
            <a:bodyPr/>
            <a:lstStyle/>
            <a:p>
              <a:endParaRPr lang="en-US"/>
            </a:p>
          </p:txBody>
        </p:sp>
        <p:sp>
          <p:nvSpPr>
            <p:cNvPr id="51244" name="Text Box 4"/>
            <p:cNvSpPr txBox="1">
              <a:spLocks noChangeArrowheads="1"/>
            </p:cNvSpPr>
            <p:nvPr/>
          </p:nvSpPr>
          <p:spPr bwMode="auto">
            <a:xfrm>
              <a:off x="4948" y="1900"/>
              <a:ext cx="374"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51205" name="Rectangle 5"/>
          <p:cNvSpPr>
            <a:spLocks noGrp="1" noChangeArrowheads="1"/>
          </p:cNvSpPr>
          <p:nvPr>
            <p:ph type="title" idx="4294967295"/>
          </p:nvPr>
        </p:nvSpPr>
        <p:spPr>
          <a:xfrm>
            <a:off x="407988" y="249238"/>
            <a:ext cx="7380287" cy="619125"/>
          </a:xfrm>
        </p:spPr>
        <p:txBody>
          <a:bodyPr>
            <a:normAutofit fontScale="90000"/>
          </a:bodyPr>
          <a:lstStyle/>
          <a:p>
            <a:pPr algn="l" eaLnBrk="1" hangingPunct="1"/>
            <a:r>
              <a:rPr lang="en-US" sz="3200" smtClean="0">
                <a:solidFill>
                  <a:srgbClr val="CC0000"/>
                </a:solidFill>
              </a:rPr>
              <a:t>“Perfectly elastic”</a:t>
            </a:r>
            <a:r>
              <a:rPr lang="en-US" sz="3000" smtClean="0">
                <a:solidFill>
                  <a:srgbClr val="CC0000"/>
                </a:solidFill>
              </a:rPr>
              <a:t>  </a:t>
            </a:r>
            <a:r>
              <a:rPr lang="en-US" sz="3000" b="0" smtClean="0">
                <a:solidFill>
                  <a:srgbClr val="CC0000"/>
                </a:solidFill>
              </a:rPr>
              <a:t>(the other extreme)</a:t>
            </a: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51241"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51242"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51239"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51240"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51207" name="Text Box 12"/>
          <p:cNvSpPr txBox="1">
            <a:spLocks noChangeArrowheads="1"/>
          </p:cNvSpPr>
          <p:nvPr/>
        </p:nvSpPr>
        <p:spPr bwMode="auto">
          <a:xfrm>
            <a:off x="4513263" y="3019425"/>
            <a:ext cx="650875"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grpSp>
        <p:nvGrpSpPr>
          <p:cNvPr id="5" name="Group 13"/>
          <p:cNvGrpSpPr>
            <a:grpSpLocks/>
          </p:cNvGrpSpPr>
          <p:nvPr/>
        </p:nvGrpSpPr>
        <p:grpSpPr bwMode="auto">
          <a:xfrm>
            <a:off x="5922963" y="3179763"/>
            <a:ext cx="587375" cy="2225675"/>
            <a:chOff x="3731" y="2003"/>
            <a:chExt cx="370" cy="1402"/>
          </a:xfrm>
        </p:grpSpPr>
        <p:sp>
          <p:nvSpPr>
            <p:cNvPr id="51235" name="Text Box 14"/>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sp>
          <p:nvSpPr>
            <p:cNvPr id="51236" name="Line 15"/>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p>
          </p:txBody>
        </p:sp>
        <p:sp>
          <p:nvSpPr>
            <p:cNvPr id="51237" name="Oval 16"/>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20881" name="Line 17"/>
          <p:cNvSpPr>
            <a:spLocks noChangeShapeType="1"/>
          </p:cNvSpPr>
          <p:nvPr/>
        </p:nvSpPr>
        <p:spPr bwMode="auto">
          <a:xfrm rot="5400000" flipV="1">
            <a:off x="6787357" y="4285456"/>
            <a:ext cx="0" cy="1090613"/>
          </a:xfrm>
          <a:prstGeom prst="line">
            <a:avLst/>
          </a:prstGeom>
          <a:noFill/>
          <a:ln w="50800">
            <a:solidFill>
              <a:srgbClr val="009900"/>
            </a:solidFill>
            <a:round/>
            <a:headEnd/>
            <a:tailEnd type="triangle" w="lg" len="med"/>
          </a:ln>
        </p:spPr>
        <p:txBody>
          <a:bodyPr/>
          <a:lstStyle/>
          <a:p>
            <a:endParaRPr lang="en-US"/>
          </a:p>
        </p:txBody>
      </p:sp>
      <p:sp>
        <p:nvSpPr>
          <p:cNvPr id="420882" name="Text Box 18"/>
          <p:cNvSpPr txBox="1">
            <a:spLocks noChangeArrowheads="1"/>
          </p:cNvSpPr>
          <p:nvPr/>
        </p:nvSpPr>
        <p:spPr bwMode="auto">
          <a:xfrm>
            <a:off x="3074988" y="4637088"/>
            <a:ext cx="1725612"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changes by 0%</a:t>
            </a:r>
          </a:p>
        </p:txBody>
      </p:sp>
      <p:sp>
        <p:nvSpPr>
          <p:cNvPr id="420883" name="Text Box 19"/>
          <p:cNvSpPr txBox="1">
            <a:spLocks noChangeArrowheads="1"/>
          </p:cNvSpPr>
          <p:nvPr/>
        </p:nvSpPr>
        <p:spPr bwMode="auto">
          <a:xfrm>
            <a:off x="6375400" y="5581650"/>
            <a:ext cx="1847850" cy="822325"/>
          </a:xfrm>
          <a:prstGeom prst="rect">
            <a:avLst/>
          </a:prstGeom>
          <a:solidFill>
            <a:srgbClr val="CCFFCC"/>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changes </a:t>
            </a:r>
            <a:br>
              <a:rPr lang="en-US" sz="2400">
                <a:cs typeface="Arial" charset="0"/>
              </a:rPr>
            </a:br>
            <a:r>
              <a:rPr lang="en-US" sz="2400">
                <a:cs typeface="Arial" charset="0"/>
              </a:rPr>
              <a:t>by any %</a:t>
            </a:r>
          </a:p>
        </p:txBody>
      </p:sp>
      <p:sp>
        <p:nvSpPr>
          <p:cNvPr id="5121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20885" name="Text Box 21"/>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cs typeface="Arial" charset="0"/>
              </a:rPr>
              <a:t>any %</a:t>
            </a:r>
            <a:endParaRPr lang="en-US" sz="2500" b="1" i="1" baseline="30000">
              <a:solidFill>
                <a:srgbClr val="009900"/>
              </a:solidFill>
              <a:cs typeface="Arial" charset="0"/>
            </a:endParaRPr>
          </a:p>
        </p:txBody>
      </p:sp>
      <p:sp>
        <p:nvSpPr>
          <p:cNvPr id="420886" name="Text Box 22"/>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cs typeface="Arial" charset="0"/>
              </a:rPr>
              <a:t>0%</a:t>
            </a:r>
            <a:endParaRPr lang="en-US" sz="2500" b="1" i="1" baseline="30000">
              <a:solidFill>
                <a:srgbClr val="FF6600"/>
              </a:solidFill>
              <a:cs typeface="Arial" charset="0"/>
            </a:endParaRPr>
          </a:p>
        </p:txBody>
      </p:sp>
      <p:sp>
        <p:nvSpPr>
          <p:cNvPr id="420887" name="Text Box 23"/>
          <p:cNvSpPr txBox="1">
            <a:spLocks noChangeArrowheads="1"/>
          </p:cNvSpPr>
          <p:nvPr/>
        </p:nvSpPr>
        <p:spPr bwMode="auto">
          <a:xfrm>
            <a:off x="7129463" y="1111250"/>
            <a:ext cx="1481137"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cs typeface="Arial" charset="0"/>
              </a:rPr>
              <a:t>= infinity</a:t>
            </a:r>
          </a:p>
        </p:txBody>
      </p:sp>
      <p:grpSp>
        <p:nvGrpSpPr>
          <p:cNvPr id="6" name="Group 24"/>
          <p:cNvGrpSpPr>
            <a:grpSpLocks/>
          </p:cNvGrpSpPr>
          <p:nvPr/>
        </p:nvGrpSpPr>
        <p:grpSpPr bwMode="auto">
          <a:xfrm>
            <a:off x="741363" y="874713"/>
            <a:ext cx="6413500" cy="981075"/>
            <a:chOff x="747" y="551"/>
            <a:chExt cx="4040" cy="618"/>
          </a:xfrm>
        </p:grpSpPr>
        <p:sp>
          <p:nvSpPr>
            <p:cNvPr id="51228" name="Text Box 25"/>
            <p:cNvSpPr txBox="1">
              <a:spLocks noChangeArrowheads="1"/>
            </p:cNvSpPr>
            <p:nvPr/>
          </p:nvSpPr>
          <p:spPr bwMode="auto">
            <a:xfrm>
              <a:off x="747" y="603"/>
              <a:ext cx="1436" cy="514"/>
            </a:xfrm>
            <a:prstGeom prst="rect">
              <a:avLst/>
            </a:prstGeom>
            <a:noFill/>
            <a:ln w="9525">
              <a:noFill/>
              <a:miter lim="800000"/>
              <a:headEnd/>
              <a:tailEnd/>
            </a:ln>
          </p:spPr>
          <p:txBody>
            <a:bodyPr>
              <a:spAutoFit/>
            </a:bodyPr>
            <a:lstStyle/>
            <a:p>
              <a:pPr algn="ctr">
                <a:lnSpc>
                  <a:spcPct val="95000"/>
                </a:lnSpc>
                <a:spcBef>
                  <a:spcPct val="50000"/>
                </a:spcBef>
              </a:pPr>
              <a:r>
                <a:rPr lang="en-US" sz="2500">
                  <a:cs typeface="Arial" charset="0"/>
                </a:rPr>
                <a:t>Price elasticity </a:t>
              </a:r>
              <a:br>
                <a:rPr lang="en-US" sz="2500">
                  <a:cs typeface="Arial" charset="0"/>
                </a:rPr>
              </a:br>
              <a:r>
                <a:rPr lang="en-US" sz="2500">
                  <a:cs typeface="Arial" charset="0"/>
                </a:rPr>
                <a:t>of supply</a:t>
              </a:r>
            </a:p>
          </p:txBody>
        </p:sp>
        <p:sp>
          <p:nvSpPr>
            <p:cNvPr id="51229" name="Text Box 26"/>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51230" name="Text Box 27"/>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Q</a:t>
              </a:r>
              <a:endParaRPr lang="en-US" sz="2500" b="1" i="1" baseline="30000">
                <a:cs typeface="Arial" charset="0"/>
              </a:endParaRPr>
            </a:p>
          </p:txBody>
        </p:sp>
        <p:sp>
          <p:nvSpPr>
            <p:cNvPr id="51231" name="Text Box 28"/>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cs typeface="Arial" charset="0"/>
                </a:rPr>
                <a:t>% change in </a:t>
              </a:r>
              <a:r>
                <a:rPr lang="en-US" sz="2500" b="1" i="1">
                  <a:cs typeface="Arial" charset="0"/>
                </a:rPr>
                <a:t>P</a:t>
              </a:r>
              <a:endParaRPr lang="en-US" sz="2500" b="1" i="1" baseline="30000">
                <a:cs typeface="Arial" charset="0"/>
              </a:endParaRPr>
            </a:p>
          </p:txBody>
        </p:sp>
        <p:sp>
          <p:nvSpPr>
            <p:cNvPr id="51232" name="Line 29"/>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p>
          </p:txBody>
        </p:sp>
        <p:sp>
          <p:nvSpPr>
            <p:cNvPr id="51233" name="Text Box 30"/>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cs typeface="Arial" charset="0"/>
                </a:rPr>
                <a:t>=</a:t>
              </a:r>
            </a:p>
          </p:txBody>
        </p:sp>
        <p:sp>
          <p:nvSpPr>
            <p:cNvPr id="51234" name="Line 31"/>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p>
          </p:txBody>
        </p:sp>
      </p:grpSp>
      <p:grpSp>
        <p:nvGrpSpPr>
          <p:cNvPr id="7" name="Group 32"/>
          <p:cNvGrpSpPr>
            <a:grpSpLocks/>
          </p:cNvGrpSpPr>
          <p:nvPr/>
        </p:nvGrpSpPr>
        <p:grpSpPr bwMode="auto">
          <a:xfrm>
            <a:off x="7031038" y="3176588"/>
            <a:ext cx="587375" cy="2225675"/>
            <a:chOff x="3731" y="2003"/>
            <a:chExt cx="370" cy="1402"/>
          </a:xfrm>
        </p:grpSpPr>
        <p:sp>
          <p:nvSpPr>
            <p:cNvPr id="51225" name="Text Box 3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51226" name="Line 34"/>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p>
          </p:txBody>
        </p:sp>
        <p:sp>
          <p:nvSpPr>
            <p:cNvPr id="51227" name="Oval 35"/>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20900" name="Text Box 36"/>
          <p:cNvSpPr txBox="1">
            <a:spLocks noChangeArrowheads="1"/>
          </p:cNvSpPr>
          <p:nvPr/>
        </p:nvSpPr>
        <p:spPr bwMode="auto">
          <a:xfrm>
            <a:off x="3948113" y="3022600"/>
            <a:ext cx="809625"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r>
              <a:rPr lang="en-US" sz="2400">
                <a:cs typeface="Arial" charset="0"/>
              </a:rPr>
              <a:t> =</a:t>
            </a:r>
            <a:endParaRPr lang="en-US" sz="2400" b="1" baseline="-25000">
              <a:cs typeface="Arial" charset="0"/>
            </a:endParaRPr>
          </a:p>
        </p:txBody>
      </p:sp>
      <p:sp>
        <p:nvSpPr>
          <p:cNvPr id="51219" name="Rectangle 37"/>
          <p:cNvSpPr>
            <a:spLocks noChangeArrowheads="1"/>
          </p:cNvSpPr>
          <p:nvPr/>
        </p:nvSpPr>
        <p:spPr bwMode="auto">
          <a:xfrm>
            <a:off x="366713" y="3221038"/>
            <a:ext cx="3390900" cy="9683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Sellers’ </a:t>
            </a:r>
            <a:br>
              <a:rPr lang="en-US" sz="2600">
                <a:cs typeface="Arial" charset="0"/>
              </a:rPr>
            </a:br>
            <a:r>
              <a:rPr lang="en-US" sz="2600">
                <a:cs typeface="Arial" charset="0"/>
              </a:rPr>
              <a:t>price sensitivity:</a:t>
            </a:r>
            <a:endParaRPr lang="en-US" sz="2600">
              <a:solidFill>
                <a:srgbClr val="0000FF"/>
              </a:solidFill>
              <a:cs typeface="Arial" charset="0"/>
            </a:endParaRPr>
          </a:p>
        </p:txBody>
      </p:sp>
      <p:sp>
        <p:nvSpPr>
          <p:cNvPr id="51220" name="Rectangle 38"/>
          <p:cNvSpPr>
            <a:spLocks noChangeArrowheads="1"/>
          </p:cNvSpPr>
          <p:nvPr/>
        </p:nvSpPr>
        <p:spPr bwMode="auto">
          <a:xfrm>
            <a:off x="365125" y="2144713"/>
            <a:ext cx="1492250" cy="528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b="1" i="1">
                <a:cs typeface="Arial" charset="0"/>
              </a:rPr>
              <a:t>S</a:t>
            </a:r>
            <a:r>
              <a:rPr lang="en-US" sz="2600">
                <a:cs typeface="Arial" charset="0"/>
              </a:rPr>
              <a:t> curve:</a:t>
            </a:r>
            <a:endParaRPr lang="en-US" sz="2600">
              <a:solidFill>
                <a:srgbClr val="0000FF"/>
              </a:solidFill>
              <a:cs typeface="Arial" charset="0"/>
            </a:endParaRPr>
          </a:p>
        </p:txBody>
      </p:sp>
      <p:sp>
        <p:nvSpPr>
          <p:cNvPr id="51221" name="Rectangle 39"/>
          <p:cNvSpPr>
            <a:spLocks noChangeArrowheads="1"/>
          </p:cNvSpPr>
          <p:nvPr/>
        </p:nvSpPr>
        <p:spPr bwMode="auto">
          <a:xfrm>
            <a:off x="338138" y="4859338"/>
            <a:ext cx="1617662"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Elasticity:</a:t>
            </a:r>
            <a:endParaRPr lang="en-US" sz="2600">
              <a:solidFill>
                <a:srgbClr val="0000FF"/>
              </a:solidFill>
              <a:cs typeface="Arial" charset="0"/>
            </a:endParaRPr>
          </a:p>
        </p:txBody>
      </p:sp>
      <p:sp>
        <p:nvSpPr>
          <p:cNvPr id="51222" name="Rectangle 40"/>
          <p:cNvSpPr>
            <a:spLocks noChangeArrowheads="1"/>
          </p:cNvSpPr>
          <p:nvPr/>
        </p:nvSpPr>
        <p:spPr bwMode="auto">
          <a:xfrm>
            <a:off x="565150" y="2581275"/>
            <a:ext cx="2895600" cy="528638"/>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horizontal</a:t>
            </a:r>
          </a:p>
        </p:txBody>
      </p:sp>
      <p:sp>
        <p:nvSpPr>
          <p:cNvPr id="51223" name="Rectangle 41"/>
          <p:cNvSpPr>
            <a:spLocks noChangeArrowheads="1"/>
          </p:cNvSpPr>
          <p:nvPr/>
        </p:nvSpPr>
        <p:spPr bwMode="auto">
          <a:xfrm>
            <a:off x="582613" y="4079875"/>
            <a:ext cx="2624137" cy="49530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extreme</a:t>
            </a:r>
          </a:p>
        </p:txBody>
      </p:sp>
      <p:sp>
        <p:nvSpPr>
          <p:cNvPr id="420906" name="Rectangle 42"/>
          <p:cNvSpPr>
            <a:spLocks noChangeArrowheads="1"/>
          </p:cNvSpPr>
          <p:nvPr/>
        </p:nvSpPr>
        <p:spPr bwMode="auto">
          <a:xfrm>
            <a:off x="579438" y="5316538"/>
            <a:ext cx="1831975" cy="53657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0000FF"/>
                </a:solidFill>
                <a:cs typeface="Arial" charset="0"/>
              </a:rPr>
              <a:t>infinity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882"/>
                                        </p:tgtEl>
                                        <p:attrNameLst>
                                          <p:attrName>style.visibility</p:attrName>
                                        </p:attrNameLst>
                                      </p:cBhvr>
                                      <p:to>
                                        <p:strVal val="visible"/>
                                      </p:to>
                                    </p:set>
                                    <p:animEffect transition="in" filter="dissolve">
                                      <p:cBhvr>
                                        <p:cTn id="7" dur="500"/>
                                        <p:tgtEl>
                                          <p:spTgt spid="4208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20886"/>
                                        </p:tgtEl>
                                        <p:attrNameLst>
                                          <p:attrName>style.visibility</p:attrName>
                                        </p:attrNameLst>
                                      </p:cBhvr>
                                      <p:to>
                                        <p:strVal val="visible"/>
                                      </p:to>
                                    </p:set>
                                    <p:animEffect transition="in" filter="dissolve">
                                      <p:cBhvr>
                                        <p:cTn id="10" dur="500"/>
                                        <p:tgtEl>
                                          <p:spTgt spid="420886"/>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20900"/>
                                        </p:tgtEl>
                                        <p:attrNameLst>
                                          <p:attrName>style.visibility</p:attrName>
                                        </p:attrNameLst>
                                      </p:cBhvr>
                                      <p:to>
                                        <p:strVal val="visible"/>
                                      </p:to>
                                    </p:set>
                                    <p:animEffect transition="in" filter="dissolve">
                                      <p:cBhvr>
                                        <p:cTn id="14" dur="500"/>
                                        <p:tgtEl>
                                          <p:spTgt spid="42090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20883"/>
                                        </p:tgtEl>
                                        <p:attrNameLst>
                                          <p:attrName>style.visibility</p:attrName>
                                        </p:attrNameLst>
                                      </p:cBhvr>
                                      <p:to>
                                        <p:strVal val="visible"/>
                                      </p:to>
                                    </p:set>
                                    <p:animEffect transition="in" filter="dissolve">
                                      <p:cBhvr>
                                        <p:cTn id="19" dur="500"/>
                                        <p:tgtEl>
                                          <p:spTgt spid="42088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20885"/>
                                        </p:tgtEl>
                                        <p:attrNameLst>
                                          <p:attrName>style.visibility</p:attrName>
                                        </p:attrNameLst>
                                      </p:cBhvr>
                                      <p:to>
                                        <p:strVal val="visible"/>
                                      </p:to>
                                    </p:set>
                                    <p:animEffect transition="in" filter="dissolve">
                                      <p:cBhvr>
                                        <p:cTn id="22" dur="500"/>
                                        <p:tgtEl>
                                          <p:spTgt spid="42088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20881"/>
                                        </p:tgtEl>
                                        <p:attrNameLst>
                                          <p:attrName>style.visibility</p:attrName>
                                        </p:attrNameLst>
                                      </p:cBhvr>
                                      <p:to>
                                        <p:strVal val="visible"/>
                                      </p:to>
                                    </p:set>
                                    <p:animEffect transition="in" filter="wipe(left)">
                                      <p:cBhvr>
                                        <p:cTn id="26" dur="500"/>
                                        <p:tgtEl>
                                          <p:spTgt spid="420881"/>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20887"/>
                                        </p:tgtEl>
                                        <p:attrNameLst>
                                          <p:attrName>style.visibility</p:attrName>
                                        </p:attrNameLst>
                                      </p:cBhvr>
                                      <p:to>
                                        <p:strVal val="visible"/>
                                      </p:to>
                                    </p:set>
                                    <p:animEffect transition="in" filter="dissolve">
                                      <p:cBhvr>
                                        <p:cTn id="35" dur="500"/>
                                        <p:tgtEl>
                                          <p:spTgt spid="42088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20906"/>
                                        </p:tgtEl>
                                        <p:attrNameLst>
                                          <p:attrName>style.visibility</p:attrName>
                                        </p:attrNameLst>
                                      </p:cBhvr>
                                      <p:to>
                                        <p:strVal val="visible"/>
                                      </p:to>
                                    </p:set>
                                    <p:animEffect transition="in" filter="dissolve">
                                      <p:cBhvr>
                                        <p:cTn id="38" dur="500"/>
                                        <p:tgtEl>
                                          <p:spTgt spid="42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1" grpId="0" animBg="1"/>
      <p:bldP spid="420882" grpId="0" animBg="1"/>
      <p:bldP spid="420883" grpId="0" animBg="1"/>
      <p:bldP spid="420885" grpId="0"/>
      <p:bldP spid="420886" grpId="0"/>
      <p:bldP spid="420887" grpId="0"/>
      <p:bldP spid="420900" grpId="0"/>
      <p:bldP spid="42090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2"/>
          <p:cNvSpPr>
            <a:spLocks noGrp="1" noChangeArrowheads="1"/>
          </p:cNvSpPr>
          <p:nvPr>
            <p:ph type="title" idx="4294967295"/>
          </p:nvPr>
        </p:nvSpPr>
        <p:spPr/>
        <p:txBody>
          <a:bodyPr>
            <a:normAutofit fontScale="90000"/>
          </a:bodyPr>
          <a:lstStyle/>
          <a:p>
            <a:pPr eaLnBrk="1" hangingPunct="1"/>
            <a:r>
              <a:rPr lang="en-US" sz="3400" smtClean="0"/>
              <a:t>The Determinants of Supply Elasticity</a:t>
            </a:r>
          </a:p>
        </p:txBody>
      </p:sp>
      <p:sp>
        <p:nvSpPr>
          <p:cNvPr id="52229" name="Rectangle 3"/>
          <p:cNvSpPr>
            <a:spLocks noGrp="1" noChangeArrowheads="1"/>
          </p:cNvSpPr>
          <p:nvPr>
            <p:ph type="body" idx="4294967295"/>
          </p:nvPr>
        </p:nvSpPr>
        <p:spPr>
          <a:xfrm>
            <a:off x="373063" y="1022350"/>
            <a:ext cx="8313737" cy="5037138"/>
          </a:xfrm>
        </p:spPr>
        <p:txBody>
          <a:bodyPr/>
          <a:lstStyle/>
          <a:p>
            <a:pPr eaLnBrk="1" hangingPunct="1"/>
            <a:r>
              <a:rPr lang="en-US" smtClean="0"/>
              <a:t>The more easily sellers can change the quantity they produce, the greater the price elasticity of supply.  </a:t>
            </a:r>
          </a:p>
          <a:p>
            <a:pPr lvl="1" eaLnBrk="1" hangingPunct="1">
              <a:lnSpc>
                <a:spcPct val="105000"/>
              </a:lnSpc>
            </a:pPr>
            <a:r>
              <a:rPr lang="en-US" smtClean="0"/>
              <a:t>Example:  Supply of beachfront property is harder to vary and thus less elastic than </a:t>
            </a:r>
            <a:br>
              <a:rPr lang="en-US" smtClean="0"/>
            </a:br>
            <a:r>
              <a:rPr lang="en-US" smtClean="0"/>
              <a:t>supply of new cars. </a:t>
            </a:r>
          </a:p>
          <a:p>
            <a:pPr eaLnBrk="1" hangingPunct="1"/>
            <a:r>
              <a:rPr lang="en-US" smtClean="0"/>
              <a:t>For many goods, price elasticity of supply </a:t>
            </a:r>
            <a:br>
              <a:rPr lang="en-US" smtClean="0"/>
            </a:br>
            <a:r>
              <a:rPr lang="en-US" smtClean="0"/>
              <a:t>is greater in the long run than in the short run, </a:t>
            </a:r>
            <a:br>
              <a:rPr lang="en-US" smtClean="0"/>
            </a:br>
            <a:r>
              <a:rPr lang="en-US" smtClean="0"/>
              <a:t>because firms can build new factories, </a:t>
            </a:r>
            <a:br>
              <a:rPr lang="en-US" smtClean="0"/>
            </a:br>
            <a:r>
              <a:rPr lang="en-US" smtClean="0"/>
              <a:t>or new firms may be able to enter the market.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Effect transition="in" filter="wipe(left)">
                                      <p:cBhvr>
                                        <p:cTn id="7" dur="500"/>
                                        <p:tgtEl>
                                          <p:spTgt spid="52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9">
                                            <p:txEl>
                                              <p:pRg st="1" end="1"/>
                                            </p:txEl>
                                          </p:spTgt>
                                        </p:tgtEl>
                                        <p:attrNameLst>
                                          <p:attrName>style.visibility</p:attrName>
                                        </p:attrNameLst>
                                      </p:cBhvr>
                                      <p:to>
                                        <p:strVal val="visible"/>
                                      </p:to>
                                    </p:set>
                                    <p:animEffect transition="in" filter="wipe(left)">
                                      <p:cBhvr>
                                        <p:cTn id="12" dur="500"/>
                                        <p:tgtEl>
                                          <p:spTgt spid="52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9">
                                            <p:txEl>
                                              <p:pRg st="2" end="2"/>
                                            </p:txEl>
                                          </p:spTgt>
                                        </p:tgtEl>
                                        <p:attrNameLst>
                                          <p:attrName>style.visibility</p:attrName>
                                        </p:attrNameLst>
                                      </p:cBhvr>
                                      <p:to>
                                        <p:strVal val="visible"/>
                                      </p:to>
                                    </p:set>
                                    <p:animEffect transition="in" filter="wipe(left)">
                                      <p:cBhvr>
                                        <p:cTn id="17" dur="500"/>
                                        <p:tgtEl>
                                          <p:spTgt spid="52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bldLvl="4"/>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Elasticity and changes in equilibrium</a:t>
            </a:r>
          </a:p>
        </p:txBody>
      </p:sp>
      <p:sp>
        <p:nvSpPr>
          <p:cNvPr id="36" name="Content Placeholder 2"/>
          <p:cNvSpPr>
            <a:spLocks noGrp="1"/>
          </p:cNvSpPr>
          <p:nvPr>
            <p:ph idx="1"/>
          </p:nvPr>
        </p:nvSpPr>
        <p:spPr>
          <a:xfrm>
            <a:off x="457200" y="1371600"/>
            <a:ext cx="8229600" cy="5105400"/>
          </a:xfrm>
        </p:spPr>
        <p:txBody>
          <a:bodyPr>
            <a:normAutofit/>
          </a:bodyPr>
          <a:lstStyle/>
          <a:p>
            <a:pPr>
              <a:buClr>
                <a:srgbClr val="CC0000"/>
              </a:buClr>
            </a:pPr>
            <a:r>
              <a:rPr lang="en-US" dirty="0" smtClean="0"/>
              <a:t>The supply of beachfront property is inelastic.  The supply of new cars is elastic.  </a:t>
            </a:r>
          </a:p>
          <a:p>
            <a:pPr>
              <a:buClr>
                <a:srgbClr val="CC0000"/>
              </a:buClr>
            </a:pPr>
            <a:r>
              <a:rPr lang="en-US" dirty="0" smtClean="0"/>
              <a:t>Suppose population growth causes </a:t>
            </a:r>
            <a:br>
              <a:rPr lang="en-US" dirty="0" smtClean="0"/>
            </a:br>
            <a:r>
              <a:rPr lang="en-US" dirty="0" smtClean="0"/>
              <a:t>demand for both goods to double </a:t>
            </a:r>
            <a:br>
              <a:rPr lang="en-US" dirty="0" smtClean="0"/>
            </a:br>
            <a:r>
              <a:rPr lang="en-US" dirty="0" smtClean="0"/>
              <a:t>(at each price, </a:t>
            </a:r>
            <a:r>
              <a:rPr lang="en-US" b="1" i="1" dirty="0" err="1" smtClean="0"/>
              <a:t>Q</a:t>
            </a:r>
            <a:r>
              <a:rPr lang="en-US" b="1" baseline="30000" dirty="0" err="1" smtClean="0"/>
              <a:t>d</a:t>
            </a:r>
            <a:r>
              <a:rPr lang="en-US" dirty="0" smtClean="0"/>
              <a:t> doubles). </a:t>
            </a:r>
          </a:p>
          <a:p>
            <a:pPr>
              <a:buClr>
                <a:srgbClr val="CC0000"/>
              </a:buClr>
            </a:pPr>
            <a:r>
              <a:rPr lang="en-US" dirty="0" smtClean="0"/>
              <a:t>For which product will </a:t>
            </a:r>
            <a:r>
              <a:rPr lang="en-US" b="1" i="1" dirty="0" smtClean="0"/>
              <a:t>P</a:t>
            </a:r>
            <a:r>
              <a:rPr lang="en-US" dirty="0" smtClean="0"/>
              <a:t> change the most? </a:t>
            </a:r>
          </a:p>
          <a:p>
            <a:pPr>
              <a:buClr>
                <a:srgbClr val="CC0000"/>
              </a:buClr>
            </a:pPr>
            <a:r>
              <a:rPr lang="en-US" dirty="0" smtClean="0"/>
              <a:t>For which product will </a:t>
            </a:r>
            <a:r>
              <a:rPr lang="en-US" b="1" i="1" dirty="0" smtClean="0"/>
              <a:t>Q</a:t>
            </a:r>
            <a:r>
              <a:rPr lang="en-US" dirty="0" smtClean="0"/>
              <a:t> change the most?</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2CD"/>
        </a:solidFill>
        <a:effectLst/>
      </p:bgPr>
    </p:bg>
    <p:spTree>
      <p:nvGrpSpPr>
        <p:cNvPr id="1" name=""/>
        <p:cNvGrpSpPr/>
        <p:nvPr/>
      </p:nvGrpSpPr>
      <p:grpSpPr>
        <a:xfrm>
          <a:off x="0" y="0"/>
          <a:ext cx="0" cy="0"/>
          <a:chOff x="0" y="0"/>
          <a:chExt cx="0" cy="0"/>
        </a:xfrm>
      </p:grpSpPr>
      <p:sp>
        <p:nvSpPr>
          <p:cNvPr id="54278" name="Rectangle 9"/>
          <p:cNvSpPr>
            <a:spLocks noChangeArrowheads="1"/>
          </p:cNvSpPr>
          <p:nvPr/>
        </p:nvSpPr>
        <p:spPr bwMode="auto">
          <a:xfrm>
            <a:off x="4545013" y="1438275"/>
            <a:ext cx="3513137" cy="1060450"/>
          </a:xfrm>
          <a:prstGeom prst="rect">
            <a:avLst/>
          </a:prstGeom>
          <a:noFill/>
          <a:ln w="9525">
            <a:noFill/>
            <a:miter lim="800000"/>
            <a:headEnd/>
            <a:tailEnd/>
          </a:ln>
        </p:spPr>
        <p:txBody>
          <a:bodyPr/>
          <a:lstStyle/>
          <a:p>
            <a:pPr algn="ctr">
              <a:lnSpc>
                <a:spcPct val="105000"/>
              </a:lnSpc>
              <a:spcBef>
                <a:spcPct val="45000"/>
              </a:spcBef>
              <a:buClr>
                <a:srgbClr val="003399"/>
              </a:buClr>
              <a:buSzPct val="120000"/>
              <a:buFont typeface="Wingdings" pitchFamily="2" charset="2"/>
              <a:buNone/>
            </a:pPr>
            <a:r>
              <a:rPr lang="en-US" sz="2800"/>
              <a:t>Beachfront property (inelastic supply):</a:t>
            </a:r>
          </a:p>
        </p:txBody>
      </p:sp>
      <p:grpSp>
        <p:nvGrpSpPr>
          <p:cNvPr id="3" name="Group 10"/>
          <p:cNvGrpSpPr>
            <a:grpSpLocks/>
          </p:cNvGrpSpPr>
          <p:nvPr/>
        </p:nvGrpSpPr>
        <p:grpSpPr bwMode="auto">
          <a:xfrm>
            <a:off x="3754438" y="2347913"/>
            <a:ext cx="4800600" cy="3841750"/>
            <a:chOff x="2305" y="942"/>
            <a:chExt cx="2712" cy="2736"/>
          </a:xfrm>
        </p:grpSpPr>
        <p:grpSp>
          <p:nvGrpSpPr>
            <p:cNvPr id="4" name="Group 11"/>
            <p:cNvGrpSpPr>
              <a:grpSpLocks/>
            </p:cNvGrpSpPr>
            <p:nvPr/>
          </p:nvGrpSpPr>
          <p:grpSpPr bwMode="auto">
            <a:xfrm>
              <a:off x="2424" y="1167"/>
              <a:ext cx="2382" cy="2331"/>
              <a:chOff x="2424" y="1167"/>
              <a:chExt cx="2400" cy="2079"/>
            </a:xfrm>
          </p:grpSpPr>
          <p:sp>
            <p:nvSpPr>
              <p:cNvPr id="54311" name="Line 12"/>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54312" name="Line 13"/>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54309" name="Text Box 14"/>
            <p:cNvSpPr txBox="1">
              <a:spLocks noChangeArrowheads="1"/>
            </p:cNvSpPr>
            <p:nvPr/>
          </p:nvSpPr>
          <p:spPr bwMode="auto">
            <a:xfrm>
              <a:off x="2305" y="942"/>
              <a:ext cx="233" cy="315"/>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54310" name="Text Box 15"/>
            <p:cNvSpPr txBox="1">
              <a:spLocks noChangeArrowheads="1"/>
            </p:cNvSpPr>
            <p:nvPr/>
          </p:nvSpPr>
          <p:spPr bwMode="auto">
            <a:xfrm>
              <a:off x="4784" y="3363"/>
              <a:ext cx="233" cy="315"/>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16"/>
          <p:cNvGrpSpPr>
            <a:grpSpLocks/>
          </p:cNvGrpSpPr>
          <p:nvPr/>
        </p:nvGrpSpPr>
        <p:grpSpPr bwMode="auto">
          <a:xfrm>
            <a:off x="3990975" y="2998788"/>
            <a:ext cx="1906588" cy="2914650"/>
            <a:chOff x="2598" y="1682"/>
            <a:chExt cx="1201" cy="1836"/>
          </a:xfrm>
        </p:grpSpPr>
        <p:sp>
          <p:nvSpPr>
            <p:cNvPr id="54306" name="Text Box 17"/>
            <p:cNvSpPr txBox="1">
              <a:spLocks noChangeArrowheads="1"/>
            </p:cNvSpPr>
            <p:nvPr/>
          </p:nvSpPr>
          <p:spPr bwMode="auto">
            <a:xfrm>
              <a:off x="2598" y="1682"/>
              <a:ext cx="382" cy="279"/>
            </a:xfrm>
            <a:prstGeom prst="rect">
              <a:avLst/>
            </a:prstGeom>
            <a:noFill/>
            <a:ln w="9525">
              <a:noFill/>
              <a:miter lim="800000"/>
              <a:headEnd/>
              <a:tailEnd/>
            </a:ln>
          </p:spPr>
          <p:txBody>
            <a:bodyPr>
              <a:spAutoFit/>
            </a:bodyPr>
            <a:lstStyle/>
            <a:p>
              <a:pPr algn="ctr">
                <a:spcBef>
                  <a:spcPct val="50000"/>
                </a:spcBef>
              </a:pPr>
              <a:r>
                <a:rPr lang="en-US" sz="2300" b="1" i="1">
                  <a:latin typeface="Tahoma" pitchFamily="34" charset="0"/>
                  <a:cs typeface="Arial" charset="0"/>
                </a:rPr>
                <a:t>D</a:t>
              </a:r>
              <a:r>
                <a:rPr lang="en-US" sz="2300" b="1" baseline="-25000">
                  <a:latin typeface="Tahoma" pitchFamily="34" charset="0"/>
                  <a:cs typeface="Arial" charset="0"/>
                </a:rPr>
                <a:t>1</a:t>
              </a:r>
            </a:p>
          </p:txBody>
        </p:sp>
        <p:sp>
          <p:nvSpPr>
            <p:cNvPr id="54307" name="Line 18"/>
            <p:cNvSpPr>
              <a:spLocks noChangeShapeType="1"/>
            </p:cNvSpPr>
            <p:nvPr/>
          </p:nvSpPr>
          <p:spPr bwMode="auto">
            <a:xfrm>
              <a:off x="2798" y="1965"/>
              <a:ext cx="1001" cy="1553"/>
            </a:xfrm>
            <a:prstGeom prst="line">
              <a:avLst/>
            </a:prstGeom>
            <a:noFill/>
            <a:ln w="28575">
              <a:solidFill>
                <a:schemeClr val="tx1"/>
              </a:solidFill>
              <a:round/>
              <a:headEnd/>
              <a:tailEnd/>
            </a:ln>
          </p:spPr>
          <p:txBody>
            <a:bodyPr/>
            <a:lstStyle/>
            <a:p>
              <a:endParaRPr lang="en-US"/>
            </a:p>
          </p:txBody>
        </p:sp>
      </p:grpSp>
      <p:grpSp>
        <p:nvGrpSpPr>
          <p:cNvPr id="6" name="Group 22"/>
          <p:cNvGrpSpPr>
            <a:grpSpLocks/>
          </p:cNvGrpSpPr>
          <p:nvPr/>
        </p:nvGrpSpPr>
        <p:grpSpPr bwMode="auto">
          <a:xfrm>
            <a:off x="3856038" y="2863850"/>
            <a:ext cx="2503487" cy="2717800"/>
            <a:chOff x="2429" y="1597"/>
            <a:chExt cx="1577" cy="1712"/>
          </a:xfrm>
        </p:grpSpPr>
        <p:sp>
          <p:nvSpPr>
            <p:cNvPr id="54304" name="Arc 23"/>
            <p:cNvSpPr>
              <a:spLocks/>
            </p:cNvSpPr>
            <p:nvPr/>
          </p:nvSpPr>
          <p:spPr bwMode="auto">
            <a:xfrm flipV="1">
              <a:off x="2429" y="1597"/>
              <a:ext cx="1369" cy="1712"/>
            </a:xfrm>
            <a:custGeom>
              <a:avLst/>
              <a:gdLst>
                <a:gd name="T0" fmla="*/ 0 w 21334"/>
                <a:gd name="T1" fmla="*/ 0 h 18670"/>
                <a:gd name="T2" fmla="*/ 0 w 21334"/>
                <a:gd name="T3" fmla="*/ 0 h 18670"/>
                <a:gd name="T4" fmla="*/ 0 w 21334"/>
                <a:gd name="T5" fmla="*/ 0 h 18670"/>
                <a:gd name="T6" fmla="*/ 0 60000 65536"/>
                <a:gd name="T7" fmla="*/ 0 60000 65536"/>
                <a:gd name="T8" fmla="*/ 0 60000 65536"/>
                <a:gd name="T9" fmla="*/ 0 w 21334"/>
                <a:gd name="T10" fmla="*/ 0 h 18670"/>
                <a:gd name="T11" fmla="*/ 21334 w 21334"/>
                <a:gd name="T12" fmla="*/ 18670 h 18670"/>
              </a:gdLst>
              <a:ahLst/>
              <a:cxnLst>
                <a:cxn ang="T6">
                  <a:pos x="T0" y="T1"/>
                </a:cxn>
                <a:cxn ang="T7">
                  <a:pos x="T2" y="T3"/>
                </a:cxn>
                <a:cxn ang="T8">
                  <a:pos x="T4" y="T5"/>
                </a:cxn>
              </a:cxnLst>
              <a:rect l="T9" t="T10" r="T11" b="T12"/>
              <a:pathLst>
                <a:path w="21334" h="18670" fill="none" extrusionOk="0">
                  <a:moveTo>
                    <a:pt x="10862" y="0"/>
                  </a:moveTo>
                  <a:cubicBezTo>
                    <a:pt x="16474" y="3265"/>
                    <a:pt x="20319" y="8880"/>
                    <a:pt x="21334" y="15292"/>
                  </a:cubicBezTo>
                </a:path>
                <a:path w="21334" h="18670" stroke="0" extrusionOk="0">
                  <a:moveTo>
                    <a:pt x="10862" y="0"/>
                  </a:moveTo>
                  <a:cubicBezTo>
                    <a:pt x="16474" y="3265"/>
                    <a:pt x="20319" y="8880"/>
                    <a:pt x="21334" y="15292"/>
                  </a:cubicBezTo>
                  <a:lnTo>
                    <a:pt x="0" y="18670"/>
                  </a:lnTo>
                  <a:close/>
                </a:path>
              </a:pathLst>
            </a:custGeom>
            <a:noFill/>
            <a:ln w="38100">
              <a:solidFill>
                <a:srgbClr val="003399"/>
              </a:solidFill>
              <a:round/>
              <a:headEnd/>
              <a:tailEnd/>
            </a:ln>
          </p:spPr>
          <p:txBody>
            <a:bodyPr rot="10800000" wrap="none" anchor="ctr"/>
            <a:lstStyle/>
            <a:p>
              <a:endParaRPr lang="en-US"/>
            </a:p>
          </p:txBody>
        </p:sp>
        <p:sp>
          <p:nvSpPr>
            <p:cNvPr id="54305" name="Text Box 24"/>
            <p:cNvSpPr txBox="1">
              <a:spLocks noChangeArrowheads="1"/>
            </p:cNvSpPr>
            <p:nvPr/>
          </p:nvSpPr>
          <p:spPr bwMode="auto">
            <a:xfrm>
              <a:off x="3619" y="1640"/>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7" name="Group 25"/>
          <p:cNvGrpSpPr>
            <a:grpSpLocks/>
          </p:cNvGrpSpPr>
          <p:nvPr/>
        </p:nvGrpSpPr>
        <p:grpSpPr bwMode="auto">
          <a:xfrm>
            <a:off x="3346450" y="4857750"/>
            <a:ext cx="2339975" cy="1538288"/>
            <a:chOff x="2108" y="2853"/>
            <a:chExt cx="1474" cy="969"/>
          </a:xfrm>
        </p:grpSpPr>
        <p:sp>
          <p:nvSpPr>
            <p:cNvPr id="54299" name="Text Box 26"/>
            <p:cNvSpPr txBox="1">
              <a:spLocks noChangeArrowheads="1"/>
            </p:cNvSpPr>
            <p:nvPr/>
          </p:nvSpPr>
          <p:spPr bwMode="auto">
            <a:xfrm>
              <a:off x="3212" y="3534"/>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aseline="-25000">
                  <a:latin typeface="Tahoma" pitchFamily="34" charset="0"/>
                  <a:cs typeface="Arial" charset="0"/>
                </a:rPr>
                <a:t>1</a:t>
              </a:r>
            </a:p>
          </p:txBody>
        </p:sp>
        <p:sp>
          <p:nvSpPr>
            <p:cNvPr id="54300" name="Text Box 27"/>
            <p:cNvSpPr txBox="1">
              <a:spLocks noChangeArrowheads="1"/>
            </p:cNvSpPr>
            <p:nvPr/>
          </p:nvSpPr>
          <p:spPr bwMode="auto">
            <a:xfrm>
              <a:off x="2108" y="2853"/>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aseline="-25000">
                  <a:latin typeface="Tahoma" pitchFamily="34" charset="0"/>
                  <a:cs typeface="Arial" charset="0"/>
                </a:rPr>
                <a:t>1</a:t>
              </a:r>
            </a:p>
          </p:txBody>
        </p:sp>
        <p:grpSp>
          <p:nvGrpSpPr>
            <p:cNvPr id="8" name="Group 28"/>
            <p:cNvGrpSpPr>
              <a:grpSpLocks/>
            </p:cNvGrpSpPr>
            <p:nvPr/>
          </p:nvGrpSpPr>
          <p:grpSpPr bwMode="auto">
            <a:xfrm>
              <a:off x="2501" y="3000"/>
              <a:ext cx="896" cy="536"/>
              <a:chOff x="357" y="2450"/>
              <a:chExt cx="795" cy="646"/>
            </a:xfrm>
          </p:grpSpPr>
          <p:sp>
            <p:nvSpPr>
              <p:cNvPr id="54302" name="Line 29"/>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p>
            </p:txBody>
          </p:sp>
          <p:sp>
            <p:nvSpPr>
              <p:cNvPr id="54303" name="Line 30"/>
              <p:cNvSpPr>
                <a:spLocks noChangeShapeType="1"/>
              </p:cNvSpPr>
              <p:nvPr/>
            </p:nvSpPr>
            <p:spPr bwMode="auto">
              <a:xfrm>
                <a:off x="1152" y="2451"/>
                <a:ext cx="0" cy="645"/>
              </a:xfrm>
              <a:prstGeom prst="line">
                <a:avLst/>
              </a:prstGeom>
              <a:noFill/>
              <a:ln w="9525">
                <a:solidFill>
                  <a:srgbClr val="4D4D4D"/>
                </a:solidFill>
                <a:prstDash val="lgDash"/>
                <a:round/>
                <a:headEnd/>
                <a:tailEnd/>
              </a:ln>
            </p:spPr>
            <p:txBody>
              <a:bodyPr/>
              <a:lstStyle/>
              <a:p>
                <a:endParaRPr lang="en-US"/>
              </a:p>
            </p:txBody>
          </p:sp>
        </p:grpSp>
      </p:grpSp>
      <p:grpSp>
        <p:nvGrpSpPr>
          <p:cNvPr id="9" name="Group 31"/>
          <p:cNvGrpSpPr>
            <a:grpSpLocks/>
          </p:cNvGrpSpPr>
          <p:nvPr/>
        </p:nvGrpSpPr>
        <p:grpSpPr bwMode="auto">
          <a:xfrm>
            <a:off x="5327650" y="4873625"/>
            <a:ext cx="506413" cy="457200"/>
            <a:chOff x="3356" y="2863"/>
            <a:chExt cx="319" cy="288"/>
          </a:xfrm>
        </p:grpSpPr>
        <p:sp>
          <p:nvSpPr>
            <p:cNvPr id="54297" name="Text Box 32"/>
            <p:cNvSpPr txBox="1">
              <a:spLocks noChangeArrowheads="1"/>
            </p:cNvSpPr>
            <p:nvPr/>
          </p:nvSpPr>
          <p:spPr bwMode="auto">
            <a:xfrm>
              <a:off x="3428" y="2863"/>
              <a:ext cx="247" cy="288"/>
            </a:xfrm>
            <a:prstGeom prst="rect">
              <a:avLst/>
            </a:prstGeom>
            <a:noFill/>
            <a:ln w="9525">
              <a:noFill/>
              <a:miter lim="800000"/>
              <a:headEnd/>
              <a:tailEnd/>
            </a:ln>
          </p:spPr>
          <p:txBody>
            <a:bodyPr>
              <a:spAutoFit/>
            </a:bodyPr>
            <a:lstStyle/>
            <a:p>
              <a:pPr algn="ctr">
                <a:spcBef>
                  <a:spcPct val="50000"/>
                </a:spcBef>
              </a:pPr>
              <a:r>
                <a:rPr lang="en-US" sz="2400">
                  <a:cs typeface="Arial" charset="0"/>
                </a:rPr>
                <a:t>A</a:t>
              </a:r>
            </a:p>
          </p:txBody>
        </p:sp>
        <p:sp>
          <p:nvSpPr>
            <p:cNvPr id="54298" name="Oval 33"/>
            <p:cNvSpPr>
              <a:spLocks noChangeArrowheads="1"/>
            </p:cNvSpPr>
            <p:nvPr/>
          </p:nvSpPr>
          <p:spPr bwMode="auto">
            <a:xfrm>
              <a:off x="3356" y="2964"/>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326699" name="Text Box 43"/>
          <p:cNvSpPr txBox="1">
            <a:spLocks noChangeArrowheads="1"/>
          </p:cNvSpPr>
          <p:nvPr/>
        </p:nvSpPr>
        <p:spPr bwMode="auto">
          <a:xfrm>
            <a:off x="820738" y="1781175"/>
            <a:ext cx="2390775" cy="3097213"/>
          </a:xfrm>
          <a:prstGeom prst="rect">
            <a:avLst/>
          </a:prstGeom>
          <a:solidFill>
            <a:schemeClr val="bg1"/>
          </a:solidFill>
          <a:ln w="9525">
            <a:solidFill>
              <a:schemeClr val="tx1"/>
            </a:solidFill>
            <a:miter lim="800000"/>
            <a:headEnd/>
            <a:tailEnd/>
          </a:ln>
        </p:spPr>
        <p:txBody>
          <a:bodyPr/>
          <a:lstStyle/>
          <a:p>
            <a:pPr>
              <a:lnSpc>
                <a:spcPct val="105000"/>
              </a:lnSpc>
              <a:spcBef>
                <a:spcPct val="50000"/>
              </a:spcBef>
            </a:pPr>
            <a:r>
              <a:rPr lang="en-US" sz="2600">
                <a:cs typeface="Arial" charset="0"/>
              </a:rPr>
              <a:t>When supply </a:t>
            </a:r>
            <a:br>
              <a:rPr lang="en-US" sz="2600">
                <a:cs typeface="Arial" charset="0"/>
              </a:rPr>
            </a:br>
            <a:r>
              <a:rPr lang="en-US" sz="2600">
                <a:cs typeface="Arial" charset="0"/>
              </a:rPr>
              <a:t>is </a:t>
            </a:r>
            <a:r>
              <a:rPr lang="en-US" sz="2600" i="1">
                <a:cs typeface="Arial" charset="0"/>
              </a:rPr>
              <a:t>inelastic</a:t>
            </a:r>
            <a:r>
              <a:rPr lang="en-US" sz="2600">
                <a:cs typeface="Arial" charset="0"/>
              </a:rPr>
              <a:t>, </a:t>
            </a:r>
            <a:br>
              <a:rPr lang="en-US" sz="2600">
                <a:cs typeface="Arial" charset="0"/>
              </a:rPr>
            </a:br>
            <a:r>
              <a:rPr lang="en-US" sz="2600">
                <a:cs typeface="Arial" charset="0"/>
              </a:rPr>
              <a:t>an increase in demand has a bigger impact on price than on quantity. </a:t>
            </a:r>
          </a:p>
        </p:txBody>
      </p:sp>
      <p:grpSp>
        <p:nvGrpSpPr>
          <p:cNvPr id="10" name="Group 19"/>
          <p:cNvGrpSpPr>
            <a:grpSpLocks/>
          </p:cNvGrpSpPr>
          <p:nvPr/>
        </p:nvGrpSpPr>
        <p:grpSpPr bwMode="auto">
          <a:xfrm>
            <a:off x="4543425" y="2998788"/>
            <a:ext cx="3343275" cy="2914650"/>
            <a:chOff x="2946" y="1682"/>
            <a:chExt cx="2106" cy="1836"/>
          </a:xfrm>
        </p:grpSpPr>
        <p:sp>
          <p:nvSpPr>
            <p:cNvPr id="54295" name="Line 20"/>
            <p:cNvSpPr>
              <a:spLocks noChangeShapeType="1"/>
            </p:cNvSpPr>
            <p:nvPr/>
          </p:nvSpPr>
          <p:spPr bwMode="auto">
            <a:xfrm>
              <a:off x="3133" y="1988"/>
              <a:ext cx="1919" cy="1530"/>
            </a:xfrm>
            <a:prstGeom prst="line">
              <a:avLst/>
            </a:prstGeom>
            <a:noFill/>
            <a:ln w="28575">
              <a:solidFill>
                <a:srgbClr val="CC0000"/>
              </a:solidFill>
              <a:round/>
              <a:headEnd/>
              <a:tailEnd/>
            </a:ln>
          </p:spPr>
          <p:txBody>
            <a:bodyPr/>
            <a:lstStyle/>
            <a:p>
              <a:endParaRPr lang="en-US"/>
            </a:p>
          </p:txBody>
        </p:sp>
        <p:sp>
          <p:nvSpPr>
            <p:cNvPr id="54296" name="Text Box 21"/>
            <p:cNvSpPr txBox="1">
              <a:spLocks noChangeArrowheads="1"/>
            </p:cNvSpPr>
            <p:nvPr/>
          </p:nvSpPr>
          <p:spPr bwMode="auto">
            <a:xfrm>
              <a:off x="2946" y="1682"/>
              <a:ext cx="382" cy="279"/>
            </a:xfrm>
            <a:prstGeom prst="rect">
              <a:avLst/>
            </a:prstGeom>
            <a:noFill/>
            <a:ln w="9525">
              <a:noFill/>
              <a:miter lim="800000"/>
              <a:headEnd/>
              <a:tailEnd/>
            </a:ln>
          </p:spPr>
          <p:txBody>
            <a:bodyPr>
              <a:spAutoFit/>
            </a:bodyPr>
            <a:lstStyle/>
            <a:p>
              <a:pPr algn="ctr">
                <a:spcBef>
                  <a:spcPct val="50000"/>
                </a:spcBef>
              </a:pPr>
              <a:r>
                <a:rPr lang="en-US" sz="2300" b="1" i="1">
                  <a:solidFill>
                    <a:srgbClr val="A50021"/>
                  </a:solidFill>
                  <a:latin typeface="Tahoma" pitchFamily="34" charset="0"/>
                  <a:cs typeface="Arial" charset="0"/>
                </a:rPr>
                <a:t>D</a:t>
              </a:r>
              <a:r>
                <a:rPr lang="en-US" sz="2300" b="1" baseline="-25000">
                  <a:solidFill>
                    <a:srgbClr val="A50021"/>
                  </a:solidFill>
                  <a:latin typeface="Tahoma" pitchFamily="34" charset="0"/>
                  <a:cs typeface="Arial" charset="0"/>
                </a:rPr>
                <a:t>2</a:t>
              </a:r>
            </a:p>
          </p:txBody>
        </p:sp>
      </p:grpSp>
      <p:grpSp>
        <p:nvGrpSpPr>
          <p:cNvPr id="11" name="Group 34"/>
          <p:cNvGrpSpPr>
            <a:grpSpLocks/>
          </p:cNvGrpSpPr>
          <p:nvPr/>
        </p:nvGrpSpPr>
        <p:grpSpPr bwMode="auto">
          <a:xfrm>
            <a:off x="3348038" y="3959225"/>
            <a:ext cx="2924175" cy="2438400"/>
            <a:chOff x="2109" y="2287"/>
            <a:chExt cx="1842" cy="1536"/>
          </a:xfrm>
        </p:grpSpPr>
        <p:grpSp>
          <p:nvGrpSpPr>
            <p:cNvPr id="12" name="Group 35"/>
            <p:cNvGrpSpPr>
              <a:grpSpLocks/>
            </p:cNvGrpSpPr>
            <p:nvPr/>
          </p:nvGrpSpPr>
          <p:grpSpPr bwMode="auto">
            <a:xfrm>
              <a:off x="2497" y="2475"/>
              <a:ext cx="1177" cy="1062"/>
              <a:chOff x="357" y="2450"/>
              <a:chExt cx="795" cy="646"/>
            </a:xfrm>
          </p:grpSpPr>
          <p:sp>
            <p:nvSpPr>
              <p:cNvPr id="54293" name="Line 36"/>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p>
            </p:txBody>
          </p:sp>
          <p:sp>
            <p:nvSpPr>
              <p:cNvPr id="54294" name="Line 37"/>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nvGrpSpPr>
            <p:cNvPr id="13" name="Group 38"/>
            <p:cNvGrpSpPr>
              <a:grpSpLocks/>
            </p:cNvGrpSpPr>
            <p:nvPr/>
          </p:nvGrpSpPr>
          <p:grpSpPr bwMode="auto">
            <a:xfrm>
              <a:off x="3628" y="2287"/>
              <a:ext cx="323" cy="288"/>
              <a:chOff x="3628" y="2287"/>
              <a:chExt cx="323" cy="288"/>
            </a:xfrm>
          </p:grpSpPr>
          <p:sp>
            <p:nvSpPr>
              <p:cNvPr id="54291" name="Text Box 39"/>
              <p:cNvSpPr txBox="1">
                <a:spLocks noChangeArrowheads="1"/>
              </p:cNvSpPr>
              <p:nvPr/>
            </p:nvSpPr>
            <p:spPr bwMode="auto">
              <a:xfrm>
                <a:off x="3704" y="2287"/>
                <a:ext cx="247" cy="288"/>
              </a:xfrm>
              <a:prstGeom prst="rect">
                <a:avLst/>
              </a:prstGeom>
              <a:noFill/>
              <a:ln w="9525">
                <a:noFill/>
                <a:miter lim="800000"/>
                <a:headEnd/>
                <a:tailEnd/>
              </a:ln>
            </p:spPr>
            <p:txBody>
              <a:bodyPr>
                <a:spAutoFit/>
              </a:bodyPr>
              <a:lstStyle/>
              <a:p>
                <a:pPr algn="ctr">
                  <a:spcBef>
                    <a:spcPct val="50000"/>
                  </a:spcBef>
                </a:pPr>
                <a:r>
                  <a:rPr lang="en-US" sz="2400">
                    <a:cs typeface="Arial" charset="0"/>
                  </a:rPr>
                  <a:t>B</a:t>
                </a:r>
              </a:p>
            </p:txBody>
          </p:sp>
          <p:sp>
            <p:nvSpPr>
              <p:cNvPr id="54292" name="Oval 40"/>
              <p:cNvSpPr>
                <a:spLocks noChangeArrowheads="1"/>
              </p:cNvSpPr>
              <p:nvPr/>
            </p:nvSpPr>
            <p:spPr bwMode="auto">
              <a:xfrm>
                <a:off x="3628" y="243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54289" name="Text Box 41"/>
            <p:cNvSpPr txBox="1">
              <a:spLocks noChangeArrowheads="1"/>
            </p:cNvSpPr>
            <p:nvPr/>
          </p:nvSpPr>
          <p:spPr bwMode="auto">
            <a:xfrm>
              <a:off x="3509" y="3535"/>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aseline="-25000">
                  <a:latin typeface="Tahoma" pitchFamily="34" charset="0"/>
                  <a:cs typeface="Arial" charset="0"/>
                </a:rPr>
                <a:t>2</a:t>
              </a:r>
            </a:p>
          </p:txBody>
        </p:sp>
        <p:sp>
          <p:nvSpPr>
            <p:cNvPr id="54290" name="Text Box 42"/>
            <p:cNvSpPr txBox="1">
              <a:spLocks noChangeArrowheads="1"/>
            </p:cNvSpPr>
            <p:nvPr/>
          </p:nvSpPr>
          <p:spPr bwMode="auto">
            <a:xfrm>
              <a:off x="2109" y="2328"/>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aseline="-25000">
                  <a:latin typeface="Tahoma" pitchFamily="34" charset="0"/>
                  <a:cs typeface="Arial" charset="0"/>
                </a:rPr>
                <a:t>2</a:t>
              </a:r>
            </a:p>
          </p:txBody>
        </p:sp>
      </p:grpSp>
      <p:sp>
        <p:nvSpPr>
          <p:cNvPr id="43"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44" name="TextBox 43"/>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
        <p:nvSpPr>
          <p:cNvPr id="46"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6699"/>
                                        </p:tgtEl>
                                        <p:attrNameLst>
                                          <p:attrName>style.visibility</p:attrName>
                                        </p:attrNameLst>
                                      </p:cBhvr>
                                      <p:to>
                                        <p:strVal val="visible"/>
                                      </p:to>
                                    </p:set>
                                    <p:animEffect transition="in" filter="dissolve">
                                      <p:cBhvr>
                                        <p:cTn id="7" dur="500"/>
                                        <p:tgtEl>
                                          <p:spTgt spid="32669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9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p:txBody>
          <a:bodyPr/>
          <a:lstStyle/>
          <a:p>
            <a:pPr eaLnBrk="1" hangingPunct="1"/>
            <a:r>
              <a:rPr lang="en-US" smtClean="0"/>
              <a:t>Price Elasticity of Demand</a:t>
            </a:r>
          </a:p>
        </p:txBody>
      </p:sp>
      <p:sp>
        <p:nvSpPr>
          <p:cNvPr id="10245" name="Rectangle 3"/>
          <p:cNvSpPr>
            <a:spLocks noGrp="1" noChangeArrowheads="1"/>
          </p:cNvSpPr>
          <p:nvPr>
            <p:ph type="body" idx="4294967295"/>
          </p:nvPr>
        </p:nvSpPr>
        <p:spPr>
          <a:xfrm>
            <a:off x="403225" y="2584450"/>
            <a:ext cx="8137525" cy="1150938"/>
          </a:xfrm>
        </p:spPr>
        <p:txBody>
          <a:bodyPr/>
          <a:lstStyle/>
          <a:p>
            <a:pPr eaLnBrk="1" hangingPunct="1"/>
            <a:r>
              <a:rPr lang="en-US" b="1" dirty="0" smtClean="0">
                <a:solidFill>
                  <a:srgbClr val="CC0000"/>
                </a:solidFill>
              </a:rPr>
              <a:t>Price elasticity of demand</a:t>
            </a:r>
            <a:r>
              <a:rPr lang="en-US" dirty="0" smtClean="0"/>
              <a:t> measures how much </a:t>
            </a:r>
            <a:r>
              <a:rPr lang="en-US" b="1" i="1" dirty="0" err="1" smtClean="0"/>
              <a:t>Q</a:t>
            </a:r>
            <a:r>
              <a:rPr lang="en-US" b="1" i="1" baseline="30000" dirty="0" err="1" smtClean="0"/>
              <a:t>d</a:t>
            </a:r>
            <a:r>
              <a:rPr lang="en-US" dirty="0" smtClean="0"/>
              <a:t> responds to a change in </a:t>
            </a:r>
            <a:r>
              <a:rPr lang="en-US" b="1" i="1" dirty="0" smtClean="0"/>
              <a:t>P</a:t>
            </a:r>
            <a:r>
              <a:rPr lang="en-US" dirty="0" smtClean="0"/>
              <a:t>.</a:t>
            </a:r>
          </a:p>
        </p:txBody>
      </p:sp>
      <p:grpSp>
        <p:nvGrpSpPr>
          <p:cNvPr id="2" name="Group 4"/>
          <p:cNvGrpSpPr>
            <a:grpSpLocks/>
          </p:cNvGrpSpPr>
          <p:nvPr/>
        </p:nvGrpSpPr>
        <p:grpSpPr bwMode="auto">
          <a:xfrm>
            <a:off x="758825" y="1027113"/>
            <a:ext cx="7646988" cy="1212850"/>
            <a:chOff x="486" y="1450"/>
            <a:chExt cx="4817" cy="764"/>
          </a:xfrm>
        </p:grpSpPr>
        <p:sp>
          <p:nvSpPr>
            <p:cNvPr id="10249" name="Rectangle 5"/>
            <p:cNvSpPr>
              <a:spLocks noChangeArrowheads="1"/>
            </p:cNvSpPr>
            <p:nvPr/>
          </p:nvSpPr>
          <p:spPr bwMode="auto">
            <a:xfrm>
              <a:off x="486" y="1450"/>
              <a:ext cx="4817" cy="764"/>
            </a:xfrm>
            <a:prstGeom prst="rect">
              <a:avLst/>
            </a:prstGeom>
            <a:solidFill>
              <a:srgbClr val="FFFFCC"/>
            </a:solidFill>
            <a:ln w="9525">
              <a:noFill/>
              <a:miter lim="800000"/>
              <a:headEnd/>
              <a:tailEnd/>
            </a:ln>
          </p:spPr>
          <p:txBody>
            <a:bodyPr wrap="none" anchor="ctr"/>
            <a:lstStyle/>
            <a:p>
              <a:endParaRPr lang="en-US">
                <a:cs typeface="Arial" charset="0"/>
              </a:endParaRPr>
            </a:p>
          </p:txBody>
        </p:sp>
        <p:grpSp>
          <p:nvGrpSpPr>
            <p:cNvPr id="3" name="Group 6"/>
            <p:cNvGrpSpPr>
              <a:grpSpLocks/>
            </p:cNvGrpSpPr>
            <p:nvPr/>
          </p:nvGrpSpPr>
          <p:grpSpPr bwMode="auto">
            <a:xfrm>
              <a:off x="538" y="1473"/>
              <a:ext cx="4683" cy="693"/>
              <a:chOff x="508" y="1743"/>
              <a:chExt cx="4683" cy="693"/>
            </a:xfrm>
          </p:grpSpPr>
          <p:sp>
            <p:nvSpPr>
              <p:cNvPr id="10251" name="Text Box 7"/>
              <p:cNvSpPr txBox="1">
                <a:spLocks noChangeArrowheads="1"/>
              </p:cNvSpPr>
              <p:nvPr/>
            </p:nvSpPr>
            <p:spPr bwMode="auto">
              <a:xfrm>
                <a:off x="508" y="1811"/>
                <a:ext cx="1589" cy="576"/>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Price elasticity of demand</a:t>
                </a:r>
              </a:p>
            </p:txBody>
          </p:sp>
          <p:sp>
            <p:nvSpPr>
              <p:cNvPr id="10252" name="Text Box 8"/>
              <p:cNvSpPr txBox="1">
                <a:spLocks noChangeArrowheads="1"/>
              </p:cNvSpPr>
              <p:nvPr/>
            </p:nvSpPr>
            <p:spPr bwMode="auto">
              <a:xfrm>
                <a:off x="2146" y="1949"/>
                <a:ext cx="289" cy="308"/>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sp>
            <p:nvSpPr>
              <p:cNvPr id="10253" name="Text Box 9"/>
              <p:cNvSpPr txBox="1">
                <a:spLocks noChangeArrowheads="1"/>
              </p:cNvSpPr>
              <p:nvPr/>
            </p:nvSpPr>
            <p:spPr bwMode="auto">
              <a:xfrm>
                <a:off x="2539" y="1743"/>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Q</a:t>
                </a:r>
                <a:r>
                  <a:rPr lang="en-US" sz="2700" b="1" i="1" baseline="30000">
                    <a:cs typeface="Arial" charset="0"/>
                  </a:rPr>
                  <a:t>d</a:t>
                </a:r>
              </a:p>
            </p:txBody>
          </p:sp>
          <p:sp>
            <p:nvSpPr>
              <p:cNvPr id="10254" name="Text Box 10"/>
              <p:cNvSpPr txBox="1">
                <a:spLocks noChangeArrowheads="1"/>
              </p:cNvSpPr>
              <p:nvPr/>
            </p:nvSpPr>
            <p:spPr bwMode="auto">
              <a:xfrm>
                <a:off x="2543" y="2119"/>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P</a:t>
                </a:r>
                <a:endParaRPr lang="en-US" sz="2700" b="1" i="1" baseline="30000">
                  <a:cs typeface="Arial" charset="0"/>
                </a:endParaRPr>
              </a:p>
            </p:txBody>
          </p:sp>
          <p:sp>
            <p:nvSpPr>
              <p:cNvPr id="10255" name="Line 11"/>
              <p:cNvSpPr>
                <a:spLocks noChangeShapeType="1"/>
              </p:cNvSpPr>
              <p:nvPr/>
            </p:nvSpPr>
            <p:spPr bwMode="auto">
              <a:xfrm>
                <a:off x="2599" y="2101"/>
                <a:ext cx="2546" cy="0"/>
              </a:xfrm>
              <a:prstGeom prst="line">
                <a:avLst/>
              </a:prstGeom>
              <a:noFill/>
              <a:ln w="12700">
                <a:solidFill>
                  <a:schemeClr val="tx1"/>
                </a:solidFill>
                <a:round/>
                <a:headEnd/>
                <a:tailEnd/>
              </a:ln>
            </p:spPr>
            <p:txBody>
              <a:bodyPr/>
              <a:lstStyle/>
              <a:p>
                <a:endParaRPr lang="en-US"/>
              </a:p>
            </p:txBody>
          </p:sp>
        </p:grpSp>
      </p:grpSp>
      <p:sp>
        <p:nvSpPr>
          <p:cNvPr id="69644" name="Rectangle 12"/>
          <p:cNvSpPr>
            <a:spLocks noChangeArrowheads="1"/>
          </p:cNvSpPr>
          <p:nvPr/>
        </p:nvSpPr>
        <p:spPr bwMode="auto">
          <a:xfrm>
            <a:off x="420688" y="3751263"/>
            <a:ext cx="8229600" cy="1506537"/>
          </a:xfrm>
          <a:prstGeom prst="rect">
            <a:avLst/>
          </a:prstGeom>
          <a:noFill/>
          <a:ln w="9525">
            <a:noFill/>
            <a:miter lim="800000"/>
            <a:headEnd/>
            <a:tailEnd/>
          </a:ln>
        </p:spPr>
        <p:txBody>
          <a:bodyPr/>
          <a:lstStyle/>
          <a:p>
            <a:pPr marL="342900" indent="-342900">
              <a:lnSpc>
                <a:spcPct val="105000"/>
              </a:lnSpc>
              <a:spcBef>
                <a:spcPct val="45000"/>
              </a:spcBef>
              <a:buClr>
                <a:srgbClr val="A3C167"/>
              </a:buClr>
              <a:buSzPct val="100000"/>
              <a:buFont typeface="Wingdings" pitchFamily="2" charset="2"/>
              <a:buChar char="§"/>
            </a:pPr>
            <a:r>
              <a:rPr lang="en-US" sz="2800" dirty="0">
                <a:cs typeface="Arial" charset="0"/>
              </a:rPr>
              <a:t>Loosely speaking, it measures the price-sensitivity of buyers’ demand.  </a:t>
            </a:r>
          </a:p>
        </p:txBody>
      </p:sp>
      <p:sp>
        <p:nvSpPr>
          <p:cNvPr id="1024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left)">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44"/>
                                        </p:tgtEl>
                                        <p:attrNameLst>
                                          <p:attrName>style.visibility</p:attrName>
                                        </p:attrNameLst>
                                      </p:cBhvr>
                                      <p:to>
                                        <p:strVal val="visible"/>
                                      </p:to>
                                    </p:set>
                                    <p:animEffect transition="in" filter="wipe(left)">
                                      <p:cBhvr>
                                        <p:cTn id="17"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4"/>
      <p:bldP spid="6964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F2CD"/>
        </a:solidFill>
        <a:effectLst/>
      </p:bgPr>
    </p:bg>
    <p:spTree>
      <p:nvGrpSpPr>
        <p:cNvPr id="1" name=""/>
        <p:cNvGrpSpPr/>
        <p:nvPr/>
      </p:nvGrpSpPr>
      <p:grpSpPr>
        <a:xfrm>
          <a:off x="0" y="0"/>
          <a:ext cx="0" cy="0"/>
          <a:chOff x="0" y="0"/>
          <a:chExt cx="0" cy="0"/>
        </a:xfrm>
      </p:grpSpPr>
      <p:sp>
        <p:nvSpPr>
          <p:cNvPr id="55302" name="Rectangle 10"/>
          <p:cNvSpPr>
            <a:spLocks noChangeArrowheads="1"/>
          </p:cNvSpPr>
          <p:nvPr/>
        </p:nvSpPr>
        <p:spPr bwMode="auto">
          <a:xfrm>
            <a:off x="4706938" y="1452563"/>
            <a:ext cx="3332162" cy="1060450"/>
          </a:xfrm>
          <a:prstGeom prst="rect">
            <a:avLst/>
          </a:prstGeom>
          <a:noFill/>
          <a:ln w="9525">
            <a:noFill/>
            <a:miter lim="800000"/>
            <a:headEnd/>
            <a:tailEnd/>
          </a:ln>
        </p:spPr>
        <p:txBody>
          <a:bodyPr/>
          <a:lstStyle/>
          <a:p>
            <a:pPr algn="ctr">
              <a:lnSpc>
                <a:spcPct val="105000"/>
              </a:lnSpc>
              <a:spcBef>
                <a:spcPct val="45000"/>
              </a:spcBef>
              <a:buClr>
                <a:srgbClr val="003399"/>
              </a:buClr>
              <a:buSzPct val="120000"/>
              <a:buFont typeface="Wingdings" pitchFamily="2" charset="2"/>
              <a:buNone/>
            </a:pPr>
            <a:r>
              <a:rPr lang="en-US" sz="2800"/>
              <a:t>New cars</a:t>
            </a:r>
            <a:br>
              <a:rPr lang="en-US" sz="2800"/>
            </a:br>
            <a:r>
              <a:rPr lang="en-US" sz="2800"/>
              <a:t>(elastic supply):</a:t>
            </a:r>
          </a:p>
        </p:txBody>
      </p:sp>
      <p:grpSp>
        <p:nvGrpSpPr>
          <p:cNvPr id="3" name="Group 11"/>
          <p:cNvGrpSpPr>
            <a:grpSpLocks/>
          </p:cNvGrpSpPr>
          <p:nvPr/>
        </p:nvGrpSpPr>
        <p:grpSpPr bwMode="auto">
          <a:xfrm>
            <a:off x="3754438" y="2347913"/>
            <a:ext cx="4800600" cy="3841750"/>
            <a:chOff x="2305" y="942"/>
            <a:chExt cx="2712" cy="2736"/>
          </a:xfrm>
        </p:grpSpPr>
        <p:grpSp>
          <p:nvGrpSpPr>
            <p:cNvPr id="4" name="Group 12"/>
            <p:cNvGrpSpPr>
              <a:grpSpLocks/>
            </p:cNvGrpSpPr>
            <p:nvPr/>
          </p:nvGrpSpPr>
          <p:grpSpPr bwMode="auto">
            <a:xfrm>
              <a:off x="2424" y="1167"/>
              <a:ext cx="2382" cy="2331"/>
              <a:chOff x="2424" y="1167"/>
              <a:chExt cx="2400" cy="2079"/>
            </a:xfrm>
          </p:grpSpPr>
          <p:sp>
            <p:nvSpPr>
              <p:cNvPr id="55335" name="Line 13"/>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55336" name="Line 14"/>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55333" name="Text Box 15"/>
            <p:cNvSpPr txBox="1">
              <a:spLocks noChangeArrowheads="1"/>
            </p:cNvSpPr>
            <p:nvPr/>
          </p:nvSpPr>
          <p:spPr bwMode="auto">
            <a:xfrm>
              <a:off x="2305" y="942"/>
              <a:ext cx="233" cy="315"/>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55334" name="Text Box 16"/>
            <p:cNvSpPr txBox="1">
              <a:spLocks noChangeArrowheads="1"/>
            </p:cNvSpPr>
            <p:nvPr/>
          </p:nvSpPr>
          <p:spPr bwMode="auto">
            <a:xfrm>
              <a:off x="4784" y="3363"/>
              <a:ext cx="233" cy="315"/>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17"/>
          <p:cNvGrpSpPr>
            <a:grpSpLocks/>
          </p:cNvGrpSpPr>
          <p:nvPr/>
        </p:nvGrpSpPr>
        <p:grpSpPr bwMode="auto">
          <a:xfrm>
            <a:off x="3990975" y="2998788"/>
            <a:ext cx="1906588" cy="2914650"/>
            <a:chOff x="2598" y="1682"/>
            <a:chExt cx="1201" cy="1836"/>
          </a:xfrm>
        </p:grpSpPr>
        <p:sp>
          <p:nvSpPr>
            <p:cNvPr id="55330" name="Text Box 18"/>
            <p:cNvSpPr txBox="1">
              <a:spLocks noChangeArrowheads="1"/>
            </p:cNvSpPr>
            <p:nvPr/>
          </p:nvSpPr>
          <p:spPr bwMode="auto">
            <a:xfrm>
              <a:off x="2598" y="1682"/>
              <a:ext cx="382" cy="279"/>
            </a:xfrm>
            <a:prstGeom prst="rect">
              <a:avLst/>
            </a:prstGeom>
            <a:noFill/>
            <a:ln w="9525">
              <a:noFill/>
              <a:miter lim="800000"/>
              <a:headEnd/>
              <a:tailEnd/>
            </a:ln>
          </p:spPr>
          <p:txBody>
            <a:bodyPr>
              <a:spAutoFit/>
            </a:bodyPr>
            <a:lstStyle/>
            <a:p>
              <a:pPr algn="ctr">
                <a:spcBef>
                  <a:spcPct val="50000"/>
                </a:spcBef>
              </a:pPr>
              <a:r>
                <a:rPr lang="en-US" sz="2300" b="1" i="1">
                  <a:latin typeface="Tahoma" pitchFamily="34" charset="0"/>
                  <a:cs typeface="Arial" charset="0"/>
                </a:rPr>
                <a:t>D</a:t>
              </a:r>
              <a:r>
                <a:rPr lang="en-US" sz="2300" b="1" baseline="-25000">
                  <a:latin typeface="Tahoma" pitchFamily="34" charset="0"/>
                  <a:cs typeface="Arial" charset="0"/>
                </a:rPr>
                <a:t>1</a:t>
              </a:r>
            </a:p>
          </p:txBody>
        </p:sp>
        <p:sp>
          <p:nvSpPr>
            <p:cNvPr id="55331" name="Line 19"/>
            <p:cNvSpPr>
              <a:spLocks noChangeShapeType="1"/>
            </p:cNvSpPr>
            <p:nvPr/>
          </p:nvSpPr>
          <p:spPr bwMode="auto">
            <a:xfrm>
              <a:off x="2798" y="1965"/>
              <a:ext cx="1001" cy="1553"/>
            </a:xfrm>
            <a:prstGeom prst="line">
              <a:avLst/>
            </a:prstGeom>
            <a:noFill/>
            <a:ln w="28575">
              <a:solidFill>
                <a:schemeClr val="tx1"/>
              </a:solidFill>
              <a:round/>
              <a:headEnd/>
              <a:tailEnd/>
            </a:ln>
          </p:spPr>
          <p:txBody>
            <a:bodyPr/>
            <a:lstStyle/>
            <a:p>
              <a:endParaRPr lang="en-US"/>
            </a:p>
          </p:txBody>
        </p:sp>
      </p:grpSp>
      <p:grpSp>
        <p:nvGrpSpPr>
          <p:cNvPr id="6" name="Group 23"/>
          <p:cNvGrpSpPr>
            <a:grpSpLocks/>
          </p:cNvGrpSpPr>
          <p:nvPr/>
        </p:nvGrpSpPr>
        <p:grpSpPr bwMode="auto">
          <a:xfrm>
            <a:off x="3895725" y="3113088"/>
            <a:ext cx="3763963" cy="2151062"/>
            <a:chOff x="2454" y="1764"/>
            <a:chExt cx="2371" cy="1355"/>
          </a:xfrm>
        </p:grpSpPr>
        <p:sp>
          <p:nvSpPr>
            <p:cNvPr id="55328" name="Text Box 24"/>
            <p:cNvSpPr txBox="1">
              <a:spLocks noChangeArrowheads="1"/>
            </p:cNvSpPr>
            <p:nvPr/>
          </p:nvSpPr>
          <p:spPr bwMode="auto">
            <a:xfrm>
              <a:off x="4438" y="2084"/>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sp>
          <p:nvSpPr>
            <p:cNvPr id="55329" name="Arc 25"/>
            <p:cNvSpPr>
              <a:spLocks/>
            </p:cNvSpPr>
            <p:nvPr/>
          </p:nvSpPr>
          <p:spPr bwMode="auto">
            <a:xfrm flipV="1">
              <a:off x="2454" y="1764"/>
              <a:ext cx="2110" cy="1355"/>
            </a:xfrm>
            <a:custGeom>
              <a:avLst/>
              <a:gdLst>
                <a:gd name="T0" fmla="*/ 0 w 19777"/>
                <a:gd name="T1" fmla="*/ 0 h 21238"/>
                <a:gd name="T2" fmla="*/ 0 w 19777"/>
                <a:gd name="T3" fmla="*/ 0 h 21238"/>
                <a:gd name="T4" fmla="*/ 0 w 19777"/>
                <a:gd name="T5" fmla="*/ 0 h 21238"/>
                <a:gd name="T6" fmla="*/ 0 60000 65536"/>
                <a:gd name="T7" fmla="*/ 0 60000 65536"/>
                <a:gd name="T8" fmla="*/ 0 60000 65536"/>
                <a:gd name="T9" fmla="*/ 0 w 19777"/>
                <a:gd name="T10" fmla="*/ 0 h 21238"/>
                <a:gd name="T11" fmla="*/ 19777 w 19777"/>
                <a:gd name="T12" fmla="*/ 21238 h 21238"/>
              </a:gdLst>
              <a:ahLst/>
              <a:cxnLst>
                <a:cxn ang="T6">
                  <a:pos x="T0" y="T1"/>
                </a:cxn>
                <a:cxn ang="T7">
                  <a:pos x="T2" y="T3"/>
                </a:cxn>
                <a:cxn ang="T8">
                  <a:pos x="T4" y="T5"/>
                </a:cxn>
              </a:cxnLst>
              <a:rect l="T9" t="T10" r="T11" b="T12"/>
              <a:pathLst>
                <a:path w="19777" h="21238" fill="none" extrusionOk="0">
                  <a:moveTo>
                    <a:pt x="3937" y="0"/>
                  </a:moveTo>
                  <a:cubicBezTo>
                    <a:pt x="10970" y="1303"/>
                    <a:pt x="16901" y="6004"/>
                    <a:pt x="19777" y="12552"/>
                  </a:cubicBezTo>
                </a:path>
                <a:path w="19777" h="21238" stroke="0" extrusionOk="0">
                  <a:moveTo>
                    <a:pt x="3937" y="0"/>
                  </a:moveTo>
                  <a:cubicBezTo>
                    <a:pt x="10970" y="1303"/>
                    <a:pt x="16901" y="6004"/>
                    <a:pt x="19777" y="12552"/>
                  </a:cubicBezTo>
                  <a:lnTo>
                    <a:pt x="0" y="21238"/>
                  </a:lnTo>
                  <a:close/>
                </a:path>
              </a:pathLst>
            </a:custGeom>
            <a:noFill/>
            <a:ln w="38100">
              <a:solidFill>
                <a:srgbClr val="003399"/>
              </a:solidFill>
              <a:round/>
              <a:headEnd/>
              <a:tailEnd/>
            </a:ln>
          </p:spPr>
          <p:txBody>
            <a:bodyPr rot="10800000" wrap="none" anchor="ctr"/>
            <a:lstStyle/>
            <a:p>
              <a:endParaRPr lang="en-US"/>
            </a:p>
          </p:txBody>
        </p:sp>
      </p:grpSp>
      <p:grpSp>
        <p:nvGrpSpPr>
          <p:cNvPr id="7" name="Group 26"/>
          <p:cNvGrpSpPr>
            <a:grpSpLocks/>
          </p:cNvGrpSpPr>
          <p:nvPr/>
        </p:nvGrpSpPr>
        <p:grpSpPr bwMode="auto">
          <a:xfrm>
            <a:off x="3346450" y="4625975"/>
            <a:ext cx="2339975" cy="1770063"/>
            <a:chOff x="2108" y="2707"/>
            <a:chExt cx="1474" cy="1115"/>
          </a:xfrm>
        </p:grpSpPr>
        <p:grpSp>
          <p:nvGrpSpPr>
            <p:cNvPr id="8" name="Group 27"/>
            <p:cNvGrpSpPr>
              <a:grpSpLocks/>
            </p:cNvGrpSpPr>
            <p:nvPr/>
          </p:nvGrpSpPr>
          <p:grpSpPr bwMode="auto">
            <a:xfrm>
              <a:off x="2108" y="2853"/>
              <a:ext cx="1474" cy="969"/>
              <a:chOff x="2108" y="2853"/>
              <a:chExt cx="1474" cy="969"/>
            </a:xfrm>
          </p:grpSpPr>
          <p:sp>
            <p:nvSpPr>
              <p:cNvPr id="55323" name="Text Box 28"/>
              <p:cNvSpPr txBox="1">
                <a:spLocks noChangeArrowheads="1"/>
              </p:cNvSpPr>
              <p:nvPr/>
            </p:nvSpPr>
            <p:spPr bwMode="auto">
              <a:xfrm>
                <a:off x="3212" y="3534"/>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aseline="-25000">
                    <a:latin typeface="Tahoma" pitchFamily="34" charset="0"/>
                    <a:cs typeface="Arial" charset="0"/>
                  </a:rPr>
                  <a:t>1</a:t>
                </a:r>
              </a:p>
            </p:txBody>
          </p:sp>
          <p:sp>
            <p:nvSpPr>
              <p:cNvPr id="55324" name="Text Box 29"/>
              <p:cNvSpPr txBox="1">
                <a:spLocks noChangeArrowheads="1"/>
              </p:cNvSpPr>
              <p:nvPr/>
            </p:nvSpPr>
            <p:spPr bwMode="auto">
              <a:xfrm>
                <a:off x="2108" y="2853"/>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aseline="-25000">
                    <a:latin typeface="Tahoma" pitchFamily="34" charset="0"/>
                    <a:cs typeface="Arial" charset="0"/>
                  </a:rPr>
                  <a:t>1</a:t>
                </a:r>
              </a:p>
            </p:txBody>
          </p:sp>
          <p:grpSp>
            <p:nvGrpSpPr>
              <p:cNvPr id="9" name="Group 30"/>
              <p:cNvGrpSpPr>
                <a:grpSpLocks/>
              </p:cNvGrpSpPr>
              <p:nvPr/>
            </p:nvGrpSpPr>
            <p:grpSpPr bwMode="auto">
              <a:xfrm>
                <a:off x="2501" y="3000"/>
                <a:ext cx="896" cy="536"/>
                <a:chOff x="357" y="2450"/>
                <a:chExt cx="795" cy="646"/>
              </a:xfrm>
            </p:grpSpPr>
            <p:sp>
              <p:nvSpPr>
                <p:cNvPr id="55326" name="Line 31"/>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p>
              </p:txBody>
            </p:sp>
            <p:sp>
              <p:nvSpPr>
                <p:cNvPr id="55327" name="Line 32"/>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grpSp>
          <p:nvGrpSpPr>
            <p:cNvPr id="10" name="Group 33"/>
            <p:cNvGrpSpPr>
              <a:grpSpLocks/>
            </p:cNvGrpSpPr>
            <p:nvPr/>
          </p:nvGrpSpPr>
          <p:grpSpPr bwMode="auto">
            <a:xfrm>
              <a:off x="3333" y="2707"/>
              <a:ext cx="247" cy="344"/>
              <a:chOff x="3333" y="2707"/>
              <a:chExt cx="247" cy="344"/>
            </a:xfrm>
          </p:grpSpPr>
          <p:sp>
            <p:nvSpPr>
              <p:cNvPr id="55321" name="Text Box 34"/>
              <p:cNvSpPr txBox="1">
                <a:spLocks noChangeArrowheads="1"/>
              </p:cNvSpPr>
              <p:nvPr/>
            </p:nvSpPr>
            <p:spPr bwMode="auto">
              <a:xfrm>
                <a:off x="3333" y="2707"/>
                <a:ext cx="247" cy="288"/>
              </a:xfrm>
              <a:prstGeom prst="rect">
                <a:avLst/>
              </a:prstGeom>
              <a:noFill/>
              <a:ln w="9525">
                <a:noFill/>
                <a:miter lim="800000"/>
                <a:headEnd/>
                <a:tailEnd/>
              </a:ln>
            </p:spPr>
            <p:txBody>
              <a:bodyPr>
                <a:spAutoFit/>
              </a:bodyPr>
              <a:lstStyle/>
              <a:p>
                <a:pPr algn="ctr">
                  <a:spcBef>
                    <a:spcPct val="50000"/>
                  </a:spcBef>
                </a:pPr>
                <a:r>
                  <a:rPr lang="en-US" sz="2400">
                    <a:cs typeface="Arial" charset="0"/>
                  </a:rPr>
                  <a:t>A</a:t>
                </a:r>
              </a:p>
            </p:txBody>
          </p:sp>
          <p:sp>
            <p:nvSpPr>
              <p:cNvPr id="55322" name="Oval 35"/>
              <p:cNvSpPr>
                <a:spLocks noChangeArrowheads="1"/>
              </p:cNvSpPr>
              <p:nvPr/>
            </p:nvSpPr>
            <p:spPr bwMode="auto">
              <a:xfrm>
                <a:off x="3356" y="2964"/>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sp>
        <p:nvSpPr>
          <p:cNvPr id="327724" name="Text Box 44"/>
          <p:cNvSpPr txBox="1">
            <a:spLocks noChangeArrowheads="1"/>
          </p:cNvSpPr>
          <p:nvPr/>
        </p:nvSpPr>
        <p:spPr bwMode="auto">
          <a:xfrm>
            <a:off x="746125" y="1778000"/>
            <a:ext cx="2438400" cy="3086100"/>
          </a:xfrm>
          <a:prstGeom prst="rect">
            <a:avLst/>
          </a:prstGeom>
          <a:solidFill>
            <a:schemeClr val="bg1"/>
          </a:solidFill>
          <a:ln w="9525">
            <a:solidFill>
              <a:schemeClr val="tx1"/>
            </a:solidFill>
            <a:miter lim="800000"/>
            <a:headEnd/>
            <a:tailEnd/>
          </a:ln>
        </p:spPr>
        <p:txBody>
          <a:bodyPr/>
          <a:lstStyle/>
          <a:p>
            <a:pPr>
              <a:lnSpc>
                <a:spcPct val="105000"/>
              </a:lnSpc>
              <a:spcBef>
                <a:spcPct val="50000"/>
              </a:spcBef>
            </a:pPr>
            <a:r>
              <a:rPr lang="en-US" sz="2600">
                <a:cs typeface="Arial" charset="0"/>
              </a:rPr>
              <a:t>When supply </a:t>
            </a:r>
            <a:br>
              <a:rPr lang="en-US" sz="2600">
                <a:cs typeface="Arial" charset="0"/>
              </a:rPr>
            </a:br>
            <a:r>
              <a:rPr lang="en-US" sz="2600">
                <a:cs typeface="Arial" charset="0"/>
              </a:rPr>
              <a:t>is </a:t>
            </a:r>
            <a:r>
              <a:rPr lang="en-US" sz="2600" i="1">
                <a:cs typeface="Arial" charset="0"/>
              </a:rPr>
              <a:t>elastic</a:t>
            </a:r>
            <a:r>
              <a:rPr lang="en-US" sz="2600">
                <a:cs typeface="Arial" charset="0"/>
              </a:rPr>
              <a:t>, </a:t>
            </a:r>
            <a:br>
              <a:rPr lang="en-US" sz="2600">
                <a:cs typeface="Arial" charset="0"/>
              </a:rPr>
            </a:br>
            <a:r>
              <a:rPr lang="en-US" sz="2600">
                <a:cs typeface="Arial" charset="0"/>
              </a:rPr>
              <a:t>an increase in demand has a bigger impact on quantity than on price. </a:t>
            </a:r>
          </a:p>
        </p:txBody>
      </p:sp>
      <p:grpSp>
        <p:nvGrpSpPr>
          <p:cNvPr id="11" name="Group 20"/>
          <p:cNvGrpSpPr>
            <a:grpSpLocks/>
          </p:cNvGrpSpPr>
          <p:nvPr/>
        </p:nvGrpSpPr>
        <p:grpSpPr bwMode="auto">
          <a:xfrm>
            <a:off x="4543425" y="2998788"/>
            <a:ext cx="3343275" cy="2914650"/>
            <a:chOff x="2946" y="1682"/>
            <a:chExt cx="2106" cy="1836"/>
          </a:xfrm>
        </p:grpSpPr>
        <p:sp>
          <p:nvSpPr>
            <p:cNvPr id="55317" name="Line 21"/>
            <p:cNvSpPr>
              <a:spLocks noChangeShapeType="1"/>
            </p:cNvSpPr>
            <p:nvPr/>
          </p:nvSpPr>
          <p:spPr bwMode="auto">
            <a:xfrm>
              <a:off x="3133" y="1988"/>
              <a:ext cx="1919" cy="1530"/>
            </a:xfrm>
            <a:prstGeom prst="line">
              <a:avLst/>
            </a:prstGeom>
            <a:noFill/>
            <a:ln w="28575">
              <a:solidFill>
                <a:srgbClr val="CC0000"/>
              </a:solidFill>
              <a:round/>
              <a:headEnd/>
              <a:tailEnd/>
            </a:ln>
          </p:spPr>
          <p:txBody>
            <a:bodyPr/>
            <a:lstStyle/>
            <a:p>
              <a:endParaRPr lang="en-US"/>
            </a:p>
          </p:txBody>
        </p:sp>
        <p:sp>
          <p:nvSpPr>
            <p:cNvPr id="55318" name="Text Box 22"/>
            <p:cNvSpPr txBox="1">
              <a:spLocks noChangeArrowheads="1"/>
            </p:cNvSpPr>
            <p:nvPr/>
          </p:nvSpPr>
          <p:spPr bwMode="auto">
            <a:xfrm>
              <a:off x="2946" y="1682"/>
              <a:ext cx="382" cy="279"/>
            </a:xfrm>
            <a:prstGeom prst="rect">
              <a:avLst/>
            </a:prstGeom>
            <a:noFill/>
            <a:ln w="9525">
              <a:noFill/>
              <a:miter lim="800000"/>
              <a:headEnd/>
              <a:tailEnd/>
            </a:ln>
          </p:spPr>
          <p:txBody>
            <a:bodyPr>
              <a:spAutoFit/>
            </a:bodyPr>
            <a:lstStyle/>
            <a:p>
              <a:pPr algn="ctr">
                <a:spcBef>
                  <a:spcPct val="50000"/>
                </a:spcBef>
              </a:pPr>
              <a:r>
                <a:rPr lang="en-US" sz="2300" b="1" i="1">
                  <a:solidFill>
                    <a:srgbClr val="A50021"/>
                  </a:solidFill>
                  <a:latin typeface="Tahoma" pitchFamily="34" charset="0"/>
                  <a:cs typeface="Arial" charset="0"/>
                </a:rPr>
                <a:t>D</a:t>
              </a:r>
              <a:r>
                <a:rPr lang="en-US" sz="2300" b="1" baseline="-25000">
                  <a:solidFill>
                    <a:srgbClr val="A50021"/>
                  </a:solidFill>
                  <a:latin typeface="Tahoma" pitchFamily="34" charset="0"/>
                  <a:cs typeface="Arial" charset="0"/>
                </a:rPr>
                <a:t>2</a:t>
              </a:r>
            </a:p>
          </p:txBody>
        </p:sp>
      </p:grpSp>
      <p:grpSp>
        <p:nvGrpSpPr>
          <p:cNvPr id="12" name="Group 36"/>
          <p:cNvGrpSpPr>
            <a:grpSpLocks/>
          </p:cNvGrpSpPr>
          <p:nvPr/>
        </p:nvGrpSpPr>
        <p:grpSpPr bwMode="auto">
          <a:xfrm>
            <a:off x="3333750" y="4230688"/>
            <a:ext cx="3333750" cy="2160587"/>
            <a:chOff x="2100" y="2458"/>
            <a:chExt cx="2100" cy="1361"/>
          </a:xfrm>
        </p:grpSpPr>
        <p:grpSp>
          <p:nvGrpSpPr>
            <p:cNvPr id="13" name="Group 37"/>
            <p:cNvGrpSpPr>
              <a:grpSpLocks/>
            </p:cNvGrpSpPr>
            <p:nvPr/>
          </p:nvGrpSpPr>
          <p:grpSpPr bwMode="auto">
            <a:xfrm>
              <a:off x="2492" y="2761"/>
              <a:ext cx="1528" cy="771"/>
              <a:chOff x="357" y="2450"/>
              <a:chExt cx="795" cy="646"/>
            </a:xfrm>
          </p:grpSpPr>
          <p:sp>
            <p:nvSpPr>
              <p:cNvPr id="55315" name="Line 38"/>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p>
            </p:txBody>
          </p:sp>
          <p:sp>
            <p:nvSpPr>
              <p:cNvPr id="55316" name="Line 3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55311" name="Text Box 40"/>
            <p:cNvSpPr txBox="1">
              <a:spLocks noChangeArrowheads="1"/>
            </p:cNvSpPr>
            <p:nvPr/>
          </p:nvSpPr>
          <p:spPr bwMode="auto">
            <a:xfrm>
              <a:off x="3830" y="3531"/>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aseline="-25000">
                  <a:latin typeface="Tahoma" pitchFamily="34" charset="0"/>
                  <a:cs typeface="Arial" charset="0"/>
                </a:rPr>
                <a:t>2</a:t>
              </a:r>
            </a:p>
          </p:txBody>
        </p:sp>
        <p:sp>
          <p:nvSpPr>
            <p:cNvPr id="55312" name="Text Box 41"/>
            <p:cNvSpPr txBox="1">
              <a:spLocks noChangeArrowheads="1"/>
            </p:cNvSpPr>
            <p:nvPr/>
          </p:nvSpPr>
          <p:spPr bwMode="auto">
            <a:xfrm>
              <a:off x="2100" y="2604"/>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aseline="-25000">
                  <a:latin typeface="Tahoma" pitchFamily="34" charset="0"/>
                  <a:cs typeface="Arial" charset="0"/>
                </a:rPr>
                <a:t>2</a:t>
              </a:r>
            </a:p>
          </p:txBody>
        </p:sp>
        <p:sp>
          <p:nvSpPr>
            <p:cNvPr id="55313" name="Text Box 42"/>
            <p:cNvSpPr txBox="1">
              <a:spLocks noChangeArrowheads="1"/>
            </p:cNvSpPr>
            <p:nvPr/>
          </p:nvSpPr>
          <p:spPr bwMode="auto">
            <a:xfrm>
              <a:off x="3915" y="2458"/>
              <a:ext cx="247" cy="288"/>
            </a:xfrm>
            <a:prstGeom prst="rect">
              <a:avLst/>
            </a:prstGeom>
            <a:noFill/>
            <a:ln w="9525">
              <a:noFill/>
              <a:miter lim="800000"/>
              <a:headEnd/>
              <a:tailEnd/>
            </a:ln>
          </p:spPr>
          <p:txBody>
            <a:bodyPr>
              <a:spAutoFit/>
            </a:bodyPr>
            <a:lstStyle/>
            <a:p>
              <a:pPr algn="ctr">
                <a:spcBef>
                  <a:spcPct val="50000"/>
                </a:spcBef>
              </a:pPr>
              <a:r>
                <a:rPr lang="en-US" sz="2400">
                  <a:cs typeface="Arial" charset="0"/>
                </a:rPr>
                <a:t>B</a:t>
              </a:r>
            </a:p>
          </p:txBody>
        </p:sp>
        <p:sp>
          <p:nvSpPr>
            <p:cNvPr id="55314" name="Oval 43"/>
            <p:cNvSpPr>
              <a:spLocks noChangeArrowheads="1"/>
            </p:cNvSpPr>
            <p:nvPr/>
          </p:nvSpPr>
          <p:spPr bwMode="auto">
            <a:xfrm>
              <a:off x="3979" y="271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43"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44" name="TextBox 43"/>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
        <p:nvSpPr>
          <p:cNvPr id="46"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24"/>
                                        </p:tgtEl>
                                        <p:attrNameLst>
                                          <p:attrName>style.visibility</p:attrName>
                                        </p:attrNameLst>
                                      </p:cBhvr>
                                      <p:to>
                                        <p:strVal val="visible"/>
                                      </p:to>
                                    </p:set>
                                    <p:animEffect transition="in" filter="dissolve">
                                      <p:cBhvr>
                                        <p:cTn id="7" dur="500"/>
                                        <p:tgtEl>
                                          <p:spTgt spid="3277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1400" y="1674813"/>
            <a:ext cx="4319588" cy="3397250"/>
            <a:chOff x="457" y="1044"/>
            <a:chExt cx="2721" cy="2140"/>
          </a:xfrm>
        </p:grpSpPr>
        <p:sp>
          <p:nvSpPr>
            <p:cNvPr id="56368" name="Arc 3"/>
            <p:cNvSpPr>
              <a:spLocks/>
            </p:cNvSpPr>
            <p:nvPr/>
          </p:nvSpPr>
          <p:spPr bwMode="auto">
            <a:xfrm flipH="1" flipV="1">
              <a:off x="457" y="1096"/>
              <a:ext cx="2517" cy="2088"/>
            </a:xfrm>
            <a:custGeom>
              <a:avLst/>
              <a:gdLst>
                <a:gd name="T0" fmla="*/ 0 w 21471"/>
                <a:gd name="T1" fmla="*/ 0 h 21465"/>
                <a:gd name="T2" fmla="*/ 0 w 21471"/>
                <a:gd name="T3" fmla="*/ 0 h 21465"/>
                <a:gd name="T4" fmla="*/ 0 w 21471"/>
                <a:gd name="T5" fmla="*/ 0 h 21465"/>
                <a:gd name="T6" fmla="*/ 0 60000 65536"/>
                <a:gd name="T7" fmla="*/ 0 60000 65536"/>
                <a:gd name="T8" fmla="*/ 0 60000 65536"/>
                <a:gd name="T9" fmla="*/ 0 w 21471"/>
                <a:gd name="T10" fmla="*/ 0 h 21465"/>
                <a:gd name="T11" fmla="*/ 21471 w 21471"/>
                <a:gd name="T12" fmla="*/ 21465 h 21465"/>
              </a:gdLst>
              <a:ahLst/>
              <a:cxnLst>
                <a:cxn ang="T6">
                  <a:pos x="T0" y="T1"/>
                </a:cxn>
                <a:cxn ang="T7">
                  <a:pos x="T2" y="T3"/>
                </a:cxn>
                <a:cxn ang="T8">
                  <a:pos x="T4" y="T5"/>
                </a:cxn>
              </a:cxnLst>
              <a:rect l="T9" t="T10" r="T11" b="T12"/>
              <a:pathLst>
                <a:path w="21471" h="21465" fill="none" extrusionOk="0">
                  <a:moveTo>
                    <a:pt x="-1" y="19107"/>
                  </a:moveTo>
                  <a:cubicBezTo>
                    <a:pt x="1102" y="9066"/>
                    <a:pt x="9017" y="1129"/>
                    <a:pt x="19056" y="0"/>
                  </a:cubicBezTo>
                </a:path>
                <a:path w="21471" h="21465" stroke="0" extrusionOk="0">
                  <a:moveTo>
                    <a:pt x="-1" y="19107"/>
                  </a:moveTo>
                  <a:cubicBezTo>
                    <a:pt x="1102" y="9066"/>
                    <a:pt x="9017" y="1129"/>
                    <a:pt x="19056" y="0"/>
                  </a:cubicBezTo>
                  <a:lnTo>
                    <a:pt x="21471" y="21465"/>
                  </a:lnTo>
                  <a:close/>
                </a:path>
              </a:pathLst>
            </a:custGeom>
            <a:noFill/>
            <a:ln w="38100">
              <a:solidFill>
                <a:srgbClr val="003399"/>
              </a:solidFill>
              <a:round/>
              <a:headEnd/>
              <a:tailEnd/>
            </a:ln>
          </p:spPr>
          <p:txBody>
            <a:bodyPr rot="10800000" wrap="none" anchor="ctr"/>
            <a:lstStyle/>
            <a:p>
              <a:endParaRPr lang="en-US"/>
            </a:p>
          </p:txBody>
        </p:sp>
        <p:sp>
          <p:nvSpPr>
            <p:cNvPr id="56369" name="Text Box 4"/>
            <p:cNvSpPr txBox="1">
              <a:spLocks noChangeArrowheads="1"/>
            </p:cNvSpPr>
            <p:nvPr/>
          </p:nvSpPr>
          <p:spPr bwMode="auto">
            <a:xfrm>
              <a:off x="2791" y="1044"/>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56325" name="Rectangle 5"/>
          <p:cNvSpPr>
            <a:spLocks noGrp="1" noChangeArrowheads="1"/>
          </p:cNvSpPr>
          <p:nvPr>
            <p:ph type="title" idx="4294967295"/>
          </p:nvPr>
        </p:nvSpPr>
        <p:spPr>
          <a:xfrm>
            <a:off x="381000" y="219075"/>
            <a:ext cx="8763000" cy="649288"/>
          </a:xfrm>
        </p:spPr>
        <p:txBody>
          <a:bodyPr>
            <a:normAutofit fontScale="90000"/>
          </a:bodyPr>
          <a:lstStyle/>
          <a:p>
            <a:pPr eaLnBrk="1" hangingPunct="1"/>
            <a:r>
              <a:rPr lang="en-US" sz="3300" dirty="0" smtClean="0"/>
              <a:t>How the Price Elasticity of Supply Can Vary</a:t>
            </a:r>
          </a:p>
        </p:txBody>
      </p:sp>
      <p:grpSp>
        <p:nvGrpSpPr>
          <p:cNvPr id="3" name="Group 6"/>
          <p:cNvGrpSpPr>
            <a:grpSpLocks/>
          </p:cNvGrpSpPr>
          <p:nvPr/>
        </p:nvGrpSpPr>
        <p:grpSpPr bwMode="auto">
          <a:xfrm>
            <a:off x="1001713" y="1463675"/>
            <a:ext cx="4740275" cy="4079875"/>
            <a:chOff x="432" y="911"/>
            <a:chExt cx="2986" cy="2570"/>
          </a:xfrm>
        </p:grpSpPr>
        <p:grpSp>
          <p:nvGrpSpPr>
            <p:cNvPr id="4" name="Group 7"/>
            <p:cNvGrpSpPr>
              <a:grpSpLocks/>
            </p:cNvGrpSpPr>
            <p:nvPr/>
          </p:nvGrpSpPr>
          <p:grpSpPr bwMode="auto">
            <a:xfrm>
              <a:off x="607" y="1177"/>
              <a:ext cx="2502" cy="2164"/>
              <a:chOff x="1098" y="1361"/>
              <a:chExt cx="2116" cy="2027"/>
            </a:xfrm>
          </p:grpSpPr>
          <p:sp>
            <p:nvSpPr>
              <p:cNvPr id="56366"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56367"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56364" name="Text Box 10"/>
            <p:cNvSpPr txBox="1">
              <a:spLocks noChangeArrowheads="1"/>
            </p:cNvSpPr>
            <p:nvPr/>
          </p:nvSpPr>
          <p:spPr bwMode="auto">
            <a:xfrm>
              <a:off x="432" y="911"/>
              <a:ext cx="39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56365" name="Text Box 11"/>
            <p:cNvSpPr txBox="1">
              <a:spLocks noChangeArrowheads="1"/>
            </p:cNvSpPr>
            <p:nvPr/>
          </p:nvSpPr>
          <p:spPr bwMode="auto">
            <a:xfrm>
              <a:off x="3051" y="3193"/>
              <a:ext cx="3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sp>
        <p:nvSpPr>
          <p:cNvPr id="56327" name="FlagCount" hidden="1">
            <a:hlinkClick r:id="rId3" action="ppaction://hlinkfile"/>
          </p:cNvPr>
          <p:cNvSpPr>
            <a:spLocks noChangeArrowheads="1"/>
          </p:cNvSpPr>
          <p:nvPr/>
        </p:nvSpPr>
        <p:spPr bwMode="auto">
          <a:xfrm>
            <a:off x="8382000" y="3048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95597" name="Rectangle 13"/>
          <p:cNvSpPr>
            <a:spLocks noGrp="1" noChangeArrowheads="1"/>
          </p:cNvSpPr>
          <p:nvPr>
            <p:ph type="body" idx="4294967295"/>
          </p:nvPr>
        </p:nvSpPr>
        <p:spPr>
          <a:xfrm>
            <a:off x="6070600" y="1400175"/>
            <a:ext cx="2386013" cy="3265488"/>
          </a:xfrm>
          <a:solidFill>
            <a:srgbClr val="FFFFCC"/>
          </a:solidFill>
          <a:effectLst>
            <a:outerShdw blurRad="50800" dist="38100" dir="2700000" algn="tl" rotWithShape="0">
              <a:prstClr val="black">
                <a:alpha val="40000"/>
              </a:prstClr>
            </a:outerShdw>
          </a:effectLst>
        </p:spPr>
        <p:txBody>
          <a:bodyPr lIns="182880" tIns="91440" rIns="182880" bIns="91440"/>
          <a:lstStyle/>
          <a:p>
            <a:pPr marL="0" indent="0" eaLnBrk="1" hangingPunct="1">
              <a:spcBef>
                <a:spcPct val="40000"/>
              </a:spcBef>
              <a:buFont typeface="Wingdings" pitchFamily="2" charset="2"/>
              <a:buNone/>
              <a:defRPr/>
            </a:pPr>
            <a:r>
              <a:rPr lang="en-US" sz="2700" smtClean="0"/>
              <a:t>Supply often becomes </a:t>
            </a:r>
            <a:br>
              <a:rPr lang="en-US" sz="2700" smtClean="0"/>
            </a:br>
            <a:r>
              <a:rPr lang="en-US" sz="2700" smtClean="0"/>
              <a:t>less elastic </a:t>
            </a:r>
            <a:br>
              <a:rPr lang="en-US" sz="2700" smtClean="0"/>
            </a:br>
            <a:r>
              <a:rPr lang="en-US" sz="2700" smtClean="0"/>
              <a:t>as </a:t>
            </a:r>
            <a:r>
              <a:rPr lang="en-US" sz="2700" b="1" i="1" smtClean="0"/>
              <a:t>Q</a:t>
            </a:r>
            <a:r>
              <a:rPr lang="en-US" sz="2700" smtClean="0"/>
              <a:t> rises, </a:t>
            </a:r>
            <a:br>
              <a:rPr lang="en-US" sz="2700" smtClean="0"/>
            </a:br>
            <a:r>
              <a:rPr lang="en-US" sz="2700" smtClean="0"/>
              <a:t>due to capacity limits.  </a:t>
            </a:r>
          </a:p>
        </p:txBody>
      </p:sp>
      <p:grpSp>
        <p:nvGrpSpPr>
          <p:cNvPr id="5" name="Group 14"/>
          <p:cNvGrpSpPr>
            <a:grpSpLocks/>
          </p:cNvGrpSpPr>
          <p:nvPr/>
        </p:nvGrpSpPr>
        <p:grpSpPr bwMode="auto">
          <a:xfrm>
            <a:off x="588963" y="2312988"/>
            <a:ext cx="4776787" cy="3714750"/>
            <a:chOff x="172" y="1446"/>
            <a:chExt cx="3009" cy="2340"/>
          </a:xfrm>
        </p:grpSpPr>
        <p:grpSp>
          <p:nvGrpSpPr>
            <p:cNvPr id="6" name="Group 15"/>
            <p:cNvGrpSpPr>
              <a:grpSpLocks/>
            </p:cNvGrpSpPr>
            <p:nvPr/>
          </p:nvGrpSpPr>
          <p:grpSpPr bwMode="auto">
            <a:xfrm>
              <a:off x="611" y="1590"/>
              <a:ext cx="2306" cy="1747"/>
              <a:chOff x="357" y="2450"/>
              <a:chExt cx="795" cy="646"/>
            </a:xfrm>
          </p:grpSpPr>
          <p:sp>
            <p:nvSpPr>
              <p:cNvPr id="56361" name="Line 16"/>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56362" name="Line 17"/>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56357" name="Oval 18"/>
            <p:cNvSpPr>
              <a:spLocks noChangeArrowheads="1"/>
            </p:cNvSpPr>
            <p:nvPr/>
          </p:nvSpPr>
          <p:spPr bwMode="auto">
            <a:xfrm>
              <a:off x="2878" y="1554"/>
              <a:ext cx="70" cy="71"/>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6358" name="Text Box 19"/>
            <p:cNvSpPr txBox="1">
              <a:spLocks noChangeArrowheads="1"/>
            </p:cNvSpPr>
            <p:nvPr/>
          </p:nvSpPr>
          <p:spPr bwMode="auto">
            <a:xfrm>
              <a:off x="172" y="1446"/>
              <a:ext cx="441" cy="279"/>
            </a:xfrm>
            <a:prstGeom prst="rect">
              <a:avLst/>
            </a:prstGeom>
            <a:noFill/>
            <a:ln w="9525">
              <a:noFill/>
              <a:miter lim="800000"/>
              <a:headEnd/>
              <a:tailEnd/>
            </a:ln>
          </p:spPr>
          <p:txBody>
            <a:bodyPr>
              <a:spAutoFit/>
            </a:bodyPr>
            <a:lstStyle/>
            <a:p>
              <a:pPr algn="r">
                <a:spcBef>
                  <a:spcPct val="50000"/>
                </a:spcBef>
              </a:pPr>
              <a:r>
                <a:rPr lang="en-US" sz="2300">
                  <a:cs typeface="Arial" charset="0"/>
                </a:rPr>
                <a:t>$15</a:t>
              </a:r>
            </a:p>
          </p:txBody>
        </p:sp>
        <p:sp>
          <p:nvSpPr>
            <p:cNvPr id="56359" name="Text Box 20"/>
            <p:cNvSpPr txBox="1">
              <a:spLocks noChangeArrowheads="1"/>
            </p:cNvSpPr>
            <p:nvPr/>
          </p:nvSpPr>
          <p:spPr bwMode="auto">
            <a:xfrm>
              <a:off x="2754" y="3507"/>
              <a:ext cx="427" cy="279"/>
            </a:xfrm>
            <a:prstGeom prst="rect">
              <a:avLst/>
            </a:prstGeom>
            <a:noFill/>
            <a:ln w="9525">
              <a:noFill/>
              <a:miter lim="800000"/>
              <a:headEnd/>
              <a:tailEnd/>
            </a:ln>
          </p:spPr>
          <p:txBody>
            <a:bodyPr>
              <a:spAutoFit/>
            </a:bodyPr>
            <a:lstStyle/>
            <a:p>
              <a:pPr algn="ctr">
                <a:spcBef>
                  <a:spcPct val="50000"/>
                </a:spcBef>
              </a:pPr>
              <a:r>
                <a:rPr lang="en-US" sz="2300">
                  <a:cs typeface="Arial" charset="0"/>
                </a:rPr>
                <a:t>525</a:t>
              </a:r>
            </a:p>
          </p:txBody>
        </p:sp>
        <p:sp>
          <p:nvSpPr>
            <p:cNvPr id="56360" name="Line 21"/>
            <p:cNvSpPr>
              <a:spLocks noChangeShapeType="1"/>
            </p:cNvSpPr>
            <p:nvPr/>
          </p:nvSpPr>
          <p:spPr bwMode="auto">
            <a:xfrm flipH="1" flipV="1">
              <a:off x="2918" y="3364"/>
              <a:ext cx="37" cy="199"/>
            </a:xfrm>
            <a:prstGeom prst="line">
              <a:avLst/>
            </a:prstGeom>
            <a:noFill/>
            <a:ln w="9525">
              <a:solidFill>
                <a:schemeClr val="tx1"/>
              </a:solidFill>
              <a:round/>
              <a:headEnd/>
              <a:tailEnd/>
            </a:ln>
          </p:spPr>
          <p:txBody>
            <a:bodyPr/>
            <a:lstStyle/>
            <a:p>
              <a:endParaRPr lang="en-US"/>
            </a:p>
          </p:txBody>
        </p:sp>
      </p:grpSp>
      <p:grpSp>
        <p:nvGrpSpPr>
          <p:cNvPr id="7" name="Group 22"/>
          <p:cNvGrpSpPr>
            <a:grpSpLocks/>
          </p:cNvGrpSpPr>
          <p:nvPr/>
        </p:nvGrpSpPr>
        <p:grpSpPr bwMode="auto">
          <a:xfrm>
            <a:off x="750888" y="3079750"/>
            <a:ext cx="3902075" cy="2941638"/>
            <a:chOff x="274" y="1929"/>
            <a:chExt cx="2458" cy="1853"/>
          </a:xfrm>
        </p:grpSpPr>
        <p:grpSp>
          <p:nvGrpSpPr>
            <p:cNvPr id="8" name="Group 23"/>
            <p:cNvGrpSpPr>
              <a:grpSpLocks/>
            </p:cNvGrpSpPr>
            <p:nvPr/>
          </p:nvGrpSpPr>
          <p:grpSpPr bwMode="auto">
            <a:xfrm>
              <a:off x="612" y="2070"/>
              <a:ext cx="2087" cy="1273"/>
              <a:chOff x="357" y="2450"/>
              <a:chExt cx="795" cy="646"/>
            </a:xfrm>
          </p:grpSpPr>
          <p:sp>
            <p:nvSpPr>
              <p:cNvPr id="56354" name="Line 24"/>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56355" name="Line 25"/>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56350" name="Text Box 26"/>
            <p:cNvSpPr txBox="1">
              <a:spLocks noChangeArrowheads="1"/>
            </p:cNvSpPr>
            <p:nvPr/>
          </p:nvSpPr>
          <p:spPr bwMode="auto">
            <a:xfrm>
              <a:off x="274" y="1929"/>
              <a:ext cx="339" cy="279"/>
            </a:xfrm>
            <a:prstGeom prst="rect">
              <a:avLst/>
            </a:prstGeom>
            <a:noFill/>
            <a:ln w="9525">
              <a:noFill/>
              <a:miter lim="800000"/>
              <a:headEnd/>
              <a:tailEnd/>
            </a:ln>
          </p:spPr>
          <p:txBody>
            <a:bodyPr>
              <a:spAutoFit/>
            </a:bodyPr>
            <a:lstStyle/>
            <a:p>
              <a:pPr algn="r">
                <a:spcBef>
                  <a:spcPct val="50000"/>
                </a:spcBef>
              </a:pPr>
              <a:r>
                <a:rPr lang="en-US" sz="2300">
                  <a:cs typeface="Arial" charset="0"/>
                </a:rPr>
                <a:t>12</a:t>
              </a:r>
            </a:p>
          </p:txBody>
        </p:sp>
        <p:sp>
          <p:nvSpPr>
            <p:cNvPr id="56351" name="Text Box 27"/>
            <p:cNvSpPr txBox="1">
              <a:spLocks noChangeArrowheads="1"/>
            </p:cNvSpPr>
            <p:nvPr/>
          </p:nvSpPr>
          <p:spPr bwMode="auto">
            <a:xfrm>
              <a:off x="2287" y="3503"/>
              <a:ext cx="427" cy="279"/>
            </a:xfrm>
            <a:prstGeom prst="rect">
              <a:avLst/>
            </a:prstGeom>
            <a:noFill/>
            <a:ln w="9525">
              <a:noFill/>
              <a:miter lim="800000"/>
              <a:headEnd/>
              <a:tailEnd/>
            </a:ln>
          </p:spPr>
          <p:txBody>
            <a:bodyPr>
              <a:spAutoFit/>
            </a:bodyPr>
            <a:lstStyle/>
            <a:p>
              <a:pPr algn="ctr">
                <a:spcBef>
                  <a:spcPct val="50000"/>
                </a:spcBef>
              </a:pPr>
              <a:r>
                <a:rPr lang="en-US" sz="2300">
                  <a:cs typeface="Arial" charset="0"/>
                </a:rPr>
                <a:t>500</a:t>
              </a:r>
            </a:p>
          </p:txBody>
        </p:sp>
        <p:sp>
          <p:nvSpPr>
            <p:cNvPr id="56352" name="Line 28"/>
            <p:cNvSpPr>
              <a:spLocks noChangeShapeType="1"/>
            </p:cNvSpPr>
            <p:nvPr/>
          </p:nvSpPr>
          <p:spPr bwMode="auto">
            <a:xfrm flipV="1">
              <a:off x="2513" y="3365"/>
              <a:ext cx="182" cy="193"/>
            </a:xfrm>
            <a:prstGeom prst="line">
              <a:avLst/>
            </a:prstGeom>
            <a:noFill/>
            <a:ln w="9525">
              <a:solidFill>
                <a:schemeClr val="tx1"/>
              </a:solidFill>
              <a:round/>
              <a:headEnd/>
              <a:tailEnd/>
            </a:ln>
          </p:spPr>
          <p:txBody>
            <a:bodyPr/>
            <a:lstStyle/>
            <a:p>
              <a:endParaRPr lang="en-US"/>
            </a:p>
          </p:txBody>
        </p:sp>
        <p:sp>
          <p:nvSpPr>
            <p:cNvPr id="56353" name="Oval 29"/>
            <p:cNvSpPr>
              <a:spLocks noChangeArrowheads="1"/>
            </p:cNvSpPr>
            <p:nvPr/>
          </p:nvSpPr>
          <p:spPr bwMode="auto">
            <a:xfrm>
              <a:off x="2662" y="2042"/>
              <a:ext cx="70" cy="71"/>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9" name="Group 30"/>
          <p:cNvGrpSpPr>
            <a:grpSpLocks/>
          </p:cNvGrpSpPr>
          <p:nvPr/>
        </p:nvGrpSpPr>
        <p:grpSpPr bwMode="auto">
          <a:xfrm>
            <a:off x="469900" y="4884738"/>
            <a:ext cx="2001838" cy="885825"/>
            <a:chOff x="216" y="3045"/>
            <a:chExt cx="1261" cy="558"/>
          </a:xfrm>
        </p:grpSpPr>
        <p:grpSp>
          <p:nvGrpSpPr>
            <p:cNvPr id="10" name="Group 31"/>
            <p:cNvGrpSpPr>
              <a:grpSpLocks/>
            </p:cNvGrpSpPr>
            <p:nvPr/>
          </p:nvGrpSpPr>
          <p:grpSpPr bwMode="auto">
            <a:xfrm>
              <a:off x="731" y="3097"/>
              <a:ext cx="533" cy="222"/>
              <a:chOff x="357" y="2450"/>
              <a:chExt cx="795" cy="646"/>
            </a:xfrm>
          </p:grpSpPr>
          <p:sp>
            <p:nvSpPr>
              <p:cNvPr id="56347" name="Line 32"/>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56348" name="Line 33"/>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56343" name="Text Box 34"/>
            <p:cNvSpPr txBox="1">
              <a:spLocks noChangeArrowheads="1"/>
            </p:cNvSpPr>
            <p:nvPr/>
          </p:nvSpPr>
          <p:spPr bwMode="auto">
            <a:xfrm>
              <a:off x="216" y="3045"/>
              <a:ext cx="385" cy="279"/>
            </a:xfrm>
            <a:prstGeom prst="rect">
              <a:avLst/>
            </a:prstGeom>
            <a:noFill/>
            <a:ln w="9525">
              <a:noFill/>
              <a:miter lim="800000"/>
              <a:headEnd/>
              <a:tailEnd/>
            </a:ln>
          </p:spPr>
          <p:txBody>
            <a:bodyPr>
              <a:spAutoFit/>
            </a:bodyPr>
            <a:lstStyle/>
            <a:p>
              <a:pPr algn="ctr">
                <a:spcBef>
                  <a:spcPct val="50000"/>
                </a:spcBef>
              </a:pPr>
              <a:r>
                <a:rPr lang="en-US" sz="2300">
                  <a:cs typeface="Arial" charset="0"/>
                </a:rPr>
                <a:t>$3</a:t>
              </a:r>
            </a:p>
          </p:txBody>
        </p:sp>
        <p:sp>
          <p:nvSpPr>
            <p:cNvPr id="56344" name="Text Box 35"/>
            <p:cNvSpPr txBox="1">
              <a:spLocks noChangeArrowheads="1"/>
            </p:cNvSpPr>
            <p:nvPr/>
          </p:nvSpPr>
          <p:spPr bwMode="auto">
            <a:xfrm>
              <a:off x="1050" y="3324"/>
              <a:ext cx="427" cy="279"/>
            </a:xfrm>
            <a:prstGeom prst="rect">
              <a:avLst/>
            </a:prstGeom>
            <a:noFill/>
            <a:ln w="9525">
              <a:noFill/>
              <a:miter lim="800000"/>
              <a:headEnd/>
              <a:tailEnd/>
            </a:ln>
          </p:spPr>
          <p:txBody>
            <a:bodyPr>
              <a:spAutoFit/>
            </a:bodyPr>
            <a:lstStyle/>
            <a:p>
              <a:pPr algn="ctr">
                <a:spcBef>
                  <a:spcPct val="50000"/>
                </a:spcBef>
              </a:pPr>
              <a:r>
                <a:rPr lang="en-US" sz="2300">
                  <a:cs typeface="Arial" charset="0"/>
                </a:rPr>
                <a:t>100</a:t>
              </a:r>
            </a:p>
          </p:txBody>
        </p:sp>
        <p:sp>
          <p:nvSpPr>
            <p:cNvPr id="56345" name="Line 36"/>
            <p:cNvSpPr>
              <a:spLocks noChangeShapeType="1"/>
            </p:cNvSpPr>
            <p:nvPr/>
          </p:nvSpPr>
          <p:spPr bwMode="auto">
            <a:xfrm flipV="1">
              <a:off x="520" y="3100"/>
              <a:ext cx="188" cy="79"/>
            </a:xfrm>
            <a:prstGeom prst="line">
              <a:avLst/>
            </a:prstGeom>
            <a:noFill/>
            <a:ln w="9525">
              <a:solidFill>
                <a:schemeClr val="tx1"/>
              </a:solidFill>
              <a:round/>
              <a:headEnd/>
              <a:tailEnd/>
            </a:ln>
          </p:spPr>
          <p:txBody>
            <a:bodyPr/>
            <a:lstStyle/>
            <a:p>
              <a:endParaRPr lang="en-US"/>
            </a:p>
          </p:txBody>
        </p:sp>
        <p:sp>
          <p:nvSpPr>
            <p:cNvPr id="56346" name="Oval 37"/>
            <p:cNvSpPr>
              <a:spLocks noChangeArrowheads="1"/>
            </p:cNvSpPr>
            <p:nvPr/>
          </p:nvSpPr>
          <p:spPr bwMode="auto">
            <a:xfrm>
              <a:off x="1225" y="3061"/>
              <a:ext cx="70" cy="71"/>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11" name="Group 38"/>
          <p:cNvGrpSpPr>
            <a:grpSpLocks/>
          </p:cNvGrpSpPr>
          <p:nvPr/>
        </p:nvGrpSpPr>
        <p:grpSpPr bwMode="auto">
          <a:xfrm>
            <a:off x="665163" y="4387850"/>
            <a:ext cx="2525712" cy="1379538"/>
            <a:chOff x="220" y="2753"/>
            <a:chExt cx="1591" cy="869"/>
          </a:xfrm>
        </p:grpSpPr>
        <p:grpSp>
          <p:nvGrpSpPr>
            <p:cNvPr id="12" name="Group 39"/>
            <p:cNvGrpSpPr>
              <a:grpSpLocks/>
            </p:cNvGrpSpPr>
            <p:nvPr/>
          </p:nvGrpSpPr>
          <p:grpSpPr bwMode="auto">
            <a:xfrm>
              <a:off x="613" y="2974"/>
              <a:ext cx="977" cy="365"/>
              <a:chOff x="357" y="2450"/>
              <a:chExt cx="795" cy="646"/>
            </a:xfrm>
          </p:grpSpPr>
          <p:sp>
            <p:nvSpPr>
              <p:cNvPr id="56340" name="Line 4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56341" name="Line 4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sp>
          <p:nvSpPr>
            <p:cNvPr id="56336" name="Text Box 42"/>
            <p:cNvSpPr txBox="1">
              <a:spLocks noChangeArrowheads="1"/>
            </p:cNvSpPr>
            <p:nvPr/>
          </p:nvSpPr>
          <p:spPr bwMode="auto">
            <a:xfrm>
              <a:off x="220" y="2753"/>
              <a:ext cx="255" cy="279"/>
            </a:xfrm>
            <a:prstGeom prst="rect">
              <a:avLst/>
            </a:prstGeom>
            <a:noFill/>
            <a:ln w="9525">
              <a:noFill/>
              <a:miter lim="800000"/>
              <a:headEnd/>
              <a:tailEnd/>
            </a:ln>
          </p:spPr>
          <p:txBody>
            <a:bodyPr>
              <a:spAutoFit/>
            </a:bodyPr>
            <a:lstStyle/>
            <a:p>
              <a:pPr algn="ctr">
                <a:spcBef>
                  <a:spcPct val="50000"/>
                </a:spcBef>
              </a:pPr>
              <a:r>
                <a:rPr lang="en-US" sz="2300">
                  <a:cs typeface="Arial" charset="0"/>
                </a:rPr>
                <a:t>4</a:t>
              </a:r>
            </a:p>
          </p:txBody>
        </p:sp>
        <p:sp>
          <p:nvSpPr>
            <p:cNvPr id="56337" name="Text Box 43"/>
            <p:cNvSpPr txBox="1">
              <a:spLocks noChangeArrowheads="1"/>
            </p:cNvSpPr>
            <p:nvPr/>
          </p:nvSpPr>
          <p:spPr bwMode="auto">
            <a:xfrm>
              <a:off x="1384" y="3343"/>
              <a:ext cx="427" cy="279"/>
            </a:xfrm>
            <a:prstGeom prst="rect">
              <a:avLst/>
            </a:prstGeom>
            <a:noFill/>
            <a:ln w="9525">
              <a:noFill/>
              <a:miter lim="800000"/>
              <a:headEnd/>
              <a:tailEnd/>
            </a:ln>
          </p:spPr>
          <p:txBody>
            <a:bodyPr>
              <a:spAutoFit/>
            </a:bodyPr>
            <a:lstStyle/>
            <a:p>
              <a:pPr algn="ctr">
                <a:spcBef>
                  <a:spcPct val="50000"/>
                </a:spcBef>
              </a:pPr>
              <a:r>
                <a:rPr lang="en-US" sz="2300">
                  <a:cs typeface="Arial" charset="0"/>
                </a:rPr>
                <a:t>200</a:t>
              </a:r>
            </a:p>
          </p:txBody>
        </p:sp>
        <p:sp>
          <p:nvSpPr>
            <p:cNvPr id="56338" name="Line 44"/>
            <p:cNvSpPr>
              <a:spLocks noChangeShapeType="1"/>
            </p:cNvSpPr>
            <p:nvPr/>
          </p:nvSpPr>
          <p:spPr bwMode="auto">
            <a:xfrm>
              <a:off x="413" y="2909"/>
              <a:ext cx="179" cy="65"/>
            </a:xfrm>
            <a:prstGeom prst="line">
              <a:avLst/>
            </a:prstGeom>
            <a:noFill/>
            <a:ln w="9525">
              <a:solidFill>
                <a:schemeClr val="tx1"/>
              </a:solidFill>
              <a:round/>
              <a:headEnd/>
              <a:tailEnd/>
            </a:ln>
          </p:spPr>
          <p:txBody>
            <a:bodyPr/>
            <a:lstStyle/>
            <a:p>
              <a:endParaRPr lang="en-US"/>
            </a:p>
          </p:txBody>
        </p:sp>
        <p:sp>
          <p:nvSpPr>
            <p:cNvPr id="56339" name="Oval 45"/>
            <p:cNvSpPr>
              <a:spLocks noChangeArrowheads="1"/>
            </p:cNvSpPr>
            <p:nvPr/>
          </p:nvSpPr>
          <p:spPr bwMode="auto">
            <a:xfrm>
              <a:off x="1552" y="2938"/>
              <a:ext cx="70" cy="71"/>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95630" name="Text Box 46"/>
          <p:cNvSpPr txBox="1">
            <a:spLocks noChangeArrowheads="1"/>
          </p:cNvSpPr>
          <p:nvPr/>
        </p:nvSpPr>
        <p:spPr bwMode="auto">
          <a:xfrm>
            <a:off x="1463675" y="3725863"/>
            <a:ext cx="1435100" cy="822325"/>
          </a:xfrm>
          <a:prstGeom prst="rect">
            <a:avLst/>
          </a:prstGeom>
          <a:solidFill>
            <a:srgbClr val="CCFFCC"/>
          </a:solidFill>
          <a:ln w="9525">
            <a:noFill/>
            <a:miter lim="800000"/>
            <a:headEnd/>
            <a:tailEnd/>
          </a:ln>
        </p:spPr>
        <p:txBody>
          <a:bodyPr anchor="ctr" anchorCtr="1">
            <a:spAutoFit/>
          </a:bodyPr>
          <a:lstStyle/>
          <a:p>
            <a:pPr algn="ctr">
              <a:spcBef>
                <a:spcPct val="50000"/>
              </a:spcBef>
            </a:pPr>
            <a:r>
              <a:rPr lang="en-US" sz="2400">
                <a:cs typeface="Arial" charset="0"/>
              </a:rPr>
              <a:t>elasticity &gt; 1</a:t>
            </a:r>
          </a:p>
        </p:txBody>
      </p:sp>
      <p:sp>
        <p:nvSpPr>
          <p:cNvPr id="195631" name="Text Box 47"/>
          <p:cNvSpPr txBox="1">
            <a:spLocks noChangeArrowheads="1"/>
          </p:cNvSpPr>
          <p:nvPr/>
        </p:nvSpPr>
        <p:spPr bwMode="auto">
          <a:xfrm>
            <a:off x="3213100" y="2006600"/>
            <a:ext cx="1435100" cy="822325"/>
          </a:xfrm>
          <a:prstGeom prst="rect">
            <a:avLst/>
          </a:prstGeom>
          <a:solidFill>
            <a:srgbClr val="CCFFCC"/>
          </a:solidFill>
          <a:ln w="9525">
            <a:noFill/>
            <a:miter lim="800000"/>
            <a:headEnd/>
            <a:tailEnd/>
          </a:ln>
        </p:spPr>
        <p:txBody>
          <a:bodyPr anchor="ctr" anchorCtr="1">
            <a:spAutoFit/>
          </a:bodyPr>
          <a:lstStyle/>
          <a:p>
            <a:pPr algn="ctr">
              <a:spcBef>
                <a:spcPct val="50000"/>
              </a:spcBef>
            </a:pPr>
            <a:r>
              <a:rPr lang="en-US" sz="2400">
                <a:cs typeface="Arial" charset="0"/>
              </a:rPr>
              <a:t>elasticity &lt;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5597"/>
                                        </p:tgtEl>
                                        <p:attrNameLst>
                                          <p:attrName>style.visibility</p:attrName>
                                        </p:attrNameLst>
                                      </p:cBhvr>
                                      <p:to>
                                        <p:strVal val="visible"/>
                                      </p:to>
                                    </p:set>
                                    <p:animEffect transition="in" filter="dissolve">
                                      <p:cBhvr>
                                        <p:cTn id="7" dur="500"/>
                                        <p:tgtEl>
                                          <p:spTgt spid="1955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5630"/>
                                        </p:tgtEl>
                                        <p:attrNameLst>
                                          <p:attrName>style.visibility</p:attrName>
                                        </p:attrNameLst>
                                      </p:cBhvr>
                                      <p:to>
                                        <p:strVal val="visible"/>
                                      </p:to>
                                    </p:set>
                                    <p:animEffect transition="in" filter="dissolve">
                                      <p:cBhvr>
                                        <p:cTn id="22" dur="500"/>
                                        <p:tgtEl>
                                          <p:spTgt spid="1956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5631"/>
                                        </p:tgtEl>
                                        <p:attrNameLst>
                                          <p:attrName>style.visibility</p:attrName>
                                        </p:attrNameLst>
                                      </p:cBhvr>
                                      <p:to>
                                        <p:strVal val="visible"/>
                                      </p:to>
                                    </p:set>
                                    <p:animEffect transition="in" filter="dissolve">
                                      <p:cBhvr>
                                        <p:cTn id="37" dur="500"/>
                                        <p:tgtEl>
                                          <p:spTgt spid="195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7" grpId="0" animBg="1"/>
      <p:bldP spid="195630" grpId="0" animBg="1"/>
      <p:bldP spid="19563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2"/>
          <p:cNvSpPr>
            <a:spLocks noGrp="1" noChangeArrowheads="1"/>
          </p:cNvSpPr>
          <p:nvPr>
            <p:ph type="title" idx="4294967295"/>
          </p:nvPr>
        </p:nvSpPr>
        <p:spPr>
          <a:xfrm>
            <a:off x="457200" y="152400"/>
            <a:ext cx="8229600" cy="914400"/>
          </a:xfrm>
        </p:spPr>
        <p:txBody>
          <a:bodyPr>
            <a:normAutofit/>
          </a:bodyPr>
          <a:lstStyle/>
          <a:p>
            <a:pPr eaLnBrk="1" hangingPunct="1"/>
            <a:r>
              <a:rPr lang="en-US" sz="3200" dirty="0" smtClean="0"/>
              <a:t>Other </a:t>
            </a:r>
            <a:r>
              <a:rPr lang="en-US" sz="3200" dirty="0" err="1" smtClean="0"/>
              <a:t>Elasticities</a:t>
            </a:r>
            <a:endParaRPr lang="en-US" sz="3200" dirty="0" smtClean="0"/>
          </a:p>
        </p:txBody>
      </p:sp>
      <p:sp>
        <p:nvSpPr>
          <p:cNvPr id="57349" name="Rectangle 3"/>
          <p:cNvSpPr>
            <a:spLocks noGrp="1" noChangeArrowheads="1"/>
          </p:cNvSpPr>
          <p:nvPr>
            <p:ph type="body" idx="4294967295"/>
          </p:nvPr>
        </p:nvSpPr>
        <p:spPr>
          <a:xfrm>
            <a:off x="373063" y="1041400"/>
            <a:ext cx="8313737" cy="1087438"/>
          </a:xfrm>
        </p:spPr>
        <p:txBody>
          <a:bodyPr/>
          <a:lstStyle/>
          <a:p>
            <a:pPr eaLnBrk="1" hangingPunct="1"/>
            <a:r>
              <a:rPr lang="en-US" sz="2700" b="1" smtClean="0">
                <a:solidFill>
                  <a:srgbClr val="CC0000"/>
                </a:solidFill>
              </a:rPr>
              <a:t>Income elasticity of demand</a:t>
            </a:r>
            <a:r>
              <a:rPr lang="en-US" sz="2700" smtClean="0"/>
              <a:t>:  measures the response of </a:t>
            </a:r>
            <a:r>
              <a:rPr lang="en-US" sz="2700" b="1" i="1" smtClean="0"/>
              <a:t>Q</a:t>
            </a:r>
            <a:r>
              <a:rPr lang="en-US" sz="2700" b="1" baseline="30000" smtClean="0"/>
              <a:t>d</a:t>
            </a:r>
            <a:r>
              <a:rPr lang="en-US" sz="2700" smtClean="0"/>
              <a:t> to a change in consumer income</a:t>
            </a:r>
          </a:p>
        </p:txBody>
      </p:sp>
      <p:grpSp>
        <p:nvGrpSpPr>
          <p:cNvPr id="2" name="Group 14"/>
          <p:cNvGrpSpPr>
            <a:grpSpLocks/>
          </p:cNvGrpSpPr>
          <p:nvPr/>
        </p:nvGrpSpPr>
        <p:grpSpPr bwMode="auto">
          <a:xfrm>
            <a:off x="719138" y="2212975"/>
            <a:ext cx="7667625" cy="1212850"/>
            <a:chOff x="372" y="1605"/>
            <a:chExt cx="4830" cy="764"/>
          </a:xfrm>
        </p:grpSpPr>
        <p:sp>
          <p:nvSpPr>
            <p:cNvPr id="57352" name="Rectangle 6"/>
            <p:cNvSpPr>
              <a:spLocks noChangeArrowheads="1"/>
            </p:cNvSpPr>
            <p:nvPr/>
          </p:nvSpPr>
          <p:spPr bwMode="auto">
            <a:xfrm>
              <a:off x="372" y="1605"/>
              <a:ext cx="4830" cy="764"/>
            </a:xfrm>
            <a:prstGeom prst="rect">
              <a:avLst/>
            </a:prstGeom>
            <a:solidFill>
              <a:srgbClr val="FFFFCC"/>
            </a:solidFill>
            <a:ln w="9525">
              <a:noFill/>
              <a:miter lim="800000"/>
              <a:headEnd/>
              <a:tailEnd/>
            </a:ln>
          </p:spPr>
          <p:txBody>
            <a:bodyPr wrap="none" anchor="ctr"/>
            <a:lstStyle/>
            <a:p>
              <a:endParaRPr lang="en-US">
                <a:cs typeface="Arial" charset="0"/>
              </a:endParaRPr>
            </a:p>
          </p:txBody>
        </p:sp>
        <p:sp>
          <p:nvSpPr>
            <p:cNvPr id="57353" name="Text Box 8"/>
            <p:cNvSpPr txBox="1">
              <a:spLocks noChangeArrowheads="1"/>
            </p:cNvSpPr>
            <p:nvPr/>
          </p:nvSpPr>
          <p:spPr bwMode="auto">
            <a:xfrm>
              <a:off x="382" y="1696"/>
              <a:ext cx="1768" cy="576"/>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Income elasticity of demand</a:t>
              </a:r>
            </a:p>
          </p:txBody>
        </p:sp>
        <p:sp>
          <p:nvSpPr>
            <p:cNvPr id="57354" name="Text Box 9"/>
            <p:cNvSpPr txBox="1">
              <a:spLocks noChangeArrowheads="1"/>
            </p:cNvSpPr>
            <p:nvPr/>
          </p:nvSpPr>
          <p:spPr bwMode="auto">
            <a:xfrm>
              <a:off x="2135" y="1834"/>
              <a:ext cx="321" cy="308"/>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grpSp>
          <p:nvGrpSpPr>
            <p:cNvPr id="3" name="Group 13"/>
            <p:cNvGrpSpPr>
              <a:grpSpLocks/>
            </p:cNvGrpSpPr>
            <p:nvPr/>
          </p:nvGrpSpPr>
          <p:grpSpPr bwMode="auto">
            <a:xfrm>
              <a:off x="2495" y="1628"/>
              <a:ext cx="2643" cy="693"/>
              <a:chOff x="2495" y="1628"/>
              <a:chExt cx="2951" cy="693"/>
            </a:xfrm>
          </p:grpSpPr>
          <p:sp>
            <p:nvSpPr>
              <p:cNvPr id="57356" name="Text Box 10"/>
              <p:cNvSpPr txBox="1">
                <a:spLocks noChangeArrowheads="1"/>
              </p:cNvSpPr>
              <p:nvPr/>
            </p:nvSpPr>
            <p:spPr bwMode="auto">
              <a:xfrm>
                <a:off x="2495" y="1628"/>
                <a:ext cx="2947"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 change in </a:t>
                </a:r>
                <a:r>
                  <a:rPr lang="en-US" sz="2700" b="1" i="1">
                    <a:cs typeface="Arial" charset="0"/>
                  </a:rPr>
                  <a:t>Q</a:t>
                </a:r>
                <a:r>
                  <a:rPr lang="en-US" sz="2700" b="1" i="1" baseline="30000">
                    <a:cs typeface="Arial" charset="0"/>
                  </a:rPr>
                  <a:t>d</a:t>
                </a:r>
              </a:p>
            </p:txBody>
          </p:sp>
          <p:sp>
            <p:nvSpPr>
              <p:cNvPr id="57357" name="Text Box 11"/>
              <p:cNvSpPr txBox="1">
                <a:spLocks noChangeArrowheads="1"/>
              </p:cNvSpPr>
              <p:nvPr/>
            </p:nvSpPr>
            <p:spPr bwMode="auto">
              <a:xfrm>
                <a:off x="2499" y="2004"/>
                <a:ext cx="2947"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 change in income</a:t>
                </a:r>
                <a:endParaRPr lang="en-US" sz="2700" b="1" i="1" baseline="30000">
                  <a:cs typeface="Arial" charset="0"/>
                </a:endParaRPr>
              </a:p>
            </p:txBody>
          </p:sp>
          <p:sp>
            <p:nvSpPr>
              <p:cNvPr id="57358" name="Line 12"/>
              <p:cNvSpPr>
                <a:spLocks noChangeShapeType="1"/>
              </p:cNvSpPr>
              <p:nvPr/>
            </p:nvSpPr>
            <p:spPr bwMode="auto">
              <a:xfrm>
                <a:off x="2562" y="1986"/>
                <a:ext cx="2833" cy="0"/>
              </a:xfrm>
              <a:prstGeom prst="line">
                <a:avLst/>
              </a:prstGeom>
              <a:noFill/>
              <a:ln w="12700">
                <a:solidFill>
                  <a:schemeClr val="tx1"/>
                </a:solidFill>
                <a:round/>
                <a:headEnd/>
                <a:tailEnd/>
              </a:ln>
            </p:spPr>
            <p:txBody>
              <a:bodyPr/>
              <a:lstStyle/>
              <a:p>
                <a:endParaRPr lang="en-US"/>
              </a:p>
            </p:txBody>
          </p:sp>
        </p:grpSp>
      </p:grpSp>
      <p:sp>
        <p:nvSpPr>
          <p:cNvPr id="136207" name="Rectangle 15"/>
          <p:cNvSpPr>
            <a:spLocks noChangeArrowheads="1"/>
          </p:cNvSpPr>
          <p:nvPr/>
        </p:nvSpPr>
        <p:spPr bwMode="auto">
          <a:xfrm>
            <a:off x="398463" y="3687763"/>
            <a:ext cx="8313737" cy="2470150"/>
          </a:xfrm>
          <a:prstGeom prst="rect">
            <a:avLst/>
          </a:prstGeom>
          <a:noFill/>
          <a:ln w="9525">
            <a:noFill/>
            <a:miter lim="800000"/>
            <a:headEnd/>
            <a:tailEnd/>
          </a:ln>
        </p:spPr>
        <p:txBody>
          <a:bodyPr/>
          <a:lstStyle/>
          <a:p>
            <a:pPr marL="342900" indent="-342900">
              <a:lnSpc>
                <a:spcPct val="105000"/>
              </a:lnSpc>
              <a:spcBef>
                <a:spcPct val="50000"/>
              </a:spcBef>
              <a:buClr>
                <a:srgbClr val="A3C167"/>
              </a:buClr>
              <a:buSzPct val="100000"/>
              <a:buFont typeface="Wingdings" pitchFamily="2" charset="2"/>
              <a:buChar char="§"/>
            </a:pPr>
            <a:r>
              <a:rPr lang="en-US" sz="2700" dirty="0">
                <a:cs typeface="Arial" charset="0"/>
              </a:rPr>
              <a:t>Recall from Chapter 4:  An increase in income causes an increase in demand for a </a:t>
            </a:r>
            <a:r>
              <a:rPr lang="en-US" sz="2700" i="1" dirty="0">
                <a:cs typeface="Arial" charset="0"/>
              </a:rPr>
              <a:t>normal</a:t>
            </a:r>
            <a:r>
              <a:rPr lang="en-US" sz="2700" dirty="0">
                <a:cs typeface="Arial" charset="0"/>
              </a:rPr>
              <a:t> good.  </a:t>
            </a:r>
          </a:p>
          <a:p>
            <a:pPr marL="342900" indent="-342900">
              <a:lnSpc>
                <a:spcPct val="105000"/>
              </a:lnSpc>
              <a:spcBef>
                <a:spcPct val="50000"/>
              </a:spcBef>
              <a:buClr>
                <a:srgbClr val="A3C167"/>
              </a:buClr>
              <a:buSzPct val="100000"/>
              <a:buFont typeface="Wingdings" pitchFamily="2" charset="2"/>
              <a:buChar char="§"/>
            </a:pPr>
            <a:r>
              <a:rPr lang="en-US" sz="2700" dirty="0">
                <a:cs typeface="Arial" charset="0"/>
              </a:rPr>
              <a:t>Hence, for normal goods, income elasticity &gt; 0.</a:t>
            </a:r>
          </a:p>
          <a:p>
            <a:pPr marL="342900" indent="-342900">
              <a:lnSpc>
                <a:spcPct val="105000"/>
              </a:lnSpc>
              <a:spcBef>
                <a:spcPct val="50000"/>
              </a:spcBef>
              <a:buClr>
                <a:srgbClr val="A3C167"/>
              </a:buClr>
              <a:buSzPct val="100000"/>
              <a:buFont typeface="Wingdings" pitchFamily="2" charset="2"/>
              <a:buChar char="§"/>
            </a:pPr>
            <a:r>
              <a:rPr lang="en-US" sz="2700" dirty="0">
                <a:cs typeface="Arial" charset="0"/>
              </a:rPr>
              <a:t>For </a:t>
            </a:r>
            <a:r>
              <a:rPr lang="en-US" sz="2700" i="1" dirty="0">
                <a:cs typeface="Arial" charset="0"/>
              </a:rPr>
              <a:t>inferior</a:t>
            </a:r>
            <a:r>
              <a:rPr lang="en-US" sz="2700" dirty="0">
                <a:cs typeface="Arial" charset="0"/>
              </a:rPr>
              <a:t> goods, income elasticity &lt; 0.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wipe(left)">
                                      <p:cBhvr>
                                        <p:cTn id="7" dur="5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207">
                                            <p:txEl>
                                              <p:pRg st="0" end="0"/>
                                            </p:txEl>
                                          </p:spTgt>
                                        </p:tgtEl>
                                        <p:attrNameLst>
                                          <p:attrName>style.visibility</p:attrName>
                                        </p:attrNameLst>
                                      </p:cBhvr>
                                      <p:to>
                                        <p:strVal val="visible"/>
                                      </p:to>
                                    </p:set>
                                    <p:animEffect transition="in" filter="wipe(left)">
                                      <p:cBhvr>
                                        <p:cTn id="17" dur="500"/>
                                        <p:tgtEl>
                                          <p:spTgt spid="1362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6207">
                                            <p:txEl>
                                              <p:pRg st="1" end="1"/>
                                            </p:txEl>
                                          </p:spTgt>
                                        </p:tgtEl>
                                        <p:attrNameLst>
                                          <p:attrName>style.visibility</p:attrName>
                                        </p:attrNameLst>
                                      </p:cBhvr>
                                      <p:to>
                                        <p:strVal val="visible"/>
                                      </p:to>
                                    </p:set>
                                    <p:animEffect transition="in" filter="wipe(left)">
                                      <p:cBhvr>
                                        <p:cTn id="22" dur="500"/>
                                        <p:tgtEl>
                                          <p:spTgt spid="1362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6207">
                                            <p:txEl>
                                              <p:pRg st="2" end="2"/>
                                            </p:txEl>
                                          </p:spTgt>
                                        </p:tgtEl>
                                        <p:attrNameLst>
                                          <p:attrName>style.visibility</p:attrName>
                                        </p:attrNameLst>
                                      </p:cBhvr>
                                      <p:to>
                                        <p:strVal val="visible"/>
                                      </p:to>
                                    </p:set>
                                    <p:animEffect transition="in" filter="wipe(left)">
                                      <p:cBhvr>
                                        <p:cTn id="27" dur="500"/>
                                        <p:tgtEl>
                                          <p:spTgt spid="1362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bldLvl="4"/>
      <p:bldP spid="13620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2"/>
          <p:cNvSpPr>
            <a:spLocks noGrp="1" noChangeArrowheads="1"/>
          </p:cNvSpPr>
          <p:nvPr>
            <p:ph type="title" idx="4294967295"/>
          </p:nvPr>
        </p:nvSpPr>
        <p:spPr>
          <a:xfrm>
            <a:off x="457200" y="152400"/>
            <a:ext cx="8229600" cy="914400"/>
          </a:xfrm>
        </p:spPr>
        <p:txBody>
          <a:bodyPr>
            <a:normAutofit/>
          </a:bodyPr>
          <a:lstStyle/>
          <a:p>
            <a:pPr eaLnBrk="1" hangingPunct="1"/>
            <a:r>
              <a:rPr lang="en-US" sz="3200" dirty="0" smtClean="0"/>
              <a:t>Other </a:t>
            </a:r>
            <a:r>
              <a:rPr lang="en-US" sz="3200" dirty="0" err="1" smtClean="0"/>
              <a:t>Elasticities</a:t>
            </a:r>
            <a:endParaRPr lang="en-US" sz="3200" dirty="0" smtClean="0"/>
          </a:p>
        </p:txBody>
      </p:sp>
      <p:sp>
        <p:nvSpPr>
          <p:cNvPr id="58373" name="Rectangle 3"/>
          <p:cNvSpPr>
            <a:spLocks noGrp="1" noChangeArrowheads="1"/>
          </p:cNvSpPr>
          <p:nvPr>
            <p:ph type="body" idx="4294967295"/>
          </p:nvPr>
        </p:nvSpPr>
        <p:spPr>
          <a:xfrm>
            <a:off x="457200" y="868363"/>
            <a:ext cx="8313738" cy="1397000"/>
          </a:xfrm>
        </p:spPr>
        <p:txBody>
          <a:bodyPr/>
          <a:lstStyle/>
          <a:p>
            <a:pPr eaLnBrk="1" hangingPunct="1"/>
            <a:r>
              <a:rPr lang="en-US" sz="2700" b="1" smtClean="0">
                <a:solidFill>
                  <a:srgbClr val="CC0000"/>
                </a:solidFill>
              </a:rPr>
              <a:t>Cross-price elasticity of demand</a:t>
            </a:r>
            <a:r>
              <a:rPr lang="en-US" sz="2700" smtClean="0"/>
              <a:t>:  </a:t>
            </a:r>
            <a:br>
              <a:rPr lang="en-US" sz="2700" smtClean="0"/>
            </a:br>
            <a:r>
              <a:rPr lang="en-US" sz="2700" smtClean="0"/>
              <a:t>measures the response of demand for one good to changes in the price of another good  </a:t>
            </a:r>
          </a:p>
        </p:txBody>
      </p:sp>
      <p:grpSp>
        <p:nvGrpSpPr>
          <p:cNvPr id="2" name="Group 15"/>
          <p:cNvGrpSpPr>
            <a:grpSpLocks/>
          </p:cNvGrpSpPr>
          <p:nvPr/>
        </p:nvGrpSpPr>
        <p:grpSpPr bwMode="auto">
          <a:xfrm>
            <a:off x="469900" y="2322513"/>
            <a:ext cx="8156575" cy="1212850"/>
            <a:chOff x="110" y="3299"/>
            <a:chExt cx="5138" cy="764"/>
          </a:xfrm>
        </p:grpSpPr>
        <p:sp>
          <p:nvSpPr>
            <p:cNvPr id="58376" name="Rectangle 5"/>
            <p:cNvSpPr>
              <a:spLocks noChangeArrowheads="1"/>
            </p:cNvSpPr>
            <p:nvPr/>
          </p:nvSpPr>
          <p:spPr bwMode="auto">
            <a:xfrm>
              <a:off x="110" y="3299"/>
              <a:ext cx="5138" cy="764"/>
            </a:xfrm>
            <a:prstGeom prst="rect">
              <a:avLst/>
            </a:prstGeom>
            <a:solidFill>
              <a:srgbClr val="FFFFCC"/>
            </a:solidFill>
            <a:ln w="9525">
              <a:noFill/>
              <a:miter lim="800000"/>
              <a:headEnd/>
              <a:tailEnd/>
            </a:ln>
          </p:spPr>
          <p:txBody>
            <a:bodyPr wrap="none" anchor="ctr"/>
            <a:lstStyle/>
            <a:p>
              <a:endParaRPr lang="en-US">
                <a:cs typeface="Arial" charset="0"/>
              </a:endParaRPr>
            </a:p>
          </p:txBody>
        </p:sp>
        <p:sp>
          <p:nvSpPr>
            <p:cNvPr id="58377" name="Text Box 6"/>
            <p:cNvSpPr txBox="1">
              <a:spLocks noChangeArrowheads="1"/>
            </p:cNvSpPr>
            <p:nvPr/>
          </p:nvSpPr>
          <p:spPr bwMode="auto">
            <a:xfrm>
              <a:off x="157" y="3404"/>
              <a:ext cx="1869" cy="576"/>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Cross-price elast. </a:t>
              </a:r>
              <a:br>
                <a:rPr lang="en-US" sz="2700">
                  <a:cs typeface="Arial" charset="0"/>
                </a:rPr>
              </a:br>
              <a:r>
                <a:rPr lang="en-US" sz="2700">
                  <a:cs typeface="Arial" charset="0"/>
                </a:rPr>
                <a:t>of demand</a:t>
              </a:r>
            </a:p>
          </p:txBody>
        </p:sp>
        <p:sp>
          <p:nvSpPr>
            <p:cNvPr id="58378" name="Text Box 7"/>
            <p:cNvSpPr txBox="1">
              <a:spLocks noChangeArrowheads="1"/>
            </p:cNvSpPr>
            <p:nvPr/>
          </p:nvSpPr>
          <p:spPr bwMode="auto">
            <a:xfrm>
              <a:off x="1987" y="3528"/>
              <a:ext cx="321" cy="308"/>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grpSp>
          <p:nvGrpSpPr>
            <p:cNvPr id="3" name="Group 14"/>
            <p:cNvGrpSpPr>
              <a:grpSpLocks/>
            </p:cNvGrpSpPr>
            <p:nvPr/>
          </p:nvGrpSpPr>
          <p:grpSpPr bwMode="auto">
            <a:xfrm>
              <a:off x="2325" y="3329"/>
              <a:ext cx="2826" cy="693"/>
              <a:chOff x="2346" y="3329"/>
              <a:chExt cx="2826" cy="693"/>
            </a:xfrm>
          </p:grpSpPr>
          <p:sp>
            <p:nvSpPr>
              <p:cNvPr id="58380" name="Text Box 9"/>
              <p:cNvSpPr txBox="1">
                <a:spLocks noChangeArrowheads="1"/>
              </p:cNvSpPr>
              <p:nvPr/>
            </p:nvSpPr>
            <p:spPr bwMode="auto">
              <a:xfrm>
                <a:off x="2382" y="3329"/>
                <a:ext cx="2760"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 change in </a:t>
                </a:r>
                <a:r>
                  <a:rPr lang="en-US" sz="2700" b="1" i="1">
                    <a:cs typeface="Arial" charset="0"/>
                  </a:rPr>
                  <a:t>Q</a:t>
                </a:r>
                <a:r>
                  <a:rPr lang="en-US" sz="2700" b="1" i="1" baseline="30000">
                    <a:cs typeface="Arial" charset="0"/>
                  </a:rPr>
                  <a:t>d  </a:t>
                </a:r>
                <a:r>
                  <a:rPr lang="en-US" sz="2700">
                    <a:cs typeface="Arial" charset="0"/>
                  </a:rPr>
                  <a:t>for good 1 </a:t>
                </a:r>
              </a:p>
            </p:txBody>
          </p:sp>
          <p:sp>
            <p:nvSpPr>
              <p:cNvPr id="58381" name="Text Box 10"/>
              <p:cNvSpPr txBox="1">
                <a:spLocks noChangeArrowheads="1"/>
              </p:cNvSpPr>
              <p:nvPr/>
            </p:nvSpPr>
            <p:spPr bwMode="auto">
              <a:xfrm>
                <a:off x="2346" y="3705"/>
                <a:ext cx="2826"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 change in price of good 2</a:t>
                </a:r>
                <a:endParaRPr lang="en-US" sz="2700" b="1" i="1" baseline="30000">
                  <a:cs typeface="Arial" charset="0"/>
                </a:endParaRPr>
              </a:p>
            </p:txBody>
          </p:sp>
          <p:sp>
            <p:nvSpPr>
              <p:cNvPr id="58382" name="Line 11"/>
              <p:cNvSpPr>
                <a:spLocks noChangeShapeType="1"/>
              </p:cNvSpPr>
              <p:nvPr/>
            </p:nvSpPr>
            <p:spPr bwMode="auto">
              <a:xfrm>
                <a:off x="2428" y="3687"/>
                <a:ext cx="2670" cy="0"/>
              </a:xfrm>
              <a:prstGeom prst="line">
                <a:avLst/>
              </a:prstGeom>
              <a:noFill/>
              <a:ln w="12700">
                <a:solidFill>
                  <a:schemeClr val="tx1"/>
                </a:solidFill>
                <a:round/>
                <a:headEnd/>
                <a:tailEnd/>
              </a:ln>
            </p:spPr>
            <p:txBody>
              <a:bodyPr/>
              <a:lstStyle/>
              <a:p>
                <a:endParaRPr lang="en-US"/>
              </a:p>
            </p:txBody>
          </p:sp>
        </p:grpSp>
      </p:grpSp>
      <p:sp>
        <p:nvSpPr>
          <p:cNvPr id="267276" name="Rectangle 12"/>
          <p:cNvSpPr>
            <a:spLocks noChangeArrowheads="1"/>
          </p:cNvSpPr>
          <p:nvPr/>
        </p:nvSpPr>
        <p:spPr bwMode="auto">
          <a:xfrm>
            <a:off x="460375" y="3629025"/>
            <a:ext cx="8048625" cy="2917825"/>
          </a:xfrm>
          <a:prstGeom prst="rect">
            <a:avLst/>
          </a:prstGeom>
          <a:noFill/>
          <a:ln w="9525">
            <a:noFill/>
            <a:miter lim="800000"/>
            <a:headEnd/>
            <a:tailEnd/>
          </a:ln>
        </p:spPr>
        <p:txBody>
          <a:bodyPr/>
          <a:lstStyle/>
          <a:p>
            <a:pPr marL="342900" indent="-342900">
              <a:lnSpc>
                <a:spcPct val="105000"/>
              </a:lnSpc>
              <a:spcBef>
                <a:spcPct val="35000"/>
              </a:spcBef>
              <a:buClr>
                <a:srgbClr val="A3C167"/>
              </a:buClr>
              <a:buSzPct val="100000"/>
              <a:buFont typeface="Wingdings" pitchFamily="2" charset="2"/>
              <a:buChar char="§"/>
            </a:pPr>
            <a:r>
              <a:rPr lang="en-US" sz="2700" dirty="0">
                <a:cs typeface="Arial" charset="0"/>
              </a:rPr>
              <a:t>For substitutes, cross-price elasticity &gt; 0 </a:t>
            </a:r>
            <a:br>
              <a:rPr lang="en-US" sz="2700" dirty="0">
                <a:cs typeface="Arial" charset="0"/>
              </a:rPr>
            </a:br>
            <a:r>
              <a:rPr lang="en-US" sz="2700" dirty="0">
                <a:cs typeface="Arial" charset="0"/>
              </a:rPr>
              <a:t>(e</a:t>
            </a:r>
            <a:r>
              <a:rPr lang="en-US" sz="2700" i="1" dirty="0">
                <a:cs typeface="Arial" charset="0"/>
              </a:rPr>
              <a:t>.g</a:t>
            </a:r>
            <a:r>
              <a:rPr lang="en-US" sz="2700" dirty="0">
                <a:cs typeface="Arial" charset="0"/>
              </a:rPr>
              <a:t>., an increase in price of beef causes an increase in demand for chicken) </a:t>
            </a:r>
          </a:p>
          <a:p>
            <a:pPr marL="342900" indent="-342900">
              <a:lnSpc>
                <a:spcPct val="105000"/>
              </a:lnSpc>
              <a:spcBef>
                <a:spcPct val="30000"/>
              </a:spcBef>
              <a:buClr>
                <a:srgbClr val="A3C167"/>
              </a:buClr>
              <a:buSzPct val="100000"/>
              <a:buFont typeface="Wingdings" pitchFamily="2" charset="2"/>
              <a:buChar char="§"/>
            </a:pPr>
            <a:r>
              <a:rPr lang="en-US" sz="2700" dirty="0">
                <a:cs typeface="Arial" charset="0"/>
              </a:rPr>
              <a:t>For complements, cross-price elasticity &lt; 0 </a:t>
            </a:r>
            <a:br>
              <a:rPr lang="en-US" sz="2700" dirty="0">
                <a:cs typeface="Arial" charset="0"/>
              </a:rPr>
            </a:br>
            <a:r>
              <a:rPr lang="en-US" sz="2700" dirty="0">
                <a:cs typeface="Arial" charset="0"/>
              </a:rPr>
              <a:t>(</a:t>
            </a:r>
            <a:r>
              <a:rPr lang="en-US" sz="2700" i="1" dirty="0">
                <a:cs typeface="Arial" charset="0"/>
              </a:rPr>
              <a:t>e.g</a:t>
            </a:r>
            <a:r>
              <a:rPr lang="en-US" sz="2700" dirty="0">
                <a:cs typeface="Arial" charset="0"/>
              </a:rPr>
              <a:t>., an increase in price of computers causes decrease in demand for software)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Effect transition="in" filter="wipe(left)">
                                      <p:cBhvr>
                                        <p:cTn id="7" dur="500"/>
                                        <p:tgtEl>
                                          <p:spTgt spid="583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7276">
                                            <p:txEl>
                                              <p:pRg st="0" end="0"/>
                                            </p:txEl>
                                          </p:spTgt>
                                        </p:tgtEl>
                                        <p:attrNameLst>
                                          <p:attrName>style.visibility</p:attrName>
                                        </p:attrNameLst>
                                      </p:cBhvr>
                                      <p:to>
                                        <p:strVal val="visible"/>
                                      </p:to>
                                    </p:set>
                                    <p:animEffect transition="in" filter="wipe(left)">
                                      <p:cBhvr>
                                        <p:cTn id="17" dur="500"/>
                                        <p:tgtEl>
                                          <p:spTgt spid="26727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7276">
                                            <p:txEl>
                                              <p:pRg st="1" end="1"/>
                                            </p:txEl>
                                          </p:spTgt>
                                        </p:tgtEl>
                                        <p:attrNameLst>
                                          <p:attrName>style.visibility</p:attrName>
                                        </p:attrNameLst>
                                      </p:cBhvr>
                                      <p:to>
                                        <p:strVal val="visible"/>
                                      </p:to>
                                    </p:set>
                                    <p:animEffect transition="in" filter="wipe(left)">
                                      <p:cBhvr>
                                        <p:cTn id="22" dur="500"/>
                                        <p:tgtEl>
                                          <p:spTgt spid="2672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bldLvl="4"/>
      <p:bldP spid="267276"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342900" y="252413"/>
            <a:ext cx="8578850" cy="681037"/>
          </a:xfrm>
        </p:spPr>
        <p:txBody>
          <a:bodyPr/>
          <a:lstStyle/>
          <a:p>
            <a:pPr eaLnBrk="1" hangingPunct="1"/>
            <a:r>
              <a:rPr lang="en-US" smtClean="0"/>
              <a:t>Cross-Price Elasticities in the News</a:t>
            </a:r>
          </a:p>
        </p:txBody>
      </p:sp>
      <p:sp>
        <p:nvSpPr>
          <p:cNvPr id="195587" name="Rectangle 3"/>
          <p:cNvSpPr>
            <a:spLocks noGrp="1" noChangeArrowheads="1"/>
          </p:cNvSpPr>
          <p:nvPr>
            <p:ph type="body" idx="1"/>
          </p:nvPr>
        </p:nvSpPr>
        <p:spPr>
          <a:xfrm>
            <a:off x="373063" y="995363"/>
            <a:ext cx="8510587" cy="5405437"/>
          </a:xfrm>
        </p:spPr>
        <p:txBody>
          <a:bodyPr/>
          <a:lstStyle/>
          <a:p>
            <a:pPr marL="0" indent="0" eaLnBrk="1" hangingPunct="1">
              <a:spcBef>
                <a:spcPct val="40000"/>
              </a:spcBef>
              <a:buFont typeface="Wingdings" pitchFamily="2" charset="2"/>
              <a:buNone/>
            </a:pPr>
            <a:r>
              <a:rPr lang="en-US" sz="2600" smtClean="0">
                <a:solidFill>
                  <a:srgbClr val="CC0000"/>
                </a:solidFill>
              </a:rPr>
              <a:t>“As Gas Costs Soar, Buyers Flock to Small Cars”</a:t>
            </a:r>
            <a:br>
              <a:rPr lang="en-US" sz="2600" smtClean="0">
                <a:solidFill>
                  <a:srgbClr val="CC0000"/>
                </a:solidFill>
              </a:rPr>
            </a:br>
            <a:r>
              <a:rPr lang="en-US" sz="2500" smtClean="0">
                <a:solidFill>
                  <a:srgbClr val="CC0000"/>
                </a:solidFill>
              </a:rPr>
              <a:t>     -</a:t>
            </a:r>
            <a:r>
              <a:rPr lang="en-US" sz="2500" i="1" smtClean="0">
                <a:solidFill>
                  <a:srgbClr val="CC0000"/>
                </a:solidFill>
              </a:rPr>
              <a:t>New York Times</a:t>
            </a:r>
            <a:r>
              <a:rPr lang="en-US" sz="2500" smtClean="0">
                <a:solidFill>
                  <a:srgbClr val="CC0000"/>
                </a:solidFill>
              </a:rPr>
              <a:t>,</a:t>
            </a:r>
            <a:r>
              <a:rPr lang="en-US" sz="2400" smtClean="0">
                <a:solidFill>
                  <a:srgbClr val="CC0000"/>
                </a:solidFill>
              </a:rPr>
              <a:t> 5/2/2008</a:t>
            </a:r>
          </a:p>
          <a:p>
            <a:pPr marL="0" indent="0" eaLnBrk="1" hangingPunct="1">
              <a:spcBef>
                <a:spcPct val="40000"/>
              </a:spcBef>
              <a:buFont typeface="Wingdings" pitchFamily="2" charset="2"/>
              <a:buNone/>
            </a:pPr>
            <a:r>
              <a:rPr lang="en-US" sz="2600" smtClean="0">
                <a:solidFill>
                  <a:srgbClr val="CC0000"/>
                </a:solidFill>
              </a:rPr>
              <a:t>“Gas Prices Drive Students to Online Courses”</a:t>
            </a:r>
            <a:br>
              <a:rPr lang="en-US" sz="2600" smtClean="0">
                <a:solidFill>
                  <a:srgbClr val="CC0000"/>
                </a:solidFill>
              </a:rPr>
            </a:br>
            <a:r>
              <a:rPr lang="en-US" sz="2500" smtClean="0">
                <a:solidFill>
                  <a:srgbClr val="CC0000"/>
                </a:solidFill>
              </a:rPr>
              <a:t>     -</a:t>
            </a:r>
            <a:r>
              <a:rPr lang="en-US" sz="2500" i="1" smtClean="0">
                <a:solidFill>
                  <a:srgbClr val="CC0000"/>
                </a:solidFill>
              </a:rPr>
              <a:t>Chronicle of Higher Education</a:t>
            </a:r>
            <a:r>
              <a:rPr lang="en-US" sz="2500" smtClean="0">
                <a:solidFill>
                  <a:srgbClr val="CC0000"/>
                </a:solidFill>
              </a:rPr>
              <a:t>, </a:t>
            </a:r>
            <a:r>
              <a:rPr lang="en-US" sz="2400" smtClean="0">
                <a:solidFill>
                  <a:srgbClr val="CC0000"/>
                </a:solidFill>
              </a:rPr>
              <a:t>7/8/2008</a:t>
            </a:r>
          </a:p>
          <a:p>
            <a:pPr marL="0" indent="0" eaLnBrk="1" hangingPunct="1">
              <a:spcBef>
                <a:spcPct val="40000"/>
              </a:spcBef>
              <a:buFont typeface="Wingdings" pitchFamily="2" charset="2"/>
              <a:buNone/>
            </a:pPr>
            <a:r>
              <a:rPr lang="en-US" sz="2600" smtClean="0">
                <a:solidFill>
                  <a:srgbClr val="CC0000"/>
                </a:solidFill>
              </a:rPr>
              <a:t>“Gas prices knock bicycle sales, repairs into higher gear”   </a:t>
            </a:r>
            <a:br>
              <a:rPr lang="en-US" sz="2600" smtClean="0">
                <a:solidFill>
                  <a:srgbClr val="CC0000"/>
                </a:solidFill>
              </a:rPr>
            </a:br>
            <a:r>
              <a:rPr lang="en-US" sz="2500" smtClean="0">
                <a:solidFill>
                  <a:srgbClr val="CC0000"/>
                </a:solidFill>
              </a:rPr>
              <a:t>     -</a:t>
            </a:r>
            <a:r>
              <a:rPr lang="en-US" sz="2500" i="1" smtClean="0">
                <a:solidFill>
                  <a:srgbClr val="CC0000"/>
                </a:solidFill>
              </a:rPr>
              <a:t>Associated Press</a:t>
            </a:r>
            <a:r>
              <a:rPr lang="en-US" sz="2500" smtClean="0">
                <a:solidFill>
                  <a:srgbClr val="CC0000"/>
                </a:solidFill>
              </a:rPr>
              <a:t>, </a:t>
            </a:r>
            <a:r>
              <a:rPr lang="en-US" sz="2400" smtClean="0">
                <a:solidFill>
                  <a:srgbClr val="CC0000"/>
                </a:solidFill>
              </a:rPr>
              <a:t>5/11/2008</a:t>
            </a:r>
          </a:p>
          <a:p>
            <a:pPr marL="0" indent="0" eaLnBrk="1" hangingPunct="1">
              <a:spcBef>
                <a:spcPct val="40000"/>
              </a:spcBef>
              <a:buFont typeface="Wingdings" pitchFamily="2" charset="2"/>
              <a:buNone/>
            </a:pPr>
            <a:r>
              <a:rPr lang="en-US" sz="2600" smtClean="0">
                <a:solidFill>
                  <a:srgbClr val="CC0000"/>
                </a:solidFill>
              </a:rPr>
              <a:t>“Camel demand soars in India” </a:t>
            </a:r>
            <a:br>
              <a:rPr lang="en-US" sz="2600" smtClean="0">
                <a:solidFill>
                  <a:srgbClr val="CC0000"/>
                </a:solidFill>
              </a:rPr>
            </a:br>
            <a:r>
              <a:rPr lang="en-US" sz="2600" smtClean="0">
                <a:solidFill>
                  <a:srgbClr val="CC0000"/>
                </a:solidFill>
              </a:rPr>
              <a:t>(as a substitute for “gas-guzzling tractors”)   </a:t>
            </a:r>
            <a:br>
              <a:rPr lang="en-US" sz="2600" smtClean="0">
                <a:solidFill>
                  <a:srgbClr val="CC0000"/>
                </a:solidFill>
              </a:rPr>
            </a:br>
            <a:r>
              <a:rPr lang="en-US" sz="2500" smtClean="0">
                <a:solidFill>
                  <a:srgbClr val="CC0000"/>
                </a:solidFill>
              </a:rPr>
              <a:t>     -</a:t>
            </a:r>
            <a:r>
              <a:rPr lang="en-US" sz="2500" i="1" smtClean="0">
                <a:solidFill>
                  <a:srgbClr val="CC0000"/>
                </a:solidFill>
              </a:rPr>
              <a:t>Financial Times</a:t>
            </a:r>
            <a:r>
              <a:rPr lang="en-US" sz="2500" smtClean="0">
                <a:solidFill>
                  <a:srgbClr val="CC0000"/>
                </a:solidFill>
              </a:rPr>
              <a:t>, </a:t>
            </a:r>
            <a:r>
              <a:rPr lang="en-US" sz="2400" smtClean="0">
                <a:solidFill>
                  <a:srgbClr val="CC0000"/>
                </a:solidFill>
              </a:rPr>
              <a:t>5/2/2008</a:t>
            </a:r>
          </a:p>
          <a:p>
            <a:pPr marL="0" indent="0" eaLnBrk="1" hangingPunct="1">
              <a:spcBef>
                <a:spcPct val="40000"/>
              </a:spcBef>
              <a:buFont typeface="Wingdings" pitchFamily="2" charset="2"/>
              <a:buNone/>
            </a:pPr>
            <a:r>
              <a:rPr lang="en-US" sz="2600" smtClean="0">
                <a:solidFill>
                  <a:srgbClr val="CC0000"/>
                </a:solidFill>
              </a:rPr>
              <a:t>“High gas prices drive farmer to switch to mules”</a:t>
            </a:r>
            <a:br>
              <a:rPr lang="en-US" sz="2600" smtClean="0">
                <a:solidFill>
                  <a:srgbClr val="CC0000"/>
                </a:solidFill>
              </a:rPr>
            </a:br>
            <a:r>
              <a:rPr lang="en-US" sz="2500" smtClean="0">
                <a:solidFill>
                  <a:srgbClr val="CC0000"/>
                </a:solidFill>
              </a:rPr>
              <a:t>     -</a:t>
            </a:r>
            <a:r>
              <a:rPr lang="en-US" sz="2500" i="1" smtClean="0">
                <a:solidFill>
                  <a:srgbClr val="CC0000"/>
                </a:solidFill>
              </a:rPr>
              <a:t>Associated Press</a:t>
            </a:r>
            <a:r>
              <a:rPr lang="en-US" sz="2500" smtClean="0">
                <a:solidFill>
                  <a:srgbClr val="CC0000"/>
                </a:solidFill>
              </a:rPr>
              <a:t>, </a:t>
            </a:r>
            <a:r>
              <a:rPr lang="en-US" sz="2400" smtClean="0">
                <a:solidFill>
                  <a:srgbClr val="CC0000"/>
                </a:solidFill>
              </a:rPr>
              <a:t>5/21/2008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Effect transition="in" filter="wipe(left)">
                                      <p:cBhvr>
                                        <p:cTn id="7" dur="500"/>
                                        <p:tgtEl>
                                          <p:spTgt spid="195587">
                                            <p:txEl>
                                              <p:pRg st="0" end="0"/>
                                            </p:txEl>
                                          </p:spTgt>
                                        </p:tgtEl>
                                      </p:cBhvr>
                                    </p:animEffect>
                                  </p:childTnLst>
                                  <p:subTnLst>
                                    <p:animClr clrSpc="rgb" dir="cw">
                                      <p:cBhvr override="childStyle">
                                        <p:cTn dur="1" fill="hold" display="0" masterRel="nextClick" afterEffect="1"/>
                                        <p:tgtEl>
                                          <p:spTgt spid="195587">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587">
                                            <p:txEl>
                                              <p:pRg st="1" end="1"/>
                                            </p:txEl>
                                          </p:spTgt>
                                        </p:tgtEl>
                                        <p:attrNameLst>
                                          <p:attrName>style.visibility</p:attrName>
                                        </p:attrNameLst>
                                      </p:cBhvr>
                                      <p:to>
                                        <p:strVal val="visible"/>
                                      </p:to>
                                    </p:set>
                                    <p:animEffect transition="in" filter="wipe(left)">
                                      <p:cBhvr>
                                        <p:cTn id="12" dur="500"/>
                                        <p:tgtEl>
                                          <p:spTgt spid="195587">
                                            <p:txEl>
                                              <p:pRg st="1" end="1"/>
                                            </p:txEl>
                                          </p:spTgt>
                                        </p:tgtEl>
                                      </p:cBhvr>
                                    </p:animEffect>
                                  </p:childTnLst>
                                  <p:subTnLst>
                                    <p:animClr clrSpc="rgb" dir="cw">
                                      <p:cBhvr override="childStyle">
                                        <p:cTn dur="1" fill="hold" display="0" masterRel="nextClick" afterEffect="1"/>
                                        <p:tgtEl>
                                          <p:spTgt spid="195587">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5587">
                                            <p:txEl>
                                              <p:pRg st="2" end="2"/>
                                            </p:txEl>
                                          </p:spTgt>
                                        </p:tgtEl>
                                        <p:attrNameLst>
                                          <p:attrName>style.visibility</p:attrName>
                                        </p:attrNameLst>
                                      </p:cBhvr>
                                      <p:to>
                                        <p:strVal val="visible"/>
                                      </p:to>
                                    </p:set>
                                    <p:animEffect transition="in" filter="wipe(left)">
                                      <p:cBhvr>
                                        <p:cTn id="17" dur="500"/>
                                        <p:tgtEl>
                                          <p:spTgt spid="195587">
                                            <p:txEl>
                                              <p:pRg st="2" end="2"/>
                                            </p:txEl>
                                          </p:spTgt>
                                        </p:tgtEl>
                                      </p:cBhvr>
                                    </p:animEffect>
                                  </p:childTnLst>
                                  <p:subTnLst>
                                    <p:animClr clrSpc="rgb" dir="cw">
                                      <p:cBhvr override="childStyle">
                                        <p:cTn dur="1" fill="hold" display="0" masterRel="nextClick" afterEffect="1"/>
                                        <p:tgtEl>
                                          <p:spTgt spid="195587">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5587">
                                            <p:txEl>
                                              <p:pRg st="3" end="3"/>
                                            </p:txEl>
                                          </p:spTgt>
                                        </p:tgtEl>
                                        <p:attrNameLst>
                                          <p:attrName>style.visibility</p:attrName>
                                        </p:attrNameLst>
                                      </p:cBhvr>
                                      <p:to>
                                        <p:strVal val="visible"/>
                                      </p:to>
                                    </p:set>
                                    <p:animEffect transition="in" filter="wipe(left)">
                                      <p:cBhvr>
                                        <p:cTn id="22" dur="500"/>
                                        <p:tgtEl>
                                          <p:spTgt spid="195587">
                                            <p:txEl>
                                              <p:pRg st="3" end="3"/>
                                            </p:txEl>
                                          </p:spTgt>
                                        </p:tgtEl>
                                      </p:cBhvr>
                                    </p:animEffect>
                                  </p:childTnLst>
                                  <p:subTnLst>
                                    <p:animClr clrSpc="rgb" dir="cw">
                                      <p:cBhvr override="childStyle">
                                        <p:cTn dur="1" fill="hold" display="0" masterRel="nextClick" afterEffect="1"/>
                                        <p:tgtEl>
                                          <p:spTgt spid="195587">
                                            <p:txEl>
                                              <p:pRg st="3" end="3"/>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5587">
                                            <p:txEl>
                                              <p:pRg st="4" end="4"/>
                                            </p:txEl>
                                          </p:spTgt>
                                        </p:tgtEl>
                                        <p:attrNameLst>
                                          <p:attrName>style.visibility</p:attrName>
                                        </p:attrNameLst>
                                      </p:cBhvr>
                                      <p:to>
                                        <p:strVal val="visible"/>
                                      </p:to>
                                    </p:set>
                                    <p:animEffect transition="in" filter="wipe(left)">
                                      <p:cBhvr>
                                        <p:cTn id="27" dur="500"/>
                                        <p:tgtEl>
                                          <p:spTgt spid="195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bldLvl="4"/>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305800" cy="5105400"/>
          </a:xfrm>
        </p:spPr>
        <p:txBody>
          <a:bodyPr>
            <a:normAutofit/>
          </a:bodyPr>
          <a:lstStyle/>
          <a:p>
            <a:pPr>
              <a:buClrTx/>
              <a:buSzPct val="120000"/>
              <a:buFont typeface="Arial" pitchFamily="34" charset="0"/>
              <a:buChar char="•"/>
            </a:pPr>
            <a:r>
              <a:rPr lang="en-US" dirty="0" smtClean="0"/>
              <a:t>Elasticity measures the responsiveness of </a:t>
            </a:r>
            <a:br>
              <a:rPr lang="en-US" dirty="0" smtClean="0"/>
            </a:br>
            <a:r>
              <a:rPr lang="en-US" b="1" i="1" dirty="0" smtClean="0"/>
              <a:t> </a:t>
            </a:r>
            <a:r>
              <a:rPr lang="en-US" b="1" i="1" dirty="0" err="1" smtClean="0"/>
              <a:t>Q</a:t>
            </a:r>
            <a:r>
              <a:rPr lang="en-US" b="1" baseline="30000" dirty="0" err="1" smtClean="0"/>
              <a:t>d</a:t>
            </a:r>
            <a:r>
              <a:rPr lang="en-US" dirty="0" smtClean="0"/>
              <a:t> or </a:t>
            </a:r>
            <a:r>
              <a:rPr lang="en-US" b="1" i="1" dirty="0" smtClean="0"/>
              <a:t>Q</a:t>
            </a:r>
            <a:r>
              <a:rPr lang="en-US" b="1" baseline="30000" dirty="0" smtClean="0"/>
              <a:t>s</a:t>
            </a:r>
            <a:r>
              <a:rPr lang="en-US" dirty="0" smtClean="0"/>
              <a:t> to one of its determinants. </a:t>
            </a:r>
          </a:p>
          <a:p>
            <a:pPr>
              <a:buClrTx/>
              <a:buSzPct val="120000"/>
              <a:buFont typeface="Arial" pitchFamily="34" charset="0"/>
              <a:buChar char="•"/>
            </a:pPr>
            <a:r>
              <a:rPr lang="en-US" dirty="0" smtClean="0"/>
              <a:t>Price elasticity of demand equals percentage change in </a:t>
            </a:r>
            <a:r>
              <a:rPr lang="en-US" b="1" i="1" dirty="0" err="1" smtClean="0"/>
              <a:t>Q</a:t>
            </a:r>
            <a:r>
              <a:rPr lang="en-US" b="1" baseline="30000" dirty="0" err="1" smtClean="0"/>
              <a:t>d</a:t>
            </a:r>
            <a:r>
              <a:rPr lang="en-US" dirty="0" smtClean="0"/>
              <a:t> divided by percentage change in </a:t>
            </a:r>
            <a:r>
              <a:rPr lang="en-US" b="1" i="1" dirty="0" smtClean="0"/>
              <a:t>P</a:t>
            </a:r>
            <a:r>
              <a:rPr lang="en-US" dirty="0" smtClean="0"/>
              <a:t>. </a:t>
            </a:r>
            <a:br>
              <a:rPr lang="en-US" dirty="0" smtClean="0"/>
            </a:br>
            <a:r>
              <a:rPr lang="en-US" dirty="0" smtClean="0"/>
              <a:t>When it’s less than one, demand is “inelastic.”  When greater than one, demand is “elastic.”  </a:t>
            </a:r>
          </a:p>
          <a:p>
            <a:pPr>
              <a:buClrTx/>
              <a:buSzPct val="120000"/>
              <a:buFont typeface="Arial" pitchFamily="34" charset="0"/>
              <a:buChar char="•"/>
            </a:pPr>
            <a:r>
              <a:rPr lang="en-US" dirty="0" smtClean="0"/>
              <a:t>When demand is inelastic, total revenue rises when price rises.  When demand is elastic, total revenue falls when price rises.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382000" cy="5105400"/>
          </a:xfrm>
        </p:spPr>
        <p:txBody>
          <a:bodyPr>
            <a:normAutofit/>
          </a:bodyPr>
          <a:lstStyle/>
          <a:p>
            <a:pPr>
              <a:buClrTx/>
              <a:buSzPct val="120000"/>
              <a:buFont typeface="Arial" pitchFamily="34" charset="0"/>
              <a:buChar char="•"/>
            </a:pPr>
            <a:r>
              <a:rPr lang="en-US" dirty="0" smtClean="0"/>
              <a:t>Demand is less elastic: in the short run; </a:t>
            </a:r>
            <a:br>
              <a:rPr lang="en-US" dirty="0" smtClean="0"/>
            </a:br>
            <a:r>
              <a:rPr lang="en-US" dirty="0" smtClean="0"/>
              <a:t>for necessities; for broadly defined goods; </a:t>
            </a:r>
            <a:br>
              <a:rPr lang="en-US" dirty="0" smtClean="0"/>
            </a:br>
            <a:r>
              <a:rPr lang="en-US" dirty="0" smtClean="0"/>
              <a:t>and for goods with few close substitutes.  </a:t>
            </a:r>
          </a:p>
          <a:p>
            <a:pPr>
              <a:buClrTx/>
              <a:buSzPct val="120000"/>
              <a:buFont typeface="Arial" pitchFamily="34" charset="0"/>
              <a:buChar char="•"/>
            </a:pPr>
            <a:r>
              <a:rPr lang="en-US" dirty="0" smtClean="0"/>
              <a:t>Price elasticity of supply equals percentage change in </a:t>
            </a:r>
            <a:r>
              <a:rPr lang="en-US" b="1" i="1" dirty="0" smtClean="0"/>
              <a:t>Q</a:t>
            </a:r>
            <a:r>
              <a:rPr lang="en-US" b="1" baseline="30000" dirty="0" smtClean="0"/>
              <a:t>s</a:t>
            </a:r>
            <a:r>
              <a:rPr lang="en-US" dirty="0" smtClean="0"/>
              <a:t> divided by percentage change in </a:t>
            </a:r>
            <a:r>
              <a:rPr lang="en-US" b="1" i="1" dirty="0" smtClean="0"/>
              <a:t>P</a:t>
            </a:r>
            <a:r>
              <a:rPr lang="en-US" dirty="0" smtClean="0"/>
              <a:t>. </a:t>
            </a:r>
            <a:br>
              <a:rPr lang="en-US" dirty="0" smtClean="0"/>
            </a:br>
            <a:r>
              <a:rPr lang="en-US" dirty="0" smtClean="0"/>
              <a:t>When it’s less than one, supply is “inelastic.”  When greater than one, supply is “elastic.”  </a:t>
            </a:r>
          </a:p>
          <a:p>
            <a:pPr>
              <a:buClrTx/>
              <a:buSzPct val="120000"/>
              <a:buFont typeface="Arial" pitchFamily="34" charset="0"/>
              <a:buChar char="•"/>
            </a:pPr>
            <a:r>
              <a:rPr lang="en-US" dirty="0" smtClean="0"/>
              <a:t>Price elasticity of supply is greater in the long run than in the short run.</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The income elasticity of demand measures how much quantity demanded responds to changes in buyers’ incomes.  </a:t>
            </a:r>
          </a:p>
          <a:p>
            <a:pPr>
              <a:buClrTx/>
              <a:buSzPct val="120000"/>
              <a:buFont typeface="Arial" pitchFamily="34" charset="0"/>
              <a:buChar char="•"/>
            </a:pPr>
            <a:r>
              <a:rPr lang="en-US" dirty="0" smtClean="0"/>
              <a:t>The cross-price elasticity of demand measures how much demand for one good responds to changes in the price of another good.</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p:txBody>
          <a:bodyPr/>
          <a:lstStyle/>
          <a:p>
            <a:pPr eaLnBrk="1" hangingPunct="1"/>
            <a:r>
              <a:rPr lang="en-US" smtClean="0"/>
              <a:t>Price Elasticity of Demand</a:t>
            </a:r>
          </a:p>
        </p:txBody>
      </p:sp>
      <p:sp>
        <p:nvSpPr>
          <p:cNvPr id="70659" name="Rectangle 3"/>
          <p:cNvSpPr>
            <a:spLocks noGrp="1" noChangeArrowheads="1"/>
          </p:cNvSpPr>
          <p:nvPr>
            <p:ph type="body" idx="4294967295"/>
          </p:nvPr>
        </p:nvSpPr>
        <p:spPr>
          <a:xfrm>
            <a:off x="793750" y="3170238"/>
            <a:ext cx="2470150" cy="1804987"/>
          </a:xfrm>
        </p:spPr>
        <p:txBody>
          <a:bodyPr/>
          <a:lstStyle/>
          <a:p>
            <a:pPr marL="0" indent="0" eaLnBrk="1" hangingPunct="1">
              <a:buFont typeface="Wingdings" pitchFamily="2" charset="2"/>
              <a:buNone/>
            </a:pPr>
            <a:r>
              <a:rPr lang="en-US" sz="2700" smtClean="0"/>
              <a:t>Price elasticity </a:t>
            </a:r>
            <a:br>
              <a:rPr lang="en-US" sz="2700" smtClean="0"/>
            </a:br>
            <a:r>
              <a:rPr lang="en-US" sz="2700" smtClean="0"/>
              <a:t>of demand equals  </a:t>
            </a:r>
          </a:p>
        </p:txBody>
      </p:sp>
      <p:sp>
        <p:nvSpPr>
          <p:cNvPr id="1127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5"/>
          <p:cNvGrpSpPr>
            <a:grpSpLocks/>
          </p:cNvGrpSpPr>
          <p:nvPr/>
        </p:nvGrpSpPr>
        <p:grpSpPr bwMode="auto">
          <a:xfrm>
            <a:off x="5343525" y="2346325"/>
            <a:ext cx="3406775" cy="2876550"/>
            <a:chOff x="3226" y="1041"/>
            <a:chExt cx="2146" cy="1812"/>
          </a:xfrm>
        </p:grpSpPr>
        <p:grpSp>
          <p:nvGrpSpPr>
            <p:cNvPr id="3" name="Group 6"/>
            <p:cNvGrpSpPr>
              <a:grpSpLocks/>
            </p:cNvGrpSpPr>
            <p:nvPr/>
          </p:nvGrpSpPr>
          <p:grpSpPr bwMode="auto">
            <a:xfrm>
              <a:off x="3421" y="1302"/>
              <a:ext cx="1661" cy="1413"/>
              <a:chOff x="1098" y="1361"/>
              <a:chExt cx="2116" cy="2027"/>
            </a:xfrm>
          </p:grpSpPr>
          <p:sp>
            <p:nvSpPr>
              <p:cNvPr id="11312"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1313"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1310" name="Text Box 9"/>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1311" name="Text Box 10"/>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1"/>
          <p:cNvGrpSpPr>
            <a:grpSpLocks/>
          </p:cNvGrpSpPr>
          <p:nvPr/>
        </p:nvGrpSpPr>
        <p:grpSpPr bwMode="auto">
          <a:xfrm>
            <a:off x="6005513" y="2932113"/>
            <a:ext cx="2633662" cy="1722437"/>
            <a:chOff x="3643" y="1410"/>
            <a:chExt cx="1659" cy="1085"/>
          </a:xfrm>
        </p:grpSpPr>
        <p:sp>
          <p:nvSpPr>
            <p:cNvPr id="11307" name="Line 12"/>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p>
          </p:txBody>
        </p:sp>
        <p:sp>
          <p:nvSpPr>
            <p:cNvPr id="11308" name="Text Box 13"/>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55"/>
          <p:cNvGrpSpPr>
            <a:grpSpLocks/>
          </p:cNvGrpSpPr>
          <p:nvPr/>
        </p:nvGrpSpPr>
        <p:grpSpPr bwMode="auto">
          <a:xfrm>
            <a:off x="6416675" y="3409950"/>
            <a:ext cx="587375" cy="2043113"/>
            <a:chOff x="4042" y="2148"/>
            <a:chExt cx="370" cy="1287"/>
          </a:xfrm>
        </p:grpSpPr>
        <p:sp>
          <p:nvSpPr>
            <p:cNvPr id="11305" name="Text Box 17"/>
            <p:cNvSpPr txBox="1">
              <a:spLocks noChangeArrowheads="1"/>
            </p:cNvSpPr>
            <p:nvPr/>
          </p:nvSpPr>
          <p:spPr bwMode="auto">
            <a:xfrm>
              <a:off x="4042" y="314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11306" name="Line 20"/>
            <p:cNvSpPr>
              <a:spLocks noChangeShapeType="1"/>
            </p:cNvSpPr>
            <p:nvPr/>
          </p:nvSpPr>
          <p:spPr bwMode="auto">
            <a:xfrm>
              <a:off x="4230" y="2148"/>
              <a:ext cx="0" cy="1004"/>
            </a:xfrm>
            <a:prstGeom prst="line">
              <a:avLst/>
            </a:prstGeom>
            <a:noFill/>
            <a:ln w="9525">
              <a:solidFill>
                <a:srgbClr val="777777"/>
              </a:solidFill>
              <a:prstDash val="lgDash"/>
              <a:round/>
              <a:headEnd/>
              <a:tailEnd/>
            </a:ln>
          </p:spPr>
          <p:txBody>
            <a:bodyPr/>
            <a:lstStyle/>
            <a:p>
              <a:endParaRPr lang="en-US"/>
            </a:p>
          </p:txBody>
        </p:sp>
      </p:grpSp>
      <p:grpSp>
        <p:nvGrpSpPr>
          <p:cNvPr id="6" name="Group 54"/>
          <p:cNvGrpSpPr>
            <a:grpSpLocks/>
          </p:cNvGrpSpPr>
          <p:nvPr/>
        </p:nvGrpSpPr>
        <p:grpSpPr bwMode="auto">
          <a:xfrm>
            <a:off x="5062538" y="3167063"/>
            <a:ext cx="1720850" cy="457200"/>
            <a:chOff x="3189" y="1995"/>
            <a:chExt cx="1084" cy="288"/>
          </a:xfrm>
        </p:grpSpPr>
        <p:sp>
          <p:nvSpPr>
            <p:cNvPr id="11302" name="Text Box 16"/>
            <p:cNvSpPr txBox="1">
              <a:spLocks noChangeArrowheads="1"/>
            </p:cNvSpPr>
            <p:nvPr/>
          </p:nvSpPr>
          <p:spPr bwMode="auto">
            <a:xfrm>
              <a:off x="3189" y="1995"/>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11303" name="Line 19"/>
            <p:cNvSpPr>
              <a:spLocks noChangeShapeType="1"/>
            </p:cNvSpPr>
            <p:nvPr/>
          </p:nvSpPr>
          <p:spPr bwMode="auto">
            <a:xfrm>
              <a:off x="3562" y="2146"/>
              <a:ext cx="668" cy="0"/>
            </a:xfrm>
            <a:prstGeom prst="line">
              <a:avLst/>
            </a:prstGeom>
            <a:noFill/>
            <a:ln w="9525">
              <a:solidFill>
                <a:srgbClr val="777777"/>
              </a:solidFill>
              <a:prstDash val="lgDash"/>
              <a:round/>
              <a:headEnd/>
              <a:tailEnd/>
            </a:ln>
          </p:spPr>
          <p:txBody>
            <a:bodyPr/>
            <a:lstStyle/>
            <a:p>
              <a:endParaRPr lang="en-US"/>
            </a:p>
          </p:txBody>
        </p:sp>
        <p:sp>
          <p:nvSpPr>
            <p:cNvPr id="11304" name="Oval 23"/>
            <p:cNvSpPr>
              <a:spLocks noChangeArrowheads="1"/>
            </p:cNvSpPr>
            <p:nvPr/>
          </p:nvSpPr>
          <p:spPr bwMode="auto">
            <a:xfrm>
              <a:off x="4185" y="210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53"/>
          <p:cNvGrpSpPr>
            <a:grpSpLocks/>
          </p:cNvGrpSpPr>
          <p:nvPr/>
        </p:nvGrpSpPr>
        <p:grpSpPr bwMode="auto">
          <a:xfrm>
            <a:off x="5045075" y="3686175"/>
            <a:ext cx="2705100" cy="1770063"/>
            <a:chOff x="3178" y="2322"/>
            <a:chExt cx="1704" cy="1115"/>
          </a:xfrm>
        </p:grpSpPr>
        <p:grpSp>
          <p:nvGrpSpPr>
            <p:cNvPr id="8" name="Group 25"/>
            <p:cNvGrpSpPr>
              <a:grpSpLocks/>
            </p:cNvGrpSpPr>
            <p:nvPr/>
          </p:nvGrpSpPr>
          <p:grpSpPr bwMode="auto">
            <a:xfrm>
              <a:off x="3178" y="2322"/>
              <a:ext cx="1704" cy="1115"/>
              <a:chOff x="3038" y="1885"/>
              <a:chExt cx="1704" cy="1115"/>
            </a:xfrm>
          </p:grpSpPr>
          <p:sp>
            <p:nvSpPr>
              <p:cNvPr id="11297" name="Text Box 26"/>
              <p:cNvSpPr txBox="1">
                <a:spLocks noChangeArrowheads="1"/>
              </p:cNvSpPr>
              <p:nvPr/>
            </p:nvSpPr>
            <p:spPr bwMode="auto">
              <a:xfrm>
                <a:off x="3038" y="188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11298" name="Text Box 27"/>
              <p:cNvSpPr txBox="1">
                <a:spLocks noChangeArrowheads="1"/>
              </p:cNvSpPr>
              <p:nvPr/>
            </p:nvSpPr>
            <p:spPr bwMode="auto">
              <a:xfrm>
                <a:off x="4397" y="2712"/>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grpSp>
            <p:nvGrpSpPr>
              <p:cNvPr id="9" name="Group 28"/>
              <p:cNvGrpSpPr>
                <a:grpSpLocks/>
              </p:cNvGrpSpPr>
              <p:nvPr/>
            </p:nvGrpSpPr>
            <p:grpSpPr bwMode="auto">
              <a:xfrm>
                <a:off x="3423" y="2032"/>
                <a:ext cx="1152" cy="680"/>
                <a:chOff x="357" y="2450"/>
                <a:chExt cx="795" cy="646"/>
              </a:xfrm>
            </p:grpSpPr>
            <p:sp>
              <p:nvSpPr>
                <p:cNvPr id="11300" name="Line 29"/>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11301" name="Line 30"/>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sp>
          <p:nvSpPr>
            <p:cNvPr id="11296" name="Oval 33"/>
            <p:cNvSpPr>
              <a:spLocks noChangeArrowheads="1"/>
            </p:cNvSpPr>
            <p:nvPr/>
          </p:nvSpPr>
          <p:spPr bwMode="auto">
            <a:xfrm>
              <a:off x="4668" y="242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70690" name="Line 34"/>
          <p:cNvSpPr>
            <a:spLocks noChangeShapeType="1"/>
          </p:cNvSpPr>
          <p:nvPr/>
        </p:nvSpPr>
        <p:spPr bwMode="auto">
          <a:xfrm flipH="1" flipV="1">
            <a:off x="5810250" y="3409950"/>
            <a:ext cx="0" cy="508000"/>
          </a:xfrm>
          <a:prstGeom prst="line">
            <a:avLst/>
          </a:prstGeom>
          <a:noFill/>
          <a:ln w="50800">
            <a:solidFill>
              <a:srgbClr val="FF6600"/>
            </a:solidFill>
            <a:round/>
            <a:headEnd/>
            <a:tailEnd type="triangle" w="lg" len="med"/>
          </a:ln>
        </p:spPr>
        <p:txBody>
          <a:bodyPr/>
          <a:lstStyle/>
          <a:p>
            <a:endParaRPr lang="en-US"/>
          </a:p>
        </p:txBody>
      </p:sp>
      <p:sp>
        <p:nvSpPr>
          <p:cNvPr id="70691" name="Line 35"/>
          <p:cNvSpPr>
            <a:spLocks noChangeShapeType="1"/>
          </p:cNvSpPr>
          <p:nvPr/>
        </p:nvSpPr>
        <p:spPr bwMode="auto">
          <a:xfrm rot="16200000" flipV="1">
            <a:off x="7097713" y="4460875"/>
            <a:ext cx="0" cy="762000"/>
          </a:xfrm>
          <a:prstGeom prst="line">
            <a:avLst/>
          </a:prstGeom>
          <a:noFill/>
          <a:ln w="50800">
            <a:solidFill>
              <a:srgbClr val="FF6600"/>
            </a:solidFill>
            <a:round/>
            <a:headEnd/>
            <a:tailEnd type="triangle" w="lg" len="med"/>
          </a:ln>
        </p:spPr>
        <p:txBody>
          <a:bodyPr/>
          <a:lstStyle/>
          <a:p>
            <a:endParaRPr lang="en-US"/>
          </a:p>
        </p:txBody>
      </p:sp>
      <p:sp>
        <p:nvSpPr>
          <p:cNvPr id="70692" name="Text Box 36"/>
          <p:cNvSpPr txBox="1">
            <a:spLocks noChangeArrowheads="1"/>
          </p:cNvSpPr>
          <p:nvPr/>
        </p:nvSpPr>
        <p:spPr bwMode="auto">
          <a:xfrm>
            <a:off x="3878263" y="2997200"/>
            <a:ext cx="1203325"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P</a:t>
            </a:r>
            <a:r>
              <a:rPr lang="en-US" sz="2400">
                <a:cs typeface="Arial" charset="0"/>
              </a:rPr>
              <a:t>  rises by 10%</a:t>
            </a:r>
          </a:p>
        </p:txBody>
      </p:sp>
      <p:sp>
        <p:nvSpPr>
          <p:cNvPr id="70693" name="Text Box 37"/>
          <p:cNvSpPr txBox="1">
            <a:spLocks noChangeArrowheads="1"/>
          </p:cNvSpPr>
          <p:nvPr/>
        </p:nvSpPr>
        <p:spPr bwMode="auto">
          <a:xfrm>
            <a:off x="5213350" y="5456238"/>
            <a:ext cx="1281113" cy="822325"/>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cs typeface="Arial" charset="0"/>
              </a:rPr>
              <a:t>Q</a:t>
            </a:r>
            <a:r>
              <a:rPr lang="en-US" sz="2400">
                <a:cs typeface="Arial" charset="0"/>
              </a:rPr>
              <a:t>  falls by 15%</a:t>
            </a:r>
          </a:p>
        </p:txBody>
      </p:sp>
      <p:grpSp>
        <p:nvGrpSpPr>
          <p:cNvPr id="10" name="Group 56"/>
          <p:cNvGrpSpPr>
            <a:grpSpLocks/>
          </p:cNvGrpSpPr>
          <p:nvPr/>
        </p:nvGrpSpPr>
        <p:grpSpPr bwMode="auto">
          <a:xfrm>
            <a:off x="1195388" y="4660900"/>
            <a:ext cx="2179637" cy="984250"/>
            <a:chOff x="781" y="3261"/>
            <a:chExt cx="1373" cy="620"/>
          </a:xfrm>
        </p:grpSpPr>
        <p:grpSp>
          <p:nvGrpSpPr>
            <p:cNvPr id="11" name="Group 38"/>
            <p:cNvGrpSpPr>
              <a:grpSpLocks/>
            </p:cNvGrpSpPr>
            <p:nvPr/>
          </p:nvGrpSpPr>
          <p:grpSpPr bwMode="auto">
            <a:xfrm>
              <a:off x="781" y="3261"/>
              <a:ext cx="642" cy="620"/>
              <a:chOff x="3422" y="3211"/>
              <a:chExt cx="642" cy="620"/>
            </a:xfrm>
          </p:grpSpPr>
          <p:sp>
            <p:nvSpPr>
              <p:cNvPr id="11292" name="Text Box 39"/>
              <p:cNvSpPr txBox="1">
                <a:spLocks noChangeArrowheads="1"/>
              </p:cNvSpPr>
              <p:nvPr/>
            </p:nvSpPr>
            <p:spPr bwMode="auto">
              <a:xfrm>
                <a:off x="3422" y="3211"/>
                <a:ext cx="642" cy="317"/>
              </a:xfrm>
              <a:prstGeom prst="rect">
                <a:avLst/>
              </a:prstGeom>
              <a:noFill/>
              <a:ln w="9525">
                <a:noFill/>
                <a:miter lim="800000"/>
                <a:headEnd/>
                <a:tailEnd/>
              </a:ln>
            </p:spPr>
            <p:txBody>
              <a:bodyPr>
                <a:spAutoFit/>
              </a:bodyPr>
              <a:lstStyle/>
              <a:p>
                <a:pPr algn="ctr">
                  <a:spcBef>
                    <a:spcPct val="50000"/>
                  </a:spcBef>
                </a:pPr>
                <a:r>
                  <a:rPr lang="en-US" sz="2700">
                    <a:cs typeface="Arial" charset="0"/>
                  </a:rPr>
                  <a:t>15%</a:t>
                </a:r>
                <a:endParaRPr lang="en-US" sz="2700" b="1" i="1" baseline="30000">
                  <a:cs typeface="Arial" charset="0"/>
                </a:endParaRPr>
              </a:p>
            </p:txBody>
          </p:sp>
          <p:sp>
            <p:nvSpPr>
              <p:cNvPr id="11293" name="Text Box 40"/>
              <p:cNvSpPr txBox="1">
                <a:spLocks noChangeArrowheads="1"/>
              </p:cNvSpPr>
              <p:nvPr/>
            </p:nvSpPr>
            <p:spPr bwMode="auto">
              <a:xfrm>
                <a:off x="3430" y="3514"/>
                <a:ext cx="622" cy="317"/>
              </a:xfrm>
              <a:prstGeom prst="rect">
                <a:avLst/>
              </a:prstGeom>
              <a:noFill/>
              <a:ln w="9525">
                <a:noFill/>
                <a:miter lim="800000"/>
                <a:headEnd/>
                <a:tailEnd/>
              </a:ln>
            </p:spPr>
            <p:txBody>
              <a:bodyPr>
                <a:spAutoFit/>
              </a:bodyPr>
              <a:lstStyle/>
              <a:p>
                <a:pPr algn="ctr">
                  <a:spcBef>
                    <a:spcPct val="50000"/>
                  </a:spcBef>
                </a:pPr>
                <a:r>
                  <a:rPr lang="en-US" sz="2700">
                    <a:cs typeface="Arial" charset="0"/>
                  </a:rPr>
                  <a:t>10%</a:t>
                </a:r>
                <a:endParaRPr lang="en-US" sz="2700" b="1" i="1" baseline="30000">
                  <a:cs typeface="Arial" charset="0"/>
                </a:endParaRPr>
              </a:p>
            </p:txBody>
          </p:sp>
          <p:sp>
            <p:nvSpPr>
              <p:cNvPr id="11294" name="Line 41"/>
              <p:cNvSpPr>
                <a:spLocks noChangeShapeType="1"/>
              </p:cNvSpPr>
              <p:nvPr/>
            </p:nvSpPr>
            <p:spPr bwMode="auto">
              <a:xfrm flipV="1">
                <a:off x="3484" y="3522"/>
                <a:ext cx="501" cy="0"/>
              </a:xfrm>
              <a:prstGeom prst="line">
                <a:avLst/>
              </a:prstGeom>
              <a:noFill/>
              <a:ln w="12700">
                <a:solidFill>
                  <a:schemeClr val="tx1"/>
                </a:solidFill>
                <a:round/>
                <a:headEnd/>
                <a:tailEnd/>
              </a:ln>
            </p:spPr>
            <p:txBody>
              <a:bodyPr/>
              <a:lstStyle/>
              <a:p>
                <a:endParaRPr lang="en-US"/>
              </a:p>
            </p:txBody>
          </p:sp>
        </p:grpSp>
        <p:sp>
          <p:nvSpPr>
            <p:cNvPr id="11291" name="Text Box 42"/>
            <p:cNvSpPr txBox="1">
              <a:spLocks noChangeArrowheads="1"/>
            </p:cNvSpPr>
            <p:nvPr/>
          </p:nvSpPr>
          <p:spPr bwMode="auto">
            <a:xfrm>
              <a:off x="1368" y="3413"/>
              <a:ext cx="786" cy="308"/>
            </a:xfrm>
            <a:prstGeom prst="rect">
              <a:avLst/>
            </a:prstGeom>
            <a:noFill/>
            <a:ln w="9525">
              <a:noFill/>
              <a:miter lim="800000"/>
              <a:headEnd/>
              <a:tailEnd/>
            </a:ln>
          </p:spPr>
          <p:txBody>
            <a:bodyPr>
              <a:spAutoFit/>
            </a:bodyPr>
            <a:lstStyle/>
            <a:p>
              <a:pPr algn="ctr">
                <a:spcBef>
                  <a:spcPct val="50000"/>
                </a:spcBef>
              </a:pPr>
              <a:r>
                <a:rPr lang="en-US" sz="2600">
                  <a:cs typeface="Arial" charset="0"/>
                </a:rPr>
                <a:t>=  1.5</a:t>
              </a:r>
            </a:p>
          </p:txBody>
        </p:sp>
      </p:grpSp>
      <p:grpSp>
        <p:nvGrpSpPr>
          <p:cNvPr id="12" name="Group 43"/>
          <p:cNvGrpSpPr>
            <a:grpSpLocks/>
          </p:cNvGrpSpPr>
          <p:nvPr/>
        </p:nvGrpSpPr>
        <p:grpSpPr bwMode="auto">
          <a:xfrm>
            <a:off x="758825" y="1027113"/>
            <a:ext cx="7646988" cy="1212850"/>
            <a:chOff x="486" y="1450"/>
            <a:chExt cx="4817" cy="764"/>
          </a:xfrm>
        </p:grpSpPr>
        <p:sp>
          <p:nvSpPr>
            <p:cNvPr id="11283" name="Rectangle 44"/>
            <p:cNvSpPr>
              <a:spLocks noChangeArrowheads="1"/>
            </p:cNvSpPr>
            <p:nvPr/>
          </p:nvSpPr>
          <p:spPr bwMode="auto">
            <a:xfrm>
              <a:off x="486" y="1450"/>
              <a:ext cx="4817" cy="764"/>
            </a:xfrm>
            <a:prstGeom prst="rect">
              <a:avLst/>
            </a:prstGeom>
            <a:solidFill>
              <a:srgbClr val="FFFFCC"/>
            </a:solidFill>
            <a:ln w="9525">
              <a:noFill/>
              <a:miter lim="800000"/>
              <a:headEnd/>
              <a:tailEnd/>
            </a:ln>
          </p:spPr>
          <p:txBody>
            <a:bodyPr wrap="none" anchor="ctr"/>
            <a:lstStyle/>
            <a:p>
              <a:endParaRPr lang="en-US">
                <a:cs typeface="Arial" charset="0"/>
              </a:endParaRPr>
            </a:p>
          </p:txBody>
        </p:sp>
        <p:grpSp>
          <p:nvGrpSpPr>
            <p:cNvPr id="13" name="Group 45"/>
            <p:cNvGrpSpPr>
              <a:grpSpLocks/>
            </p:cNvGrpSpPr>
            <p:nvPr/>
          </p:nvGrpSpPr>
          <p:grpSpPr bwMode="auto">
            <a:xfrm>
              <a:off x="538" y="1473"/>
              <a:ext cx="4683" cy="693"/>
              <a:chOff x="508" y="1743"/>
              <a:chExt cx="4683" cy="693"/>
            </a:xfrm>
          </p:grpSpPr>
          <p:sp>
            <p:nvSpPr>
              <p:cNvPr id="11285" name="Text Box 46"/>
              <p:cNvSpPr txBox="1">
                <a:spLocks noChangeArrowheads="1"/>
              </p:cNvSpPr>
              <p:nvPr/>
            </p:nvSpPr>
            <p:spPr bwMode="auto">
              <a:xfrm>
                <a:off x="508" y="1811"/>
                <a:ext cx="1589" cy="576"/>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Price elasticity of demand</a:t>
                </a:r>
              </a:p>
            </p:txBody>
          </p:sp>
          <p:sp>
            <p:nvSpPr>
              <p:cNvPr id="11286" name="Text Box 47"/>
              <p:cNvSpPr txBox="1">
                <a:spLocks noChangeArrowheads="1"/>
              </p:cNvSpPr>
              <p:nvPr/>
            </p:nvSpPr>
            <p:spPr bwMode="auto">
              <a:xfrm>
                <a:off x="2146" y="1949"/>
                <a:ext cx="289" cy="308"/>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sp>
            <p:nvSpPr>
              <p:cNvPr id="11287" name="Text Box 48"/>
              <p:cNvSpPr txBox="1">
                <a:spLocks noChangeArrowheads="1"/>
              </p:cNvSpPr>
              <p:nvPr/>
            </p:nvSpPr>
            <p:spPr bwMode="auto">
              <a:xfrm>
                <a:off x="2539" y="1743"/>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Q</a:t>
                </a:r>
                <a:r>
                  <a:rPr lang="en-US" sz="2700" b="1" i="1" baseline="30000">
                    <a:cs typeface="Arial" charset="0"/>
                  </a:rPr>
                  <a:t>d</a:t>
                </a:r>
              </a:p>
            </p:txBody>
          </p:sp>
          <p:sp>
            <p:nvSpPr>
              <p:cNvPr id="11288" name="Text Box 49"/>
              <p:cNvSpPr txBox="1">
                <a:spLocks noChangeArrowheads="1"/>
              </p:cNvSpPr>
              <p:nvPr/>
            </p:nvSpPr>
            <p:spPr bwMode="auto">
              <a:xfrm>
                <a:off x="2543" y="2119"/>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P</a:t>
                </a:r>
                <a:endParaRPr lang="en-US" sz="2700" b="1" i="1" baseline="30000">
                  <a:cs typeface="Arial" charset="0"/>
                </a:endParaRPr>
              </a:p>
            </p:txBody>
          </p:sp>
          <p:sp>
            <p:nvSpPr>
              <p:cNvPr id="11289" name="Line 50"/>
              <p:cNvSpPr>
                <a:spLocks noChangeShapeType="1"/>
              </p:cNvSpPr>
              <p:nvPr/>
            </p:nvSpPr>
            <p:spPr bwMode="auto">
              <a:xfrm>
                <a:off x="2599" y="2101"/>
                <a:ext cx="2546" cy="0"/>
              </a:xfrm>
              <a:prstGeom prst="line">
                <a:avLst/>
              </a:prstGeom>
              <a:noFill/>
              <a:ln w="12700">
                <a:solidFill>
                  <a:schemeClr val="tx1"/>
                </a:solidFill>
                <a:round/>
                <a:headEnd/>
                <a:tailEnd/>
              </a:ln>
            </p:spPr>
            <p:txBody>
              <a:bodyPr/>
              <a:lstStyle/>
              <a:p>
                <a:endParaRPr lang="en-US"/>
              </a:p>
            </p:txBody>
          </p:sp>
        </p:grpSp>
      </p:grpSp>
      <p:sp>
        <p:nvSpPr>
          <p:cNvPr id="11282" name="Text Box 51"/>
          <p:cNvSpPr txBox="1">
            <a:spLocks noChangeArrowheads="1"/>
          </p:cNvSpPr>
          <p:nvPr/>
        </p:nvSpPr>
        <p:spPr bwMode="auto">
          <a:xfrm>
            <a:off x="522288" y="2519363"/>
            <a:ext cx="2005012" cy="519112"/>
          </a:xfrm>
          <a:prstGeom prst="rect">
            <a:avLst/>
          </a:prstGeom>
          <a:noFill/>
          <a:ln w="9525">
            <a:noFill/>
            <a:miter lim="800000"/>
            <a:headEnd/>
            <a:tailEnd/>
          </a:ln>
        </p:spPr>
        <p:txBody>
          <a:bodyPr>
            <a:spAutoFit/>
          </a:bodyPr>
          <a:lstStyle/>
          <a:p>
            <a:pPr algn="ctr">
              <a:spcBef>
                <a:spcPct val="50000"/>
              </a:spcBef>
            </a:pPr>
            <a:r>
              <a:rPr lang="en-US" sz="2800" u="sng">
                <a:cs typeface="Arial" charset="0"/>
              </a:rPr>
              <a:t>Example: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92"/>
                                        </p:tgtEl>
                                        <p:attrNameLst>
                                          <p:attrName>style.visibility</p:attrName>
                                        </p:attrNameLst>
                                      </p:cBhvr>
                                      <p:to>
                                        <p:strVal val="visible"/>
                                      </p:to>
                                    </p:set>
                                    <p:animEffect transition="in" filter="dissolve">
                                      <p:cBhvr>
                                        <p:cTn id="7" dur="500"/>
                                        <p:tgtEl>
                                          <p:spTgt spid="706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0690"/>
                                        </p:tgtEl>
                                        <p:attrNameLst>
                                          <p:attrName>style.visibility</p:attrName>
                                        </p:attrNameLst>
                                      </p:cBhvr>
                                      <p:to>
                                        <p:strVal val="visible"/>
                                      </p:to>
                                    </p:set>
                                    <p:animEffect transition="in" filter="wipe(down)">
                                      <p:cBhvr>
                                        <p:cTn id="11" dur="500"/>
                                        <p:tgtEl>
                                          <p:spTgt spid="706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0693"/>
                                        </p:tgtEl>
                                        <p:attrNameLst>
                                          <p:attrName>style.visibility</p:attrName>
                                        </p:attrNameLst>
                                      </p:cBhvr>
                                      <p:to>
                                        <p:strVal val="visible"/>
                                      </p:to>
                                    </p:set>
                                    <p:animEffect transition="in" filter="dissolve">
                                      <p:cBhvr>
                                        <p:cTn id="20" dur="500"/>
                                        <p:tgtEl>
                                          <p:spTgt spid="70693"/>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0691"/>
                                        </p:tgtEl>
                                        <p:attrNameLst>
                                          <p:attrName>style.visibility</p:attrName>
                                        </p:attrNameLst>
                                      </p:cBhvr>
                                      <p:to>
                                        <p:strVal val="visible"/>
                                      </p:to>
                                    </p:set>
                                    <p:animEffect transition="in" filter="wipe(right)">
                                      <p:cBhvr>
                                        <p:cTn id="24" dur="500"/>
                                        <p:tgtEl>
                                          <p:spTgt spid="70691"/>
                                        </p:tgtEl>
                                      </p:cBhvr>
                                    </p:animEffect>
                                  </p:childTnLst>
                                </p:cTn>
                              </p:par>
                              <p:par>
                                <p:cTn id="25" presetID="22" presetClass="entr" presetSubtype="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0" end="0"/>
                                            </p:txEl>
                                          </p:spTgt>
                                        </p:tgtEl>
                                        <p:attrNameLst>
                                          <p:attrName>style.visibility</p:attrName>
                                        </p:attrNameLst>
                                      </p:cBhvr>
                                      <p:to>
                                        <p:strVal val="visible"/>
                                      </p:to>
                                    </p:set>
                                    <p:animEffect transition="in" filter="wipe(left)">
                                      <p:cBhvr>
                                        <p:cTn id="32" dur="500"/>
                                        <p:tgtEl>
                                          <p:spTgt spid="70659">
                                            <p:txEl>
                                              <p:pRg st="0" end="0"/>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5"/>
      <p:bldP spid="70690" grpId="0" animBg="1"/>
      <p:bldP spid="70691" grpId="0" animBg="1"/>
      <p:bldP spid="70692" grpId="0" animBg="1"/>
      <p:bldP spid="7069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p:txBody>
          <a:bodyPr/>
          <a:lstStyle/>
          <a:p>
            <a:pPr eaLnBrk="1" hangingPunct="1"/>
            <a:r>
              <a:rPr lang="en-US" smtClean="0"/>
              <a:t>Price Elasticity of Demand</a:t>
            </a:r>
          </a:p>
        </p:txBody>
      </p:sp>
      <p:sp>
        <p:nvSpPr>
          <p:cNvPr id="269315" name="Rectangle 3"/>
          <p:cNvSpPr>
            <a:spLocks noGrp="1" noChangeArrowheads="1"/>
          </p:cNvSpPr>
          <p:nvPr>
            <p:ph type="body" idx="4294967295"/>
          </p:nvPr>
        </p:nvSpPr>
        <p:spPr>
          <a:xfrm>
            <a:off x="373063" y="2595563"/>
            <a:ext cx="4464050" cy="3424237"/>
          </a:xfrm>
          <a:solidFill>
            <a:srgbClr val="CCFFCC"/>
          </a:solidFill>
          <a:effectLst>
            <a:outerShdw blurRad="50800" dist="38100" dir="2700000" algn="tl" rotWithShape="0">
              <a:prstClr val="black">
                <a:alpha val="40000"/>
              </a:prstClr>
            </a:outerShdw>
          </a:effectLst>
        </p:spPr>
        <p:txBody>
          <a:bodyPr/>
          <a:lstStyle/>
          <a:p>
            <a:pPr marL="0" indent="0" eaLnBrk="1" hangingPunct="1">
              <a:lnSpc>
                <a:spcPct val="100000"/>
              </a:lnSpc>
              <a:spcBef>
                <a:spcPct val="30000"/>
              </a:spcBef>
              <a:buFont typeface="Wingdings" pitchFamily="2" charset="2"/>
              <a:buNone/>
              <a:defRPr/>
            </a:pPr>
            <a:r>
              <a:rPr lang="en-US" sz="2600" dirty="0" smtClean="0"/>
              <a:t>Along a </a:t>
            </a:r>
            <a:r>
              <a:rPr lang="en-US" sz="2600" b="1" i="1" dirty="0" smtClean="0"/>
              <a:t>D</a:t>
            </a:r>
            <a:r>
              <a:rPr lang="en-US" sz="2600" dirty="0" smtClean="0"/>
              <a:t> curve, </a:t>
            </a:r>
            <a:r>
              <a:rPr lang="en-US" sz="2600" b="1" i="1" dirty="0" smtClean="0"/>
              <a:t>P</a:t>
            </a:r>
            <a:r>
              <a:rPr lang="en-US" sz="2600" dirty="0" smtClean="0"/>
              <a:t> and </a:t>
            </a:r>
            <a:r>
              <a:rPr lang="en-US" sz="2600" b="1" i="1" dirty="0" smtClean="0"/>
              <a:t>Q</a:t>
            </a:r>
            <a:r>
              <a:rPr lang="en-US" sz="2600" dirty="0" smtClean="0"/>
              <a:t> move in opposite directions, which would make price elasticity negative. </a:t>
            </a:r>
          </a:p>
          <a:p>
            <a:pPr marL="0" indent="0" eaLnBrk="1" hangingPunct="1">
              <a:lnSpc>
                <a:spcPct val="100000"/>
              </a:lnSpc>
              <a:spcBef>
                <a:spcPct val="30000"/>
              </a:spcBef>
              <a:buFont typeface="Wingdings" pitchFamily="2" charset="2"/>
              <a:buNone/>
              <a:defRPr/>
            </a:pPr>
            <a:r>
              <a:rPr lang="en-US" sz="2600" dirty="0" smtClean="0"/>
              <a:t>We will drop the minus sign and report all price </a:t>
            </a:r>
            <a:r>
              <a:rPr lang="en-US" sz="2600" dirty="0" err="1" smtClean="0"/>
              <a:t>elasticities</a:t>
            </a:r>
            <a:r>
              <a:rPr lang="en-US" sz="2600" dirty="0" smtClean="0"/>
              <a:t> as </a:t>
            </a:r>
            <a:br>
              <a:rPr lang="en-US" sz="2600" dirty="0" smtClean="0"/>
            </a:br>
            <a:r>
              <a:rPr lang="en-US" sz="2600" dirty="0" smtClean="0"/>
              <a:t>positive numbers. </a:t>
            </a:r>
          </a:p>
        </p:txBody>
      </p:sp>
      <p:sp>
        <p:nvSpPr>
          <p:cNvPr id="1229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5"/>
          <p:cNvGrpSpPr>
            <a:grpSpLocks/>
          </p:cNvGrpSpPr>
          <p:nvPr/>
        </p:nvGrpSpPr>
        <p:grpSpPr bwMode="auto">
          <a:xfrm>
            <a:off x="5343525" y="2346325"/>
            <a:ext cx="3406775" cy="2876550"/>
            <a:chOff x="3226" y="1041"/>
            <a:chExt cx="2146" cy="1812"/>
          </a:xfrm>
        </p:grpSpPr>
        <p:grpSp>
          <p:nvGrpSpPr>
            <p:cNvPr id="3" name="Group 6"/>
            <p:cNvGrpSpPr>
              <a:grpSpLocks/>
            </p:cNvGrpSpPr>
            <p:nvPr/>
          </p:nvGrpSpPr>
          <p:grpSpPr bwMode="auto">
            <a:xfrm>
              <a:off x="3421" y="1302"/>
              <a:ext cx="1661" cy="1413"/>
              <a:chOff x="1098" y="1361"/>
              <a:chExt cx="2116" cy="2027"/>
            </a:xfrm>
          </p:grpSpPr>
          <p:sp>
            <p:nvSpPr>
              <p:cNvPr id="12327"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2328"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2325" name="Text Box 9"/>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2326" name="Text Box 10"/>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1"/>
          <p:cNvGrpSpPr>
            <a:grpSpLocks/>
          </p:cNvGrpSpPr>
          <p:nvPr/>
        </p:nvGrpSpPr>
        <p:grpSpPr bwMode="auto">
          <a:xfrm>
            <a:off x="6005513" y="2932113"/>
            <a:ext cx="2633662" cy="1722437"/>
            <a:chOff x="3643" y="1410"/>
            <a:chExt cx="1659" cy="1085"/>
          </a:xfrm>
        </p:grpSpPr>
        <p:sp>
          <p:nvSpPr>
            <p:cNvPr id="12322" name="Line 12"/>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p>
          </p:txBody>
        </p:sp>
        <p:sp>
          <p:nvSpPr>
            <p:cNvPr id="12323" name="Text Box 13"/>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4"/>
          <p:cNvGrpSpPr>
            <a:grpSpLocks/>
          </p:cNvGrpSpPr>
          <p:nvPr/>
        </p:nvGrpSpPr>
        <p:grpSpPr bwMode="auto">
          <a:xfrm>
            <a:off x="6416675" y="3409950"/>
            <a:ext cx="587375" cy="2043113"/>
            <a:chOff x="4042" y="2148"/>
            <a:chExt cx="370" cy="1287"/>
          </a:xfrm>
        </p:grpSpPr>
        <p:sp>
          <p:nvSpPr>
            <p:cNvPr id="12320" name="Text Box 15"/>
            <p:cNvSpPr txBox="1">
              <a:spLocks noChangeArrowheads="1"/>
            </p:cNvSpPr>
            <p:nvPr/>
          </p:nvSpPr>
          <p:spPr bwMode="auto">
            <a:xfrm>
              <a:off x="4042" y="3147"/>
              <a:ext cx="37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2</a:t>
              </a:r>
            </a:p>
          </p:txBody>
        </p:sp>
        <p:sp>
          <p:nvSpPr>
            <p:cNvPr id="12321" name="Line 16"/>
            <p:cNvSpPr>
              <a:spLocks noChangeShapeType="1"/>
            </p:cNvSpPr>
            <p:nvPr/>
          </p:nvSpPr>
          <p:spPr bwMode="auto">
            <a:xfrm>
              <a:off x="4230" y="2148"/>
              <a:ext cx="0" cy="1004"/>
            </a:xfrm>
            <a:prstGeom prst="line">
              <a:avLst/>
            </a:prstGeom>
            <a:noFill/>
            <a:ln w="9525">
              <a:solidFill>
                <a:srgbClr val="777777"/>
              </a:solidFill>
              <a:prstDash val="lgDash"/>
              <a:round/>
              <a:headEnd/>
              <a:tailEnd/>
            </a:ln>
          </p:spPr>
          <p:txBody>
            <a:bodyPr/>
            <a:lstStyle/>
            <a:p>
              <a:endParaRPr lang="en-US"/>
            </a:p>
          </p:txBody>
        </p:sp>
      </p:grpSp>
      <p:grpSp>
        <p:nvGrpSpPr>
          <p:cNvPr id="6" name="Group 17"/>
          <p:cNvGrpSpPr>
            <a:grpSpLocks/>
          </p:cNvGrpSpPr>
          <p:nvPr/>
        </p:nvGrpSpPr>
        <p:grpSpPr bwMode="auto">
          <a:xfrm>
            <a:off x="5062538" y="3167063"/>
            <a:ext cx="1720850" cy="457200"/>
            <a:chOff x="3189" y="1995"/>
            <a:chExt cx="1084" cy="288"/>
          </a:xfrm>
        </p:grpSpPr>
        <p:sp>
          <p:nvSpPr>
            <p:cNvPr id="12317" name="Text Box 18"/>
            <p:cNvSpPr txBox="1">
              <a:spLocks noChangeArrowheads="1"/>
            </p:cNvSpPr>
            <p:nvPr/>
          </p:nvSpPr>
          <p:spPr bwMode="auto">
            <a:xfrm>
              <a:off x="3189" y="1995"/>
              <a:ext cx="376"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2</a:t>
              </a:r>
            </a:p>
          </p:txBody>
        </p:sp>
        <p:sp>
          <p:nvSpPr>
            <p:cNvPr id="12318" name="Line 19"/>
            <p:cNvSpPr>
              <a:spLocks noChangeShapeType="1"/>
            </p:cNvSpPr>
            <p:nvPr/>
          </p:nvSpPr>
          <p:spPr bwMode="auto">
            <a:xfrm>
              <a:off x="3562" y="2146"/>
              <a:ext cx="668" cy="0"/>
            </a:xfrm>
            <a:prstGeom prst="line">
              <a:avLst/>
            </a:prstGeom>
            <a:noFill/>
            <a:ln w="9525">
              <a:solidFill>
                <a:srgbClr val="777777"/>
              </a:solidFill>
              <a:prstDash val="lgDash"/>
              <a:round/>
              <a:headEnd/>
              <a:tailEnd/>
            </a:ln>
          </p:spPr>
          <p:txBody>
            <a:bodyPr/>
            <a:lstStyle/>
            <a:p>
              <a:endParaRPr lang="en-US"/>
            </a:p>
          </p:txBody>
        </p:sp>
        <p:sp>
          <p:nvSpPr>
            <p:cNvPr id="12319" name="Oval 20"/>
            <p:cNvSpPr>
              <a:spLocks noChangeArrowheads="1"/>
            </p:cNvSpPr>
            <p:nvPr/>
          </p:nvSpPr>
          <p:spPr bwMode="auto">
            <a:xfrm>
              <a:off x="4185" y="210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21"/>
          <p:cNvGrpSpPr>
            <a:grpSpLocks/>
          </p:cNvGrpSpPr>
          <p:nvPr/>
        </p:nvGrpSpPr>
        <p:grpSpPr bwMode="auto">
          <a:xfrm>
            <a:off x="5045075" y="3686175"/>
            <a:ext cx="2705100" cy="1770063"/>
            <a:chOff x="3178" y="2322"/>
            <a:chExt cx="1704" cy="1115"/>
          </a:xfrm>
        </p:grpSpPr>
        <p:grpSp>
          <p:nvGrpSpPr>
            <p:cNvPr id="8" name="Group 22"/>
            <p:cNvGrpSpPr>
              <a:grpSpLocks/>
            </p:cNvGrpSpPr>
            <p:nvPr/>
          </p:nvGrpSpPr>
          <p:grpSpPr bwMode="auto">
            <a:xfrm>
              <a:off x="3178" y="2322"/>
              <a:ext cx="1704" cy="1115"/>
              <a:chOff x="3038" y="1885"/>
              <a:chExt cx="1704" cy="1115"/>
            </a:xfrm>
          </p:grpSpPr>
          <p:sp>
            <p:nvSpPr>
              <p:cNvPr id="12312" name="Text Box 23"/>
              <p:cNvSpPr txBox="1">
                <a:spLocks noChangeArrowheads="1"/>
              </p:cNvSpPr>
              <p:nvPr/>
            </p:nvSpPr>
            <p:spPr bwMode="auto">
              <a:xfrm>
                <a:off x="3038" y="1885"/>
                <a:ext cx="387"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baseline="-25000">
                    <a:cs typeface="Arial" charset="0"/>
                  </a:rPr>
                  <a:t>1</a:t>
                </a:r>
              </a:p>
            </p:txBody>
          </p:sp>
          <p:sp>
            <p:nvSpPr>
              <p:cNvPr id="12313" name="Text Box 24"/>
              <p:cNvSpPr txBox="1">
                <a:spLocks noChangeArrowheads="1"/>
              </p:cNvSpPr>
              <p:nvPr/>
            </p:nvSpPr>
            <p:spPr bwMode="auto">
              <a:xfrm>
                <a:off x="4397" y="2712"/>
                <a:ext cx="345"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r>
                  <a:rPr lang="en-US" sz="2400" b="1" baseline="-25000">
                    <a:cs typeface="Arial" charset="0"/>
                  </a:rPr>
                  <a:t>1</a:t>
                </a:r>
              </a:p>
            </p:txBody>
          </p:sp>
          <p:grpSp>
            <p:nvGrpSpPr>
              <p:cNvPr id="9" name="Group 25"/>
              <p:cNvGrpSpPr>
                <a:grpSpLocks/>
              </p:cNvGrpSpPr>
              <p:nvPr/>
            </p:nvGrpSpPr>
            <p:grpSpPr bwMode="auto">
              <a:xfrm>
                <a:off x="3423" y="2032"/>
                <a:ext cx="1152" cy="680"/>
                <a:chOff x="357" y="2450"/>
                <a:chExt cx="795" cy="646"/>
              </a:xfrm>
            </p:grpSpPr>
            <p:sp>
              <p:nvSpPr>
                <p:cNvPr id="12315" name="Line 26"/>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12316" name="Line 27"/>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sp>
          <p:nvSpPr>
            <p:cNvPr id="12311" name="Oval 28"/>
            <p:cNvSpPr>
              <a:spLocks noChangeArrowheads="1"/>
            </p:cNvSpPr>
            <p:nvPr/>
          </p:nvSpPr>
          <p:spPr bwMode="auto">
            <a:xfrm>
              <a:off x="4668" y="242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2300" name="Line 29"/>
          <p:cNvSpPr>
            <a:spLocks noChangeShapeType="1"/>
          </p:cNvSpPr>
          <p:nvPr/>
        </p:nvSpPr>
        <p:spPr bwMode="auto">
          <a:xfrm flipH="1" flipV="1">
            <a:off x="5810250" y="3409950"/>
            <a:ext cx="0" cy="508000"/>
          </a:xfrm>
          <a:prstGeom prst="line">
            <a:avLst/>
          </a:prstGeom>
          <a:noFill/>
          <a:ln w="50800">
            <a:solidFill>
              <a:srgbClr val="FF6600"/>
            </a:solidFill>
            <a:round/>
            <a:headEnd/>
            <a:tailEnd type="triangle" w="lg" len="med"/>
          </a:ln>
        </p:spPr>
        <p:txBody>
          <a:bodyPr/>
          <a:lstStyle/>
          <a:p>
            <a:endParaRPr lang="en-US"/>
          </a:p>
        </p:txBody>
      </p:sp>
      <p:sp>
        <p:nvSpPr>
          <p:cNvPr id="12301" name="Line 30"/>
          <p:cNvSpPr>
            <a:spLocks noChangeShapeType="1"/>
          </p:cNvSpPr>
          <p:nvPr/>
        </p:nvSpPr>
        <p:spPr bwMode="auto">
          <a:xfrm rot="16200000" flipV="1">
            <a:off x="7097713" y="4460875"/>
            <a:ext cx="0" cy="762000"/>
          </a:xfrm>
          <a:prstGeom prst="line">
            <a:avLst/>
          </a:prstGeom>
          <a:noFill/>
          <a:ln w="50800">
            <a:solidFill>
              <a:srgbClr val="FF6600"/>
            </a:solidFill>
            <a:round/>
            <a:headEnd/>
            <a:tailEnd type="triangle" w="lg" len="med"/>
          </a:ln>
        </p:spPr>
        <p:txBody>
          <a:bodyPr/>
          <a:lstStyle/>
          <a:p>
            <a:endParaRPr lang="en-US"/>
          </a:p>
        </p:txBody>
      </p:sp>
      <p:grpSp>
        <p:nvGrpSpPr>
          <p:cNvPr id="10" name="Group 39"/>
          <p:cNvGrpSpPr>
            <a:grpSpLocks/>
          </p:cNvGrpSpPr>
          <p:nvPr/>
        </p:nvGrpSpPr>
        <p:grpSpPr bwMode="auto">
          <a:xfrm>
            <a:off x="758825" y="1027113"/>
            <a:ext cx="7646988" cy="1212850"/>
            <a:chOff x="486" y="1450"/>
            <a:chExt cx="4817" cy="764"/>
          </a:xfrm>
        </p:grpSpPr>
        <p:sp>
          <p:nvSpPr>
            <p:cNvPr id="12303" name="Rectangle 40"/>
            <p:cNvSpPr>
              <a:spLocks noChangeArrowheads="1"/>
            </p:cNvSpPr>
            <p:nvPr/>
          </p:nvSpPr>
          <p:spPr bwMode="auto">
            <a:xfrm>
              <a:off x="486" y="1450"/>
              <a:ext cx="4817" cy="764"/>
            </a:xfrm>
            <a:prstGeom prst="rect">
              <a:avLst/>
            </a:prstGeom>
            <a:solidFill>
              <a:srgbClr val="FFFFCC"/>
            </a:solidFill>
            <a:ln w="9525">
              <a:noFill/>
              <a:miter lim="800000"/>
              <a:headEnd/>
              <a:tailEnd/>
            </a:ln>
          </p:spPr>
          <p:txBody>
            <a:bodyPr wrap="none" anchor="ctr"/>
            <a:lstStyle/>
            <a:p>
              <a:endParaRPr lang="en-US">
                <a:cs typeface="Arial" charset="0"/>
              </a:endParaRPr>
            </a:p>
          </p:txBody>
        </p:sp>
        <p:grpSp>
          <p:nvGrpSpPr>
            <p:cNvPr id="11" name="Group 41"/>
            <p:cNvGrpSpPr>
              <a:grpSpLocks/>
            </p:cNvGrpSpPr>
            <p:nvPr/>
          </p:nvGrpSpPr>
          <p:grpSpPr bwMode="auto">
            <a:xfrm>
              <a:off x="538" y="1473"/>
              <a:ext cx="4683" cy="693"/>
              <a:chOff x="508" y="1743"/>
              <a:chExt cx="4683" cy="693"/>
            </a:xfrm>
          </p:grpSpPr>
          <p:sp>
            <p:nvSpPr>
              <p:cNvPr id="12305" name="Text Box 42"/>
              <p:cNvSpPr txBox="1">
                <a:spLocks noChangeArrowheads="1"/>
              </p:cNvSpPr>
              <p:nvPr/>
            </p:nvSpPr>
            <p:spPr bwMode="auto">
              <a:xfrm>
                <a:off x="508" y="1811"/>
                <a:ext cx="1589" cy="576"/>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Price elasticity of demand</a:t>
                </a:r>
              </a:p>
            </p:txBody>
          </p:sp>
          <p:sp>
            <p:nvSpPr>
              <p:cNvPr id="12306" name="Text Box 43"/>
              <p:cNvSpPr txBox="1">
                <a:spLocks noChangeArrowheads="1"/>
              </p:cNvSpPr>
              <p:nvPr/>
            </p:nvSpPr>
            <p:spPr bwMode="auto">
              <a:xfrm>
                <a:off x="2146" y="1949"/>
                <a:ext cx="289" cy="308"/>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a:t>
                </a:r>
              </a:p>
            </p:txBody>
          </p:sp>
          <p:sp>
            <p:nvSpPr>
              <p:cNvPr id="12307" name="Text Box 44"/>
              <p:cNvSpPr txBox="1">
                <a:spLocks noChangeArrowheads="1"/>
              </p:cNvSpPr>
              <p:nvPr/>
            </p:nvSpPr>
            <p:spPr bwMode="auto">
              <a:xfrm>
                <a:off x="2539" y="1743"/>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Q</a:t>
                </a:r>
                <a:r>
                  <a:rPr lang="en-US" sz="2700" b="1" i="1" baseline="30000">
                    <a:cs typeface="Arial" charset="0"/>
                  </a:rPr>
                  <a:t>d</a:t>
                </a:r>
              </a:p>
            </p:txBody>
          </p:sp>
          <p:sp>
            <p:nvSpPr>
              <p:cNvPr id="12308" name="Text Box 45"/>
              <p:cNvSpPr txBox="1">
                <a:spLocks noChangeArrowheads="1"/>
              </p:cNvSpPr>
              <p:nvPr/>
            </p:nvSpPr>
            <p:spPr bwMode="auto">
              <a:xfrm>
                <a:off x="2543" y="2119"/>
                <a:ext cx="2648" cy="317"/>
              </a:xfrm>
              <a:prstGeom prst="rect">
                <a:avLst/>
              </a:prstGeom>
              <a:solidFill>
                <a:srgbClr val="FFFFCC"/>
              </a:solidFill>
              <a:ln w="9525">
                <a:noFill/>
                <a:miter lim="800000"/>
                <a:headEnd/>
                <a:tailEnd/>
              </a:ln>
            </p:spPr>
            <p:txBody>
              <a:bodyPr>
                <a:spAutoFit/>
              </a:bodyPr>
              <a:lstStyle/>
              <a:p>
                <a:pPr algn="ctr">
                  <a:spcBef>
                    <a:spcPct val="50000"/>
                  </a:spcBef>
                </a:pPr>
                <a:r>
                  <a:rPr lang="en-US" sz="2700">
                    <a:cs typeface="Arial" charset="0"/>
                  </a:rPr>
                  <a:t>Percentage change in </a:t>
                </a:r>
                <a:r>
                  <a:rPr lang="en-US" sz="2700" b="1" i="1">
                    <a:cs typeface="Arial" charset="0"/>
                  </a:rPr>
                  <a:t>P</a:t>
                </a:r>
                <a:endParaRPr lang="en-US" sz="2700" b="1" i="1" baseline="30000">
                  <a:cs typeface="Arial" charset="0"/>
                </a:endParaRPr>
              </a:p>
            </p:txBody>
          </p:sp>
          <p:sp>
            <p:nvSpPr>
              <p:cNvPr id="12309" name="Line 46"/>
              <p:cNvSpPr>
                <a:spLocks noChangeShapeType="1"/>
              </p:cNvSpPr>
              <p:nvPr/>
            </p:nvSpPr>
            <p:spPr bwMode="auto">
              <a:xfrm>
                <a:off x="2599" y="2101"/>
                <a:ext cx="2546" cy="0"/>
              </a:xfrm>
              <a:prstGeom prst="line">
                <a:avLst/>
              </a:prstGeom>
              <a:noFill/>
              <a:ln w="12700">
                <a:solidFill>
                  <a:schemeClr val="tx1"/>
                </a:solidFill>
                <a:round/>
                <a:headEnd/>
                <a:tailEnd/>
              </a:ln>
            </p:spPr>
            <p:txBody>
              <a:bodyPr/>
              <a:lstStyle/>
              <a:p>
                <a:endParaRPr lang="en-US"/>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15">
                                            <p:bg/>
                                          </p:spTgt>
                                        </p:tgtEl>
                                        <p:attrNameLst>
                                          <p:attrName>style.visibility</p:attrName>
                                        </p:attrNameLst>
                                      </p:cBhvr>
                                      <p:to>
                                        <p:strVal val="visible"/>
                                      </p:to>
                                    </p:set>
                                    <p:animEffect transition="in" filter="dissolve">
                                      <p:cBhvr>
                                        <p:cTn id="7" dur="500"/>
                                        <p:tgtEl>
                                          <p:spTgt spid="26931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9315">
                                            <p:txEl>
                                              <p:pRg st="0" end="0"/>
                                            </p:txEl>
                                          </p:spTgt>
                                        </p:tgtEl>
                                        <p:attrNameLst>
                                          <p:attrName>style.visibility</p:attrName>
                                        </p:attrNameLst>
                                      </p:cBhvr>
                                      <p:to>
                                        <p:strVal val="visible"/>
                                      </p:to>
                                    </p:set>
                                    <p:animEffect transition="in" filter="dissolve">
                                      <p:cBhvr>
                                        <p:cTn id="10" dur="500"/>
                                        <p:tgtEl>
                                          <p:spTgt spid="2693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69315">
                                            <p:txEl>
                                              <p:pRg st="1" end="1"/>
                                            </p:txEl>
                                          </p:spTgt>
                                        </p:tgtEl>
                                        <p:attrNameLst>
                                          <p:attrName>style.visibility</p:attrName>
                                        </p:attrNameLst>
                                      </p:cBhvr>
                                      <p:to>
                                        <p:strVal val="visible"/>
                                      </p:to>
                                    </p:set>
                                    <p:animEffect transition="in" filter="dissolve">
                                      <p:cBhvr>
                                        <p:cTn id="15" dur="500"/>
                                        <p:tgtEl>
                                          <p:spTgt spid="269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bldLvl="5"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a:xfrm>
            <a:off x="238125" y="252413"/>
            <a:ext cx="8686800" cy="649287"/>
          </a:xfrm>
        </p:spPr>
        <p:txBody>
          <a:bodyPr/>
          <a:lstStyle/>
          <a:p>
            <a:pPr eaLnBrk="1" hangingPunct="1"/>
            <a:r>
              <a:rPr lang="en-US" smtClean="0"/>
              <a:t>Calculating Percentage Changes</a:t>
            </a:r>
          </a:p>
        </p:txBody>
      </p:sp>
      <p:sp>
        <p:nvSpPr>
          <p:cNvPr id="1331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4"/>
          <p:cNvGrpSpPr>
            <a:grpSpLocks/>
          </p:cNvGrpSpPr>
          <p:nvPr/>
        </p:nvGrpSpPr>
        <p:grpSpPr bwMode="auto">
          <a:xfrm>
            <a:off x="693738" y="2728913"/>
            <a:ext cx="3406775" cy="2876550"/>
            <a:chOff x="3226" y="1041"/>
            <a:chExt cx="2146" cy="1812"/>
          </a:xfrm>
        </p:grpSpPr>
        <p:grpSp>
          <p:nvGrpSpPr>
            <p:cNvPr id="3" name="Group 5"/>
            <p:cNvGrpSpPr>
              <a:grpSpLocks/>
            </p:cNvGrpSpPr>
            <p:nvPr/>
          </p:nvGrpSpPr>
          <p:grpSpPr bwMode="auto">
            <a:xfrm>
              <a:off x="3421" y="1302"/>
              <a:ext cx="1661" cy="1413"/>
              <a:chOff x="1098" y="1361"/>
              <a:chExt cx="2116" cy="2027"/>
            </a:xfrm>
          </p:grpSpPr>
          <p:sp>
            <p:nvSpPr>
              <p:cNvPr id="13356"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3357"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3354" name="Text Box 8"/>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3355" name="Text Box 9"/>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1355725" y="3314700"/>
            <a:ext cx="2633663" cy="1722438"/>
            <a:chOff x="3643" y="1410"/>
            <a:chExt cx="1659" cy="1085"/>
          </a:xfrm>
        </p:grpSpPr>
        <p:sp>
          <p:nvSpPr>
            <p:cNvPr id="13351" name="Line 11"/>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p>
          </p:txBody>
        </p:sp>
        <p:sp>
          <p:nvSpPr>
            <p:cNvPr id="13352" name="Text Box 12"/>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3"/>
          <p:cNvGrpSpPr>
            <a:grpSpLocks/>
          </p:cNvGrpSpPr>
          <p:nvPr/>
        </p:nvGrpSpPr>
        <p:grpSpPr bwMode="auto">
          <a:xfrm>
            <a:off x="127000" y="3325813"/>
            <a:ext cx="2251075" cy="2509837"/>
            <a:chOff x="139" y="2152"/>
            <a:chExt cx="1418" cy="1581"/>
          </a:xfrm>
        </p:grpSpPr>
        <p:grpSp>
          <p:nvGrpSpPr>
            <p:cNvPr id="6" name="Group 14"/>
            <p:cNvGrpSpPr>
              <a:grpSpLocks/>
            </p:cNvGrpSpPr>
            <p:nvPr/>
          </p:nvGrpSpPr>
          <p:grpSpPr bwMode="auto">
            <a:xfrm>
              <a:off x="139" y="2293"/>
              <a:ext cx="1403" cy="1440"/>
              <a:chOff x="139" y="2293"/>
              <a:chExt cx="1403" cy="1440"/>
            </a:xfrm>
          </p:grpSpPr>
          <p:sp>
            <p:nvSpPr>
              <p:cNvPr id="13346" name="Text Box 15"/>
              <p:cNvSpPr txBox="1">
                <a:spLocks noChangeArrowheads="1"/>
              </p:cNvSpPr>
              <p:nvPr/>
            </p:nvSpPr>
            <p:spPr bwMode="auto">
              <a:xfrm>
                <a:off x="139" y="2293"/>
                <a:ext cx="556" cy="288"/>
              </a:xfrm>
              <a:prstGeom prst="rect">
                <a:avLst/>
              </a:prstGeom>
              <a:noFill/>
              <a:ln w="9525">
                <a:noFill/>
                <a:miter lim="800000"/>
                <a:headEnd/>
                <a:tailEnd/>
              </a:ln>
            </p:spPr>
            <p:txBody>
              <a:bodyPr>
                <a:spAutoFit/>
              </a:bodyPr>
              <a:lstStyle/>
              <a:p>
                <a:pPr algn="r">
                  <a:spcBef>
                    <a:spcPct val="50000"/>
                  </a:spcBef>
                </a:pPr>
                <a:r>
                  <a:rPr lang="en-US" sz="2400">
                    <a:cs typeface="Arial" charset="0"/>
                  </a:rPr>
                  <a:t>$250</a:t>
                </a:r>
                <a:endParaRPr lang="en-US" sz="2400" baseline="-25000">
                  <a:cs typeface="Arial" charset="0"/>
                </a:endParaRPr>
              </a:p>
            </p:txBody>
          </p:sp>
          <p:sp>
            <p:nvSpPr>
              <p:cNvPr id="13347" name="Text Box 16"/>
              <p:cNvSpPr txBox="1">
                <a:spLocks noChangeArrowheads="1"/>
              </p:cNvSpPr>
              <p:nvPr/>
            </p:nvSpPr>
            <p:spPr bwMode="auto">
              <a:xfrm>
                <a:off x="1172" y="3445"/>
                <a:ext cx="370" cy="288"/>
              </a:xfrm>
              <a:prstGeom prst="rect">
                <a:avLst/>
              </a:prstGeom>
              <a:noFill/>
              <a:ln w="9525">
                <a:noFill/>
                <a:miter lim="800000"/>
                <a:headEnd/>
                <a:tailEnd/>
              </a:ln>
            </p:spPr>
            <p:txBody>
              <a:bodyPr>
                <a:spAutoFit/>
              </a:bodyPr>
              <a:lstStyle/>
              <a:p>
                <a:pPr algn="ctr">
                  <a:spcBef>
                    <a:spcPct val="50000"/>
                  </a:spcBef>
                </a:pPr>
                <a:r>
                  <a:rPr lang="en-US" sz="2400">
                    <a:cs typeface="Arial" charset="0"/>
                  </a:rPr>
                  <a:t>8</a:t>
                </a:r>
                <a:endParaRPr lang="en-US" sz="2400" baseline="-25000">
                  <a:cs typeface="Arial" charset="0"/>
                </a:endParaRPr>
              </a:p>
            </p:txBody>
          </p:sp>
          <p:grpSp>
            <p:nvGrpSpPr>
              <p:cNvPr id="7" name="Group 17"/>
              <p:cNvGrpSpPr>
                <a:grpSpLocks/>
              </p:cNvGrpSpPr>
              <p:nvPr/>
            </p:nvGrpSpPr>
            <p:grpSpPr bwMode="auto">
              <a:xfrm>
                <a:off x="692" y="2444"/>
                <a:ext cx="668" cy="1006"/>
                <a:chOff x="357" y="2450"/>
                <a:chExt cx="795" cy="646"/>
              </a:xfrm>
            </p:grpSpPr>
            <p:sp>
              <p:nvSpPr>
                <p:cNvPr id="13349" name="Line 1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13350" name="Line 1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grpSp>
          <p:nvGrpSpPr>
            <p:cNvPr id="8" name="Group 20"/>
            <p:cNvGrpSpPr>
              <a:grpSpLocks/>
            </p:cNvGrpSpPr>
            <p:nvPr/>
          </p:nvGrpSpPr>
          <p:grpSpPr bwMode="auto">
            <a:xfrm>
              <a:off x="1315" y="2152"/>
              <a:ext cx="242" cy="333"/>
              <a:chOff x="1315" y="2152"/>
              <a:chExt cx="242" cy="333"/>
            </a:xfrm>
          </p:grpSpPr>
          <p:sp>
            <p:nvSpPr>
              <p:cNvPr id="13344" name="Text Box 21"/>
              <p:cNvSpPr txBox="1">
                <a:spLocks noChangeArrowheads="1"/>
              </p:cNvSpPr>
              <p:nvPr/>
            </p:nvSpPr>
            <p:spPr bwMode="auto">
              <a:xfrm>
                <a:off x="1319" y="2152"/>
                <a:ext cx="238" cy="288"/>
              </a:xfrm>
              <a:prstGeom prst="rect">
                <a:avLst/>
              </a:prstGeom>
              <a:noFill/>
              <a:ln w="9525">
                <a:noFill/>
                <a:miter lim="800000"/>
                <a:headEnd/>
                <a:tailEnd/>
              </a:ln>
            </p:spPr>
            <p:txBody>
              <a:bodyPr>
                <a:spAutoFit/>
              </a:bodyPr>
              <a:lstStyle/>
              <a:p>
                <a:pPr algn="ctr">
                  <a:spcBef>
                    <a:spcPct val="50000"/>
                  </a:spcBef>
                </a:pPr>
                <a:r>
                  <a:rPr lang="en-US" sz="2400">
                    <a:cs typeface="Arial" charset="0"/>
                  </a:rPr>
                  <a:t>B</a:t>
                </a:r>
              </a:p>
            </p:txBody>
          </p:sp>
          <p:sp>
            <p:nvSpPr>
              <p:cNvPr id="13345" name="Oval 22"/>
              <p:cNvSpPr>
                <a:spLocks noChangeArrowheads="1"/>
              </p:cNvSpPr>
              <p:nvPr/>
            </p:nvSpPr>
            <p:spPr bwMode="auto">
              <a:xfrm>
                <a:off x="1315" y="239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grpSp>
        <p:nvGrpSpPr>
          <p:cNvPr id="9" name="Group 23"/>
          <p:cNvGrpSpPr>
            <a:grpSpLocks/>
          </p:cNvGrpSpPr>
          <p:nvPr/>
        </p:nvGrpSpPr>
        <p:grpSpPr bwMode="auto">
          <a:xfrm>
            <a:off x="95250" y="3883025"/>
            <a:ext cx="3141663" cy="1955800"/>
            <a:chOff x="119" y="2503"/>
            <a:chExt cx="1979" cy="1232"/>
          </a:xfrm>
        </p:grpSpPr>
        <p:grpSp>
          <p:nvGrpSpPr>
            <p:cNvPr id="10" name="Group 24"/>
            <p:cNvGrpSpPr>
              <a:grpSpLocks/>
            </p:cNvGrpSpPr>
            <p:nvPr/>
          </p:nvGrpSpPr>
          <p:grpSpPr bwMode="auto">
            <a:xfrm>
              <a:off x="119" y="2620"/>
              <a:ext cx="1893" cy="1115"/>
              <a:chOff x="119" y="2620"/>
              <a:chExt cx="1893" cy="1115"/>
            </a:xfrm>
          </p:grpSpPr>
          <p:sp>
            <p:nvSpPr>
              <p:cNvPr id="13337" name="Text Box 25"/>
              <p:cNvSpPr txBox="1">
                <a:spLocks noChangeArrowheads="1"/>
              </p:cNvSpPr>
              <p:nvPr/>
            </p:nvSpPr>
            <p:spPr bwMode="auto">
              <a:xfrm>
                <a:off x="119" y="2620"/>
                <a:ext cx="576" cy="288"/>
              </a:xfrm>
              <a:prstGeom prst="rect">
                <a:avLst/>
              </a:prstGeom>
              <a:noFill/>
              <a:ln w="9525">
                <a:noFill/>
                <a:miter lim="800000"/>
                <a:headEnd/>
                <a:tailEnd/>
              </a:ln>
            </p:spPr>
            <p:txBody>
              <a:bodyPr>
                <a:spAutoFit/>
              </a:bodyPr>
              <a:lstStyle/>
              <a:p>
                <a:pPr algn="r">
                  <a:spcBef>
                    <a:spcPct val="50000"/>
                  </a:spcBef>
                </a:pPr>
                <a:r>
                  <a:rPr lang="en-US" sz="2400">
                    <a:cs typeface="Arial" charset="0"/>
                  </a:rPr>
                  <a:t>$200</a:t>
                </a:r>
                <a:endParaRPr lang="en-US" sz="2400" baseline="-25000">
                  <a:cs typeface="Arial" charset="0"/>
                </a:endParaRPr>
              </a:p>
            </p:txBody>
          </p:sp>
          <p:sp>
            <p:nvSpPr>
              <p:cNvPr id="13338" name="Text Box 26"/>
              <p:cNvSpPr txBox="1">
                <a:spLocks noChangeArrowheads="1"/>
              </p:cNvSpPr>
              <p:nvPr/>
            </p:nvSpPr>
            <p:spPr bwMode="auto">
              <a:xfrm>
                <a:off x="1667" y="3447"/>
                <a:ext cx="345" cy="288"/>
              </a:xfrm>
              <a:prstGeom prst="rect">
                <a:avLst/>
              </a:prstGeom>
              <a:noFill/>
              <a:ln w="9525">
                <a:noFill/>
                <a:miter lim="800000"/>
                <a:headEnd/>
                <a:tailEnd/>
              </a:ln>
            </p:spPr>
            <p:txBody>
              <a:bodyPr>
                <a:spAutoFit/>
              </a:bodyPr>
              <a:lstStyle/>
              <a:p>
                <a:pPr algn="ctr">
                  <a:spcBef>
                    <a:spcPct val="50000"/>
                  </a:spcBef>
                </a:pPr>
                <a:r>
                  <a:rPr lang="en-US" sz="2400">
                    <a:cs typeface="Arial" charset="0"/>
                  </a:rPr>
                  <a:t>12</a:t>
                </a:r>
                <a:endParaRPr lang="en-US" sz="2400" baseline="-25000">
                  <a:cs typeface="Arial" charset="0"/>
                </a:endParaRPr>
              </a:p>
            </p:txBody>
          </p:sp>
          <p:grpSp>
            <p:nvGrpSpPr>
              <p:cNvPr id="11" name="Group 27"/>
              <p:cNvGrpSpPr>
                <a:grpSpLocks/>
              </p:cNvGrpSpPr>
              <p:nvPr/>
            </p:nvGrpSpPr>
            <p:grpSpPr bwMode="auto">
              <a:xfrm>
                <a:off x="693" y="2767"/>
                <a:ext cx="1152" cy="680"/>
                <a:chOff x="357" y="2450"/>
                <a:chExt cx="795" cy="646"/>
              </a:xfrm>
            </p:grpSpPr>
            <p:sp>
              <p:nvSpPr>
                <p:cNvPr id="13340"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13341"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grpSp>
          <p:nvGrpSpPr>
            <p:cNvPr id="12" name="Group 30"/>
            <p:cNvGrpSpPr>
              <a:grpSpLocks/>
            </p:cNvGrpSpPr>
            <p:nvPr/>
          </p:nvGrpSpPr>
          <p:grpSpPr bwMode="auto">
            <a:xfrm>
              <a:off x="1798" y="2503"/>
              <a:ext cx="300" cy="303"/>
              <a:chOff x="1798" y="2503"/>
              <a:chExt cx="300" cy="303"/>
            </a:xfrm>
          </p:grpSpPr>
          <p:sp>
            <p:nvSpPr>
              <p:cNvPr id="13335" name="Text Box 31"/>
              <p:cNvSpPr txBox="1">
                <a:spLocks noChangeArrowheads="1"/>
              </p:cNvSpPr>
              <p:nvPr/>
            </p:nvSpPr>
            <p:spPr bwMode="auto">
              <a:xfrm>
                <a:off x="1851" y="2503"/>
                <a:ext cx="247" cy="288"/>
              </a:xfrm>
              <a:prstGeom prst="rect">
                <a:avLst/>
              </a:prstGeom>
              <a:noFill/>
              <a:ln w="9525">
                <a:noFill/>
                <a:miter lim="800000"/>
                <a:headEnd/>
                <a:tailEnd/>
              </a:ln>
            </p:spPr>
            <p:txBody>
              <a:bodyPr>
                <a:spAutoFit/>
              </a:bodyPr>
              <a:lstStyle/>
              <a:p>
                <a:pPr algn="ctr">
                  <a:spcBef>
                    <a:spcPct val="50000"/>
                  </a:spcBef>
                </a:pPr>
                <a:r>
                  <a:rPr lang="en-US" sz="2400">
                    <a:cs typeface="Arial" charset="0"/>
                  </a:rPr>
                  <a:t>A</a:t>
                </a:r>
              </a:p>
            </p:txBody>
          </p:sp>
          <p:sp>
            <p:nvSpPr>
              <p:cNvPr id="13336" name="Oval 32"/>
              <p:cNvSpPr>
                <a:spLocks noChangeArrowheads="1"/>
              </p:cNvSpPr>
              <p:nvPr/>
            </p:nvSpPr>
            <p:spPr bwMode="auto">
              <a:xfrm>
                <a:off x="1798" y="271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sp>
        <p:nvSpPr>
          <p:cNvPr id="13322" name="Text Box 33"/>
          <p:cNvSpPr txBox="1">
            <a:spLocks noChangeArrowheads="1"/>
          </p:cNvSpPr>
          <p:nvPr/>
        </p:nvSpPr>
        <p:spPr bwMode="auto">
          <a:xfrm>
            <a:off x="1328738" y="1885950"/>
            <a:ext cx="2279650" cy="885825"/>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Deman</a:t>
            </a:r>
            <a:r>
              <a:rPr lang="en-US" altLang="moh-CA" sz="2600">
                <a:cs typeface="Arial" charset="0"/>
              </a:rPr>
              <a:t>d</a:t>
            </a:r>
            <a:r>
              <a:rPr lang="en-US" sz="2600">
                <a:cs typeface="Arial" charset="0"/>
              </a:rPr>
              <a:t> for your websites</a:t>
            </a:r>
          </a:p>
        </p:txBody>
      </p:sp>
      <p:sp>
        <p:nvSpPr>
          <p:cNvPr id="72738" name="Rectangle 34"/>
          <p:cNvSpPr>
            <a:spLocks noChangeArrowheads="1"/>
          </p:cNvSpPr>
          <p:nvPr/>
        </p:nvSpPr>
        <p:spPr bwMode="auto">
          <a:xfrm>
            <a:off x="4251325" y="1076325"/>
            <a:ext cx="3943350" cy="137795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Standard method </a:t>
            </a:r>
            <a:br>
              <a:rPr lang="en-US" sz="2600">
                <a:cs typeface="Arial" charset="0"/>
              </a:rPr>
            </a:br>
            <a:r>
              <a:rPr lang="en-US" sz="2600">
                <a:cs typeface="Arial" charset="0"/>
              </a:rPr>
              <a:t>of computing the percentage (%) change:</a:t>
            </a:r>
          </a:p>
        </p:txBody>
      </p:sp>
      <p:grpSp>
        <p:nvGrpSpPr>
          <p:cNvPr id="13" name="Group 35"/>
          <p:cNvGrpSpPr>
            <a:grpSpLocks/>
          </p:cNvGrpSpPr>
          <p:nvPr/>
        </p:nvGrpSpPr>
        <p:grpSpPr bwMode="auto">
          <a:xfrm>
            <a:off x="3811588" y="2563813"/>
            <a:ext cx="5006975" cy="976312"/>
            <a:chOff x="2387" y="1832"/>
            <a:chExt cx="3154" cy="615"/>
          </a:xfrm>
        </p:grpSpPr>
        <p:sp>
          <p:nvSpPr>
            <p:cNvPr id="13327" name="Rectangle 36"/>
            <p:cNvSpPr>
              <a:spLocks noChangeArrowheads="1"/>
            </p:cNvSpPr>
            <p:nvPr/>
          </p:nvSpPr>
          <p:spPr bwMode="auto">
            <a:xfrm>
              <a:off x="2456" y="1832"/>
              <a:ext cx="3056" cy="608"/>
            </a:xfrm>
            <a:prstGeom prst="rect">
              <a:avLst/>
            </a:prstGeom>
            <a:solidFill>
              <a:schemeClr val="accent1">
                <a:alpha val="50195"/>
              </a:schemeClr>
            </a:solidFill>
            <a:ln w="9525">
              <a:noFill/>
              <a:miter lim="800000"/>
              <a:headEnd/>
              <a:tailEnd/>
            </a:ln>
          </p:spPr>
          <p:txBody>
            <a:bodyPr wrap="none" anchor="ctr"/>
            <a:lstStyle/>
            <a:p>
              <a:endParaRPr lang="en-US">
                <a:cs typeface="Arial" charset="0"/>
              </a:endParaRPr>
            </a:p>
          </p:txBody>
        </p:sp>
        <p:grpSp>
          <p:nvGrpSpPr>
            <p:cNvPr id="14" name="Group 37"/>
            <p:cNvGrpSpPr>
              <a:grpSpLocks/>
            </p:cNvGrpSpPr>
            <p:nvPr/>
          </p:nvGrpSpPr>
          <p:grpSpPr bwMode="auto">
            <a:xfrm>
              <a:off x="2387" y="1841"/>
              <a:ext cx="3154" cy="606"/>
              <a:chOff x="2436" y="1904"/>
              <a:chExt cx="3154" cy="606"/>
            </a:xfrm>
          </p:grpSpPr>
          <p:sp>
            <p:nvSpPr>
              <p:cNvPr id="13329" name="Text Box 38"/>
              <p:cNvSpPr txBox="1">
                <a:spLocks noChangeArrowheads="1"/>
              </p:cNvSpPr>
              <p:nvPr/>
            </p:nvSpPr>
            <p:spPr bwMode="auto">
              <a:xfrm>
                <a:off x="2436" y="1904"/>
                <a:ext cx="2432" cy="308"/>
              </a:xfrm>
              <a:prstGeom prst="rect">
                <a:avLst/>
              </a:prstGeom>
              <a:noFill/>
              <a:ln w="9525">
                <a:noFill/>
                <a:miter lim="800000"/>
                <a:headEnd/>
                <a:tailEnd/>
              </a:ln>
            </p:spPr>
            <p:txBody>
              <a:bodyPr>
                <a:spAutoFit/>
              </a:bodyPr>
              <a:lstStyle/>
              <a:p>
                <a:pPr algn="ctr">
                  <a:spcBef>
                    <a:spcPct val="50000"/>
                  </a:spcBef>
                </a:pPr>
                <a:r>
                  <a:rPr lang="en-US" sz="2600">
                    <a:cs typeface="Arial" charset="0"/>
                  </a:rPr>
                  <a:t>end value – start value</a:t>
                </a:r>
              </a:p>
            </p:txBody>
          </p:sp>
          <p:sp>
            <p:nvSpPr>
              <p:cNvPr id="13330" name="Text Box 39"/>
              <p:cNvSpPr txBox="1">
                <a:spLocks noChangeArrowheads="1"/>
              </p:cNvSpPr>
              <p:nvPr/>
            </p:nvSpPr>
            <p:spPr bwMode="auto">
              <a:xfrm>
                <a:off x="3065" y="2202"/>
                <a:ext cx="1203" cy="308"/>
              </a:xfrm>
              <a:prstGeom prst="rect">
                <a:avLst/>
              </a:prstGeom>
              <a:noFill/>
              <a:ln w="9525">
                <a:noFill/>
                <a:miter lim="800000"/>
                <a:headEnd/>
                <a:tailEnd/>
              </a:ln>
            </p:spPr>
            <p:txBody>
              <a:bodyPr>
                <a:spAutoFit/>
              </a:bodyPr>
              <a:lstStyle/>
              <a:p>
                <a:pPr algn="ctr">
                  <a:spcBef>
                    <a:spcPct val="50000"/>
                  </a:spcBef>
                </a:pPr>
                <a:r>
                  <a:rPr lang="en-US" sz="2600">
                    <a:cs typeface="Arial" charset="0"/>
                  </a:rPr>
                  <a:t>start value</a:t>
                </a:r>
              </a:p>
            </p:txBody>
          </p:sp>
          <p:sp>
            <p:nvSpPr>
              <p:cNvPr id="13331" name="Text Box 40"/>
              <p:cNvSpPr txBox="1">
                <a:spLocks noChangeArrowheads="1"/>
              </p:cNvSpPr>
              <p:nvPr/>
            </p:nvSpPr>
            <p:spPr bwMode="auto">
              <a:xfrm>
                <a:off x="4726" y="2031"/>
                <a:ext cx="864" cy="308"/>
              </a:xfrm>
              <a:prstGeom prst="rect">
                <a:avLst/>
              </a:prstGeom>
              <a:noFill/>
              <a:ln w="9525">
                <a:noFill/>
                <a:miter lim="800000"/>
                <a:headEnd/>
                <a:tailEnd/>
              </a:ln>
            </p:spPr>
            <p:txBody>
              <a:bodyPr>
                <a:spAutoFit/>
              </a:bodyPr>
              <a:lstStyle/>
              <a:p>
                <a:pPr algn="ctr">
                  <a:spcBef>
                    <a:spcPct val="50000"/>
                  </a:spcBef>
                </a:pPr>
                <a:r>
                  <a:rPr lang="en-US" sz="2600">
                    <a:cs typeface="Arial" charset="0"/>
                  </a:rPr>
                  <a:t>x 100%</a:t>
                </a:r>
              </a:p>
            </p:txBody>
          </p:sp>
          <p:sp>
            <p:nvSpPr>
              <p:cNvPr id="13332" name="Line 41"/>
              <p:cNvSpPr>
                <a:spLocks noChangeShapeType="1"/>
              </p:cNvSpPr>
              <p:nvPr/>
            </p:nvSpPr>
            <p:spPr bwMode="auto">
              <a:xfrm>
                <a:off x="2566" y="2223"/>
                <a:ext cx="2175" cy="0"/>
              </a:xfrm>
              <a:prstGeom prst="line">
                <a:avLst/>
              </a:prstGeom>
              <a:noFill/>
              <a:ln w="9525">
                <a:solidFill>
                  <a:schemeClr val="tx1"/>
                </a:solidFill>
                <a:round/>
                <a:headEnd/>
                <a:tailEnd/>
              </a:ln>
            </p:spPr>
            <p:txBody>
              <a:bodyPr/>
              <a:lstStyle/>
              <a:p>
                <a:endParaRPr lang="en-US"/>
              </a:p>
            </p:txBody>
          </p:sp>
        </p:grpSp>
      </p:grpSp>
      <p:sp>
        <p:nvSpPr>
          <p:cNvPr id="72746" name="Rectangle 42"/>
          <p:cNvSpPr>
            <a:spLocks noChangeArrowheads="1"/>
          </p:cNvSpPr>
          <p:nvPr/>
        </p:nvSpPr>
        <p:spPr bwMode="auto">
          <a:xfrm>
            <a:off x="4494213" y="3783013"/>
            <a:ext cx="3943350" cy="98742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cs typeface="Arial" charset="0"/>
              </a:rPr>
              <a:t>Going from A to B, </a:t>
            </a:r>
            <a:br>
              <a:rPr lang="en-US" sz="2600">
                <a:cs typeface="Arial" charset="0"/>
              </a:rPr>
            </a:br>
            <a:r>
              <a:rPr lang="en-US" sz="2600">
                <a:cs typeface="Arial" charset="0"/>
              </a:rPr>
              <a:t>the % change in </a:t>
            </a:r>
            <a:r>
              <a:rPr lang="en-US" sz="2600" b="1" i="1">
                <a:cs typeface="Arial" charset="0"/>
              </a:rPr>
              <a:t>P</a:t>
            </a:r>
            <a:r>
              <a:rPr lang="en-US" sz="2600">
                <a:cs typeface="Arial" charset="0"/>
              </a:rPr>
              <a:t> equals</a:t>
            </a:r>
          </a:p>
        </p:txBody>
      </p:sp>
      <p:sp>
        <p:nvSpPr>
          <p:cNvPr id="72747" name="Text Box 43"/>
          <p:cNvSpPr txBox="1">
            <a:spLocks noChangeArrowheads="1"/>
          </p:cNvSpPr>
          <p:nvPr/>
        </p:nvSpPr>
        <p:spPr bwMode="auto">
          <a:xfrm>
            <a:off x="4424363" y="4760913"/>
            <a:ext cx="4111625" cy="488950"/>
          </a:xfrm>
          <a:prstGeom prst="rect">
            <a:avLst/>
          </a:prstGeom>
          <a:noFill/>
          <a:ln w="9525">
            <a:noFill/>
            <a:miter lim="800000"/>
            <a:headEnd/>
            <a:tailEnd/>
          </a:ln>
        </p:spPr>
        <p:txBody>
          <a:bodyPr>
            <a:spAutoFit/>
          </a:bodyPr>
          <a:lstStyle/>
          <a:p>
            <a:pPr algn="ctr">
              <a:spcBef>
                <a:spcPct val="50000"/>
              </a:spcBef>
            </a:pPr>
            <a:r>
              <a:rPr lang="en-US" sz="2600">
                <a:cs typeface="Arial" charset="0"/>
              </a:rPr>
              <a:t>($250–$200)/$200 = 25%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38"/>
                                        </p:tgtEl>
                                        <p:attrNameLst>
                                          <p:attrName>style.visibility</p:attrName>
                                        </p:attrNameLst>
                                      </p:cBhvr>
                                      <p:to>
                                        <p:strVal val="visible"/>
                                      </p:to>
                                    </p:set>
                                    <p:animEffect transition="in" filter="wipe(left)">
                                      <p:cBhvr>
                                        <p:cTn id="7" dur="500"/>
                                        <p:tgtEl>
                                          <p:spTgt spid="7273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2746"/>
                                        </p:tgtEl>
                                        <p:attrNameLst>
                                          <p:attrName>style.visibility</p:attrName>
                                        </p:attrNameLst>
                                      </p:cBhvr>
                                      <p:to>
                                        <p:strVal val="visible"/>
                                      </p:to>
                                    </p:set>
                                    <p:animEffect transition="in" filter="wipe(left)">
                                      <p:cBhvr>
                                        <p:cTn id="16" dur="500"/>
                                        <p:tgtEl>
                                          <p:spTgt spid="72746"/>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2747"/>
                                        </p:tgtEl>
                                        <p:attrNameLst>
                                          <p:attrName>style.visibility</p:attrName>
                                        </p:attrNameLst>
                                      </p:cBhvr>
                                      <p:to>
                                        <p:strVal val="visible"/>
                                      </p:to>
                                    </p:set>
                                    <p:animEffect transition="in" filter="dissolve">
                                      <p:cBhvr>
                                        <p:cTn id="20" dur="500"/>
                                        <p:tgtEl>
                                          <p:spTgt spid="72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8" grpId="0"/>
      <p:bldP spid="72746" grpId="0"/>
      <p:bldP spid="7274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238125" y="252413"/>
            <a:ext cx="8686800" cy="649287"/>
          </a:xfrm>
        </p:spPr>
        <p:txBody>
          <a:bodyPr/>
          <a:lstStyle/>
          <a:p>
            <a:pPr eaLnBrk="1" hangingPunct="1"/>
            <a:r>
              <a:rPr lang="en-US" smtClean="0"/>
              <a:t>Calculating Percentage Changes</a:t>
            </a:r>
          </a:p>
        </p:txBody>
      </p:sp>
      <p:sp>
        <p:nvSpPr>
          <p:cNvPr id="1434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4"/>
          <p:cNvGrpSpPr>
            <a:grpSpLocks/>
          </p:cNvGrpSpPr>
          <p:nvPr/>
        </p:nvGrpSpPr>
        <p:grpSpPr bwMode="auto">
          <a:xfrm>
            <a:off x="693738" y="2728913"/>
            <a:ext cx="3406775" cy="2876550"/>
            <a:chOff x="3226" y="1041"/>
            <a:chExt cx="2146" cy="1812"/>
          </a:xfrm>
        </p:grpSpPr>
        <p:grpSp>
          <p:nvGrpSpPr>
            <p:cNvPr id="3" name="Group 5"/>
            <p:cNvGrpSpPr>
              <a:grpSpLocks/>
            </p:cNvGrpSpPr>
            <p:nvPr/>
          </p:nvGrpSpPr>
          <p:grpSpPr bwMode="auto">
            <a:xfrm>
              <a:off x="3421" y="1302"/>
              <a:ext cx="1661" cy="1413"/>
              <a:chOff x="1098" y="1361"/>
              <a:chExt cx="2116" cy="2027"/>
            </a:xfrm>
          </p:grpSpPr>
          <p:sp>
            <p:nvSpPr>
              <p:cNvPr id="14372"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4373"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4370" name="Text Box 8"/>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4371" name="Text Box 9"/>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1355725" y="3314700"/>
            <a:ext cx="2633663" cy="1722438"/>
            <a:chOff x="3643" y="1410"/>
            <a:chExt cx="1659" cy="1085"/>
          </a:xfrm>
        </p:grpSpPr>
        <p:sp>
          <p:nvSpPr>
            <p:cNvPr id="14367" name="Line 11"/>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p>
          </p:txBody>
        </p:sp>
        <p:sp>
          <p:nvSpPr>
            <p:cNvPr id="14368" name="Text Box 12"/>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3"/>
          <p:cNvGrpSpPr>
            <a:grpSpLocks/>
          </p:cNvGrpSpPr>
          <p:nvPr/>
        </p:nvGrpSpPr>
        <p:grpSpPr bwMode="auto">
          <a:xfrm>
            <a:off x="127000" y="3325813"/>
            <a:ext cx="2251075" cy="2509837"/>
            <a:chOff x="139" y="2152"/>
            <a:chExt cx="1418" cy="1581"/>
          </a:xfrm>
        </p:grpSpPr>
        <p:grpSp>
          <p:nvGrpSpPr>
            <p:cNvPr id="6" name="Group 14"/>
            <p:cNvGrpSpPr>
              <a:grpSpLocks/>
            </p:cNvGrpSpPr>
            <p:nvPr/>
          </p:nvGrpSpPr>
          <p:grpSpPr bwMode="auto">
            <a:xfrm>
              <a:off x="139" y="2293"/>
              <a:ext cx="1403" cy="1440"/>
              <a:chOff x="139" y="2293"/>
              <a:chExt cx="1403" cy="1440"/>
            </a:xfrm>
          </p:grpSpPr>
          <p:sp>
            <p:nvSpPr>
              <p:cNvPr id="14362" name="Text Box 15"/>
              <p:cNvSpPr txBox="1">
                <a:spLocks noChangeArrowheads="1"/>
              </p:cNvSpPr>
              <p:nvPr/>
            </p:nvSpPr>
            <p:spPr bwMode="auto">
              <a:xfrm>
                <a:off x="139" y="2293"/>
                <a:ext cx="556" cy="288"/>
              </a:xfrm>
              <a:prstGeom prst="rect">
                <a:avLst/>
              </a:prstGeom>
              <a:noFill/>
              <a:ln w="9525">
                <a:noFill/>
                <a:miter lim="800000"/>
                <a:headEnd/>
                <a:tailEnd/>
              </a:ln>
            </p:spPr>
            <p:txBody>
              <a:bodyPr>
                <a:spAutoFit/>
              </a:bodyPr>
              <a:lstStyle/>
              <a:p>
                <a:pPr algn="r">
                  <a:spcBef>
                    <a:spcPct val="50000"/>
                  </a:spcBef>
                </a:pPr>
                <a:r>
                  <a:rPr lang="en-US" sz="2400">
                    <a:cs typeface="Arial" charset="0"/>
                  </a:rPr>
                  <a:t>$250</a:t>
                </a:r>
                <a:endParaRPr lang="en-US" sz="2400" baseline="-25000">
                  <a:cs typeface="Arial" charset="0"/>
                </a:endParaRPr>
              </a:p>
            </p:txBody>
          </p:sp>
          <p:sp>
            <p:nvSpPr>
              <p:cNvPr id="14363" name="Text Box 16"/>
              <p:cNvSpPr txBox="1">
                <a:spLocks noChangeArrowheads="1"/>
              </p:cNvSpPr>
              <p:nvPr/>
            </p:nvSpPr>
            <p:spPr bwMode="auto">
              <a:xfrm>
                <a:off x="1172" y="3445"/>
                <a:ext cx="370" cy="288"/>
              </a:xfrm>
              <a:prstGeom prst="rect">
                <a:avLst/>
              </a:prstGeom>
              <a:noFill/>
              <a:ln w="9525">
                <a:noFill/>
                <a:miter lim="800000"/>
                <a:headEnd/>
                <a:tailEnd/>
              </a:ln>
            </p:spPr>
            <p:txBody>
              <a:bodyPr>
                <a:spAutoFit/>
              </a:bodyPr>
              <a:lstStyle/>
              <a:p>
                <a:pPr algn="ctr">
                  <a:spcBef>
                    <a:spcPct val="50000"/>
                  </a:spcBef>
                </a:pPr>
                <a:r>
                  <a:rPr lang="en-US" sz="2400">
                    <a:cs typeface="Arial" charset="0"/>
                  </a:rPr>
                  <a:t>8</a:t>
                </a:r>
                <a:endParaRPr lang="en-US" sz="2400" baseline="-25000">
                  <a:cs typeface="Arial" charset="0"/>
                </a:endParaRPr>
              </a:p>
            </p:txBody>
          </p:sp>
          <p:grpSp>
            <p:nvGrpSpPr>
              <p:cNvPr id="7" name="Group 17"/>
              <p:cNvGrpSpPr>
                <a:grpSpLocks/>
              </p:cNvGrpSpPr>
              <p:nvPr/>
            </p:nvGrpSpPr>
            <p:grpSpPr bwMode="auto">
              <a:xfrm>
                <a:off x="692" y="2444"/>
                <a:ext cx="668" cy="1006"/>
                <a:chOff x="357" y="2450"/>
                <a:chExt cx="795" cy="646"/>
              </a:xfrm>
            </p:grpSpPr>
            <p:sp>
              <p:nvSpPr>
                <p:cNvPr id="14365" name="Line 1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14366" name="Line 1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grpSp>
          <p:nvGrpSpPr>
            <p:cNvPr id="8" name="Group 20"/>
            <p:cNvGrpSpPr>
              <a:grpSpLocks/>
            </p:cNvGrpSpPr>
            <p:nvPr/>
          </p:nvGrpSpPr>
          <p:grpSpPr bwMode="auto">
            <a:xfrm>
              <a:off x="1315" y="2152"/>
              <a:ext cx="242" cy="333"/>
              <a:chOff x="1315" y="2152"/>
              <a:chExt cx="242" cy="333"/>
            </a:xfrm>
          </p:grpSpPr>
          <p:sp>
            <p:nvSpPr>
              <p:cNvPr id="14360" name="Text Box 21"/>
              <p:cNvSpPr txBox="1">
                <a:spLocks noChangeArrowheads="1"/>
              </p:cNvSpPr>
              <p:nvPr/>
            </p:nvSpPr>
            <p:spPr bwMode="auto">
              <a:xfrm>
                <a:off x="1319" y="2152"/>
                <a:ext cx="238" cy="288"/>
              </a:xfrm>
              <a:prstGeom prst="rect">
                <a:avLst/>
              </a:prstGeom>
              <a:noFill/>
              <a:ln w="9525">
                <a:noFill/>
                <a:miter lim="800000"/>
                <a:headEnd/>
                <a:tailEnd/>
              </a:ln>
            </p:spPr>
            <p:txBody>
              <a:bodyPr>
                <a:spAutoFit/>
              </a:bodyPr>
              <a:lstStyle/>
              <a:p>
                <a:pPr algn="ctr">
                  <a:spcBef>
                    <a:spcPct val="50000"/>
                  </a:spcBef>
                </a:pPr>
                <a:r>
                  <a:rPr lang="en-US" sz="2400">
                    <a:cs typeface="Arial" charset="0"/>
                  </a:rPr>
                  <a:t>B</a:t>
                </a:r>
              </a:p>
            </p:txBody>
          </p:sp>
          <p:sp>
            <p:nvSpPr>
              <p:cNvPr id="14361" name="Oval 22"/>
              <p:cNvSpPr>
                <a:spLocks noChangeArrowheads="1"/>
              </p:cNvSpPr>
              <p:nvPr/>
            </p:nvSpPr>
            <p:spPr bwMode="auto">
              <a:xfrm>
                <a:off x="1315" y="239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grpSp>
        <p:nvGrpSpPr>
          <p:cNvPr id="9" name="Group 23"/>
          <p:cNvGrpSpPr>
            <a:grpSpLocks/>
          </p:cNvGrpSpPr>
          <p:nvPr/>
        </p:nvGrpSpPr>
        <p:grpSpPr bwMode="auto">
          <a:xfrm>
            <a:off x="95250" y="3883025"/>
            <a:ext cx="3141663" cy="1955800"/>
            <a:chOff x="119" y="2503"/>
            <a:chExt cx="1979" cy="1232"/>
          </a:xfrm>
        </p:grpSpPr>
        <p:grpSp>
          <p:nvGrpSpPr>
            <p:cNvPr id="10" name="Group 24"/>
            <p:cNvGrpSpPr>
              <a:grpSpLocks/>
            </p:cNvGrpSpPr>
            <p:nvPr/>
          </p:nvGrpSpPr>
          <p:grpSpPr bwMode="auto">
            <a:xfrm>
              <a:off x="119" y="2620"/>
              <a:ext cx="1893" cy="1115"/>
              <a:chOff x="119" y="2620"/>
              <a:chExt cx="1893" cy="1115"/>
            </a:xfrm>
          </p:grpSpPr>
          <p:sp>
            <p:nvSpPr>
              <p:cNvPr id="14353" name="Text Box 25"/>
              <p:cNvSpPr txBox="1">
                <a:spLocks noChangeArrowheads="1"/>
              </p:cNvSpPr>
              <p:nvPr/>
            </p:nvSpPr>
            <p:spPr bwMode="auto">
              <a:xfrm>
                <a:off x="119" y="2620"/>
                <a:ext cx="576" cy="288"/>
              </a:xfrm>
              <a:prstGeom prst="rect">
                <a:avLst/>
              </a:prstGeom>
              <a:noFill/>
              <a:ln w="9525">
                <a:noFill/>
                <a:miter lim="800000"/>
                <a:headEnd/>
                <a:tailEnd/>
              </a:ln>
            </p:spPr>
            <p:txBody>
              <a:bodyPr>
                <a:spAutoFit/>
              </a:bodyPr>
              <a:lstStyle/>
              <a:p>
                <a:pPr algn="r">
                  <a:spcBef>
                    <a:spcPct val="50000"/>
                  </a:spcBef>
                </a:pPr>
                <a:r>
                  <a:rPr lang="en-US" sz="2400">
                    <a:cs typeface="Arial" charset="0"/>
                  </a:rPr>
                  <a:t>$200</a:t>
                </a:r>
                <a:endParaRPr lang="en-US" sz="2400" baseline="-25000">
                  <a:cs typeface="Arial" charset="0"/>
                </a:endParaRPr>
              </a:p>
            </p:txBody>
          </p:sp>
          <p:sp>
            <p:nvSpPr>
              <p:cNvPr id="14354" name="Text Box 26"/>
              <p:cNvSpPr txBox="1">
                <a:spLocks noChangeArrowheads="1"/>
              </p:cNvSpPr>
              <p:nvPr/>
            </p:nvSpPr>
            <p:spPr bwMode="auto">
              <a:xfrm>
                <a:off x="1667" y="3447"/>
                <a:ext cx="345" cy="288"/>
              </a:xfrm>
              <a:prstGeom prst="rect">
                <a:avLst/>
              </a:prstGeom>
              <a:noFill/>
              <a:ln w="9525">
                <a:noFill/>
                <a:miter lim="800000"/>
                <a:headEnd/>
                <a:tailEnd/>
              </a:ln>
            </p:spPr>
            <p:txBody>
              <a:bodyPr>
                <a:spAutoFit/>
              </a:bodyPr>
              <a:lstStyle/>
              <a:p>
                <a:pPr algn="ctr">
                  <a:spcBef>
                    <a:spcPct val="50000"/>
                  </a:spcBef>
                </a:pPr>
                <a:r>
                  <a:rPr lang="en-US" sz="2400">
                    <a:cs typeface="Arial" charset="0"/>
                  </a:rPr>
                  <a:t>12</a:t>
                </a:r>
                <a:endParaRPr lang="en-US" sz="2400" baseline="-25000">
                  <a:cs typeface="Arial" charset="0"/>
                </a:endParaRPr>
              </a:p>
            </p:txBody>
          </p:sp>
          <p:grpSp>
            <p:nvGrpSpPr>
              <p:cNvPr id="11" name="Group 27"/>
              <p:cNvGrpSpPr>
                <a:grpSpLocks/>
              </p:cNvGrpSpPr>
              <p:nvPr/>
            </p:nvGrpSpPr>
            <p:grpSpPr bwMode="auto">
              <a:xfrm>
                <a:off x="693" y="2767"/>
                <a:ext cx="1152" cy="680"/>
                <a:chOff x="357" y="2450"/>
                <a:chExt cx="795" cy="646"/>
              </a:xfrm>
            </p:grpSpPr>
            <p:sp>
              <p:nvSpPr>
                <p:cNvPr id="14356"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p>
              </p:txBody>
            </p:sp>
            <p:sp>
              <p:nvSpPr>
                <p:cNvPr id="14357"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p>
              </p:txBody>
            </p:sp>
          </p:grpSp>
        </p:grpSp>
        <p:grpSp>
          <p:nvGrpSpPr>
            <p:cNvPr id="12" name="Group 30"/>
            <p:cNvGrpSpPr>
              <a:grpSpLocks/>
            </p:cNvGrpSpPr>
            <p:nvPr/>
          </p:nvGrpSpPr>
          <p:grpSpPr bwMode="auto">
            <a:xfrm>
              <a:off x="1798" y="2503"/>
              <a:ext cx="300" cy="303"/>
              <a:chOff x="1798" y="2503"/>
              <a:chExt cx="300" cy="303"/>
            </a:xfrm>
          </p:grpSpPr>
          <p:sp>
            <p:nvSpPr>
              <p:cNvPr id="14351" name="Text Box 31"/>
              <p:cNvSpPr txBox="1">
                <a:spLocks noChangeArrowheads="1"/>
              </p:cNvSpPr>
              <p:nvPr/>
            </p:nvSpPr>
            <p:spPr bwMode="auto">
              <a:xfrm>
                <a:off x="1851" y="2503"/>
                <a:ext cx="247" cy="288"/>
              </a:xfrm>
              <a:prstGeom prst="rect">
                <a:avLst/>
              </a:prstGeom>
              <a:noFill/>
              <a:ln w="9525">
                <a:noFill/>
                <a:miter lim="800000"/>
                <a:headEnd/>
                <a:tailEnd/>
              </a:ln>
            </p:spPr>
            <p:txBody>
              <a:bodyPr>
                <a:spAutoFit/>
              </a:bodyPr>
              <a:lstStyle/>
              <a:p>
                <a:pPr algn="ctr">
                  <a:spcBef>
                    <a:spcPct val="50000"/>
                  </a:spcBef>
                </a:pPr>
                <a:r>
                  <a:rPr lang="en-US" sz="2400">
                    <a:cs typeface="Arial" charset="0"/>
                  </a:rPr>
                  <a:t>A</a:t>
                </a:r>
              </a:p>
            </p:txBody>
          </p:sp>
          <p:sp>
            <p:nvSpPr>
              <p:cNvPr id="14352" name="Oval 32"/>
              <p:cNvSpPr>
                <a:spLocks noChangeArrowheads="1"/>
              </p:cNvSpPr>
              <p:nvPr/>
            </p:nvSpPr>
            <p:spPr bwMode="auto">
              <a:xfrm>
                <a:off x="1798" y="271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sp>
        <p:nvSpPr>
          <p:cNvPr id="14346" name="Text Box 33"/>
          <p:cNvSpPr txBox="1">
            <a:spLocks noChangeArrowheads="1"/>
          </p:cNvSpPr>
          <p:nvPr/>
        </p:nvSpPr>
        <p:spPr bwMode="auto">
          <a:xfrm>
            <a:off x="1328738" y="1885950"/>
            <a:ext cx="2279650" cy="885825"/>
          </a:xfrm>
          <a:prstGeom prst="rect">
            <a:avLst/>
          </a:prstGeom>
          <a:solidFill>
            <a:srgbClr val="FFFFCC"/>
          </a:solidFill>
          <a:ln w="9525">
            <a:noFill/>
            <a:miter lim="800000"/>
            <a:headEnd/>
            <a:tailEnd/>
          </a:ln>
        </p:spPr>
        <p:txBody>
          <a:bodyPr>
            <a:spAutoFit/>
          </a:bodyPr>
          <a:lstStyle/>
          <a:p>
            <a:pPr algn="ctr">
              <a:spcBef>
                <a:spcPct val="50000"/>
              </a:spcBef>
            </a:pPr>
            <a:r>
              <a:rPr lang="en-US" sz="2600">
                <a:cs typeface="Arial" charset="0"/>
              </a:rPr>
              <a:t>Deman</a:t>
            </a:r>
            <a:r>
              <a:rPr lang="en-US" altLang="moh-CA" sz="2600">
                <a:cs typeface="Arial" charset="0"/>
              </a:rPr>
              <a:t>d</a:t>
            </a:r>
            <a:r>
              <a:rPr lang="en-US" sz="2600">
                <a:cs typeface="Arial" charset="0"/>
              </a:rPr>
              <a:t> for your websites</a:t>
            </a:r>
          </a:p>
        </p:txBody>
      </p:sp>
      <p:sp>
        <p:nvSpPr>
          <p:cNvPr id="73762" name="Rectangle 34"/>
          <p:cNvSpPr>
            <a:spLocks noChangeArrowheads="1"/>
          </p:cNvSpPr>
          <p:nvPr/>
        </p:nvSpPr>
        <p:spPr bwMode="auto">
          <a:xfrm>
            <a:off x="4105275" y="984250"/>
            <a:ext cx="4591050" cy="1903413"/>
          </a:xfrm>
          <a:prstGeom prst="rect">
            <a:avLst/>
          </a:prstGeom>
          <a:noFill/>
          <a:ln w="9525">
            <a:noFill/>
            <a:miter lim="800000"/>
            <a:headEnd/>
            <a:tailEnd/>
          </a:ln>
        </p:spPr>
        <p:txBody>
          <a:bodyPr/>
          <a:lstStyle/>
          <a:p>
            <a:pPr>
              <a:lnSpc>
                <a:spcPct val="105000"/>
              </a:lnSpc>
              <a:spcBef>
                <a:spcPct val="10000"/>
              </a:spcBef>
              <a:buClr>
                <a:srgbClr val="00B85C"/>
              </a:buClr>
              <a:buSzPct val="120000"/>
              <a:buFont typeface="Wingdings" pitchFamily="2" charset="2"/>
              <a:buNone/>
            </a:pPr>
            <a:r>
              <a:rPr lang="en-US" sz="2600" i="1">
                <a:solidFill>
                  <a:srgbClr val="FF0000"/>
                </a:solidFill>
                <a:cs typeface="Arial" charset="0"/>
              </a:rPr>
              <a:t>Problem</a:t>
            </a:r>
            <a:r>
              <a:rPr lang="en-US" sz="2600" i="1">
                <a:cs typeface="Arial" charset="0"/>
              </a:rPr>
              <a:t>:</a:t>
            </a:r>
            <a:r>
              <a:rPr lang="en-US" sz="2600">
                <a:cs typeface="Arial" charset="0"/>
              </a:rPr>
              <a:t>  </a:t>
            </a:r>
          </a:p>
          <a:p>
            <a:pPr>
              <a:lnSpc>
                <a:spcPct val="105000"/>
              </a:lnSpc>
              <a:spcBef>
                <a:spcPct val="10000"/>
              </a:spcBef>
              <a:buClr>
                <a:srgbClr val="00B85C"/>
              </a:buClr>
              <a:buSzPct val="120000"/>
              <a:buFont typeface="Wingdings" pitchFamily="2" charset="2"/>
              <a:buNone/>
            </a:pPr>
            <a:r>
              <a:rPr lang="en-US" sz="2600">
                <a:cs typeface="Arial" charset="0"/>
              </a:rPr>
              <a:t>The standard method gives different answers depending on where you start. </a:t>
            </a:r>
            <a:r>
              <a:rPr lang="en-US" sz="3000">
                <a:cs typeface="Arial" charset="0"/>
              </a:rPr>
              <a:t>  </a:t>
            </a:r>
          </a:p>
        </p:txBody>
      </p:sp>
      <p:sp>
        <p:nvSpPr>
          <p:cNvPr id="73763" name="Rectangle 35"/>
          <p:cNvSpPr>
            <a:spLocks noChangeArrowheads="1"/>
          </p:cNvSpPr>
          <p:nvPr/>
        </p:nvSpPr>
        <p:spPr bwMode="auto">
          <a:xfrm>
            <a:off x="4130675" y="2886075"/>
            <a:ext cx="4545013" cy="2917825"/>
          </a:xfrm>
          <a:prstGeom prst="rect">
            <a:avLst/>
          </a:prstGeom>
          <a:noFill/>
          <a:ln w="9525">
            <a:noFill/>
            <a:miter lim="800000"/>
            <a:headEnd/>
            <a:tailEnd/>
          </a:ln>
        </p:spPr>
        <p:txBody>
          <a:bodyPr/>
          <a:lstStyle/>
          <a:p>
            <a:pPr marL="292100" indent="-292100">
              <a:lnSpc>
                <a:spcPct val="110000"/>
              </a:lnSpc>
              <a:spcBef>
                <a:spcPct val="45000"/>
              </a:spcBef>
              <a:buClr>
                <a:srgbClr val="00B85C"/>
              </a:buClr>
              <a:buSzPct val="120000"/>
              <a:buFont typeface="Wingdings" pitchFamily="2" charset="2"/>
              <a:buNone/>
            </a:pPr>
            <a:r>
              <a:rPr lang="en-US" sz="2600">
                <a:cs typeface="Arial" charset="0"/>
              </a:rPr>
              <a:t>From A to B, </a:t>
            </a:r>
            <a:br>
              <a:rPr lang="en-US" sz="2600">
                <a:cs typeface="Arial" charset="0"/>
              </a:rPr>
            </a:br>
            <a:r>
              <a:rPr lang="en-US" sz="2600" b="1" i="1">
                <a:cs typeface="Arial" charset="0"/>
              </a:rPr>
              <a:t>P</a:t>
            </a:r>
            <a:r>
              <a:rPr lang="en-US" sz="2600">
                <a:cs typeface="Arial" charset="0"/>
              </a:rPr>
              <a:t> rises 25%, </a:t>
            </a:r>
            <a:r>
              <a:rPr lang="en-US" sz="2600" b="1" i="1">
                <a:cs typeface="Arial" charset="0"/>
              </a:rPr>
              <a:t>Q</a:t>
            </a:r>
            <a:r>
              <a:rPr lang="en-US" sz="2600">
                <a:cs typeface="Arial" charset="0"/>
              </a:rPr>
              <a:t> falls 33%,</a:t>
            </a:r>
            <a:br>
              <a:rPr lang="en-US" sz="2600">
                <a:cs typeface="Arial" charset="0"/>
              </a:rPr>
            </a:br>
            <a:r>
              <a:rPr lang="en-US" sz="2600">
                <a:cs typeface="Arial" charset="0"/>
              </a:rPr>
              <a:t>elasticity = 33/25 = 1.33</a:t>
            </a:r>
          </a:p>
          <a:p>
            <a:pPr marL="292100" indent="-292100">
              <a:lnSpc>
                <a:spcPct val="110000"/>
              </a:lnSpc>
              <a:spcBef>
                <a:spcPct val="45000"/>
              </a:spcBef>
              <a:buClr>
                <a:srgbClr val="00B85C"/>
              </a:buClr>
              <a:buSzPct val="120000"/>
              <a:buFont typeface="Wingdings" pitchFamily="2" charset="2"/>
              <a:buNone/>
            </a:pPr>
            <a:r>
              <a:rPr lang="en-US" sz="2600">
                <a:cs typeface="Arial" charset="0"/>
              </a:rPr>
              <a:t>From B to A, </a:t>
            </a:r>
            <a:br>
              <a:rPr lang="en-US" sz="2600">
                <a:cs typeface="Arial" charset="0"/>
              </a:rPr>
            </a:br>
            <a:r>
              <a:rPr lang="en-US" sz="2600" b="1" i="1">
                <a:cs typeface="Arial" charset="0"/>
              </a:rPr>
              <a:t>P</a:t>
            </a:r>
            <a:r>
              <a:rPr lang="en-US" sz="2600">
                <a:cs typeface="Arial" charset="0"/>
              </a:rPr>
              <a:t> falls 20%, </a:t>
            </a:r>
            <a:r>
              <a:rPr lang="en-US" sz="2600" b="1" i="1">
                <a:cs typeface="Arial" charset="0"/>
              </a:rPr>
              <a:t>Q</a:t>
            </a:r>
            <a:r>
              <a:rPr lang="en-US" sz="2600">
                <a:cs typeface="Arial" charset="0"/>
              </a:rPr>
              <a:t> rises 50%, elasticity = 50/20 = 2.50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62"/>
                                        </p:tgtEl>
                                        <p:attrNameLst>
                                          <p:attrName>style.visibility</p:attrName>
                                        </p:attrNameLst>
                                      </p:cBhvr>
                                      <p:to>
                                        <p:strVal val="visible"/>
                                      </p:to>
                                    </p:set>
                                    <p:animEffect transition="in" filter="wipe(left)">
                                      <p:cBhvr>
                                        <p:cTn id="7" dur="500"/>
                                        <p:tgtEl>
                                          <p:spTgt spid="737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63">
                                            <p:txEl>
                                              <p:pRg st="0" end="0"/>
                                            </p:txEl>
                                          </p:spTgt>
                                        </p:tgtEl>
                                        <p:attrNameLst>
                                          <p:attrName>style.visibility</p:attrName>
                                        </p:attrNameLst>
                                      </p:cBhvr>
                                      <p:to>
                                        <p:strVal val="visible"/>
                                      </p:to>
                                    </p:set>
                                    <p:animEffect transition="in" filter="wipe(left)">
                                      <p:cBhvr>
                                        <p:cTn id="12" dur="500"/>
                                        <p:tgtEl>
                                          <p:spTgt spid="73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63">
                                            <p:txEl>
                                              <p:pRg st="1" end="1"/>
                                            </p:txEl>
                                          </p:spTgt>
                                        </p:tgtEl>
                                        <p:attrNameLst>
                                          <p:attrName>style.visibility</p:attrName>
                                        </p:attrNameLst>
                                      </p:cBhvr>
                                      <p:to>
                                        <p:strVal val="visible"/>
                                      </p:to>
                                    </p:set>
                                    <p:animEffect transition="in" filter="wipe(left)">
                                      <p:cBhvr>
                                        <p:cTn id="17" dur="500"/>
                                        <p:tgtEl>
                                          <p:spTgt spid="73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2" grpId="0"/>
      <p:bldP spid="737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2.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3.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4.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5.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5666</Words>
  <Application>Microsoft Office PowerPoint</Application>
  <PresentationFormat>On-screen Show (4:3)</PresentationFormat>
  <Paragraphs>936</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0</vt:lpstr>
      <vt:lpstr>In this chapter,  look for the answers to these questions:</vt:lpstr>
      <vt:lpstr>A scenario…</vt:lpstr>
      <vt:lpstr>Elasticity</vt:lpstr>
      <vt:lpstr>Price Elasticity of Demand</vt:lpstr>
      <vt:lpstr>Price Elasticity of Demand</vt:lpstr>
      <vt:lpstr>Price Elasticity of Demand</vt:lpstr>
      <vt:lpstr>Calculating Percentage Changes</vt:lpstr>
      <vt:lpstr>Calculating Percentage Changes</vt:lpstr>
      <vt:lpstr>Calculating Percentage Changes</vt:lpstr>
      <vt:lpstr>Calculating Percentage Changes</vt:lpstr>
      <vt:lpstr>ACTIVE LEARNING   1    Calculate an elasticity</vt:lpstr>
      <vt:lpstr>ACTIVE LEARNING   1    Answers</vt:lpstr>
      <vt:lpstr>What determines price elasticity?</vt:lpstr>
      <vt:lpstr>EXAMPLE 1: Breakfast Cereal  vs.  Sunscreen</vt:lpstr>
      <vt:lpstr>EXAMPLE 2: “Blue Jeans”  vs.  “Clothing”</vt:lpstr>
      <vt:lpstr>EXAMPLE 3: Insulin  vs.  Caribbean Cruises</vt:lpstr>
      <vt:lpstr>EXAMPLE 4: Gasoline in the Short Run vs.  Gasoline in the Long Run</vt:lpstr>
      <vt:lpstr>The Determinants of Price Elasticity:   A Summary</vt:lpstr>
      <vt:lpstr>The Variety of Demand Curves</vt:lpstr>
      <vt:lpstr>“Perfectly inelastic demand”  (one extreme case)</vt:lpstr>
      <vt:lpstr>“Inelastic demand”</vt:lpstr>
      <vt:lpstr>“Unit elastic demand”</vt:lpstr>
      <vt:lpstr>“Elastic demand”</vt:lpstr>
      <vt:lpstr>“Perfectly elastic demand”  (the other extreme)</vt:lpstr>
      <vt:lpstr>A few elasticities from the real world</vt:lpstr>
      <vt:lpstr>Elasticity of a Linear Demand Curve</vt:lpstr>
      <vt:lpstr>Price Elasticity and Total Revenue</vt:lpstr>
      <vt:lpstr>Price Elasticity and Total Revenue</vt:lpstr>
      <vt:lpstr>Price Elasticity and Total Revenue</vt:lpstr>
      <vt:lpstr>Price Elasticity and Total Revenue</vt:lpstr>
      <vt:lpstr>Price Elasticity and Total Revenue</vt:lpstr>
      <vt:lpstr>ACTIVE LEARNING   2    Elasticity and expenditure/revenue</vt:lpstr>
      <vt:lpstr>ACTIVE LEARNING   2    Answers</vt:lpstr>
      <vt:lpstr>ACTIVE LEARNING   2    Answers</vt:lpstr>
      <vt:lpstr>APPLICATION:  Does Drug Interdiction Increase or Decrease Drug-Related Crime?</vt:lpstr>
      <vt:lpstr>Policy 1:  Interdiction</vt:lpstr>
      <vt:lpstr>Policy 2:  Education</vt:lpstr>
      <vt:lpstr>Price Elasticity of Supply</vt:lpstr>
      <vt:lpstr>Price Elasticity of Supply</vt:lpstr>
      <vt:lpstr>The Variety of Supply Curves</vt:lpstr>
      <vt:lpstr>“Perfectly inelastic” (one extreme)</vt:lpstr>
      <vt:lpstr>“Inelastic”</vt:lpstr>
      <vt:lpstr>“Unit elastic”</vt:lpstr>
      <vt:lpstr>“Elastic”</vt:lpstr>
      <vt:lpstr>“Perfectly elastic”  (the other extreme)</vt:lpstr>
      <vt:lpstr>The Determinants of Supply Elasticity</vt:lpstr>
      <vt:lpstr>ACTIVE LEARNING   3    Elasticity and changes in equilibrium</vt:lpstr>
      <vt:lpstr>ACTIVE LEARNING   3    Answers</vt:lpstr>
      <vt:lpstr>ACTIVE LEARNING   3    Answers</vt:lpstr>
      <vt:lpstr>How the Price Elasticity of Supply Can Vary</vt:lpstr>
      <vt:lpstr>Other Elasticities</vt:lpstr>
      <vt:lpstr>Other Elasticities</vt:lpstr>
      <vt:lpstr>Cross-Price Elasticities in the News</vt:lpstr>
      <vt:lpstr>SUMMARY</vt:lpstr>
      <vt:lpstr>SUMMARY</vt:lpstr>
      <vt:lpstr>SUMMARY</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Windows User</cp:lastModifiedBy>
  <cp:revision>123</cp:revision>
  <dcterms:created xsi:type="dcterms:W3CDTF">2010-12-25T14:19:53Z</dcterms:created>
  <dcterms:modified xsi:type="dcterms:W3CDTF">2011-09-15T11:19:46Z</dcterms:modified>
</cp:coreProperties>
</file>