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5"/>
  </p:notesMasterIdLst>
  <p:handoutMasterIdLst>
    <p:handoutMasterId r:id="rId66"/>
  </p:handoutMasterIdLst>
  <p:sldIdLst>
    <p:sldId id="266" r:id="rId2"/>
    <p:sldId id="280"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277" r:id="rId19"/>
    <p:sldId id="311" r:id="rId20"/>
    <p:sldId id="312" r:id="rId21"/>
    <p:sldId id="313"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290" r:id="rId61"/>
    <p:sldId id="291" r:id="rId62"/>
    <p:sldId id="293" r:id="rId63"/>
    <p:sldId id="29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4D5"/>
    <a:srgbClr val="008080"/>
    <a:srgbClr val="777777"/>
    <a:srgbClr val="5F5F5F"/>
    <a:srgbClr val="006699"/>
    <a:srgbClr val="FFF2CD"/>
    <a:srgbClr val="AE1237"/>
    <a:srgbClr val="6C45BB"/>
    <a:srgbClr val="8E47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962" autoAdjust="0"/>
  </p:normalViewPr>
  <p:slideViewPr>
    <p:cSldViewPr>
      <p:cViewPr>
        <p:scale>
          <a:sx n="64" d="100"/>
          <a:sy n="64" d="100"/>
        </p:scale>
        <p:origin x="-360" y="-132"/>
      </p:cViewPr>
      <p:guideLst>
        <p:guide orient="horz" pos="768"/>
        <p:guide pos="288"/>
      </p:guideLst>
    </p:cSldViewPr>
  </p:slideViewPr>
  <p:notesTextViewPr>
    <p:cViewPr>
      <p:scale>
        <a:sx n="100" d="100"/>
        <a:sy n="100" d="100"/>
      </p:scale>
      <p:origin x="0" y="0"/>
    </p:cViewPr>
  </p:notesTextViewPr>
  <p:sorterViewPr>
    <p:cViewPr>
      <p:scale>
        <a:sx n="100" d="100"/>
        <a:sy n="100" d="100"/>
      </p:scale>
      <p:origin x="0" y="9504"/>
    </p:cViewPr>
  </p:sorterViewPr>
  <p:notesViewPr>
    <p:cSldViewPr>
      <p:cViewPr varScale="1">
        <p:scale>
          <a:sx n="82" d="100"/>
          <a:sy n="82" d="100"/>
        </p:scale>
        <p:origin x="-31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E79E32-8CED-4C08-A6D2-030AF5659E3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is perhaps the most important chapter in the textbook.   It’s worth mentioning to your students that investing extra time to master this chapter will make it easier for them to learn much of the subsequent material in the book. </a:t>
            </a:r>
          </a:p>
          <a:p>
            <a:pPr eaLnBrk="1" hangingPunct="1"/>
            <a:endParaRPr lang="en-US" dirty="0" smtClean="0"/>
          </a:p>
          <a:p>
            <a:pPr eaLnBrk="1" hangingPunct="1"/>
            <a:r>
              <a:rPr lang="en-US" dirty="0" smtClean="0"/>
              <a:t>This is also one of the longest chapters in the textbook, and this PowerPoint file is one of the most graph-intensive.  Many students taking economics for the first time have difficulty grasping the graphs, which are critically important in this and all subsequent chapters in the book.  So an extra degree of hand-holding might be appropriate.  </a:t>
            </a:r>
          </a:p>
          <a:p>
            <a:pPr eaLnBrk="1" hangingPunct="1"/>
            <a:endParaRPr lang="en-US" dirty="0" smtClean="0"/>
          </a:p>
          <a:p>
            <a:pPr eaLnBrk="1" hangingPunct="1"/>
            <a:r>
              <a:rPr lang="en-US" dirty="0" smtClean="0"/>
              <a:t>Accordingly, this PowerPoint has carefully detailed animations that build many of the graphs with great care.  For example, we show a demand or supply schedule next to the axes, and highlight each coordinate pair in the table as the corresponding point appears on the graph.  </a:t>
            </a:r>
          </a:p>
          <a:p>
            <a:pPr eaLnBrk="1" hangingPunct="1"/>
            <a:endParaRPr lang="en-US" dirty="0" smtClean="0"/>
          </a:p>
          <a:p>
            <a:pPr eaLnBrk="1" hangingPunct="1"/>
            <a:r>
              <a:rPr lang="en-US" dirty="0" smtClean="0"/>
              <a:t>Please be assured that the presentation of graphs is more streamlined in subsequent chapters.  In this early chapter, though, we do not want to leave any students behind.  </a:t>
            </a:r>
          </a:p>
          <a:p>
            <a:pPr eaLnBrk="1" hangingPunct="1"/>
            <a:endParaRPr lang="en-US" dirty="0" smtClean="0"/>
          </a:p>
          <a:p>
            <a:pPr eaLnBrk="1" hangingPunct="1"/>
            <a:r>
              <a:rPr lang="en-US" dirty="0" smtClean="0"/>
              <a:t>If your students are already very comfortable with scatter-type graphs, you may wish to simplify or turn off the animation on these slides, in order to get through them faster.</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39CC3C0-9F2C-4C6D-B37C-CB6B783D719A}" type="slidenum">
              <a:rPr lang="en-US" smtClean="0"/>
              <a:pPr/>
              <a:t>9</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2EE2ED-74E8-4082-8155-8CE661D2C9FD}" type="slidenum">
              <a:rPr lang="en-US" sz="1200">
                <a:cs typeface="Arial" charset="0"/>
              </a:rPr>
              <a:pPr algn="r"/>
              <a:t>9</a:t>
            </a:fld>
            <a:endParaRPr lang="en-US" sz="1200">
              <a:cs typeface="Arial"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pPr eaLnBrk="1" hangingPunct="1"/>
            <a:r>
              <a:rPr lang="en-US" smtClean="0"/>
              <a:t>Income is the first demand shifter discussed in this chapter of the textbook.  I chose to start with a different one (number of buyers), for the following reason: </a:t>
            </a:r>
          </a:p>
          <a:p>
            <a:pPr eaLnBrk="1" hangingPunct="1"/>
            <a:r>
              <a:rPr lang="en-US" smtClean="0"/>
              <a:t>In discussing the impact of changes in income on the demand curve, the textbook also introduces the concept of normal goods and inferior goods.   Students may find it easier to learn about curve shifts if the presentation focuses </a:t>
            </a:r>
            <a:r>
              <a:rPr lang="en-US" i="1" smtClean="0"/>
              <a:t>solely</a:t>
            </a:r>
            <a:r>
              <a:rPr lang="en-US" smtClean="0"/>
              <a:t> on a curve shift (at least initially) without simultaneously introducing other concepts.  </a:t>
            </a:r>
          </a:p>
          <a:p>
            <a:pPr eaLnBrk="1" hangingPunct="1"/>
            <a:endParaRPr lang="en-US" smtClean="0"/>
          </a:p>
          <a:p>
            <a:pPr eaLnBrk="1" hangingPunct="1"/>
            <a:r>
              <a:rPr lang="en-US" smtClean="0"/>
              <a:t>If you wish to present the demand shifters in the same order as they appear in the book, simply reorder the slides in this presentation.  </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263D812-AC53-4F30-8B46-2A75915BA6D3}" type="slidenum">
              <a:rPr lang="en-US" smtClean="0"/>
              <a:pPr/>
              <a:t>10</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50CCBB3-8994-4D68-97F4-7E1C368C13E7}" type="slidenum">
              <a:rPr lang="en-US" sz="1200">
                <a:cs typeface="Arial" charset="0"/>
              </a:rPr>
              <a:pPr algn="r"/>
              <a:t>10</a:t>
            </a:fld>
            <a:endParaRPr lang="en-US" sz="1200">
              <a:cs typeface="Arial"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pPr eaLnBrk="1" hangingPunct="1">
              <a:lnSpc>
                <a:spcPct val="90000"/>
              </a:lnSpc>
            </a:pPr>
            <a:r>
              <a:rPr lang="en-US" smtClean="0"/>
              <a:t>Beginning economics students often have trouble understanding the difference between a movement along the curve and a shift in the curve.  Here, the animation has been carefully designed to help students see that a shift in the curve results from an increase in quantity at each price.  </a:t>
            </a:r>
          </a:p>
          <a:p>
            <a:pPr eaLnBrk="1" hangingPunct="1">
              <a:lnSpc>
                <a:spcPct val="90000"/>
              </a:lnSpc>
            </a:pPr>
            <a:endParaRPr lang="en-US" smtClean="0"/>
          </a:p>
          <a:p>
            <a:pPr eaLnBrk="1" hangingPunct="1">
              <a:lnSpc>
                <a:spcPct val="90000"/>
              </a:lnSpc>
            </a:pPr>
            <a:r>
              <a:rPr lang="en-US" smtClean="0"/>
              <a:t>(A more realistic scenario would involve a non-parallel shift, where the horizontal distance of the shift would be greater for lower prices than higher ones. However, to remain consistent with the textbook, and to keep things simple, this slide shows a parallel shift.)</a:t>
            </a:r>
          </a:p>
          <a:p>
            <a:pPr eaLnBrk="1" hangingPunct="1">
              <a:lnSpc>
                <a:spcPct val="90000"/>
              </a:lnSpc>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C8BBADA-D56C-4404-95C0-455FE9E2A5C6}" type="slidenum">
              <a:rPr lang="en-US" smtClean="0"/>
              <a:pPr/>
              <a:t>11</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9CF185-7303-4FFF-AFCF-B81F9C8C053A}" type="slidenum">
              <a:rPr lang="en-US" sz="1200">
                <a:cs typeface="Arial" charset="0"/>
              </a:rPr>
              <a:pPr algn="r"/>
              <a:t>11</a:t>
            </a:fld>
            <a:endParaRPr lang="en-US" sz="1200">
              <a:cs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9D652A0-A98C-4FD9-82FC-4C8126403056}" type="slidenum">
              <a:rPr lang="en-US" smtClean="0"/>
              <a:pPr/>
              <a:t>12</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076E52A-9050-4BC1-8C6D-4D2FC41174AB}" type="slidenum">
              <a:rPr lang="en-US" sz="1200">
                <a:cs typeface="Arial" charset="0"/>
              </a:rPr>
              <a:pPr algn="r"/>
              <a:t>12</a:t>
            </a:fld>
            <a:endParaRPr lang="en-US" sz="1200">
              <a:cs typeface="Arial" charset="0"/>
            </a:endParaRPr>
          </a:p>
        </p:txBody>
      </p:sp>
      <p:sp>
        <p:nvSpPr>
          <p:cNvPr id="89092" name="Rectangle 2"/>
          <p:cNvSpPr>
            <a:spLocks noGrp="1" noRot="1" noChangeAspect="1" noChangeArrowheads="1" noTextEdit="1"/>
          </p:cNvSpPr>
          <p:nvPr>
            <p:ph type="sldImg"/>
          </p:nvPr>
        </p:nvSpPr>
        <p:spPr>
          <a:xfrm>
            <a:off x="1143000" y="534988"/>
            <a:ext cx="4572000" cy="3429000"/>
          </a:xfrm>
          <a:ln/>
        </p:spPr>
      </p:sp>
      <p:sp>
        <p:nvSpPr>
          <p:cNvPr id="89093" name="Rectangle 3"/>
          <p:cNvSpPr>
            <a:spLocks noGrp="1" noChangeArrowheads="1"/>
          </p:cNvSpPr>
          <p:nvPr>
            <p:ph type="body" idx="1"/>
          </p:nvPr>
        </p:nvSpPr>
        <p:spPr>
          <a:xfrm>
            <a:off x="685800" y="4248150"/>
            <a:ext cx="5486400" cy="4210050"/>
          </a:xfrm>
          <a:noFill/>
          <a:ln/>
        </p:spPr>
        <p:txBody>
          <a:bodyPr/>
          <a:lstStyle/>
          <a:p>
            <a:pPr eaLnBrk="1" hangingPunct="1"/>
            <a:r>
              <a:rPr lang="en-US" sz="1100" smtClean="0"/>
              <a:t>If you are willing to spend a couple extra minutes on substitutes and complements, and have a blackboard or whiteboard to draw on, here’s an idea:</a:t>
            </a:r>
          </a:p>
          <a:p>
            <a:pPr eaLnBrk="1" hangingPunct="1"/>
            <a:endParaRPr lang="en-US" sz="1100" smtClean="0"/>
          </a:p>
          <a:p>
            <a:pPr eaLnBrk="1" hangingPunct="1"/>
            <a:r>
              <a:rPr lang="en-US" sz="1100" smtClean="0"/>
              <a:t>Before (or instead of) showing this slide, draw the demand curve for hamburgers.  Pick a price, say $5, and draw a horizontal line at that price, extending from the vertical axis through the D curve and continuing to the right.  Suppose Q = 1000 when P = $5.  Label this on the horizontal axis.  </a:t>
            </a:r>
          </a:p>
          <a:p>
            <a:pPr eaLnBrk="1" hangingPunct="1"/>
            <a:endParaRPr lang="en-US" sz="1100" smtClean="0"/>
          </a:p>
          <a:p>
            <a:pPr eaLnBrk="1" hangingPunct="1"/>
            <a:r>
              <a:rPr lang="en-US" sz="1100" smtClean="0"/>
              <a:t>Now ask your students:   If pizza becomes more expensive, but price of hamburgers does not change, what would happen to the quantity of hamburgers demanded?  Would it remain at 1000, would it increase, or would it decrease?  Explain.  </a:t>
            </a:r>
          </a:p>
          <a:p>
            <a:pPr eaLnBrk="1" hangingPunct="1"/>
            <a:endParaRPr lang="en-US" sz="1100" smtClean="0"/>
          </a:p>
          <a:p>
            <a:pPr eaLnBrk="1" hangingPunct="1"/>
            <a:r>
              <a:rPr lang="en-US" sz="1100" smtClean="0"/>
              <a:t>Some and perhaps most students will see right away that people will want more hamburgers when the price of pizza rises.  After establishing this, note that the increase in the price of pizza caused an increase in the quantity demanded of hamburgers.  Then state the term “substitutes” and give the definition.  </a:t>
            </a:r>
          </a:p>
          <a:p>
            <a:pPr eaLnBrk="1" hangingPunct="1"/>
            <a:endParaRPr lang="en-US" sz="1100" smtClean="0"/>
          </a:p>
          <a:p>
            <a:pPr eaLnBrk="1" hangingPunct="1"/>
            <a:r>
              <a:rPr lang="en-US" sz="1100" smtClean="0"/>
              <a:t>Before giving the other examples (listed in the 3</a:t>
            </a:r>
            <a:r>
              <a:rPr lang="en-US" sz="1100" baseline="30000" smtClean="0"/>
              <a:t>rd</a:t>
            </a:r>
            <a:r>
              <a:rPr lang="en-US" sz="1100" smtClean="0"/>
              <a:t> bullet of this slide), do a similar exercise to develop the concept of complements.  Finally, give the examples of substitutes and complements from the 3</a:t>
            </a:r>
            <a:r>
              <a:rPr lang="en-US" sz="1100" baseline="30000" smtClean="0"/>
              <a:t>rd</a:t>
            </a:r>
            <a:r>
              <a:rPr lang="en-US" sz="1100" smtClean="0"/>
              <a:t> bullet point of this and the following slides, but mix up the order and ask students to identify whether each example is complements or substitutes. </a:t>
            </a:r>
          </a:p>
          <a:p>
            <a:pPr eaLnBrk="1" hangingPunct="1"/>
            <a:endParaRPr lang="en-US"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8E8689A-3D0F-4215-B449-950580090BDB}" type="slidenum">
              <a:rPr lang="en-US" smtClean="0"/>
              <a:pPr/>
              <a:t>13</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2B3CF8-5E4F-4CF1-804D-279C2997DF46}" type="slidenum">
              <a:rPr lang="en-US" sz="1200">
                <a:cs typeface="Arial" charset="0"/>
              </a:rPr>
              <a:pPr algn="r"/>
              <a:t>13</a:t>
            </a:fld>
            <a:endParaRPr lang="en-US" sz="1200">
              <a:cs typeface="Arial" charset="0"/>
            </a:endParaRPr>
          </a:p>
        </p:txBody>
      </p:sp>
      <p:sp>
        <p:nvSpPr>
          <p:cNvPr id="90116" name="Rectangle 2"/>
          <p:cNvSpPr>
            <a:spLocks noGrp="1" noRot="1" noChangeAspect="1" noChangeArrowheads="1" noTextEdit="1"/>
          </p:cNvSpPr>
          <p:nvPr>
            <p:ph type="sldImg"/>
          </p:nvPr>
        </p:nvSpPr>
        <p:spPr>
          <a:xfrm>
            <a:off x="1143000" y="534988"/>
            <a:ext cx="4572000" cy="3429000"/>
          </a:xfrm>
          <a:ln/>
        </p:spPr>
      </p:sp>
      <p:sp>
        <p:nvSpPr>
          <p:cNvPr id="9011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3C43E56-D856-4CF4-8524-A2B42C550DB3}" type="slidenum">
              <a:rPr lang="en-US" smtClean="0"/>
              <a:pPr/>
              <a:t>14</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24B2EC-B6BC-4413-86DC-84A87297B0A7}" type="slidenum">
              <a:rPr lang="en-US" sz="1200">
                <a:cs typeface="Arial" charset="0"/>
              </a:rPr>
              <a:pPr algn="r"/>
              <a:t>14</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DFECF77-B51E-48DD-AF2A-DD7C9E2B1852}" type="slidenum">
              <a:rPr lang="en-US" smtClean="0"/>
              <a:pPr/>
              <a:t>15</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FAD9BC-3529-47A8-85A2-5771AC275839}" type="slidenum">
              <a:rPr lang="en-US" sz="1200">
                <a:cs typeface="Arial" charset="0"/>
              </a:rPr>
              <a:pPr algn="r"/>
              <a:t>15</a:t>
            </a:fld>
            <a:endParaRPr lang="en-US" sz="1200">
              <a:cs typeface="Arial" charset="0"/>
            </a:endParaRPr>
          </a:p>
        </p:txBody>
      </p:sp>
      <p:sp>
        <p:nvSpPr>
          <p:cNvPr id="92164" name="Rectangle 2"/>
          <p:cNvSpPr>
            <a:spLocks noGrp="1" noRot="1" noChangeAspect="1" noChangeArrowheads="1" noTextEdit="1"/>
          </p:cNvSpPr>
          <p:nvPr>
            <p:ph type="sldImg"/>
          </p:nvPr>
        </p:nvSpPr>
        <p:spPr>
          <a:xfrm>
            <a:off x="1143000" y="534988"/>
            <a:ext cx="4572000" cy="3429000"/>
          </a:xfrm>
          <a:ln/>
        </p:spPr>
      </p:sp>
      <p:sp>
        <p:nvSpPr>
          <p:cNvPr id="9216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C74AB19-701C-45D5-A6B4-1CE816972774}" type="slidenum">
              <a:rPr lang="en-US" smtClean="0"/>
              <a:pPr/>
              <a:t>16</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6A1105-10AF-4B5E-86C8-E3A9CC461A7E}" type="slidenum">
              <a:rPr lang="en-US" sz="1200">
                <a:cs typeface="Arial" charset="0"/>
              </a:rPr>
              <a:pPr algn="r"/>
              <a:t>16</a:t>
            </a:fld>
            <a:endParaRPr lang="en-US" sz="1200">
              <a:cs typeface="Arial"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r>
              <a:rPr lang="en-US" dirty="0" smtClean="0"/>
              <a:t>Students should notice that the only determinant of quantity demanded that causes a movement along the curve is price.  Also notice:  price is one of the variables measured along the axes of the graph.  </a:t>
            </a:r>
          </a:p>
          <a:p>
            <a:pPr eaLnBrk="1" hangingPunct="1"/>
            <a:endParaRPr lang="en-US" dirty="0" smtClean="0"/>
          </a:p>
          <a:p>
            <a:pPr eaLnBrk="1" hangingPunct="1"/>
            <a:r>
              <a:rPr lang="en-US" dirty="0" smtClean="0"/>
              <a:t>Here’s a handy rule of thumb to help students remember whether the curve shifts:  If the variable causing demand to change is measured on one of the axes, you move along the curve.  If the variable that’s causing demand to change is NOT measured on either axis, then the curve shifts.  </a:t>
            </a:r>
          </a:p>
          <a:p>
            <a:pPr eaLnBrk="1" hangingPunct="1"/>
            <a:endParaRPr lang="en-US" dirty="0" smtClean="0"/>
          </a:p>
          <a:p>
            <a:pPr eaLnBrk="1" hangingPunct="1"/>
            <a:r>
              <a:rPr lang="en-US" dirty="0" smtClean="0"/>
              <a:t>This rule of thumb works with all curves in economics that involve an X-Y relationship,</a:t>
            </a:r>
            <a:r>
              <a:rPr lang="en-US" baseline="0" dirty="0" smtClean="0"/>
              <a:t> including </a:t>
            </a:r>
            <a:r>
              <a:rPr lang="en-US" dirty="0" smtClean="0"/>
              <a:t>the supply curve, the marginal cost curve, the IS and LM curves (not covered in this book), and many others, though it does not apply to curves drawn on time series graphs. </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In each case, there are only three possible answers:</a:t>
            </a:r>
          </a:p>
          <a:p>
            <a:pPr eaLnBrk="1" hangingPunct="1"/>
            <a:r>
              <a:rPr lang="en-US" dirty="0" smtClean="0"/>
              <a:t>- The curve shifts to the right</a:t>
            </a:r>
          </a:p>
          <a:p>
            <a:pPr eaLnBrk="1" hangingPunct="1"/>
            <a:r>
              <a:rPr lang="en-US" dirty="0" smtClean="0"/>
              <a:t>- The curve shifts to the left</a:t>
            </a:r>
          </a:p>
          <a:p>
            <a:pPr eaLnBrk="1" hangingPunct="1"/>
            <a:r>
              <a:rPr lang="en-US" dirty="0" smtClean="0"/>
              <a:t>- The curve does not shift (though there may be a movement along the curve)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004C564-1E49-4DB8-B911-39C48332AD63}" type="slidenum">
              <a:rPr lang="en-US" smtClean="0"/>
              <a:pPr/>
              <a:t>18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Point out to your students that there are no numbers or units on either axis, and we are using “P</a:t>
            </a:r>
            <a:r>
              <a:rPr lang="en-US" baseline="-25000" dirty="0" smtClean="0"/>
              <a:t>1</a:t>
            </a:r>
            <a:r>
              <a:rPr lang="en-US" dirty="0" smtClean="0"/>
              <a:t>” and “Q</a:t>
            </a:r>
            <a:r>
              <a:rPr lang="en-US" baseline="-25000" dirty="0" smtClean="0"/>
              <a:t>1</a:t>
            </a:r>
            <a:r>
              <a:rPr lang="en-US" dirty="0" smtClean="0"/>
              <a:t>” to represent the initial price and quantity, rather than specific numerical values.  Tell them that this is common, because in much economic analysis, the goal is only to see the direction of changes, not specific amounts.  (Besides, if we put numbers on this graph, they’d just have been made up, so why bother?)</a:t>
            </a:r>
          </a:p>
          <a:p>
            <a:pPr eaLnBrk="1" hangingPunct="1"/>
            <a:endParaRPr lang="en-US" dirty="0" smtClean="0"/>
          </a:p>
          <a:p>
            <a:pPr eaLnBrk="1" hangingPunct="1"/>
            <a:r>
              <a:rPr lang="en-US" dirty="0" smtClean="0"/>
              <a:t>Also point out the following:  </a:t>
            </a:r>
          </a:p>
          <a:p>
            <a:pPr eaLnBrk="1" hangingPunct="1"/>
            <a:r>
              <a:rPr lang="en-US" dirty="0" smtClean="0"/>
              <a:t>The price of music downloads is the same, but the quantity demanded is now higher.  In fact, this is the nature of a shift in a curve:  at any given price, the quantity is different than before.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510B974-CA21-4A65-823B-D57BA86F9D81}" type="slidenum">
              <a:rPr lang="en-US" smtClean="0"/>
              <a:pPr/>
              <a:t>19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1D933B2-2A1E-4C57-8B25-8B8A35642757}" type="slidenum">
              <a:rPr lang="en-US" smtClean="0"/>
              <a:pPr/>
              <a:t>20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DF3BB0C-1064-4B40-AA0B-86F2D0EDA48D}" type="slidenum">
              <a:rPr lang="en-US" smtClean="0"/>
              <a:pPr/>
              <a:t>21</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932B56-46BE-44B2-BD53-F7EDC312C561}" type="slidenum">
              <a:rPr lang="en-US" sz="1200">
                <a:cs typeface="Arial" charset="0"/>
              </a:rPr>
              <a:pPr algn="r"/>
              <a:t>21</a:t>
            </a:fld>
            <a:endParaRPr lang="en-US" sz="1200">
              <a:cs typeface="Arial"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r>
              <a:rPr lang="en-US" smtClean="0"/>
              <a:t>Supply comes from the behavior of sellers.  </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BE44B8A-7336-487D-A996-98AE87F47E23}" type="slidenum">
              <a:rPr lang="en-US" smtClean="0"/>
              <a:pPr/>
              <a:t>22</a:t>
            </a:fld>
            <a:endParaRPr lang="en-US" smtClean="0"/>
          </a:p>
        </p:txBody>
      </p:sp>
      <p:sp>
        <p:nvSpPr>
          <p:cNvPr id="993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706328-906B-46A4-956C-113F7F45253B}" type="slidenum">
              <a:rPr lang="en-US" sz="1200">
                <a:cs typeface="Arial" charset="0"/>
              </a:rPr>
              <a:pPr algn="r"/>
              <a:t>22</a:t>
            </a:fld>
            <a:endParaRPr lang="en-US" sz="1200">
              <a:cs typeface="Arial" charset="0"/>
            </a:endParaRPr>
          </a:p>
        </p:txBody>
      </p:sp>
      <p:sp>
        <p:nvSpPr>
          <p:cNvPr id="99332" name="Rectangle 2"/>
          <p:cNvSpPr>
            <a:spLocks noGrp="1" noRot="1" noChangeAspect="1" noChangeArrowheads="1" noTextEdit="1"/>
          </p:cNvSpPr>
          <p:nvPr>
            <p:ph type="sldImg"/>
          </p:nvPr>
        </p:nvSpPr>
        <p:spPr>
          <a:xfrm>
            <a:off x="1143000" y="534988"/>
            <a:ext cx="4572000" cy="3429000"/>
          </a:xfrm>
          <a:ln/>
        </p:spPr>
      </p:sp>
      <p:sp>
        <p:nvSpPr>
          <p:cNvPr id="9933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2158443-1C51-4148-969C-84CE6F3434F7}" type="slidenum">
              <a:rPr lang="en-US" smtClean="0"/>
              <a:pPr/>
              <a:t>23</a:t>
            </a:fld>
            <a:endParaRPr lang="en-US" smtClean="0"/>
          </a:p>
        </p:txBody>
      </p:sp>
      <p:sp>
        <p:nvSpPr>
          <p:cNvPr id="1003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F0EE070-BE04-46BE-A171-0C408877A5D7}" type="slidenum">
              <a:rPr lang="en-US" sz="1200">
                <a:cs typeface="Arial" charset="0"/>
              </a:rPr>
              <a:pPr algn="r"/>
              <a:t>23</a:t>
            </a:fld>
            <a:endParaRPr lang="en-US" sz="1200">
              <a:cs typeface="Arial" charset="0"/>
            </a:endParaRPr>
          </a:p>
        </p:txBody>
      </p:sp>
      <p:sp>
        <p:nvSpPr>
          <p:cNvPr id="100356" name="Rectangle 2"/>
          <p:cNvSpPr>
            <a:spLocks noGrp="1" noRot="1" noChangeAspect="1" noChangeArrowheads="1" noTextEdit="1"/>
          </p:cNvSpPr>
          <p:nvPr>
            <p:ph type="sldImg"/>
          </p:nvPr>
        </p:nvSpPr>
        <p:spPr>
          <a:xfrm>
            <a:off x="1143000" y="534988"/>
            <a:ext cx="4572000" cy="3429000"/>
          </a:xfrm>
          <a:ln/>
        </p:spPr>
      </p:sp>
      <p:sp>
        <p:nvSpPr>
          <p:cNvPr id="10035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EA37BFD-7300-42E8-B5BC-AF15363A1860}" type="slidenum">
              <a:rPr lang="en-US" smtClean="0"/>
              <a:pPr/>
              <a:t>24</a:t>
            </a:fld>
            <a:endParaRPr lang="en-US" smtClean="0"/>
          </a:p>
        </p:txBody>
      </p:sp>
      <p:sp>
        <p:nvSpPr>
          <p:cNvPr id="1013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BFCFD7-41EE-4014-B336-F190BB36FF21}" type="slidenum">
              <a:rPr lang="en-US" sz="1200">
                <a:cs typeface="Arial" charset="0"/>
              </a:rPr>
              <a:pPr algn="r"/>
              <a:t>24</a:t>
            </a:fld>
            <a:endParaRPr lang="en-US" sz="1200">
              <a:cs typeface="Arial"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r>
              <a:rPr lang="en-US" smtClean="0"/>
              <a:t>Again, the assumption of only two sellers is a clear violation of perfect competition.  However, it’s much easier for students to learn how the market supply curve relates to individual supplies in the two-seller case.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FA245A0-7640-4B5D-BC87-D453E48691E4}" type="slidenum">
              <a:rPr lang="en-US" smtClean="0"/>
              <a:pPr/>
              <a:t>25</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B6184B-4F25-414B-AF2A-AB0299BAEB4D}" type="slidenum">
              <a:rPr lang="en-US" sz="1200">
                <a:cs typeface="Arial" charset="0"/>
              </a:rPr>
              <a:pPr algn="r"/>
              <a:t>25</a:t>
            </a:fld>
            <a:endParaRPr lang="en-US" sz="1200">
              <a:cs typeface="Arial"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lnSpc>
                <a:spcPct val="90000"/>
              </a:lnSpc>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66F0D59-68EF-4357-BED2-7D45EBFC85E0}" type="slidenum">
              <a:rPr lang="en-US" smtClean="0"/>
              <a:pPr/>
              <a:t>26</a:t>
            </a:fld>
            <a:endParaRPr lang="en-US" smtClean="0"/>
          </a:p>
        </p:txBody>
      </p:sp>
      <p:sp>
        <p:nvSpPr>
          <p:cNvPr id="1034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11C46A0-1226-4107-B37B-F31A01F88D86}" type="slidenum">
              <a:rPr lang="en-US" sz="1200">
                <a:cs typeface="Arial" charset="0"/>
              </a:rPr>
              <a:pPr algn="r"/>
              <a:t>26</a:t>
            </a:fld>
            <a:endParaRPr lang="en-US" sz="1200">
              <a:cs typeface="Arial" charset="0"/>
            </a:endParaRPr>
          </a:p>
        </p:txBody>
      </p:sp>
      <p:sp>
        <p:nvSpPr>
          <p:cNvPr id="103428" name="Rectangle 2"/>
          <p:cNvSpPr>
            <a:spLocks noGrp="1" noRot="1" noChangeAspect="1" noChangeArrowheads="1" noTextEdit="1"/>
          </p:cNvSpPr>
          <p:nvPr>
            <p:ph type="sldImg"/>
          </p:nvPr>
        </p:nvSpPr>
        <p:spPr>
          <a:xfrm>
            <a:off x="1143000" y="534988"/>
            <a:ext cx="4572000" cy="3429000"/>
          </a:xfrm>
          <a:ln/>
        </p:spPr>
      </p:sp>
      <p:sp>
        <p:nvSpPr>
          <p:cNvPr id="10342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“Non-price determinants of supply” simply means the things—other than the price of a good—that determine sellers’ supply of the good.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3153563-5536-4AAE-BA89-BC05EC86165C}" type="slidenum">
              <a:rPr lang="en-US" smtClean="0"/>
              <a:pPr/>
              <a:t>27</a:t>
            </a:fld>
            <a:endParaRPr lang="en-US" smtClean="0"/>
          </a:p>
        </p:txBody>
      </p:sp>
      <p:sp>
        <p:nvSpPr>
          <p:cNvPr id="1044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25FCC5-9E4A-447E-AB76-574CD1346827}" type="slidenum">
              <a:rPr lang="en-US" sz="1200">
                <a:cs typeface="Arial" charset="0"/>
              </a:rPr>
              <a:pPr algn="r"/>
              <a:t>27</a:t>
            </a:fld>
            <a:endParaRPr lang="en-US" sz="1200">
              <a:cs typeface="Arial" charset="0"/>
            </a:endParaRPr>
          </a:p>
        </p:txBody>
      </p:sp>
      <p:sp>
        <p:nvSpPr>
          <p:cNvPr id="104452" name="Rectangle 2"/>
          <p:cNvSpPr>
            <a:spLocks noGrp="1" noRot="1" noChangeAspect="1" noChangeArrowheads="1" noTextEdit="1"/>
          </p:cNvSpPr>
          <p:nvPr>
            <p:ph type="sldImg"/>
          </p:nvPr>
        </p:nvSpPr>
        <p:spPr>
          <a:xfrm>
            <a:off x="1143000" y="534988"/>
            <a:ext cx="4572000" cy="3429000"/>
          </a:xfrm>
          <a:ln/>
        </p:spPr>
      </p:sp>
      <p:sp>
        <p:nvSpPr>
          <p:cNvPr id="104453"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the second bullet point, “output price” just means the price of the good that firms are producing and selling.  I have used “output price” here to distinguish it from “input prices.”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C94C673-9BFE-48F8-84B1-319110EC7D01}" type="slidenum">
              <a:rPr lang="en-US" smtClean="0"/>
              <a:pPr/>
              <a:t>28</a:t>
            </a:fld>
            <a:endParaRPr lang="en-US" smtClean="0"/>
          </a:p>
        </p:txBody>
      </p:sp>
      <p:sp>
        <p:nvSpPr>
          <p:cNvPr id="1054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9CE9FF0-E104-458F-AAC4-016E84B72751}" type="slidenum">
              <a:rPr lang="en-US" sz="1200">
                <a:cs typeface="Arial" charset="0"/>
              </a:rPr>
              <a:pPr algn="r"/>
              <a:t>28</a:t>
            </a:fld>
            <a:endParaRPr lang="en-US" sz="1200">
              <a:cs typeface="Arial"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lnSpc>
                <a:spcPct val="90000"/>
              </a:lnSpc>
            </a:pPr>
            <a:r>
              <a:rPr lang="en-US" smtClean="0"/>
              <a:t>Again, the animation here is carefully designed to help make clear that a shift in the supply curve means that there is a change in the quantity supplied at each possible price.  If it seems tedious, you can turn it off.  </a:t>
            </a:r>
          </a:p>
          <a:p>
            <a:pPr eaLnBrk="1" hangingPunct="1">
              <a:lnSpc>
                <a:spcPct val="90000"/>
              </a:lnSpc>
            </a:pPr>
            <a:endParaRPr lang="en-US" smtClean="0"/>
          </a:p>
          <a:p>
            <a:pPr eaLnBrk="1" hangingPunct="1">
              <a:lnSpc>
                <a:spcPct val="90000"/>
              </a:lnSpc>
            </a:pPr>
            <a:r>
              <a:rPr lang="en-US" smtClean="0"/>
              <a:t>In any case, be assured that, by the end of this chapter, the animation of curve shifts will be streamlined and simplified.  </a:t>
            </a:r>
          </a:p>
          <a:p>
            <a:pPr eaLnBrk="1" hangingPunct="1">
              <a:lnSpc>
                <a:spcPct val="90000"/>
              </a:lnSpc>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B2B3B68-2093-40F5-987D-42DC2C628D66}" type="slidenum">
              <a:rPr lang="en-US" smtClean="0"/>
              <a:pPr/>
              <a:t>2</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2EBF3A-1DCF-4E25-A2B8-EAA660BB9352}" type="slidenum">
              <a:rPr lang="en-US" sz="1200">
                <a:cs typeface="Arial" charset="0"/>
              </a:rPr>
              <a:pPr algn="r"/>
              <a:t>2</a:t>
            </a:fld>
            <a:endParaRPr lang="en-US" sz="1200">
              <a:cs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dirty="0" smtClean="0"/>
              <a:t>In the real world, there are relatively few </a:t>
            </a:r>
            <a:r>
              <a:rPr lang="en-US" u="sng" dirty="0" smtClean="0"/>
              <a:t>perfectly</a:t>
            </a:r>
            <a:r>
              <a:rPr lang="en-US" dirty="0" smtClean="0"/>
              <a:t> competitive markets.  Most goods come in lots of different varieties—including ice cream, the example in the textbook.  And there are many markets in which the number of firms is small enough that some of them have the ability to affect the market price.  </a:t>
            </a:r>
          </a:p>
          <a:p>
            <a:pPr eaLnBrk="1" hangingPunct="1"/>
            <a:endParaRPr lang="en-US" dirty="0" smtClean="0"/>
          </a:p>
          <a:p>
            <a:pPr eaLnBrk="1" hangingPunct="1"/>
            <a:r>
              <a:rPr lang="en-US" dirty="0" smtClean="0"/>
              <a:t>For now, though, we look at supply and demand in perfectly competitive markets, for two reasons:  First, it’s easier to learn.  Understanding perfectly competitive markets makes it a lot easier to learn the more realistic but complicated analysis of imperfectly competitive markets.  Second, despite the lack of realism, the perfectly competitive model can teach us a LOT about how the world works, as we will see many times in the chapters that follow.  </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CDB39C4-6733-43B1-8D2E-2610CE3CAAEA}" type="slidenum">
              <a:rPr lang="en-US" smtClean="0"/>
              <a:pPr/>
              <a:t>29</a:t>
            </a:fld>
            <a:endParaRPr lang="en-US" smtClean="0"/>
          </a:p>
        </p:txBody>
      </p:sp>
      <p:sp>
        <p:nvSpPr>
          <p:cNvPr id="1064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3EDE18-0FD9-4FC7-BC26-DA6673BC5F6B}" type="slidenum">
              <a:rPr lang="en-US" sz="1200">
                <a:cs typeface="Arial" charset="0"/>
              </a:rPr>
              <a:pPr algn="r"/>
              <a:t>29</a:t>
            </a:fld>
            <a:endParaRPr lang="en-US" sz="1200">
              <a:cs typeface="Arial" charset="0"/>
            </a:endParaRPr>
          </a:p>
        </p:txBody>
      </p:sp>
      <p:sp>
        <p:nvSpPr>
          <p:cNvPr id="106500" name="Rectangle 2"/>
          <p:cNvSpPr>
            <a:spLocks noGrp="1" noRot="1" noChangeAspect="1" noChangeArrowheads="1" noTextEdit="1"/>
          </p:cNvSpPr>
          <p:nvPr>
            <p:ph type="sldImg"/>
          </p:nvPr>
        </p:nvSpPr>
        <p:spPr>
          <a:xfrm>
            <a:off x="1143000" y="534988"/>
            <a:ext cx="4572000" cy="3429000"/>
          </a:xfrm>
          <a:ln/>
        </p:spPr>
      </p:sp>
      <p:sp>
        <p:nvSpPr>
          <p:cNvPr id="1065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0679604-77E9-48FA-BC08-21C96405BD47}" type="slidenum">
              <a:rPr lang="en-US" smtClean="0"/>
              <a:pPr/>
              <a:t>30</a:t>
            </a:fld>
            <a:endParaRPr lang="en-US" smtClean="0"/>
          </a:p>
        </p:txBody>
      </p:sp>
      <p:sp>
        <p:nvSpPr>
          <p:cNvPr id="1075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4538A4-4389-4C71-A963-B7920D376595}" type="slidenum">
              <a:rPr lang="en-US" sz="1200">
                <a:cs typeface="Arial" charset="0"/>
              </a:rPr>
              <a:pPr algn="r"/>
              <a:t>30</a:t>
            </a:fld>
            <a:endParaRPr lang="en-US" sz="1200">
              <a:cs typeface="Arial" charset="0"/>
            </a:endParaRPr>
          </a:p>
        </p:txBody>
      </p:sp>
      <p:sp>
        <p:nvSpPr>
          <p:cNvPr id="107524" name="Rectangle 2"/>
          <p:cNvSpPr>
            <a:spLocks noGrp="1" noRot="1" noChangeAspect="1" noChangeArrowheads="1" noTextEdit="1"/>
          </p:cNvSpPr>
          <p:nvPr>
            <p:ph type="sldImg"/>
          </p:nvPr>
        </p:nvSpPr>
        <p:spPr>
          <a:xfrm>
            <a:off x="1143000" y="534988"/>
            <a:ext cx="4572000" cy="3429000"/>
          </a:xfrm>
          <a:ln/>
        </p:spPr>
      </p:sp>
      <p:sp>
        <p:nvSpPr>
          <p:cNvPr id="10752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A45763A-EBDB-468C-9CDF-AE4C54B4F075}" type="slidenum">
              <a:rPr lang="en-US" smtClean="0"/>
              <a:pPr/>
              <a:t>31</a:t>
            </a:fld>
            <a:endParaRPr lang="en-US" smtClean="0"/>
          </a:p>
        </p:txBody>
      </p:sp>
      <p:sp>
        <p:nvSpPr>
          <p:cNvPr id="1085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7D8A00-340C-4F22-BA7E-C79658ECC660}" type="slidenum">
              <a:rPr lang="en-US" sz="1200">
                <a:cs typeface="Arial" charset="0"/>
              </a:rPr>
              <a:pPr algn="r"/>
              <a:t>31</a:t>
            </a:fld>
            <a:endParaRPr lang="en-US" sz="1200">
              <a:cs typeface="Arial"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6C07D4A-0318-4AC5-921B-ED54659B42C0}" type="slidenum">
              <a:rPr lang="en-US" smtClean="0"/>
              <a:pPr/>
              <a:t>32</a:t>
            </a:fld>
            <a:endParaRPr lang="en-US" smtClean="0"/>
          </a:p>
        </p:txBody>
      </p:sp>
      <p:sp>
        <p:nvSpPr>
          <p:cNvPr id="109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C85071-8657-42B4-8E87-0EF851CE6871}" type="slidenum">
              <a:rPr lang="en-US" sz="1200">
                <a:cs typeface="Arial" charset="0"/>
              </a:rPr>
              <a:pPr algn="r"/>
              <a:t>32</a:t>
            </a:fld>
            <a:endParaRPr lang="en-US" sz="1200">
              <a:cs typeface="Arial"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8E5304F-3778-41A2-9DDC-2993BE9CB262}" type="slidenum">
              <a:rPr lang="en-US" smtClean="0"/>
              <a:pPr/>
              <a:t>33</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“Tax return preparation software” means programs like TurboTax by Quicken and TaxCut by H&amp;R Block.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393327B-3030-457F-9BCA-87D8B210115B}" type="slidenum">
              <a:rPr lang="en-US" smtClean="0"/>
              <a:pPr/>
              <a:t>34</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CA6B86-A17F-45BC-8CF9-6A905735A6E7}" type="slidenum">
              <a:rPr lang="en-US" smtClean="0"/>
              <a:pPr/>
              <a:t>35</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583B39B-D264-4545-8EC3-D68CF49A0E73}" type="slidenum">
              <a:rPr lang="en-US" smtClean="0"/>
              <a:pPr/>
              <a:t>36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9456C8F-F3C5-4621-B39F-15E78CFF9C4D}" type="slidenum">
              <a:rPr lang="en-US" smtClean="0"/>
              <a:pPr/>
              <a:t>37</a:t>
            </a:fld>
            <a:endParaRPr lang="en-US" smtClean="0"/>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CAEC8E4-FE5C-4910-82A4-AE98DC841B85}" type="slidenum">
              <a:rPr lang="en-US" sz="1200">
                <a:cs typeface="Arial" charset="0"/>
              </a:rPr>
              <a:pPr algn="r"/>
              <a:t>37</a:t>
            </a:fld>
            <a:endParaRPr lang="en-US" sz="1200">
              <a:cs typeface="Arial" charset="0"/>
            </a:endParaRPr>
          </a:p>
        </p:txBody>
      </p:sp>
      <p:sp>
        <p:nvSpPr>
          <p:cNvPr id="114692" name="Rectangle 2"/>
          <p:cNvSpPr>
            <a:spLocks noGrp="1" noRot="1" noChangeAspect="1" noChangeArrowheads="1" noTextEdit="1"/>
          </p:cNvSpPr>
          <p:nvPr>
            <p:ph type="sldImg"/>
          </p:nvPr>
        </p:nvSpPr>
        <p:spPr>
          <a:xfrm>
            <a:off x="1143000" y="534988"/>
            <a:ext cx="4572000" cy="3429000"/>
          </a:xfrm>
          <a:ln/>
        </p:spPr>
      </p:sp>
      <p:sp>
        <p:nvSpPr>
          <p:cNvPr id="11469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We now return to the latte example to illustrate the concepts of equilibrium: shortage and surplus.  </a:t>
            </a:r>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B077189-3D0F-4323-A22B-CDB0BA7953B5}" type="slidenum">
              <a:rPr lang="en-US" smtClean="0"/>
              <a:pPr/>
              <a:t>38</a:t>
            </a:fld>
            <a:endParaRPr lang="en-US" smtClean="0"/>
          </a:p>
        </p:txBody>
      </p:sp>
      <p:sp>
        <p:nvSpPr>
          <p:cNvPr id="1157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50CC54-D975-41AB-A407-D1FC39A2D0FC}" type="slidenum">
              <a:rPr lang="en-US" sz="1200">
                <a:cs typeface="Arial" charset="0"/>
              </a:rPr>
              <a:pPr algn="r"/>
              <a:t>38</a:t>
            </a:fld>
            <a:endParaRPr lang="en-US" sz="1200">
              <a:cs typeface="Arial" charset="0"/>
            </a:endParaRPr>
          </a:p>
        </p:txBody>
      </p:sp>
      <p:sp>
        <p:nvSpPr>
          <p:cNvPr id="115716" name="Rectangle 2"/>
          <p:cNvSpPr>
            <a:spLocks noGrp="1" noRot="1" noChangeAspect="1" noChangeArrowheads="1" noTextEdit="1"/>
          </p:cNvSpPr>
          <p:nvPr>
            <p:ph type="sldImg"/>
          </p:nvPr>
        </p:nvSpPr>
        <p:spPr>
          <a:xfrm>
            <a:off x="1143000" y="534988"/>
            <a:ext cx="4572000" cy="3429000"/>
          </a:xfrm>
          <a:ln/>
        </p:spPr>
      </p:sp>
      <p:sp>
        <p:nvSpPr>
          <p:cNvPr id="11571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B86354B-C687-4C7F-B60C-57DE84838DE8}" type="slidenum">
              <a:rPr lang="en-US" smtClean="0"/>
              <a:pPr/>
              <a:t>3</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AE7E6E-B7C6-4038-9AED-0F5AA2CB1BAC}" type="slidenum">
              <a:rPr lang="en-US" sz="1200">
                <a:cs typeface="Arial" charset="0"/>
              </a:rPr>
              <a:pPr algn="r"/>
              <a:t>3</a:t>
            </a:fld>
            <a:endParaRPr lang="en-US" sz="1200">
              <a:cs typeface="Arial"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smtClean="0"/>
              <a:t>Demand comes from the behavior of buyers.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A1CFA3-84FA-436A-B588-F4D80020B4CC}" type="slidenum">
              <a:rPr lang="en-US" smtClean="0"/>
              <a:pPr/>
              <a:t>39</a:t>
            </a:fld>
            <a:endParaRPr lang="en-US" smtClean="0"/>
          </a:p>
        </p:txBody>
      </p:sp>
      <p:sp>
        <p:nvSpPr>
          <p:cNvPr id="1167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DAC30E-2D11-459B-93DF-AA82394B2D85}" type="slidenum">
              <a:rPr lang="en-US" sz="1200">
                <a:cs typeface="Arial" charset="0"/>
              </a:rPr>
              <a:pPr algn="r"/>
              <a:t>39</a:t>
            </a:fld>
            <a:endParaRPr lang="en-US" sz="1200">
              <a:cs typeface="Arial" charset="0"/>
            </a:endParaRPr>
          </a:p>
        </p:txBody>
      </p:sp>
      <p:sp>
        <p:nvSpPr>
          <p:cNvPr id="116740" name="Rectangle 2"/>
          <p:cNvSpPr>
            <a:spLocks noGrp="1" noRot="1" noChangeAspect="1" noChangeArrowheads="1" noTextEdit="1"/>
          </p:cNvSpPr>
          <p:nvPr>
            <p:ph type="sldImg"/>
          </p:nvPr>
        </p:nvSpPr>
        <p:spPr>
          <a:xfrm>
            <a:off x="1143000" y="534988"/>
            <a:ext cx="4572000" cy="3429000"/>
          </a:xfrm>
          <a:ln/>
        </p:spPr>
      </p:sp>
      <p:sp>
        <p:nvSpPr>
          <p:cNvPr id="1167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17B8589-5EB0-4AA5-8B78-3D58592E8745}" type="slidenum">
              <a:rPr lang="en-US" smtClean="0"/>
              <a:pPr/>
              <a:t>40</a:t>
            </a:fld>
            <a:endParaRPr lang="en-US" smtClean="0"/>
          </a:p>
        </p:txBody>
      </p:sp>
      <p:sp>
        <p:nvSpPr>
          <p:cNvPr id="117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9F9173-3C62-4F59-AB27-9A396742A1A1}" type="slidenum">
              <a:rPr lang="en-US" sz="1200">
                <a:cs typeface="Arial" charset="0"/>
              </a:rPr>
              <a:pPr algn="r"/>
              <a:t>40</a:t>
            </a:fld>
            <a:endParaRPr lang="en-US" sz="1200">
              <a:cs typeface="Arial" charset="0"/>
            </a:endParaRPr>
          </a:p>
        </p:txBody>
      </p:sp>
      <p:sp>
        <p:nvSpPr>
          <p:cNvPr id="117764" name="Rectangle 2"/>
          <p:cNvSpPr>
            <a:spLocks noGrp="1" noRot="1" noChangeAspect="1" noChangeArrowheads="1" noTextEdit="1"/>
          </p:cNvSpPr>
          <p:nvPr>
            <p:ph type="sldImg"/>
          </p:nvPr>
        </p:nvSpPr>
        <p:spPr>
          <a:xfrm>
            <a:off x="1143000" y="534988"/>
            <a:ext cx="4572000" cy="3429000"/>
          </a:xfrm>
          <a:ln/>
        </p:spPr>
      </p:sp>
      <p:sp>
        <p:nvSpPr>
          <p:cNvPr id="11776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170599-52F1-4901-8A1E-60790C95F450}" type="slidenum">
              <a:rPr lang="en-US" smtClean="0"/>
              <a:pPr/>
              <a:t>41</a:t>
            </a:fld>
            <a:endParaRPr lang="en-US" smtClean="0"/>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ED4123-7071-4DDE-A221-50D4676A4CFA}" type="slidenum">
              <a:rPr lang="en-US" sz="1200">
                <a:cs typeface="Arial" charset="0"/>
              </a:rPr>
              <a:pPr algn="r"/>
              <a:t>41</a:t>
            </a:fld>
            <a:endParaRPr lang="en-US" sz="1200">
              <a:cs typeface="Arial" charset="0"/>
            </a:endParaRPr>
          </a:p>
        </p:txBody>
      </p:sp>
      <p:sp>
        <p:nvSpPr>
          <p:cNvPr id="118788" name="Rectangle 2"/>
          <p:cNvSpPr>
            <a:spLocks noGrp="1" noRot="1" noChangeAspect="1" noChangeArrowheads="1" noTextEdit="1"/>
          </p:cNvSpPr>
          <p:nvPr>
            <p:ph type="sldImg"/>
          </p:nvPr>
        </p:nvSpPr>
        <p:spPr>
          <a:xfrm>
            <a:off x="1143000" y="534988"/>
            <a:ext cx="4572000" cy="3429000"/>
          </a:xfrm>
          <a:ln/>
        </p:spPr>
      </p:sp>
      <p:sp>
        <p:nvSpPr>
          <p:cNvPr id="11878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86703E1-3686-4F3F-994E-E09786218642}" type="slidenum">
              <a:rPr lang="en-US" smtClean="0"/>
              <a:pPr/>
              <a:t>42</a:t>
            </a:fld>
            <a:endParaRPr lang="en-US" smtClean="0"/>
          </a:p>
        </p:txBody>
      </p:sp>
      <p:sp>
        <p:nvSpPr>
          <p:cNvPr id="1198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C346032-E231-4CB3-BC61-B9BD28CF804C}" type="slidenum">
              <a:rPr lang="en-US" sz="1200">
                <a:cs typeface="Arial" charset="0"/>
              </a:rPr>
              <a:pPr algn="r"/>
              <a:t>42</a:t>
            </a:fld>
            <a:endParaRPr lang="en-US" sz="1200">
              <a:cs typeface="Arial" charset="0"/>
            </a:endParaRPr>
          </a:p>
        </p:txBody>
      </p:sp>
      <p:sp>
        <p:nvSpPr>
          <p:cNvPr id="119812" name="Rectangle 2"/>
          <p:cNvSpPr>
            <a:spLocks noGrp="1" noRot="1" noChangeAspect="1" noChangeArrowheads="1" noTextEdit="1"/>
          </p:cNvSpPr>
          <p:nvPr>
            <p:ph type="sldImg"/>
          </p:nvPr>
        </p:nvSpPr>
        <p:spPr>
          <a:xfrm>
            <a:off x="1143000" y="534988"/>
            <a:ext cx="4572000" cy="3429000"/>
          </a:xfrm>
          <a:ln/>
        </p:spPr>
      </p:sp>
      <p:sp>
        <p:nvSpPr>
          <p:cNvPr id="11981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E603919-E95F-4EE7-8CAB-68DCD709886E}" type="slidenum">
              <a:rPr lang="en-US" smtClean="0"/>
              <a:pPr/>
              <a:t>43</a:t>
            </a:fld>
            <a:endParaRPr lang="en-US" smtClean="0"/>
          </a:p>
        </p:txBody>
      </p:sp>
      <p:sp>
        <p:nvSpPr>
          <p:cNvPr id="1208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B043095-E167-4359-A1B2-B3D16CC84EA8}" type="slidenum">
              <a:rPr lang="en-US" sz="1200">
                <a:cs typeface="Arial" charset="0"/>
              </a:rPr>
              <a:pPr algn="r"/>
              <a:t>43</a:t>
            </a:fld>
            <a:endParaRPr lang="en-US" sz="1200">
              <a:cs typeface="Arial" charset="0"/>
            </a:endParaRPr>
          </a:p>
        </p:txBody>
      </p:sp>
      <p:sp>
        <p:nvSpPr>
          <p:cNvPr id="120836" name="Rectangle 2"/>
          <p:cNvSpPr>
            <a:spLocks noGrp="1" noRot="1" noChangeAspect="1" noChangeArrowheads="1" noTextEdit="1"/>
          </p:cNvSpPr>
          <p:nvPr>
            <p:ph type="sldImg"/>
          </p:nvPr>
        </p:nvSpPr>
        <p:spPr>
          <a:xfrm>
            <a:off x="1143000" y="534988"/>
            <a:ext cx="4572000" cy="3429000"/>
          </a:xfrm>
          <a:ln/>
        </p:spPr>
      </p:sp>
      <p:sp>
        <p:nvSpPr>
          <p:cNvPr id="12083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7697E10-0AC9-408A-8D86-91ED18553E91}" type="slidenum">
              <a:rPr lang="en-US" smtClean="0"/>
              <a:pPr/>
              <a:t>44</a:t>
            </a:fld>
            <a:endParaRPr lang="en-US" smtClean="0"/>
          </a:p>
        </p:txBody>
      </p:sp>
      <p:sp>
        <p:nvSpPr>
          <p:cNvPr id="1218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362E76-B770-4F37-8A4D-84D945A6456D}" type="slidenum">
              <a:rPr lang="en-US" sz="1200">
                <a:cs typeface="Arial" charset="0"/>
              </a:rPr>
              <a:pPr algn="r"/>
              <a:t>44</a:t>
            </a:fld>
            <a:endParaRPr lang="en-US" sz="1200">
              <a:cs typeface="Arial" charset="0"/>
            </a:endParaRPr>
          </a:p>
        </p:txBody>
      </p:sp>
      <p:sp>
        <p:nvSpPr>
          <p:cNvPr id="121860" name="Rectangle 2"/>
          <p:cNvSpPr>
            <a:spLocks noGrp="1" noRot="1" noChangeAspect="1" noChangeArrowheads="1" noTextEdit="1"/>
          </p:cNvSpPr>
          <p:nvPr>
            <p:ph type="sldImg"/>
          </p:nvPr>
        </p:nvSpPr>
        <p:spPr>
          <a:xfrm>
            <a:off x="1143000" y="534988"/>
            <a:ext cx="4572000" cy="3429000"/>
          </a:xfrm>
          <a:ln/>
        </p:spPr>
      </p:sp>
      <p:sp>
        <p:nvSpPr>
          <p:cNvPr id="12186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03245E5-0DFF-4B53-A3DD-E1715E41F70C}" type="slidenum">
              <a:rPr lang="en-US" smtClean="0"/>
              <a:pPr/>
              <a:t>45</a:t>
            </a:fld>
            <a:endParaRPr lang="en-US" smtClean="0"/>
          </a:p>
        </p:txBody>
      </p:sp>
      <p:sp>
        <p:nvSpPr>
          <p:cNvPr id="1228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2D7358-4DA0-4F8E-A94F-0E686D117D1E}" type="slidenum">
              <a:rPr lang="en-US" sz="1200">
                <a:cs typeface="Arial" charset="0"/>
              </a:rPr>
              <a:pPr algn="r"/>
              <a:t>45</a:t>
            </a:fld>
            <a:endParaRPr lang="en-US" sz="1200">
              <a:cs typeface="Arial" charset="0"/>
            </a:endParaRPr>
          </a:p>
        </p:txBody>
      </p:sp>
      <p:sp>
        <p:nvSpPr>
          <p:cNvPr id="122884" name="Rectangle 2"/>
          <p:cNvSpPr>
            <a:spLocks noGrp="1" noRot="1" noChangeAspect="1" noChangeArrowheads="1" noTextEdit="1"/>
          </p:cNvSpPr>
          <p:nvPr>
            <p:ph type="sldImg"/>
          </p:nvPr>
        </p:nvSpPr>
        <p:spPr>
          <a:xfrm>
            <a:off x="1143000" y="534988"/>
            <a:ext cx="4572000" cy="3429000"/>
          </a:xfrm>
          <a:ln/>
        </p:spPr>
      </p:sp>
      <p:sp>
        <p:nvSpPr>
          <p:cNvPr id="12288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5E295CC-8979-4C99-A019-E1AFC4F8DC4C}" type="slidenum">
              <a:rPr lang="en-US" smtClean="0"/>
              <a:pPr/>
              <a:t>46</a:t>
            </a:fld>
            <a:endParaRPr lang="en-US" smtClean="0"/>
          </a:p>
        </p:txBody>
      </p:sp>
      <p:sp>
        <p:nvSpPr>
          <p:cNvPr id="123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253B12-113D-4089-88BE-3E13D0BA3B92}" type="slidenum">
              <a:rPr lang="en-US" sz="1200">
                <a:cs typeface="Arial" charset="0"/>
              </a:rPr>
              <a:pPr algn="r"/>
              <a:t>46</a:t>
            </a:fld>
            <a:endParaRPr lang="en-US" sz="1200">
              <a:cs typeface="Arial" charset="0"/>
            </a:endParaRPr>
          </a:p>
        </p:txBody>
      </p:sp>
      <p:sp>
        <p:nvSpPr>
          <p:cNvPr id="123908" name="Rectangle 2"/>
          <p:cNvSpPr>
            <a:spLocks noGrp="1" noRot="1" noChangeAspect="1" noChangeArrowheads="1" noTextEdit="1"/>
          </p:cNvSpPr>
          <p:nvPr>
            <p:ph type="sldImg"/>
          </p:nvPr>
        </p:nvSpPr>
        <p:spPr>
          <a:xfrm>
            <a:off x="1143000" y="534988"/>
            <a:ext cx="4572000" cy="3429000"/>
          </a:xfrm>
          <a:ln/>
        </p:spPr>
      </p:sp>
      <p:sp>
        <p:nvSpPr>
          <p:cNvPr id="12390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Step 1 requires knowing all of the things that can shift D and S</a:t>
            </a:r>
            <a:r>
              <a:rPr lang="en-US" sz="1200" dirty="0" smtClean="0"/>
              <a:t>—</a:t>
            </a:r>
            <a:r>
              <a:rPr lang="en-US" dirty="0" smtClean="0"/>
              <a:t>the non-price determinants of demand and of supply.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D69E65A-8B4D-4A75-A2EE-785A054ACA5B}" type="slidenum">
              <a:rPr lang="en-US" smtClean="0"/>
              <a:pPr/>
              <a:t>47</a:t>
            </a:fld>
            <a:endParaRPr lang="en-US" smtClean="0"/>
          </a:p>
        </p:txBody>
      </p:sp>
      <p:sp>
        <p:nvSpPr>
          <p:cNvPr id="1249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08EE1E-689C-434E-9BD6-0196F3B7EAE2}" type="slidenum">
              <a:rPr lang="en-US" sz="1200">
                <a:cs typeface="Arial" charset="0"/>
              </a:rPr>
              <a:pPr algn="r"/>
              <a:t>47</a:t>
            </a:fld>
            <a:endParaRPr lang="en-US" sz="1200">
              <a:cs typeface="Arial" charset="0"/>
            </a:endParaRPr>
          </a:p>
        </p:txBody>
      </p:sp>
      <p:sp>
        <p:nvSpPr>
          <p:cNvPr id="124932" name="Rectangle 2"/>
          <p:cNvSpPr>
            <a:spLocks noGrp="1" noRot="1" noChangeAspect="1" noChangeArrowheads="1" noTextEdit="1"/>
          </p:cNvSpPr>
          <p:nvPr>
            <p:ph type="sldImg"/>
          </p:nvPr>
        </p:nvSpPr>
        <p:spPr>
          <a:xfrm>
            <a:off x="1143000" y="534988"/>
            <a:ext cx="4572000" cy="3429000"/>
          </a:xfrm>
          <a:ln/>
        </p:spPr>
      </p:sp>
      <p:sp>
        <p:nvSpPr>
          <p:cNvPr id="12493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8D5BD69-E393-472A-9143-D81E2E9CE8EC}" type="slidenum">
              <a:rPr lang="en-US" smtClean="0"/>
              <a:pPr/>
              <a:t>48</a:t>
            </a:fld>
            <a:endParaRPr lang="en-US" smtClean="0"/>
          </a:p>
        </p:txBody>
      </p:sp>
      <p:sp>
        <p:nvSpPr>
          <p:cNvPr id="1259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49FD8A7-41DE-45C7-AFF9-E3FA7AE771C4}" type="slidenum">
              <a:rPr lang="en-US" sz="1200">
                <a:cs typeface="Arial" charset="0"/>
              </a:rPr>
              <a:pPr algn="r"/>
              <a:t>48</a:t>
            </a:fld>
            <a:endParaRPr lang="en-US" sz="1200">
              <a:cs typeface="Arial" charset="0"/>
            </a:endParaRPr>
          </a:p>
        </p:txBody>
      </p:sp>
      <p:sp>
        <p:nvSpPr>
          <p:cNvPr id="125956" name="Rectangle 2"/>
          <p:cNvSpPr>
            <a:spLocks noGrp="1" noRot="1" noChangeAspect="1" noChangeArrowheads="1" noTextEdit="1"/>
          </p:cNvSpPr>
          <p:nvPr>
            <p:ph type="sldImg"/>
          </p:nvPr>
        </p:nvSpPr>
        <p:spPr>
          <a:xfrm>
            <a:off x="1143000" y="534988"/>
            <a:ext cx="4572000" cy="3429000"/>
          </a:xfrm>
          <a:ln/>
        </p:spPr>
      </p:sp>
      <p:sp>
        <p:nvSpPr>
          <p:cNvPr id="12595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4F28258-5B26-4F32-AAC5-487C7704B3F3}" type="slidenum">
              <a:rPr lang="en-US" smtClean="0"/>
              <a:pPr/>
              <a:t>4</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DC7E77-57D3-44C1-BC0F-735B184BD7B0}" type="slidenum">
              <a:rPr lang="en-US" sz="1200">
                <a:cs typeface="Arial" charset="0"/>
              </a:rPr>
              <a:pPr algn="r"/>
              <a:t>4</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1127D4F-6D9B-4AB4-8DC1-FFBCDD5667E9}" type="slidenum">
              <a:rPr lang="en-US" smtClean="0"/>
              <a:pPr/>
              <a:t>49</a:t>
            </a:fld>
            <a:endParaRPr lang="en-US" smtClean="0"/>
          </a:p>
        </p:txBody>
      </p:sp>
      <p:sp>
        <p:nvSpPr>
          <p:cNvPr id="1269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E42759-930B-44A9-AB53-0F9E520B973C}" type="slidenum">
              <a:rPr lang="en-US" sz="1200">
                <a:cs typeface="Arial" charset="0"/>
              </a:rPr>
              <a:pPr algn="r"/>
              <a:t>49</a:t>
            </a:fld>
            <a:endParaRPr lang="en-US" sz="1200">
              <a:cs typeface="Arial" charset="0"/>
            </a:endParaRPr>
          </a:p>
        </p:txBody>
      </p:sp>
      <p:sp>
        <p:nvSpPr>
          <p:cNvPr id="126980" name="Rectangle 2"/>
          <p:cNvSpPr>
            <a:spLocks noGrp="1" noRot="1" noChangeAspect="1" noChangeArrowheads="1" noTextEdit="1"/>
          </p:cNvSpPr>
          <p:nvPr>
            <p:ph type="sldImg"/>
          </p:nvPr>
        </p:nvSpPr>
        <p:spPr>
          <a:xfrm>
            <a:off x="1143000" y="534988"/>
            <a:ext cx="4572000" cy="3429000"/>
          </a:xfrm>
          <a:ln/>
        </p:spPr>
      </p:sp>
      <p:sp>
        <p:nvSpPr>
          <p:cNvPr id="12698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4259CE8-599C-4537-AFAC-47BE041A9666}" type="slidenum">
              <a:rPr lang="en-US" smtClean="0"/>
              <a:pPr/>
              <a:t>50</a:t>
            </a:fld>
            <a:endParaRPr lang="en-US" smtClean="0"/>
          </a:p>
        </p:txBody>
      </p:sp>
      <p:sp>
        <p:nvSpPr>
          <p:cNvPr id="1280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B1A8AB-EBEA-4CFC-8C21-6786545DB6EE}" type="slidenum">
              <a:rPr lang="en-US" sz="1200">
                <a:cs typeface="Arial" charset="0"/>
              </a:rPr>
              <a:pPr algn="r"/>
              <a:t>50</a:t>
            </a:fld>
            <a:endParaRPr lang="en-US" sz="1200">
              <a:cs typeface="Arial" charset="0"/>
            </a:endParaRPr>
          </a:p>
        </p:txBody>
      </p:sp>
      <p:sp>
        <p:nvSpPr>
          <p:cNvPr id="128004" name="Rectangle 2"/>
          <p:cNvSpPr>
            <a:spLocks noGrp="1" noRot="1" noChangeAspect="1" noChangeArrowheads="1" noTextEdit="1"/>
          </p:cNvSpPr>
          <p:nvPr>
            <p:ph type="sldImg"/>
          </p:nvPr>
        </p:nvSpPr>
        <p:spPr>
          <a:xfrm>
            <a:off x="1143000" y="534988"/>
            <a:ext cx="4572000" cy="3429000"/>
          </a:xfrm>
          <a:ln/>
        </p:spPr>
      </p:sp>
      <p:sp>
        <p:nvSpPr>
          <p:cNvPr id="1280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“Supply” refers to the position of the supply curve, while “quantity supplied” refers to the specific amount that producers are willing and able to sell. </a:t>
            </a:r>
          </a:p>
          <a:p>
            <a:pPr eaLnBrk="1" hangingPunct="1"/>
            <a:endParaRPr lang="en-US" smtClean="0"/>
          </a:p>
          <a:p>
            <a:pPr eaLnBrk="1" hangingPunct="1"/>
            <a:r>
              <a:rPr lang="en-US" smtClean="0"/>
              <a:t>Similarly, “demand” refers to the position of the demand curve, while “quantity demanded” refers to the specific amount that consumers are willing and able to buy.  </a:t>
            </a:r>
          </a:p>
          <a:p>
            <a:pPr eaLnBrk="1" hangingPunct="1"/>
            <a:endParaRPr lang="en-US" smtClean="0"/>
          </a:p>
          <a:p>
            <a:pPr eaLnBrk="1" hangingPunct="1"/>
            <a:r>
              <a:rPr lang="en-US" smtClean="0"/>
              <a:t>If you’d like to be a rebel, delete this slide and all references to the jargon it contains, and just use the terms “movement along a curve” and “shift in a curve.”  Note, however, that this is not the official recommendation of Cengage/South-Western or Dr. Mankiw.  </a:t>
            </a:r>
          </a:p>
          <a:p>
            <a:pPr eaLnBrk="1" hangingPunct="1"/>
            <a:endParaRPr lang="en-US" smtClean="0"/>
          </a:p>
          <a:p>
            <a:pPr eaLnBrk="1" hangingPunct="1"/>
            <a:r>
              <a:rPr lang="en-US" smtClean="0"/>
              <a:t>If you’d like to cover this slide but make it move more quickly, delete the text next to each second-level bullet (starting with “occurs when”).  Instead, give the information to your students verbally or rely on them to read it in the textbook.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37C25F7-E7B8-478D-B08B-345B99C168C1}" type="slidenum">
              <a:rPr lang="en-US" smtClean="0"/>
              <a:pPr/>
              <a:t>51</a:t>
            </a:fld>
            <a:endParaRPr lang="en-US" smtClean="0"/>
          </a:p>
        </p:txBody>
      </p:sp>
      <p:sp>
        <p:nvSpPr>
          <p:cNvPr id="1290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4B0A1A-C4DA-4B38-9F88-7906DAF5A324}" type="slidenum">
              <a:rPr lang="en-US" sz="1200">
                <a:cs typeface="Arial" charset="0"/>
              </a:rPr>
              <a:pPr algn="r"/>
              <a:t>51</a:t>
            </a:fld>
            <a:endParaRPr lang="en-US" sz="1200">
              <a:cs typeface="Arial" charset="0"/>
            </a:endParaRPr>
          </a:p>
        </p:txBody>
      </p:sp>
      <p:sp>
        <p:nvSpPr>
          <p:cNvPr id="129028" name="Rectangle 2"/>
          <p:cNvSpPr>
            <a:spLocks noGrp="1" noRot="1" noChangeAspect="1" noChangeArrowheads="1" noTextEdit="1"/>
          </p:cNvSpPr>
          <p:nvPr>
            <p:ph type="sldImg"/>
          </p:nvPr>
        </p:nvSpPr>
        <p:spPr>
          <a:xfrm>
            <a:off x="1143000" y="534988"/>
            <a:ext cx="4572000" cy="3429000"/>
          </a:xfrm>
          <a:ln/>
        </p:spPr>
      </p:sp>
      <p:sp>
        <p:nvSpPr>
          <p:cNvPr id="12902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0EBD1E9-B480-45F1-BB0A-856C5AB607B9}" type="slidenum">
              <a:rPr lang="en-US" smtClean="0"/>
              <a:pPr/>
              <a:t>52</a:t>
            </a:fld>
            <a:endParaRPr lang="en-US" smtClean="0"/>
          </a:p>
        </p:txBody>
      </p:sp>
      <p:sp>
        <p:nvSpPr>
          <p:cNvPr id="1300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A7CC0A-7E32-4560-A53C-F5ED49FBF040}" type="slidenum">
              <a:rPr lang="en-US" sz="1200">
                <a:cs typeface="Arial" charset="0"/>
              </a:rPr>
              <a:pPr algn="r"/>
              <a:t>52</a:t>
            </a:fld>
            <a:endParaRPr lang="en-US" sz="1200">
              <a:cs typeface="Arial" charset="0"/>
            </a:endParaRPr>
          </a:p>
        </p:txBody>
      </p:sp>
      <p:sp>
        <p:nvSpPr>
          <p:cNvPr id="130052" name="Rectangle 2"/>
          <p:cNvSpPr>
            <a:spLocks noGrp="1" noRot="1" noChangeAspect="1" noChangeArrowheads="1" noTextEdit="1"/>
          </p:cNvSpPr>
          <p:nvPr>
            <p:ph type="sldImg"/>
          </p:nvPr>
        </p:nvSpPr>
        <p:spPr>
          <a:xfrm>
            <a:off x="1143000" y="534988"/>
            <a:ext cx="4572000" cy="3429000"/>
          </a:xfrm>
          <a:ln/>
        </p:spPr>
      </p:sp>
      <p:sp>
        <p:nvSpPr>
          <p:cNvPr id="13005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FC0F4EE-6E5C-44A0-9562-69ACC7A6E9A5}" type="slidenum">
              <a:rPr lang="en-US" smtClean="0"/>
              <a:pPr/>
              <a:t>53</a:t>
            </a:fld>
            <a:endParaRPr lang="en-US" smtClean="0"/>
          </a:p>
        </p:txBody>
      </p:sp>
      <p:sp>
        <p:nvSpPr>
          <p:cNvPr id="1310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0CBABE-A89C-406A-A92E-A1DBBA54F1EE}" type="slidenum">
              <a:rPr lang="en-US" sz="1200">
                <a:cs typeface="Arial" charset="0"/>
              </a:rPr>
              <a:pPr algn="r"/>
              <a:t>53</a:t>
            </a:fld>
            <a:endParaRPr lang="en-US" sz="1200">
              <a:cs typeface="Arial" charset="0"/>
            </a:endParaRPr>
          </a:p>
        </p:txBody>
      </p:sp>
      <p:sp>
        <p:nvSpPr>
          <p:cNvPr id="131076" name="Rectangle 2"/>
          <p:cNvSpPr>
            <a:spLocks noGrp="1" noRot="1" noChangeAspect="1" noChangeArrowheads="1" noTextEdit="1"/>
          </p:cNvSpPr>
          <p:nvPr>
            <p:ph type="sldImg"/>
          </p:nvPr>
        </p:nvSpPr>
        <p:spPr>
          <a:xfrm>
            <a:off x="1143000" y="534988"/>
            <a:ext cx="4572000" cy="3429000"/>
          </a:xfrm>
          <a:ln/>
        </p:spPr>
      </p:sp>
      <p:sp>
        <p:nvSpPr>
          <p:cNvPr id="13107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FD634-0764-4885-9BA0-A771EF89203A}" type="slidenum">
              <a:rPr lang="en-US" smtClean="0"/>
              <a:pPr/>
              <a:t>54</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Important note about Event B:</a:t>
            </a:r>
          </a:p>
          <a:p>
            <a:pPr eaLnBrk="1" hangingPunct="1"/>
            <a:endParaRPr lang="en-US" smtClean="0"/>
          </a:p>
          <a:p>
            <a:pPr eaLnBrk="1" hangingPunct="1"/>
            <a:r>
              <a:rPr lang="en-US" smtClean="0"/>
              <a:t>The royalties that sellers must pay the artists are part of sellers’ “costs of production.”  Typically, this royalty is a fixed amount each time one of the artist’s songs is downloaded.  Event B, therefore, describes a reduction in sellers’ “costs of production.”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A645A87-1804-4123-A8D9-7C4F976E771A}" type="slidenum">
              <a:rPr lang="en-US" smtClean="0"/>
              <a:pPr/>
              <a:t>55</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This is an extension of Active Learning exercise 1C, where we saw that a fall in the price of compact discs would cause a fall in demand for music downloads, because the two goods are substitutes.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E175DE1-9BD9-4A3A-A109-E0EDE1108043}" type="slidenum">
              <a:rPr lang="en-US" smtClean="0"/>
              <a:pPr/>
              <a:t>56</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Don’t worry that the text on this slide looks garbled in “Normal view” (i.e., edit mode).  It works fine in “Slide Show” (i.e., presentation mode).  </a:t>
            </a:r>
          </a:p>
          <a:p>
            <a:pPr eaLnBrk="1" hangingPunct="1"/>
            <a:endParaRPr lang="en-US" smtClean="0"/>
          </a:p>
          <a:p>
            <a:pPr eaLnBrk="1" hangingPunct="1"/>
            <a:r>
              <a:rPr lang="en-US" smtClean="0"/>
              <a:t>Event B:  Sellers of music downloads negotiate a reduction in the royalties they must pay for each song they sell.  This event causes a fall in “costs of production” for sellers of music downloads.   Hence, the S curve shifts to the right.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270713A-A5D3-466F-B81A-501119798DDC}" type="slidenum">
              <a:rPr lang="en-US" smtClean="0"/>
              <a:pPr/>
              <a:t>57</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It’s not necessary to draw a graph here.   The answers to steps 1 and 2 should be clear from parts A and B.  The answer to step 3 is a combination of the results from A and B.</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5BE1DC9-68CD-449C-BA93-8005AC0E1F45}" type="slidenum">
              <a:rPr lang="en-US" smtClean="0"/>
              <a:pPr/>
              <a:t>58</a:t>
            </a:fld>
            <a:endParaRPr lang="en-US" smtClean="0"/>
          </a:p>
        </p:txBody>
      </p:sp>
      <p:sp>
        <p:nvSpPr>
          <p:cNvPr id="1361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71D3856-CBC1-4DD4-973E-5A486567F5E3}" type="slidenum">
              <a:rPr lang="en-US" sz="1200">
                <a:cs typeface="Arial" charset="0"/>
              </a:rPr>
              <a:pPr algn="r"/>
              <a:t>58</a:t>
            </a:fld>
            <a:endParaRPr lang="en-US" sz="1200">
              <a:cs typeface="Arial" charset="0"/>
            </a:endParaRPr>
          </a:p>
        </p:txBody>
      </p:sp>
      <p:sp>
        <p:nvSpPr>
          <p:cNvPr id="136196" name="Rectangle 2"/>
          <p:cNvSpPr>
            <a:spLocks noGrp="1" noRot="1" noChangeAspect="1" noChangeArrowheads="1" noTextEdit="1"/>
          </p:cNvSpPr>
          <p:nvPr>
            <p:ph type="sldImg"/>
          </p:nvPr>
        </p:nvSpPr>
        <p:spPr>
          <a:xfrm>
            <a:off x="1143000" y="534988"/>
            <a:ext cx="4572000" cy="3429000"/>
          </a:xfrm>
          <a:ln/>
        </p:spPr>
      </p:sp>
      <p:sp>
        <p:nvSpPr>
          <p:cNvPr id="136197"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the textbook, the conclusion of this chapter offers some very nice elaboration on the second bullet point.  There is also an “In the News” box with a very nice article titled “In Praise of Price Gouging.”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02B9D26-8345-4600-8522-69387AE62ED1}" type="slidenum">
              <a:rPr lang="en-US" smtClean="0"/>
              <a:pPr/>
              <a:t>5</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61927A-C5BB-4987-B2F7-6E298FDB0638}" type="slidenum">
              <a:rPr lang="en-US" sz="1200">
                <a:cs typeface="Arial" charset="0"/>
              </a:rPr>
              <a:pPr algn="r"/>
              <a:t>5</a:t>
            </a:fld>
            <a:endParaRPr lang="en-US" sz="1200">
              <a:cs typeface="Arial" charset="0"/>
            </a:endParaRPr>
          </a:p>
        </p:txBody>
      </p:sp>
      <p:sp>
        <p:nvSpPr>
          <p:cNvPr id="81924" name="Rectangle 2"/>
          <p:cNvSpPr>
            <a:spLocks noGrp="1" noRot="1" noChangeAspect="1" noChangeArrowheads="1" noTextEdit="1"/>
          </p:cNvSpPr>
          <p:nvPr>
            <p:ph type="sldImg"/>
          </p:nvPr>
        </p:nvSpPr>
        <p:spPr>
          <a:xfrm>
            <a:off x="1143000" y="534988"/>
            <a:ext cx="4572000" cy="3429000"/>
          </a:xfrm>
          <a:ln/>
        </p:spPr>
      </p:sp>
      <p:sp>
        <p:nvSpPr>
          <p:cNvPr id="8192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60</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61</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C79CAA9-AA0F-4F3A-AE0E-A15BB1F63059}" type="slidenum">
              <a:rPr lang="en-US" smtClean="0"/>
              <a:pPr/>
              <a:t>6</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D8684E3-9B78-4AEA-AF5B-6BFE0106560B}" type="slidenum">
              <a:rPr lang="en-US" sz="1200">
                <a:cs typeface="Arial" charset="0"/>
              </a:rPr>
              <a:pPr algn="r"/>
              <a:t>6</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example violates the “many buyers” condition of perfect competition.  Yet, we are merely trying to show here that, at each price, the quantity demanded in the market is the sum of the quantity demanded by each buyer in the market.  This holds whether there are two buyers or two million buyers.  But it would be harder to fit data for two million buyers on this slide, so we settle for two.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8B9A358-1CC4-4ED4-B683-B115612E6EFC}" type="slidenum">
              <a:rPr lang="en-US" smtClean="0"/>
              <a:pPr/>
              <a:t>7</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E37452-2EFE-412C-AC9A-A98F4C672117}" type="slidenum">
              <a:rPr lang="en-US" sz="1200">
                <a:cs typeface="Arial" charset="0"/>
              </a:rPr>
              <a:pPr algn="r"/>
              <a:t>7</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3AAA760-635D-465D-BE5E-9F064705E81F}" type="slidenum">
              <a:rPr lang="en-US" smtClean="0"/>
              <a:pPr/>
              <a:t>8</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AE3532E-D522-420C-8472-09DC917A9509}" type="slidenum">
              <a:rPr lang="en-US" sz="1200">
                <a:cs typeface="Arial" charset="0"/>
              </a:rPr>
              <a:pPr algn="r"/>
              <a:t>8</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2939901"/>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a:solidFill>
                  <a:prstClr val="black"/>
                </a:solidFill>
                <a:latin typeface="Times New Roman" pitchFamily="18" charset="0"/>
                <a:cs typeface="Times New Roman" pitchFamily="18" charset="0"/>
              </a:rPr>
              <a:t>The </a:t>
            </a:r>
            <a:r>
              <a:rPr lang="en-US" sz="4800" dirty="0" smtClean="0">
                <a:solidFill>
                  <a:prstClr val="black"/>
                </a:solidFill>
                <a:latin typeface="Times New Roman" pitchFamily="18" charset="0"/>
                <a:cs typeface="Times New Roman" pitchFamily="18" charset="0"/>
              </a:rPr>
              <a:t>Market</a:t>
            </a:r>
            <a:r>
              <a:rPr lang="en-US" sz="4800" baseline="0" dirty="0" smtClean="0">
                <a:solidFill>
                  <a:prstClr val="black"/>
                </a:solidFill>
                <a:latin typeface="Times New Roman" pitchFamily="18" charset="0"/>
                <a:cs typeface="Times New Roman" pitchFamily="18" charset="0"/>
              </a:rPr>
              <a:t> Forces of Supply and Demand</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10" name="TextBox 9"/>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3.xls"/></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4.xls"/></Relationships>
</file>

<file path=ppt/slides/_rels/slide2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5.xls"/></Relationships>
</file>

<file path=ppt/slides/_rels/slide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6.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7.xls"/></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8.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9.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10.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11.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12.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13.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14.xls"/></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Program%20Files/TurningPoint/2003/Questions.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hyperlink" Target="../../../../Program%20Files/TurningPoint/2003/Questions.html" TargetMode="External"/><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algn="l" eaLnBrk="1" hangingPunct="1"/>
            <a:r>
              <a:rPr lang="en-US" sz="3400" smtClean="0"/>
              <a:t>Demand Curve Shifters: </a:t>
            </a:r>
            <a:r>
              <a:rPr lang="en-US" sz="3400" smtClean="0">
                <a:solidFill>
                  <a:srgbClr val="008080"/>
                </a:solidFill>
              </a:rPr>
              <a:t> # of Buyers</a:t>
            </a:r>
          </a:p>
        </p:txBody>
      </p:sp>
      <p:sp>
        <p:nvSpPr>
          <p:cNvPr id="29701" name="Rectangle 3"/>
          <p:cNvSpPr>
            <a:spLocks noGrp="1" noChangeArrowheads="1"/>
          </p:cNvSpPr>
          <p:nvPr>
            <p:ph idx="1"/>
          </p:nvPr>
        </p:nvSpPr>
        <p:spPr/>
        <p:txBody>
          <a:bodyPr/>
          <a:lstStyle/>
          <a:p>
            <a:pPr eaLnBrk="1" hangingPunct="1"/>
            <a:r>
              <a:rPr lang="en-US" smtClean="0"/>
              <a:t>Increase in # of buyers </a:t>
            </a:r>
            <a:br>
              <a:rPr lang="en-US" smtClean="0"/>
            </a:br>
            <a:r>
              <a:rPr lang="en-US" smtClean="0"/>
              <a:t>increases quantity demanded at each price, shifts </a:t>
            </a:r>
            <a:r>
              <a:rPr lang="en-US" b="1" i="1" smtClean="0"/>
              <a:t>D</a:t>
            </a:r>
            <a:r>
              <a:rPr lang="en-US" smtClean="0"/>
              <a:t> curve to the right. </a:t>
            </a:r>
          </a:p>
        </p:txBody>
      </p:sp>
      <p:sp>
        <p:nvSpPr>
          <p:cNvPr id="2970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wipe(left)">
                                      <p:cBhvr>
                                        <p:cTn id="7" dur="500"/>
                                        <p:tgtEl>
                                          <p:spTgt spid="29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6538" y="1166813"/>
            <a:ext cx="6669087" cy="5108575"/>
            <a:chOff x="149" y="735"/>
            <a:chExt cx="4201" cy="3218"/>
          </a:xfrm>
        </p:grpSpPr>
        <p:grpSp>
          <p:nvGrpSpPr>
            <p:cNvPr id="3" name="Group 3"/>
            <p:cNvGrpSpPr>
              <a:grpSpLocks/>
            </p:cNvGrpSpPr>
            <p:nvPr/>
          </p:nvGrpSpPr>
          <p:grpSpPr bwMode="auto">
            <a:xfrm>
              <a:off x="149" y="735"/>
              <a:ext cx="4201" cy="3218"/>
              <a:chOff x="149" y="735"/>
              <a:chExt cx="4201" cy="3218"/>
            </a:xfrm>
          </p:grpSpPr>
          <p:graphicFrame>
            <p:nvGraphicFramePr>
              <p:cNvPr id="2050" name="Object 4"/>
              <p:cNvGraphicFramePr>
                <a:graphicFrameLocks noChangeAspect="1"/>
              </p:cNvGraphicFramePr>
              <p:nvPr/>
            </p:nvGraphicFramePr>
            <p:xfrm>
              <a:off x="149" y="735"/>
              <a:ext cx="4150" cy="3218"/>
            </p:xfrm>
            <a:graphic>
              <a:graphicData uri="http://schemas.openxmlformats.org/presentationml/2006/ole">
                <p:oleObj spid="_x0000_s2050" name="Chart" r:id="rId4" imgW="4743602" imgH="3733800" progId="Excel.Sheet.8">
                  <p:embed/>
                </p:oleObj>
              </a:graphicData>
            </a:graphic>
          </p:graphicFrame>
          <p:grpSp>
            <p:nvGrpSpPr>
              <p:cNvPr id="4" name="Group 5"/>
              <p:cNvGrpSpPr>
                <a:grpSpLocks/>
              </p:cNvGrpSpPr>
              <p:nvPr/>
            </p:nvGrpSpPr>
            <p:grpSpPr bwMode="auto">
              <a:xfrm>
                <a:off x="842" y="1605"/>
                <a:ext cx="883" cy="1871"/>
                <a:chOff x="357" y="2450"/>
                <a:chExt cx="795" cy="646"/>
              </a:xfrm>
            </p:grpSpPr>
            <p:sp>
              <p:nvSpPr>
                <p:cNvPr id="2107" name="Line 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08" name="Line 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082" name="Text Box 8"/>
              <p:cNvSpPr txBox="1">
                <a:spLocks noChangeArrowheads="1"/>
              </p:cNvSpPr>
              <p:nvPr/>
            </p:nvSpPr>
            <p:spPr bwMode="auto">
              <a:xfrm>
                <a:off x="696" y="820"/>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2083" name="Text Box 9"/>
              <p:cNvSpPr txBox="1">
                <a:spLocks noChangeArrowheads="1"/>
              </p:cNvSpPr>
              <p:nvPr/>
            </p:nvSpPr>
            <p:spPr bwMode="auto">
              <a:xfrm>
                <a:off x="4077" y="335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nvGrpSpPr>
              <p:cNvPr id="5" name="Group 10"/>
              <p:cNvGrpSpPr>
                <a:grpSpLocks/>
              </p:cNvGrpSpPr>
              <p:nvPr/>
            </p:nvGrpSpPr>
            <p:grpSpPr bwMode="auto">
              <a:xfrm>
                <a:off x="841" y="2731"/>
                <a:ext cx="1747" cy="744"/>
                <a:chOff x="357" y="2450"/>
                <a:chExt cx="795" cy="646"/>
              </a:xfrm>
            </p:grpSpPr>
            <p:sp>
              <p:nvSpPr>
                <p:cNvPr id="2105"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06"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6" name="Group 13"/>
              <p:cNvGrpSpPr>
                <a:grpSpLocks/>
              </p:cNvGrpSpPr>
              <p:nvPr/>
            </p:nvGrpSpPr>
            <p:grpSpPr bwMode="auto">
              <a:xfrm>
                <a:off x="841" y="3092"/>
                <a:ext cx="2032" cy="368"/>
                <a:chOff x="357" y="2450"/>
                <a:chExt cx="795" cy="646"/>
              </a:xfrm>
            </p:grpSpPr>
            <p:sp>
              <p:nvSpPr>
                <p:cNvPr id="2103"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04"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 name="Group 16"/>
              <p:cNvGrpSpPr>
                <a:grpSpLocks/>
              </p:cNvGrpSpPr>
              <p:nvPr/>
            </p:nvGrpSpPr>
            <p:grpSpPr bwMode="auto">
              <a:xfrm>
                <a:off x="843" y="2345"/>
                <a:ext cx="1452" cy="1114"/>
                <a:chOff x="357" y="2450"/>
                <a:chExt cx="795" cy="646"/>
              </a:xfrm>
            </p:grpSpPr>
            <p:sp>
              <p:nvSpPr>
                <p:cNvPr id="2101"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02"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8" name="Group 19"/>
              <p:cNvGrpSpPr>
                <a:grpSpLocks/>
              </p:cNvGrpSpPr>
              <p:nvPr/>
            </p:nvGrpSpPr>
            <p:grpSpPr bwMode="auto">
              <a:xfrm>
                <a:off x="840" y="1977"/>
                <a:ext cx="1172" cy="1484"/>
                <a:chOff x="357" y="2450"/>
                <a:chExt cx="795" cy="646"/>
              </a:xfrm>
            </p:grpSpPr>
            <p:sp>
              <p:nvSpPr>
                <p:cNvPr id="2099"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00"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 name="Group 22"/>
              <p:cNvGrpSpPr>
                <a:grpSpLocks/>
              </p:cNvGrpSpPr>
              <p:nvPr/>
            </p:nvGrpSpPr>
            <p:grpSpPr bwMode="auto">
              <a:xfrm>
                <a:off x="1235" y="999"/>
                <a:ext cx="1923" cy="2450"/>
                <a:chOff x="1235" y="999"/>
                <a:chExt cx="1923" cy="2450"/>
              </a:xfrm>
            </p:grpSpPr>
            <p:sp>
              <p:nvSpPr>
                <p:cNvPr id="2092" name="Line 23"/>
                <p:cNvSpPr>
                  <a:spLocks noChangeShapeType="1"/>
                </p:cNvSpPr>
                <p:nvPr/>
              </p:nvSpPr>
              <p:spPr bwMode="auto">
                <a:xfrm>
                  <a:off x="1235" y="999"/>
                  <a:ext cx="1923" cy="2450"/>
                </a:xfrm>
                <a:prstGeom prst="line">
                  <a:avLst/>
                </a:prstGeom>
                <a:noFill/>
                <a:ln w="50800">
                  <a:solidFill>
                    <a:srgbClr val="777777"/>
                  </a:solidFill>
                  <a:round/>
                  <a:headEnd/>
                  <a:tailEnd/>
                </a:ln>
              </p:spPr>
              <p:txBody>
                <a:bodyPr/>
                <a:lstStyle/>
                <a:p>
                  <a:endParaRPr lang="en-US"/>
                </a:p>
              </p:txBody>
            </p:sp>
            <p:sp>
              <p:nvSpPr>
                <p:cNvPr id="2093" name="Oval 24"/>
                <p:cNvSpPr>
                  <a:spLocks noChangeArrowheads="1"/>
                </p:cNvSpPr>
                <p:nvPr/>
              </p:nvSpPr>
              <p:spPr bwMode="auto">
                <a:xfrm>
                  <a:off x="1678" y="1569"/>
                  <a:ext cx="89"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2094" name="Oval 25"/>
                <p:cNvSpPr>
                  <a:spLocks noChangeArrowheads="1"/>
                </p:cNvSpPr>
                <p:nvPr/>
              </p:nvSpPr>
              <p:spPr bwMode="auto">
                <a:xfrm>
                  <a:off x="2547" y="2682"/>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2095" name="Oval 26"/>
                <p:cNvSpPr>
                  <a:spLocks noChangeArrowheads="1"/>
                </p:cNvSpPr>
                <p:nvPr/>
              </p:nvSpPr>
              <p:spPr bwMode="auto">
                <a:xfrm>
                  <a:off x="2832" y="3047"/>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2096" name="Oval 27"/>
                <p:cNvSpPr>
                  <a:spLocks noChangeArrowheads="1"/>
                </p:cNvSpPr>
                <p:nvPr/>
              </p:nvSpPr>
              <p:spPr bwMode="auto">
                <a:xfrm>
                  <a:off x="2251" y="2303"/>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2097" name="Oval 28"/>
                <p:cNvSpPr>
                  <a:spLocks noChangeArrowheads="1"/>
                </p:cNvSpPr>
                <p:nvPr/>
              </p:nvSpPr>
              <p:spPr bwMode="auto">
                <a:xfrm>
                  <a:off x="1960" y="1936"/>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2098" name="Oval 29"/>
                <p:cNvSpPr>
                  <a:spLocks noChangeArrowheads="1"/>
                </p:cNvSpPr>
                <p:nvPr/>
              </p:nvSpPr>
              <p:spPr bwMode="auto">
                <a:xfrm>
                  <a:off x="1389" y="1192"/>
                  <a:ext cx="91" cy="87"/>
                </a:xfrm>
                <a:prstGeom prst="ellipse">
                  <a:avLst/>
                </a:prstGeom>
                <a:solidFill>
                  <a:srgbClr val="777777"/>
                </a:solidFill>
                <a:ln w="9525">
                  <a:noFill/>
                  <a:round/>
                  <a:headEnd/>
                  <a:tailEnd/>
                </a:ln>
              </p:spPr>
              <p:txBody>
                <a:bodyPr wrap="none" anchor="ctr"/>
                <a:lstStyle/>
                <a:p>
                  <a:endParaRPr lang="en-US">
                    <a:cs typeface="Arial" charset="0"/>
                  </a:endParaRPr>
                </a:p>
              </p:txBody>
            </p:sp>
          </p:grpSp>
          <p:grpSp>
            <p:nvGrpSpPr>
              <p:cNvPr id="10" name="Group 30"/>
              <p:cNvGrpSpPr>
                <a:grpSpLocks/>
              </p:cNvGrpSpPr>
              <p:nvPr/>
            </p:nvGrpSpPr>
            <p:grpSpPr bwMode="auto">
              <a:xfrm>
                <a:off x="840" y="1231"/>
                <a:ext cx="598" cy="2241"/>
                <a:chOff x="357" y="2450"/>
                <a:chExt cx="795" cy="646"/>
              </a:xfrm>
            </p:grpSpPr>
            <p:sp>
              <p:nvSpPr>
                <p:cNvPr id="2090" name="Line 3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091" name="Line 3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2080" name="Oval 33"/>
            <p:cNvSpPr>
              <a:spLocks noChangeArrowheads="1"/>
            </p:cNvSpPr>
            <p:nvPr/>
          </p:nvSpPr>
          <p:spPr bwMode="auto">
            <a:xfrm>
              <a:off x="3114" y="3411"/>
              <a:ext cx="88" cy="87"/>
            </a:xfrm>
            <a:prstGeom prst="ellipse">
              <a:avLst/>
            </a:prstGeom>
            <a:solidFill>
              <a:srgbClr val="777777"/>
            </a:solidFill>
            <a:ln w="9525">
              <a:noFill/>
              <a:round/>
              <a:headEnd/>
              <a:tailEnd/>
            </a:ln>
          </p:spPr>
          <p:txBody>
            <a:bodyPr wrap="none" anchor="ctr"/>
            <a:lstStyle/>
            <a:p>
              <a:endParaRPr lang="en-US">
                <a:cs typeface="Arial" charset="0"/>
              </a:endParaRPr>
            </a:p>
          </p:txBody>
        </p:sp>
      </p:grpSp>
      <p:sp>
        <p:nvSpPr>
          <p:cNvPr id="78882" name="Text Box 34"/>
          <p:cNvSpPr txBox="1">
            <a:spLocks noChangeArrowheads="1"/>
          </p:cNvSpPr>
          <p:nvPr/>
        </p:nvSpPr>
        <p:spPr bwMode="auto">
          <a:xfrm>
            <a:off x="5324475" y="1193800"/>
            <a:ext cx="3421063" cy="2219325"/>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50000"/>
              </a:spcBef>
            </a:pPr>
            <a:r>
              <a:rPr lang="en-US" sz="2600" dirty="0">
                <a:cs typeface="Arial" charset="0"/>
              </a:rPr>
              <a:t>Suppose the number of buyers increases.  </a:t>
            </a:r>
          </a:p>
          <a:p>
            <a:pPr>
              <a:lnSpc>
                <a:spcPct val="105000"/>
              </a:lnSpc>
              <a:spcBef>
                <a:spcPct val="10000"/>
              </a:spcBef>
            </a:pPr>
            <a:r>
              <a:rPr lang="en-US" sz="2600" dirty="0">
                <a:cs typeface="Arial" charset="0"/>
              </a:rPr>
              <a:t>Then, at each </a:t>
            </a:r>
            <a:r>
              <a:rPr lang="en-US" sz="2600" b="1" i="1" dirty="0">
                <a:cs typeface="Arial" charset="0"/>
              </a:rPr>
              <a:t>P</a:t>
            </a:r>
            <a:r>
              <a:rPr lang="en-US" sz="2600" dirty="0">
                <a:cs typeface="Arial" charset="0"/>
              </a:rPr>
              <a:t>, </a:t>
            </a:r>
            <a:br>
              <a:rPr lang="en-US" sz="2600" dirty="0">
                <a:cs typeface="Arial" charset="0"/>
              </a:rPr>
            </a:br>
            <a:r>
              <a:rPr lang="en-US" sz="2600" b="1" i="1" dirty="0" err="1">
                <a:cs typeface="Arial" charset="0"/>
              </a:rPr>
              <a:t>Q</a:t>
            </a:r>
            <a:r>
              <a:rPr lang="en-US" sz="2600" b="1" i="1" baseline="30000" dirty="0" err="1">
                <a:cs typeface="Arial" charset="0"/>
              </a:rPr>
              <a:t>d</a:t>
            </a:r>
            <a:r>
              <a:rPr lang="en-US" sz="2600" dirty="0">
                <a:cs typeface="Arial" charset="0"/>
              </a:rPr>
              <a:t> will increase </a:t>
            </a:r>
            <a:br>
              <a:rPr lang="en-US" sz="2600" dirty="0">
                <a:cs typeface="Arial" charset="0"/>
              </a:rPr>
            </a:br>
            <a:r>
              <a:rPr lang="en-US" sz="2600" dirty="0">
                <a:cs typeface="Arial" charset="0"/>
              </a:rPr>
              <a:t>(by 5 in this example).</a:t>
            </a:r>
          </a:p>
        </p:txBody>
      </p:sp>
      <p:sp>
        <p:nvSpPr>
          <p:cNvPr id="78883" name="Line 35"/>
          <p:cNvSpPr>
            <a:spLocks noChangeShapeType="1"/>
          </p:cNvSpPr>
          <p:nvPr/>
        </p:nvSpPr>
        <p:spPr bwMode="auto">
          <a:xfrm>
            <a:off x="2719388" y="1563688"/>
            <a:ext cx="3074987" cy="3949700"/>
          </a:xfrm>
          <a:prstGeom prst="line">
            <a:avLst/>
          </a:prstGeom>
          <a:noFill/>
          <a:ln w="50800">
            <a:solidFill>
              <a:srgbClr val="CC0000"/>
            </a:solidFill>
            <a:round/>
            <a:headEnd/>
            <a:tailEnd/>
          </a:ln>
        </p:spPr>
        <p:txBody>
          <a:bodyPr/>
          <a:lstStyle/>
          <a:p>
            <a:endParaRPr lang="en-US"/>
          </a:p>
        </p:txBody>
      </p:sp>
      <p:grpSp>
        <p:nvGrpSpPr>
          <p:cNvPr id="11" name="Group 36"/>
          <p:cNvGrpSpPr>
            <a:grpSpLocks/>
          </p:cNvGrpSpPr>
          <p:nvPr/>
        </p:nvGrpSpPr>
        <p:grpSpPr bwMode="auto">
          <a:xfrm>
            <a:off x="5099050" y="5435600"/>
            <a:ext cx="755650" cy="138113"/>
            <a:chOff x="3210" y="3415"/>
            <a:chExt cx="476" cy="87"/>
          </a:xfrm>
        </p:grpSpPr>
        <p:sp>
          <p:nvSpPr>
            <p:cNvPr id="2077" name="Oval 37"/>
            <p:cNvSpPr>
              <a:spLocks noChangeArrowheads="1"/>
            </p:cNvSpPr>
            <p:nvPr/>
          </p:nvSpPr>
          <p:spPr bwMode="auto">
            <a:xfrm>
              <a:off x="3598" y="3415"/>
              <a:ext cx="88"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2078" name="Line 38"/>
            <p:cNvSpPr>
              <a:spLocks noChangeShapeType="1"/>
            </p:cNvSpPr>
            <p:nvPr/>
          </p:nvSpPr>
          <p:spPr bwMode="auto">
            <a:xfrm>
              <a:off x="3210" y="3456"/>
              <a:ext cx="392" cy="0"/>
            </a:xfrm>
            <a:prstGeom prst="line">
              <a:avLst/>
            </a:prstGeom>
            <a:noFill/>
            <a:ln w="38100">
              <a:solidFill>
                <a:srgbClr val="990000"/>
              </a:solidFill>
              <a:round/>
              <a:headEnd/>
              <a:tailEnd type="triangle" w="lg" len="med"/>
            </a:ln>
          </p:spPr>
          <p:txBody>
            <a:bodyPr/>
            <a:lstStyle/>
            <a:p>
              <a:endParaRPr lang="en-US"/>
            </a:p>
          </p:txBody>
        </p:sp>
      </p:grpSp>
      <p:grpSp>
        <p:nvGrpSpPr>
          <p:cNvPr id="12" name="Group 39"/>
          <p:cNvGrpSpPr>
            <a:grpSpLocks/>
          </p:cNvGrpSpPr>
          <p:nvPr/>
        </p:nvGrpSpPr>
        <p:grpSpPr bwMode="auto">
          <a:xfrm>
            <a:off x="4638675" y="4827588"/>
            <a:ext cx="752475" cy="138112"/>
            <a:chOff x="2922" y="3041"/>
            <a:chExt cx="474" cy="87"/>
          </a:xfrm>
        </p:grpSpPr>
        <p:sp>
          <p:nvSpPr>
            <p:cNvPr id="2075" name="Oval 40"/>
            <p:cNvSpPr>
              <a:spLocks noChangeArrowheads="1"/>
            </p:cNvSpPr>
            <p:nvPr/>
          </p:nvSpPr>
          <p:spPr bwMode="auto">
            <a:xfrm>
              <a:off x="3308" y="3041"/>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2076" name="Line 41"/>
            <p:cNvSpPr>
              <a:spLocks noChangeShapeType="1"/>
            </p:cNvSpPr>
            <p:nvPr/>
          </p:nvSpPr>
          <p:spPr bwMode="auto">
            <a:xfrm>
              <a:off x="2922" y="3094"/>
              <a:ext cx="392" cy="0"/>
            </a:xfrm>
            <a:prstGeom prst="line">
              <a:avLst/>
            </a:prstGeom>
            <a:noFill/>
            <a:ln w="38100">
              <a:solidFill>
                <a:srgbClr val="990000"/>
              </a:solidFill>
              <a:round/>
              <a:headEnd/>
              <a:tailEnd type="triangle" w="lg" len="med"/>
            </a:ln>
          </p:spPr>
          <p:txBody>
            <a:bodyPr/>
            <a:lstStyle/>
            <a:p>
              <a:endParaRPr lang="en-US"/>
            </a:p>
          </p:txBody>
        </p:sp>
      </p:grpSp>
      <p:grpSp>
        <p:nvGrpSpPr>
          <p:cNvPr id="13" name="Group 42"/>
          <p:cNvGrpSpPr>
            <a:grpSpLocks/>
          </p:cNvGrpSpPr>
          <p:nvPr/>
        </p:nvGrpSpPr>
        <p:grpSpPr bwMode="auto">
          <a:xfrm>
            <a:off x="4181475" y="4248150"/>
            <a:ext cx="757238" cy="138113"/>
            <a:chOff x="2634" y="2676"/>
            <a:chExt cx="477" cy="87"/>
          </a:xfrm>
        </p:grpSpPr>
        <p:sp>
          <p:nvSpPr>
            <p:cNvPr id="2073" name="Oval 43"/>
            <p:cNvSpPr>
              <a:spLocks noChangeArrowheads="1"/>
            </p:cNvSpPr>
            <p:nvPr/>
          </p:nvSpPr>
          <p:spPr bwMode="auto">
            <a:xfrm>
              <a:off x="3023" y="2676"/>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2074" name="Line 44"/>
            <p:cNvSpPr>
              <a:spLocks noChangeShapeType="1"/>
            </p:cNvSpPr>
            <p:nvPr/>
          </p:nvSpPr>
          <p:spPr bwMode="auto">
            <a:xfrm>
              <a:off x="2634" y="2725"/>
              <a:ext cx="392" cy="0"/>
            </a:xfrm>
            <a:prstGeom prst="line">
              <a:avLst/>
            </a:prstGeom>
            <a:noFill/>
            <a:ln w="38100">
              <a:solidFill>
                <a:srgbClr val="990000"/>
              </a:solidFill>
              <a:round/>
              <a:headEnd/>
              <a:tailEnd type="triangle" w="lg" len="med"/>
            </a:ln>
          </p:spPr>
          <p:txBody>
            <a:bodyPr/>
            <a:lstStyle/>
            <a:p>
              <a:endParaRPr lang="en-US"/>
            </a:p>
          </p:txBody>
        </p:sp>
      </p:grpSp>
      <p:grpSp>
        <p:nvGrpSpPr>
          <p:cNvPr id="14" name="Group 45"/>
          <p:cNvGrpSpPr>
            <a:grpSpLocks/>
          </p:cNvGrpSpPr>
          <p:nvPr/>
        </p:nvGrpSpPr>
        <p:grpSpPr bwMode="auto">
          <a:xfrm>
            <a:off x="3724275" y="3646488"/>
            <a:ext cx="744538" cy="138112"/>
            <a:chOff x="2346" y="2297"/>
            <a:chExt cx="469" cy="87"/>
          </a:xfrm>
        </p:grpSpPr>
        <p:sp>
          <p:nvSpPr>
            <p:cNvPr id="2071" name="Oval 46"/>
            <p:cNvSpPr>
              <a:spLocks noChangeArrowheads="1"/>
            </p:cNvSpPr>
            <p:nvPr/>
          </p:nvSpPr>
          <p:spPr bwMode="auto">
            <a:xfrm>
              <a:off x="2727" y="2297"/>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2072" name="Line 47"/>
            <p:cNvSpPr>
              <a:spLocks noChangeShapeType="1"/>
            </p:cNvSpPr>
            <p:nvPr/>
          </p:nvSpPr>
          <p:spPr bwMode="auto">
            <a:xfrm>
              <a:off x="2346" y="2345"/>
              <a:ext cx="392" cy="0"/>
            </a:xfrm>
            <a:prstGeom prst="line">
              <a:avLst/>
            </a:prstGeom>
            <a:noFill/>
            <a:ln w="38100">
              <a:solidFill>
                <a:srgbClr val="990000"/>
              </a:solidFill>
              <a:round/>
              <a:headEnd/>
              <a:tailEnd type="triangle" w="lg" len="med"/>
            </a:ln>
          </p:spPr>
          <p:txBody>
            <a:bodyPr/>
            <a:lstStyle/>
            <a:p>
              <a:endParaRPr lang="en-US"/>
            </a:p>
          </p:txBody>
        </p:sp>
      </p:grpSp>
      <p:grpSp>
        <p:nvGrpSpPr>
          <p:cNvPr id="15" name="Group 48"/>
          <p:cNvGrpSpPr>
            <a:grpSpLocks/>
          </p:cNvGrpSpPr>
          <p:nvPr/>
        </p:nvGrpSpPr>
        <p:grpSpPr bwMode="auto">
          <a:xfrm>
            <a:off x="3252788" y="3063875"/>
            <a:ext cx="754062" cy="138113"/>
            <a:chOff x="2049" y="1930"/>
            <a:chExt cx="475" cy="87"/>
          </a:xfrm>
        </p:grpSpPr>
        <p:sp>
          <p:nvSpPr>
            <p:cNvPr id="2069" name="Oval 49"/>
            <p:cNvSpPr>
              <a:spLocks noChangeArrowheads="1"/>
            </p:cNvSpPr>
            <p:nvPr/>
          </p:nvSpPr>
          <p:spPr bwMode="auto">
            <a:xfrm>
              <a:off x="2436" y="193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2070" name="Line 50"/>
            <p:cNvSpPr>
              <a:spLocks noChangeShapeType="1"/>
            </p:cNvSpPr>
            <p:nvPr/>
          </p:nvSpPr>
          <p:spPr bwMode="auto">
            <a:xfrm>
              <a:off x="2049" y="1975"/>
              <a:ext cx="392" cy="0"/>
            </a:xfrm>
            <a:prstGeom prst="line">
              <a:avLst/>
            </a:prstGeom>
            <a:noFill/>
            <a:ln w="38100">
              <a:solidFill>
                <a:srgbClr val="990000"/>
              </a:solidFill>
              <a:round/>
              <a:headEnd/>
              <a:tailEnd type="triangle" w="lg" len="med"/>
            </a:ln>
          </p:spPr>
          <p:txBody>
            <a:bodyPr/>
            <a:lstStyle/>
            <a:p>
              <a:endParaRPr lang="en-US"/>
            </a:p>
          </p:txBody>
        </p:sp>
      </p:grpSp>
      <p:grpSp>
        <p:nvGrpSpPr>
          <p:cNvPr id="16" name="Group 51"/>
          <p:cNvGrpSpPr>
            <a:grpSpLocks/>
          </p:cNvGrpSpPr>
          <p:nvPr/>
        </p:nvGrpSpPr>
        <p:grpSpPr bwMode="auto">
          <a:xfrm>
            <a:off x="2809875" y="2481263"/>
            <a:ext cx="750888" cy="138112"/>
            <a:chOff x="1770" y="1563"/>
            <a:chExt cx="473" cy="87"/>
          </a:xfrm>
        </p:grpSpPr>
        <p:sp>
          <p:nvSpPr>
            <p:cNvPr id="2067" name="Oval 52"/>
            <p:cNvSpPr>
              <a:spLocks noChangeArrowheads="1"/>
            </p:cNvSpPr>
            <p:nvPr/>
          </p:nvSpPr>
          <p:spPr bwMode="auto">
            <a:xfrm>
              <a:off x="2154" y="1563"/>
              <a:ext cx="89"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2068" name="Line 53"/>
            <p:cNvSpPr>
              <a:spLocks noChangeShapeType="1"/>
            </p:cNvSpPr>
            <p:nvPr/>
          </p:nvSpPr>
          <p:spPr bwMode="auto">
            <a:xfrm>
              <a:off x="1770" y="1605"/>
              <a:ext cx="392" cy="0"/>
            </a:xfrm>
            <a:prstGeom prst="line">
              <a:avLst/>
            </a:prstGeom>
            <a:noFill/>
            <a:ln w="38100">
              <a:solidFill>
                <a:srgbClr val="990000"/>
              </a:solidFill>
              <a:round/>
              <a:headEnd/>
              <a:tailEnd type="triangle" w="lg" len="med"/>
            </a:ln>
          </p:spPr>
          <p:txBody>
            <a:bodyPr/>
            <a:lstStyle/>
            <a:p>
              <a:endParaRPr lang="en-US"/>
            </a:p>
          </p:txBody>
        </p:sp>
      </p:grpSp>
      <p:grpSp>
        <p:nvGrpSpPr>
          <p:cNvPr id="17" name="Group 54"/>
          <p:cNvGrpSpPr>
            <a:grpSpLocks/>
          </p:cNvGrpSpPr>
          <p:nvPr/>
        </p:nvGrpSpPr>
        <p:grpSpPr bwMode="auto">
          <a:xfrm>
            <a:off x="2352675" y="1882775"/>
            <a:ext cx="752475" cy="138113"/>
            <a:chOff x="1482" y="1186"/>
            <a:chExt cx="474" cy="87"/>
          </a:xfrm>
        </p:grpSpPr>
        <p:sp>
          <p:nvSpPr>
            <p:cNvPr id="2065" name="Oval 55"/>
            <p:cNvSpPr>
              <a:spLocks noChangeArrowheads="1"/>
            </p:cNvSpPr>
            <p:nvPr/>
          </p:nvSpPr>
          <p:spPr bwMode="auto">
            <a:xfrm>
              <a:off x="1865" y="1186"/>
              <a:ext cx="91"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2066" name="Line 56"/>
            <p:cNvSpPr>
              <a:spLocks noChangeShapeType="1"/>
            </p:cNvSpPr>
            <p:nvPr/>
          </p:nvSpPr>
          <p:spPr bwMode="auto">
            <a:xfrm>
              <a:off x="1482" y="1234"/>
              <a:ext cx="392" cy="0"/>
            </a:xfrm>
            <a:prstGeom prst="line">
              <a:avLst/>
            </a:prstGeom>
            <a:noFill/>
            <a:ln w="38100">
              <a:solidFill>
                <a:srgbClr val="990000"/>
              </a:solidFill>
              <a:round/>
              <a:headEnd/>
              <a:tailEnd type="triangle" w="lg" len="med"/>
            </a:ln>
          </p:spPr>
          <p:txBody>
            <a:bodyPr/>
            <a:lstStyle/>
            <a:p>
              <a:endParaRPr lang="en-US"/>
            </a:p>
          </p:txBody>
        </p:sp>
      </p:grpSp>
      <p:sp>
        <p:nvSpPr>
          <p:cNvPr id="2063"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064" name="Rectangle 61"/>
          <p:cNvSpPr>
            <a:spLocks noGrp="1" noChangeArrowheads="1"/>
          </p:cNvSpPr>
          <p:nvPr>
            <p:ph type="title"/>
          </p:nvPr>
        </p:nvSpPr>
        <p:spPr>
          <a:xfrm>
            <a:off x="469900" y="265113"/>
            <a:ext cx="8039100" cy="681037"/>
          </a:xfrm>
        </p:spPr>
        <p:txBody>
          <a:bodyPr>
            <a:normAutofit fontScale="90000"/>
          </a:bodyPr>
          <a:lstStyle/>
          <a:p>
            <a:pPr algn="l" eaLnBrk="1" hangingPunct="1"/>
            <a:r>
              <a:rPr lang="en-US" sz="3400" smtClean="0"/>
              <a:t>Demand Curve Shifters: </a:t>
            </a:r>
            <a:r>
              <a:rPr lang="en-US" sz="3400" smtClean="0">
                <a:solidFill>
                  <a:srgbClr val="008080"/>
                </a:solidFill>
              </a:rPr>
              <a:t> # of Buyers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82"/>
                                        </p:tgtEl>
                                        <p:attrNameLst>
                                          <p:attrName>style.visibility</p:attrName>
                                        </p:attrNameLst>
                                      </p:cBhvr>
                                      <p:to>
                                        <p:strVal val="visible"/>
                                      </p:to>
                                    </p:set>
                                    <p:animEffect transition="in" filter="fade">
                                      <p:cBhvr>
                                        <p:cTn id="7" dur="500"/>
                                        <p:tgtEl>
                                          <p:spTgt spid="788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78883"/>
                                        </p:tgtEl>
                                        <p:attrNameLst>
                                          <p:attrName>style.visibility</p:attrName>
                                        </p:attrNameLst>
                                      </p:cBhvr>
                                      <p:to>
                                        <p:strVal val="visible"/>
                                      </p:to>
                                    </p:set>
                                    <p:animEffect transition="in" filter="strips(downRight)">
                                      <p:cBhvr>
                                        <p:cTn id="41" dur="500"/>
                                        <p:tgtEl>
                                          <p:spTgt spid="7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2" grpId="0" animBg="1"/>
      <p:bldP spid="7888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3"/>
          <p:cNvSpPr>
            <a:spLocks noGrp="1" noChangeArrowheads="1"/>
          </p:cNvSpPr>
          <p:nvPr>
            <p:ph type="title"/>
          </p:nvPr>
        </p:nvSpPr>
        <p:spPr>
          <a:noFill/>
        </p:spPr>
        <p:txBody>
          <a:bodyPr/>
          <a:lstStyle/>
          <a:p>
            <a:pPr algn="l" eaLnBrk="1" hangingPunct="1"/>
            <a:r>
              <a:rPr lang="en-US" sz="3400" smtClean="0"/>
              <a:t>Demand Curve Shifters: </a:t>
            </a:r>
            <a:r>
              <a:rPr lang="en-US" sz="3400" smtClean="0">
                <a:solidFill>
                  <a:srgbClr val="008080"/>
                </a:solidFill>
              </a:rPr>
              <a:t> Income</a:t>
            </a:r>
          </a:p>
        </p:txBody>
      </p:sp>
      <p:sp>
        <p:nvSpPr>
          <p:cNvPr id="30724" name="Rectangle 2"/>
          <p:cNvSpPr>
            <a:spLocks noGrp="1" noChangeArrowheads="1"/>
          </p:cNvSpPr>
          <p:nvPr>
            <p:ph idx="1"/>
          </p:nvPr>
        </p:nvSpPr>
        <p:spPr/>
        <p:txBody>
          <a:bodyPr/>
          <a:lstStyle/>
          <a:p>
            <a:pPr eaLnBrk="1" hangingPunct="1"/>
            <a:r>
              <a:rPr lang="en-US" smtClean="0"/>
              <a:t>Demand for a </a:t>
            </a:r>
            <a:r>
              <a:rPr lang="en-US" b="1" smtClean="0">
                <a:solidFill>
                  <a:srgbClr val="CC0000"/>
                </a:solidFill>
              </a:rPr>
              <a:t>normal good</a:t>
            </a:r>
            <a:r>
              <a:rPr lang="en-US" smtClean="0"/>
              <a:t> is positively related to income.  </a:t>
            </a:r>
          </a:p>
          <a:p>
            <a:pPr lvl="1" eaLnBrk="1" hangingPunct="1">
              <a:lnSpc>
                <a:spcPct val="105000"/>
              </a:lnSpc>
            </a:pPr>
            <a:r>
              <a:rPr lang="en-US" sz="2800" smtClean="0"/>
              <a:t>Increase in income causes </a:t>
            </a:r>
            <a:br>
              <a:rPr lang="en-US" sz="2800" smtClean="0"/>
            </a:br>
            <a:r>
              <a:rPr lang="en-US" sz="2800" smtClean="0"/>
              <a:t>increase in quantity demanded at each price, shifts </a:t>
            </a:r>
            <a:r>
              <a:rPr lang="en-US" sz="2800" b="1" i="1" smtClean="0"/>
              <a:t>D</a:t>
            </a:r>
            <a:r>
              <a:rPr lang="en-US" sz="2800" smtClean="0"/>
              <a:t> curve to the right.  </a:t>
            </a:r>
          </a:p>
          <a:p>
            <a:pPr eaLnBrk="1" hangingPunct="1">
              <a:spcBef>
                <a:spcPct val="60000"/>
              </a:spcBef>
              <a:buFont typeface="Wingdings" pitchFamily="2" charset="2"/>
              <a:buNone/>
            </a:pPr>
            <a:r>
              <a:rPr lang="en-US" smtClean="0"/>
              <a:t>	(Demand for an </a:t>
            </a:r>
            <a:r>
              <a:rPr lang="en-US" b="1" smtClean="0">
                <a:solidFill>
                  <a:srgbClr val="CC0000"/>
                </a:solidFill>
              </a:rPr>
              <a:t>inferior good</a:t>
            </a:r>
            <a:r>
              <a:rPr lang="en-US" smtClean="0"/>
              <a:t> is negatively related to income.  An increase in income shifts </a:t>
            </a:r>
            <a:r>
              <a:rPr lang="en-US" b="1" i="1" smtClean="0"/>
              <a:t>D</a:t>
            </a:r>
            <a:r>
              <a:rPr lang="en-US" smtClean="0"/>
              <a:t> curves for inferior goods to the left.)  </a:t>
            </a:r>
          </a:p>
        </p:txBody>
      </p:sp>
      <p:sp>
        <p:nvSpPr>
          <p:cNvPr id="3072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wipe(left)">
                                      <p:cBhvr>
                                        <p:cTn id="7" dur="5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wipe(left)">
                                      <p:cBhvr>
                                        <p:cTn id="12" dur="500"/>
                                        <p:tgtEl>
                                          <p:spTgt spid="30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wipe(left)">
                                      <p:cBhvr>
                                        <p:cTn id="17" dur="500"/>
                                        <p:tgtEl>
                                          <p:spTgt spid="307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body" idx="4294967295"/>
          </p:nvPr>
        </p:nvSpPr>
        <p:spPr>
          <a:xfrm>
            <a:off x="409575" y="1389063"/>
            <a:ext cx="8466138" cy="5016500"/>
          </a:xfrm>
        </p:spPr>
        <p:txBody>
          <a:bodyPr/>
          <a:lstStyle/>
          <a:p>
            <a:pPr marL="290513" indent="-290513" eaLnBrk="1" hangingPunct="1">
              <a:spcBef>
                <a:spcPct val="50000"/>
              </a:spcBef>
            </a:pPr>
            <a:r>
              <a:rPr lang="en-US" sz="2700" dirty="0" smtClean="0"/>
              <a:t>Two goods are </a:t>
            </a:r>
            <a:r>
              <a:rPr lang="en-US" sz="2700" b="1" dirty="0" smtClean="0">
                <a:solidFill>
                  <a:srgbClr val="CC0000"/>
                </a:solidFill>
              </a:rPr>
              <a:t>substitutes</a:t>
            </a:r>
            <a:r>
              <a:rPr lang="en-US" sz="2700" dirty="0" smtClean="0"/>
              <a:t> if </a:t>
            </a:r>
            <a:br>
              <a:rPr lang="en-US" sz="2700" dirty="0" smtClean="0"/>
            </a:br>
            <a:r>
              <a:rPr lang="en-US" sz="2700" dirty="0" smtClean="0"/>
              <a:t>   an increase in the price of one </a:t>
            </a:r>
            <a:br>
              <a:rPr lang="en-US" sz="2700" dirty="0" smtClean="0"/>
            </a:br>
            <a:r>
              <a:rPr lang="en-US" sz="2700" dirty="0" smtClean="0"/>
              <a:t>   causes an increase in demand for the other.  </a:t>
            </a:r>
          </a:p>
          <a:p>
            <a:pPr marL="290513" indent="-290513" eaLnBrk="1" hangingPunct="1">
              <a:spcBef>
                <a:spcPct val="50000"/>
              </a:spcBef>
            </a:pPr>
            <a:r>
              <a:rPr lang="en-US" sz="2700" dirty="0" smtClean="0"/>
              <a:t>Example:  pizza and hamburgers.  </a:t>
            </a:r>
            <a:br>
              <a:rPr lang="en-US" sz="2700" dirty="0" smtClean="0"/>
            </a:br>
            <a:r>
              <a:rPr lang="en-US" sz="2700" dirty="0" smtClean="0"/>
              <a:t>An increase in the price of pizza </a:t>
            </a:r>
            <a:br>
              <a:rPr lang="en-US" sz="2700" dirty="0" smtClean="0"/>
            </a:br>
            <a:r>
              <a:rPr lang="en-US" sz="2700" dirty="0" smtClean="0"/>
              <a:t>   increases demand for hamburgers, </a:t>
            </a:r>
            <a:br>
              <a:rPr lang="en-US" sz="2700" dirty="0" smtClean="0"/>
            </a:br>
            <a:r>
              <a:rPr lang="en-US" sz="2700" dirty="0" smtClean="0"/>
              <a:t>   shifting hamburger demand curve to the right.  </a:t>
            </a:r>
          </a:p>
          <a:p>
            <a:pPr marL="290513" indent="-290513" eaLnBrk="1" hangingPunct="1">
              <a:spcBef>
                <a:spcPct val="50000"/>
              </a:spcBef>
            </a:pPr>
            <a:r>
              <a:rPr lang="en-US" sz="2700" dirty="0" smtClean="0"/>
              <a:t>Other examples:   Coke and Pepsi,  </a:t>
            </a:r>
            <a:br>
              <a:rPr lang="en-US" sz="2700" dirty="0" smtClean="0"/>
            </a:br>
            <a:r>
              <a:rPr lang="en-US" sz="2700" dirty="0" smtClean="0"/>
              <a:t>laptops and desktop computers, </a:t>
            </a:r>
            <a:br>
              <a:rPr lang="en-US" sz="2700" dirty="0" smtClean="0"/>
            </a:br>
            <a:r>
              <a:rPr lang="en-US" sz="2700" dirty="0" smtClean="0"/>
              <a:t>CDs and music downloads </a:t>
            </a:r>
          </a:p>
        </p:txBody>
      </p:sp>
      <p:sp>
        <p:nvSpPr>
          <p:cNvPr id="31749" name="Rectangle 3"/>
          <p:cNvSpPr>
            <a:spLocks noGrp="1" noChangeArrowheads="1"/>
          </p:cNvSpPr>
          <p:nvPr>
            <p:ph type="title" idx="4294967295"/>
          </p:nvPr>
        </p:nvSpPr>
        <p:spPr>
          <a:xfrm>
            <a:off x="457200" y="300038"/>
            <a:ext cx="8337550" cy="1087437"/>
          </a:xfrm>
          <a:noFill/>
        </p:spPr>
        <p:txBody>
          <a:bodyPr>
            <a:normAutofit fontScale="90000"/>
          </a:bodyPr>
          <a:lstStyle/>
          <a:p>
            <a:pPr algn="l" eaLnBrk="1" hangingPunct="1">
              <a:tabLst>
                <a:tab pos="5197475" algn="l"/>
              </a:tabLst>
            </a:pPr>
            <a:r>
              <a:rPr lang="en-US" sz="3400" smtClean="0"/>
              <a:t>Demand Curve Shifters: 	</a:t>
            </a:r>
            <a:r>
              <a:rPr lang="en-US" sz="3400" smtClean="0">
                <a:solidFill>
                  <a:srgbClr val="008080"/>
                </a:solidFill>
              </a:rPr>
              <a:t>Prices of 	Related Goods</a:t>
            </a:r>
          </a:p>
        </p:txBody>
      </p:sp>
      <p:sp>
        <p:nvSpPr>
          <p:cNvPr id="3175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wipe(left)">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wipe(left)">
                                      <p:cBhvr>
                                        <p:cTn id="12" dur="500"/>
                                        <p:tgtEl>
                                          <p:spTgt spid="317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wipe(left)">
                                      <p:cBhvr>
                                        <p:cTn id="17" dur="5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body" idx="4294967295"/>
          </p:nvPr>
        </p:nvSpPr>
        <p:spPr>
          <a:xfrm>
            <a:off x="361950" y="1376363"/>
            <a:ext cx="8194675" cy="5057775"/>
          </a:xfrm>
        </p:spPr>
        <p:txBody>
          <a:bodyPr/>
          <a:lstStyle/>
          <a:p>
            <a:pPr marL="290513" indent="-290513" eaLnBrk="1" hangingPunct="1">
              <a:spcBef>
                <a:spcPct val="50000"/>
              </a:spcBef>
            </a:pPr>
            <a:r>
              <a:rPr lang="en-US" sz="2700" dirty="0" smtClean="0"/>
              <a:t>Two goods are </a:t>
            </a:r>
            <a:r>
              <a:rPr lang="en-US" sz="2700" b="1" dirty="0" smtClean="0">
                <a:solidFill>
                  <a:srgbClr val="CC0000"/>
                </a:solidFill>
              </a:rPr>
              <a:t>complements</a:t>
            </a:r>
            <a:r>
              <a:rPr lang="en-US" sz="2700" dirty="0" smtClean="0"/>
              <a:t> if </a:t>
            </a:r>
            <a:br>
              <a:rPr lang="en-US" sz="2700" dirty="0" smtClean="0"/>
            </a:br>
            <a:r>
              <a:rPr lang="en-US" sz="2700" dirty="0" smtClean="0"/>
              <a:t>   an increase in the price of one </a:t>
            </a:r>
            <a:br>
              <a:rPr lang="en-US" sz="2700" dirty="0" smtClean="0"/>
            </a:br>
            <a:r>
              <a:rPr lang="en-US" sz="2700" dirty="0" smtClean="0"/>
              <a:t>   causes a fall in demand for the other.  </a:t>
            </a:r>
          </a:p>
          <a:p>
            <a:pPr marL="290513" indent="-290513" eaLnBrk="1" hangingPunct="1">
              <a:spcBef>
                <a:spcPct val="50000"/>
              </a:spcBef>
            </a:pPr>
            <a:r>
              <a:rPr lang="en-US" sz="2700" dirty="0" smtClean="0"/>
              <a:t>Example:  computers and software.  </a:t>
            </a:r>
            <a:br>
              <a:rPr lang="en-US" sz="2700" dirty="0" smtClean="0"/>
            </a:br>
            <a:r>
              <a:rPr lang="en-US" sz="2700" dirty="0" smtClean="0"/>
              <a:t>If price of computers rises, </a:t>
            </a:r>
            <a:br>
              <a:rPr lang="en-US" sz="2700" dirty="0" smtClean="0"/>
            </a:br>
            <a:r>
              <a:rPr lang="en-US" sz="2700" dirty="0" smtClean="0"/>
              <a:t>   people buy fewer computers, </a:t>
            </a:r>
            <a:br>
              <a:rPr lang="en-US" sz="2700" dirty="0" smtClean="0"/>
            </a:br>
            <a:r>
              <a:rPr lang="en-US" sz="2700" dirty="0" smtClean="0"/>
              <a:t>   and therefore less software.  </a:t>
            </a:r>
            <a:br>
              <a:rPr lang="en-US" sz="2700" dirty="0" smtClean="0"/>
            </a:br>
            <a:r>
              <a:rPr lang="en-US" sz="2700" dirty="0" smtClean="0"/>
              <a:t>Software demand curve shifts left. </a:t>
            </a:r>
          </a:p>
          <a:p>
            <a:pPr marL="290513" indent="-290513" eaLnBrk="1" hangingPunct="1">
              <a:spcBef>
                <a:spcPct val="50000"/>
              </a:spcBef>
            </a:pPr>
            <a:r>
              <a:rPr lang="en-US" sz="2700" dirty="0" smtClean="0"/>
              <a:t>Other examples: college tuition and textbooks,  </a:t>
            </a:r>
            <a:br>
              <a:rPr lang="en-US" sz="2700" dirty="0" smtClean="0"/>
            </a:br>
            <a:r>
              <a:rPr lang="en-US" sz="2700" dirty="0" smtClean="0"/>
              <a:t>bagels and cream cheese, eggs and bacon</a:t>
            </a:r>
          </a:p>
        </p:txBody>
      </p:sp>
      <p:sp>
        <p:nvSpPr>
          <p:cNvPr id="32773" name="Rectangle 3"/>
          <p:cNvSpPr>
            <a:spLocks noGrp="1" noChangeArrowheads="1"/>
          </p:cNvSpPr>
          <p:nvPr>
            <p:ph type="title" idx="4294967295"/>
          </p:nvPr>
        </p:nvSpPr>
        <p:spPr>
          <a:xfrm>
            <a:off x="457200" y="300038"/>
            <a:ext cx="8337550" cy="1087437"/>
          </a:xfrm>
          <a:noFill/>
        </p:spPr>
        <p:txBody>
          <a:bodyPr>
            <a:normAutofit fontScale="90000"/>
          </a:bodyPr>
          <a:lstStyle/>
          <a:p>
            <a:pPr algn="l" eaLnBrk="1" hangingPunct="1">
              <a:tabLst>
                <a:tab pos="5197475" algn="l"/>
              </a:tabLst>
            </a:pPr>
            <a:r>
              <a:rPr lang="en-US" sz="3400" smtClean="0"/>
              <a:t>Demand Curve Shifters: </a:t>
            </a:r>
            <a:r>
              <a:rPr lang="en-US" sz="3400" smtClean="0">
                <a:solidFill>
                  <a:srgbClr val="008080"/>
                </a:solidFill>
              </a:rPr>
              <a:t>	Prices of 	Related Goods</a:t>
            </a:r>
          </a:p>
        </p:txBody>
      </p:sp>
      <p:sp>
        <p:nvSpPr>
          <p:cNvPr id="327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wipe(left)">
                                      <p:cBhvr>
                                        <p:cTn id="7" dur="500"/>
                                        <p:tgtEl>
                                          <p:spTgt spid="327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wipe(left)">
                                      <p:cBhvr>
                                        <p:cTn id="12" dur="500"/>
                                        <p:tgtEl>
                                          <p:spTgt spid="327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2">
                                            <p:txEl>
                                              <p:pRg st="2" end="2"/>
                                            </p:txEl>
                                          </p:spTgt>
                                        </p:tgtEl>
                                        <p:attrNameLst>
                                          <p:attrName>style.visibility</p:attrName>
                                        </p:attrNameLst>
                                      </p:cBhvr>
                                      <p:to>
                                        <p:strVal val="visible"/>
                                      </p:to>
                                    </p:set>
                                    <p:animEffect transition="in" filter="wipe(left)">
                                      <p:cBhvr>
                                        <p:cTn id="17" dur="500"/>
                                        <p:tgtEl>
                                          <p:spTgt spid="32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3"/>
          <p:cNvSpPr>
            <a:spLocks noGrp="1" noChangeArrowheads="1"/>
          </p:cNvSpPr>
          <p:nvPr>
            <p:ph type="title"/>
          </p:nvPr>
        </p:nvSpPr>
        <p:spPr>
          <a:noFill/>
        </p:spPr>
        <p:txBody>
          <a:bodyPr/>
          <a:lstStyle/>
          <a:p>
            <a:pPr algn="l" eaLnBrk="1" hangingPunct="1"/>
            <a:r>
              <a:rPr lang="en-US" sz="3400" smtClean="0"/>
              <a:t>Demand Curve Shifters:  </a:t>
            </a:r>
            <a:r>
              <a:rPr lang="en-US" sz="3400" smtClean="0">
                <a:solidFill>
                  <a:srgbClr val="008080"/>
                </a:solidFill>
              </a:rPr>
              <a:t>Tastes</a:t>
            </a:r>
          </a:p>
        </p:txBody>
      </p:sp>
      <p:sp>
        <p:nvSpPr>
          <p:cNvPr id="33796" name="Rectangle 2"/>
          <p:cNvSpPr>
            <a:spLocks noGrp="1" noChangeArrowheads="1"/>
          </p:cNvSpPr>
          <p:nvPr>
            <p:ph idx="1"/>
          </p:nvPr>
        </p:nvSpPr>
        <p:spPr/>
        <p:txBody>
          <a:bodyPr/>
          <a:lstStyle/>
          <a:p>
            <a:pPr marL="290513" indent="-290513" eaLnBrk="1" hangingPunct="1">
              <a:spcBef>
                <a:spcPct val="55000"/>
              </a:spcBef>
            </a:pPr>
            <a:r>
              <a:rPr lang="en-US" sz="2700" smtClean="0"/>
              <a:t>Anything that causes a shift in tastes </a:t>
            </a:r>
            <a:r>
              <a:rPr lang="en-US" sz="2700" i="1" smtClean="0"/>
              <a:t>toward</a:t>
            </a:r>
            <a:r>
              <a:rPr lang="en-US" sz="2700" smtClean="0"/>
              <a:t> a good will increase demand for that good </a:t>
            </a:r>
            <a:br>
              <a:rPr lang="en-US" sz="2700" smtClean="0"/>
            </a:br>
            <a:r>
              <a:rPr lang="en-US" sz="2700" smtClean="0"/>
              <a:t>and shift its </a:t>
            </a:r>
            <a:r>
              <a:rPr lang="en-US" sz="2700" b="1" i="1" smtClean="0"/>
              <a:t>D</a:t>
            </a:r>
            <a:r>
              <a:rPr lang="en-US" sz="2700" smtClean="0"/>
              <a:t> curve to the right.</a:t>
            </a:r>
          </a:p>
          <a:p>
            <a:pPr marL="290513" indent="-290513" eaLnBrk="1" hangingPunct="1">
              <a:spcBef>
                <a:spcPct val="55000"/>
              </a:spcBef>
            </a:pPr>
            <a:r>
              <a:rPr lang="en-US" sz="2700" smtClean="0"/>
              <a:t>Example:  </a:t>
            </a:r>
            <a:br>
              <a:rPr lang="en-US" sz="2700" smtClean="0"/>
            </a:br>
            <a:r>
              <a:rPr lang="en-US" sz="2700" smtClean="0"/>
              <a:t>The Atkins diet became popular in the ’90s, </a:t>
            </a:r>
            <a:br>
              <a:rPr lang="en-US" sz="2700" smtClean="0"/>
            </a:br>
            <a:r>
              <a:rPr lang="en-US" sz="2700" smtClean="0"/>
              <a:t>caused an increase in demand for eggs, </a:t>
            </a:r>
            <a:br>
              <a:rPr lang="en-US" sz="2700" smtClean="0"/>
            </a:br>
            <a:r>
              <a:rPr lang="en-US" sz="2700" smtClean="0"/>
              <a:t>shifted the egg demand curve to the right.  </a:t>
            </a:r>
          </a:p>
        </p:txBody>
      </p:sp>
      <p:sp>
        <p:nvSpPr>
          <p:cNvPr id="3379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wipe(left)">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wipe(left)">
                                      <p:cBhvr>
                                        <p:cTn id="12" dur="500"/>
                                        <p:tgtEl>
                                          <p:spTgt spid="33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3"/>
          <p:cNvSpPr>
            <a:spLocks noGrp="1" noChangeArrowheads="1"/>
          </p:cNvSpPr>
          <p:nvPr>
            <p:ph type="title"/>
          </p:nvPr>
        </p:nvSpPr>
        <p:spPr>
          <a:noFill/>
        </p:spPr>
        <p:txBody>
          <a:bodyPr>
            <a:normAutofit fontScale="90000"/>
          </a:bodyPr>
          <a:lstStyle/>
          <a:p>
            <a:pPr algn="l" eaLnBrk="1" hangingPunct="1"/>
            <a:r>
              <a:rPr lang="en-US" sz="3400" smtClean="0"/>
              <a:t>Demand Curve Shifters: </a:t>
            </a:r>
            <a:r>
              <a:rPr lang="en-US" sz="3400" smtClean="0">
                <a:solidFill>
                  <a:srgbClr val="008080"/>
                </a:solidFill>
              </a:rPr>
              <a:t> Expectations</a:t>
            </a:r>
          </a:p>
        </p:txBody>
      </p:sp>
      <p:sp>
        <p:nvSpPr>
          <p:cNvPr id="34820" name="Rectangle 2"/>
          <p:cNvSpPr>
            <a:spLocks noGrp="1" noChangeArrowheads="1"/>
          </p:cNvSpPr>
          <p:nvPr>
            <p:ph idx="1"/>
          </p:nvPr>
        </p:nvSpPr>
        <p:spPr/>
        <p:txBody>
          <a:bodyPr/>
          <a:lstStyle/>
          <a:p>
            <a:pPr marL="290513" indent="-290513" eaLnBrk="1" hangingPunct="1">
              <a:spcBef>
                <a:spcPct val="65000"/>
              </a:spcBef>
            </a:pPr>
            <a:r>
              <a:rPr lang="en-US" smtClean="0"/>
              <a:t>Expectations affect consumers’ buying decisions.</a:t>
            </a:r>
          </a:p>
          <a:p>
            <a:pPr marL="290513" indent="-290513" eaLnBrk="1" hangingPunct="1">
              <a:spcBef>
                <a:spcPct val="40000"/>
              </a:spcBef>
            </a:pPr>
            <a:r>
              <a:rPr lang="en-US" smtClean="0"/>
              <a:t>Examples:  </a:t>
            </a:r>
          </a:p>
          <a:p>
            <a:pPr lvl="1" eaLnBrk="1" hangingPunct="1">
              <a:lnSpc>
                <a:spcPct val="105000"/>
              </a:lnSpc>
              <a:spcBef>
                <a:spcPct val="35000"/>
              </a:spcBef>
            </a:pPr>
            <a:r>
              <a:rPr lang="en-US" sz="2800" smtClean="0"/>
              <a:t>If people expect their incomes to rise, </a:t>
            </a:r>
            <a:br>
              <a:rPr lang="en-US" sz="2800" smtClean="0"/>
            </a:br>
            <a:r>
              <a:rPr lang="en-US" sz="2800" smtClean="0"/>
              <a:t>their demand for meals at expensive restaurants may increase now.</a:t>
            </a:r>
          </a:p>
          <a:p>
            <a:pPr lvl="1" eaLnBrk="1" hangingPunct="1">
              <a:lnSpc>
                <a:spcPct val="105000"/>
              </a:lnSpc>
              <a:spcBef>
                <a:spcPct val="35000"/>
              </a:spcBef>
            </a:pPr>
            <a:r>
              <a:rPr lang="en-US" sz="2800" smtClean="0"/>
              <a:t>If the economy sours and people worry about their future job security, demand for new autos may fall now.  </a:t>
            </a:r>
          </a:p>
        </p:txBody>
      </p:sp>
      <p:sp>
        <p:nvSpPr>
          <p:cNvPr id="348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wipe(left)">
                                      <p:cBhvr>
                                        <p:cTn id="7" dur="500"/>
                                        <p:tgtEl>
                                          <p:spTgt spid="34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wipe(left)">
                                      <p:cBhvr>
                                        <p:cTn id="12" dur="5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wipe(left)">
                                      <p:cBhvr>
                                        <p:cTn id="17" dur="500"/>
                                        <p:tgtEl>
                                          <p:spTgt spid="34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wipe(left)">
                                      <p:cBhvr>
                                        <p:cTn id="22" dur="5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ChangeArrowheads="1"/>
          </p:cNvSpPr>
          <p:nvPr/>
        </p:nvSpPr>
        <p:spPr bwMode="auto">
          <a:xfrm>
            <a:off x="666750" y="987425"/>
            <a:ext cx="7359650" cy="5283200"/>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35845" name="Rectangle 3"/>
          <p:cNvSpPr>
            <a:spLocks noGrp="1" noChangeArrowheads="1"/>
          </p:cNvSpPr>
          <p:nvPr>
            <p:ph type="title" idx="4294967295"/>
          </p:nvPr>
        </p:nvSpPr>
        <p:spPr>
          <a:xfrm>
            <a:off x="0" y="254000"/>
            <a:ext cx="9144000" cy="635000"/>
          </a:xfrm>
        </p:spPr>
        <p:txBody>
          <a:bodyPr>
            <a:noAutofit/>
          </a:bodyPr>
          <a:lstStyle/>
          <a:p>
            <a:pPr algn="ctr" eaLnBrk="1" hangingPunct="1"/>
            <a:r>
              <a:rPr lang="en-US" sz="3100" dirty="0" smtClean="0"/>
              <a:t>Summary:  Variables That Influence Buyers</a:t>
            </a:r>
          </a:p>
        </p:txBody>
      </p:sp>
      <p:sp>
        <p:nvSpPr>
          <p:cNvPr id="35846" name="Rectangle 4"/>
          <p:cNvSpPr>
            <a:spLocks noGrp="1" noChangeArrowheads="1"/>
          </p:cNvSpPr>
          <p:nvPr>
            <p:ph type="body" idx="4294967295"/>
          </p:nvPr>
        </p:nvSpPr>
        <p:spPr>
          <a:xfrm>
            <a:off x="661988" y="1023938"/>
            <a:ext cx="7726362" cy="534987"/>
          </a:xfrm>
        </p:spPr>
        <p:txBody>
          <a:bodyPr/>
          <a:lstStyle/>
          <a:p>
            <a:pPr marL="0" indent="0" eaLnBrk="1" hangingPunct="1">
              <a:buFont typeface="Wingdings" pitchFamily="2" charset="2"/>
              <a:buNone/>
              <a:tabLst>
                <a:tab pos="2684463" algn="l"/>
              </a:tabLst>
            </a:pPr>
            <a:r>
              <a:rPr lang="en-US" sz="2700" b="1" smtClean="0"/>
              <a:t>Variable	A change in this variable… </a:t>
            </a:r>
          </a:p>
        </p:txBody>
      </p:sp>
      <p:sp>
        <p:nvSpPr>
          <p:cNvPr id="87045" name="Rectangle 5"/>
          <p:cNvSpPr>
            <a:spLocks noChangeArrowheads="1"/>
          </p:cNvSpPr>
          <p:nvPr/>
        </p:nvSpPr>
        <p:spPr bwMode="auto">
          <a:xfrm>
            <a:off x="863600" y="1711325"/>
            <a:ext cx="7142163" cy="4683125"/>
          </a:xfrm>
          <a:prstGeom prst="rect">
            <a:avLst/>
          </a:prstGeom>
          <a:noFill/>
          <a:ln w="9525">
            <a:noFill/>
            <a:miter lim="800000"/>
            <a:headEnd/>
            <a:tailEnd/>
          </a:ln>
        </p:spPr>
        <p:txBody>
          <a:bodyPr/>
          <a:lstStyle/>
          <a:p>
            <a:pPr>
              <a:spcBef>
                <a:spcPct val="50000"/>
              </a:spcBef>
              <a:buClr>
                <a:srgbClr val="00B85C"/>
              </a:buClr>
              <a:buSzPct val="120000"/>
              <a:buFont typeface="Wingdings" pitchFamily="2" charset="2"/>
              <a:buNone/>
              <a:tabLst>
                <a:tab pos="2684463" algn="l"/>
              </a:tabLst>
            </a:pPr>
            <a:r>
              <a:rPr lang="en-US" sz="2700">
                <a:cs typeface="Arial" charset="0"/>
              </a:rPr>
              <a:t>Price	…causes a movement </a:t>
            </a:r>
            <a:br>
              <a:rPr lang="en-US" sz="2700">
                <a:cs typeface="Arial" charset="0"/>
              </a:rPr>
            </a:br>
            <a:r>
              <a:rPr lang="en-US" sz="2700">
                <a:cs typeface="Arial" charset="0"/>
              </a:rPr>
              <a:t>	    along the </a:t>
            </a:r>
            <a:r>
              <a:rPr lang="en-US" sz="2700" b="1" i="1">
                <a:cs typeface="Arial" charset="0"/>
              </a:rPr>
              <a:t>D</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 of buyers	…shifts the </a:t>
            </a:r>
            <a:r>
              <a:rPr lang="en-US" sz="2700" b="1" i="1">
                <a:cs typeface="Arial" charset="0"/>
              </a:rPr>
              <a:t>D</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Income	…shifts the </a:t>
            </a:r>
            <a:r>
              <a:rPr lang="en-US" sz="2700" b="1" i="1">
                <a:cs typeface="Arial" charset="0"/>
              </a:rPr>
              <a:t>D</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Price of</a:t>
            </a:r>
            <a:br>
              <a:rPr lang="en-US" sz="2700">
                <a:cs typeface="Arial" charset="0"/>
              </a:rPr>
            </a:br>
            <a:r>
              <a:rPr lang="en-US" sz="2700">
                <a:cs typeface="Arial" charset="0"/>
              </a:rPr>
              <a:t>related goods	…shifts the </a:t>
            </a:r>
            <a:r>
              <a:rPr lang="en-US" sz="2700" b="1" i="1">
                <a:cs typeface="Arial" charset="0"/>
              </a:rPr>
              <a:t>D</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Tastes	…shifts the </a:t>
            </a:r>
            <a:r>
              <a:rPr lang="en-US" sz="2700" b="1" i="1">
                <a:cs typeface="Arial" charset="0"/>
              </a:rPr>
              <a:t>D</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Expectations	…shifts the </a:t>
            </a:r>
            <a:r>
              <a:rPr lang="en-US" sz="2700" b="1" i="1">
                <a:cs typeface="Arial" charset="0"/>
              </a:rPr>
              <a:t>D</a:t>
            </a:r>
            <a:r>
              <a:rPr lang="en-US" sz="2700">
                <a:cs typeface="Arial" charset="0"/>
              </a:rPr>
              <a:t> curve</a:t>
            </a:r>
          </a:p>
        </p:txBody>
      </p:sp>
      <p:sp>
        <p:nvSpPr>
          <p:cNvPr id="35848" name="Line 6"/>
          <p:cNvSpPr>
            <a:spLocks noChangeShapeType="1"/>
          </p:cNvSpPr>
          <p:nvPr/>
        </p:nvSpPr>
        <p:spPr bwMode="auto">
          <a:xfrm>
            <a:off x="850900" y="1624013"/>
            <a:ext cx="6981825" cy="0"/>
          </a:xfrm>
          <a:prstGeom prst="line">
            <a:avLst/>
          </a:prstGeom>
          <a:noFill/>
          <a:ln w="9525">
            <a:solidFill>
              <a:schemeClr val="tx1"/>
            </a:solidFill>
            <a:round/>
            <a:headEnd/>
            <a:tailEnd/>
          </a:ln>
        </p:spPr>
        <p:txBody>
          <a:bodyPr/>
          <a:lstStyle/>
          <a:p>
            <a:endParaRPr lang="en-US"/>
          </a:p>
        </p:txBody>
      </p:sp>
      <p:sp>
        <p:nvSpPr>
          <p:cNvPr id="3584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animEffect transition="in" filter="wipe(left)">
                                      <p:cBhvr>
                                        <p:cTn id="7" dur="500"/>
                                        <p:tgtEl>
                                          <p:spTgt spid="870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5">
                                            <p:txEl>
                                              <p:pRg st="1" end="1"/>
                                            </p:txEl>
                                          </p:spTgt>
                                        </p:tgtEl>
                                        <p:attrNameLst>
                                          <p:attrName>style.visibility</p:attrName>
                                        </p:attrNameLst>
                                      </p:cBhvr>
                                      <p:to>
                                        <p:strVal val="visible"/>
                                      </p:to>
                                    </p:set>
                                    <p:animEffect transition="in" filter="wipe(left)">
                                      <p:cBhvr>
                                        <p:cTn id="12" dur="500"/>
                                        <p:tgtEl>
                                          <p:spTgt spid="870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5">
                                            <p:txEl>
                                              <p:pRg st="2" end="2"/>
                                            </p:txEl>
                                          </p:spTgt>
                                        </p:tgtEl>
                                        <p:attrNameLst>
                                          <p:attrName>style.visibility</p:attrName>
                                        </p:attrNameLst>
                                      </p:cBhvr>
                                      <p:to>
                                        <p:strVal val="visible"/>
                                      </p:to>
                                    </p:set>
                                    <p:animEffect transition="in" filter="wipe(left)">
                                      <p:cBhvr>
                                        <p:cTn id="17" dur="500"/>
                                        <p:tgtEl>
                                          <p:spTgt spid="870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5">
                                            <p:txEl>
                                              <p:pRg st="3" end="3"/>
                                            </p:txEl>
                                          </p:spTgt>
                                        </p:tgtEl>
                                        <p:attrNameLst>
                                          <p:attrName>style.visibility</p:attrName>
                                        </p:attrNameLst>
                                      </p:cBhvr>
                                      <p:to>
                                        <p:strVal val="visible"/>
                                      </p:to>
                                    </p:set>
                                    <p:animEffect transition="in" filter="wipe(left)">
                                      <p:cBhvr>
                                        <p:cTn id="22" dur="500"/>
                                        <p:tgtEl>
                                          <p:spTgt spid="870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45">
                                            <p:txEl>
                                              <p:pRg st="4" end="4"/>
                                            </p:txEl>
                                          </p:spTgt>
                                        </p:tgtEl>
                                        <p:attrNameLst>
                                          <p:attrName>style.visibility</p:attrName>
                                        </p:attrNameLst>
                                      </p:cBhvr>
                                      <p:to>
                                        <p:strVal val="visible"/>
                                      </p:to>
                                    </p:set>
                                    <p:animEffect transition="in" filter="wipe(left)">
                                      <p:cBhvr>
                                        <p:cTn id="27" dur="500"/>
                                        <p:tgtEl>
                                          <p:spTgt spid="870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045">
                                            <p:txEl>
                                              <p:pRg st="5" end="5"/>
                                            </p:txEl>
                                          </p:spTgt>
                                        </p:tgtEl>
                                        <p:attrNameLst>
                                          <p:attrName>style.visibility</p:attrName>
                                        </p:attrNameLst>
                                      </p:cBhvr>
                                      <p:to>
                                        <p:strVal val="visible"/>
                                      </p:to>
                                    </p:set>
                                    <p:animEffect transition="in" filter="wipe(left)">
                                      <p:cBhvr>
                                        <p:cTn id="32" dur="500"/>
                                        <p:tgtEl>
                                          <p:spTgt spid="870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Demand Curve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8" name="Rectangle 2"/>
          <p:cNvSpPr txBox="1">
            <a:spLocks noChangeArrowheads="1"/>
          </p:cNvSpPr>
          <p:nvPr/>
        </p:nvSpPr>
        <p:spPr>
          <a:xfrm>
            <a:off x="625475" y="2933700"/>
            <a:ext cx="4005263" cy="3157538"/>
          </a:xfrm>
          <a:prstGeom prst="rect">
            <a:avLst/>
          </a:prstGeom>
        </p:spPr>
        <p:txBody>
          <a:bodyPr vert="horz" lIns="91440" tIns="45720" rIns="91440" bIns="45720" rtlCol="0">
            <a:normAutofit/>
          </a:bodyPr>
          <a:lstStyle/>
          <a:p>
            <a:pPr marL="517525" marR="0" lvl="0" indent="-517525" algn="l" defTabSz="914400" rtl="0" eaLnBrk="1" fontAlgn="auto" latinLnBrk="0" hangingPunct="1">
              <a:lnSpc>
                <a:spcPct val="105000"/>
              </a:lnSpc>
              <a:spcBef>
                <a:spcPts val="1200"/>
              </a:spcBef>
              <a:spcAft>
                <a:spcPts val="0"/>
              </a:spcAft>
              <a:buClr>
                <a:srgbClr val="A3C167"/>
              </a:buClr>
              <a:buSzPct val="115000"/>
              <a:buFont typeface="Wingdings" pitchFamily="2" charset="2"/>
              <a:buNone/>
              <a:tabLst/>
              <a:defRPr/>
            </a:pPr>
            <a:r>
              <a:rPr kumimoji="0" lang="en-US" sz="26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A.	</a:t>
            </a: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price of iPods falls</a:t>
            </a:r>
          </a:p>
          <a:p>
            <a:pPr marL="517525" marR="0" lvl="0" indent="-517525" algn="l" defTabSz="914400" rtl="0" eaLnBrk="1" fontAlgn="auto" latinLnBrk="0" hangingPunct="1">
              <a:lnSpc>
                <a:spcPct val="105000"/>
              </a:lnSpc>
              <a:spcBef>
                <a:spcPts val="1200"/>
              </a:spcBef>
              <a:spcAft>
                <a:spcPts val="0"/>
              </a:spcAft>
              <a:buClr>
                <a:srgbClr val="A3C167"/>
              </a:buClr>
              <a:buSzPct val="115000"/>
              <a:buFont typeface="Wingdings" pitchFamily="2" charset="2"/>
              <a:buNone/>
              <a:tabLst/>
              <a:defRPr/>
            </a:pPr>
            <a:r>
              <a:rPr kumimoji="0" lang="en-US" sz="26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B.	</a:t>
            </a: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price of music downloads falls</a:t>
            </a:r>
          </a:p>
          <a:p>
            <a:pPr marL="517525" marR="0" lvl="0" indent="-517525" algn="l" defTabSz="914400" rtl="0" eaLnBrk="1" fontAlgn="auto" latinLnBrk="0" hangingPunct="1">
              <a:lnSpc>
                <a:spcPct val="105000"/>
              </a:lnSpc>
              <a:spcBef>
                <a:spcPts val="1200"/>
              </a:spcBef>
              <a:spcAft>
                <a:spcPts val="0"/>
              </a:spcAft>
              <a:buClr>
                <a:srgbClr val="A3C167"/>
              </a:buClr>
              <a:buSzPct val="115000"/>
              <a:buFont typeface="Wingdings" pitchFamily="2" charset="2"/>
              <a:buNone/>
              <a:tabLst/>
              <a:defRPr/>
            </a:pPr>
            <a:r>
              <a:rPr kumimoji="0" lang="en-US" sz="26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C.	</a:t>
            </a: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price of CDs falls</a:t>
            </a:r>
          </a:p>
        </p:txBody>
      </p:sp>
      <p:sp>
        <p:nvSpPr>
          <p:cNvPr id="9" name="Rectangle 7"/>
          <p:cNvSpPr>
            <a:spLocks noChangeArrowheads="1"/>
          </p:cNvSpPr>
          <p:nvPr/>
        </p:nvSpPr>
        <p:spPr bwMode="auto">
          <a:xfrm>
            <a:off x="617538" y="1381125"/>
            <a:ext cx="7646987" cy="1481138"/>
          </a:xfrm>
          <a:prstGeom prst="rect">
            <a:avLst/>
          </a:prstGeom>
          <a:noFill/>
          <a:ln w="9525">
            <a:noFill/>
            <a:miter lim="800000"/>
            <a:headEnd/>
            <a:tailEnd/>
          </a:ln>
        </p:spPr>
        <p:txBody>
          <a:bodyPr/>
          <a:lstStyle/>
          <a:p>
            <a:pPr>
              <a:lnSpc>
                <a:spcPct val="105000"/>
              </a:lnSpc>
              <a:spcBef>
                <a:spcPct val="60000"/>
              </a:spcBef>
              <a:buClr>
                <a:srgbClr val="00B85C"/>
              </a:buClr>
              <a:buSzPct val="120000"/>
              <a:buFont typeface="Wingdings" pitchFamily="2" charset="2"/>
              <a:buNone/>
            </a:pPr>
            <a:r>
              <a:rPr lang="en-US" sz="2700" dirty="0">
                <a:cs typeface="Arial" charset="0"/>
              </a:rPr>
              <a:t>Draw a demand curve for music downloads.  What happens to it in each of </a:t>
            </a:r>
            <a:br>
              <a:rPr lang="en-US" sz="2700" dirty="0">
                <a:cs typeface="Arial" charset="0"/>
              </a:rPr>
            </a:br>
            <a:r>
              <a:rPr lang="en-US" sz="2700" dirty="0">
                <a:cs typeface="Arial" charset="0"/>
              </a:rPr>
              <a:t>the following scenarios?  Why?</a:t>
            </a:r>
          </a:p>
        </p:txBody>
      </p:sp>
      <p:pic>
        <p:nvPicPr>
          <p:cNvPr id="10" name="Picture 12"/>
          <p:cNvPicPr>
            <a:picLocks noChangeAspect="1" noChangeArrowheads="1"/>
          </p:cNvPicPr>
          <p:nvPr/>
        </p:nvPicPr>
        <p:blipFill>
          <a:blip r:embed="rId3" cstate="print"/>
          <a:srcRect t="3795" r="11397"/>
          <a:stretch>
            <a:fillRect/>
          </a:stretch>
        </p:blipFill>
        <p:spPr bwMode="auto">
          <a:xfrm>
            <a:off x="5913438" y="2058988"/>
            <a:ext cx="2584450" cy="4211637"/>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grpSp>
        <p:nvGrpSpPr>
          <p:cNvPr id="3" name="Group 8"/>
          <p:cNvGrpSpPr>
            <a:grpSpLocks/>
          </p:cNvGrpSpPr>
          <p:nvPr/>
        </p:nvGrpSpPr>
        <p:grpSpPr bwMode="auto">
          <a:xfrm>
            <a:off x="2951163" y="3543300"/>
            <a:ext cx="1254125" cy="2365375"/>
            <a:chOff x="1859" y="2232"/>
            <a:chExt cx="790" cy="1490"/>
          </a:xfrm>
        </p:grpSpPr>
        <p:grpSp>
          <p:nvGrpSpPr>
            <p:cNvPr id="4" name="Group 9"/>
            <p:cNvGrpSpPr>
              <a:grpSpLocks/>
            </p:cNvGrpSpPr>
            <p:nvPr/>
          </p:nvGrpSpPr>
          <p:grpSpPr bwMode="auto">
            <a:xfrm>
              <a:off x="1859" y="2232"/>
              <a:ext cx="599" cy="1243"/>
              <a:chOff x="357" y="2450"/>
              <a:chExt cx="795" cy="646"/>
            </a:xfrm>
          </p:grpSpPr>
          <p:sp>
            <p:nvSpPr>
              <p:cNvPr id="37920" name="Line 1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7921" name="Line 1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7919" name="Text Box 12"/>
            <p:cNvSpPr txBox="1">
              <a:spLocks noChangeArrowheads="1"/>
            </p:cNvSpPr>
            <p:nvPr/>
          </p:nvSpPr>
          <p:spPr bwMode="auto">
            <a:xfrm>
              <a:off x="2269" y="345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grpSp>
      <p:grpSp>
        <p:nvGrpSpPr>
          <p:cNvPr id="5" name="Group 13"/>
          <p:cNvGrpSpPr>
            <a:grpSpLocks/>
          </p:cNvGrpSpPr>
          <p:nvPr/>
        </p:nvGrpSpPr>
        <p:grpSpPr bwMode="auto">
          <a:xfrm>
            <a:off x="142875" y="1546225"/>
            <a:ext cx="6386513" cy="4718050"/>
            <a:chOff x="90" y="974"/>
            <a:chExt cx="4023" cy="2972"/>
          </a:xfrm>
        </p:grpSpPr>
        <p:grpSp>
          <p:nvGrpSpPr>
            <p:cNvPr id="6" name="Group 14"/>
            <p:cNvGrpSpPr>
              <a:grpSpLocks/>
            </p:cNvGrpSpPr>
            <p:nvPr/>
          </p:nvGrpSpPr>
          <p:grpSpPr bwMode="auto">
            <a:xfrm>
              <a:off x="1023" y="1097"/>
              <a:ext cx="2970" cy="2378"/>
              <a:chOff x="2602" y="1083"/>
              <a:chExt cx="3055" cy="2115"/>
            </a:xfrm>
          </p:grpSpPr>
          <p:sp>
            <p:nvSpPr>
              <p:cNvPr id="37916" name="Line 15"/>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37917" name="Line 16"/>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37914" name="Text Box 17"/>
            <p:cNvSpPr txBox="1">
              <a:spLocks noChangeArrowheads="1"/>
            </p:cNvSpPr>
            <p:nvPr/>
          </p:nvSpPr>
          <p:spPr bwMode="auto">
            <a:xfrm>
              <a:off x="90" y="974"/>
              <a:ext cx="893" cy="902"/>
            </a:xfrm>
            <a:prstGeom prst="rect">
              <a:avLst/>
            </a:prstGeom>
            <a:noFill/>
            <a:ln w="9525">
              <a:noFill/>
              <a:miter lim="800000"/>
              <a:headEnd/>
              <a:tailEnd/>
            </a:ln>
          </p:spPr>
          <p:txBody>
            <a:bodyPr>
              <a:spAutoFit/>
            </a:bodyPr>
            <a:lstStyle/>
            <a:p>
              <a:pPr algn="r">
                <a:spcBef>
                  <a:spcPct val="50000"/>
                </a:spcBef>
              </a:pPr>
              <a:r>
                <a:rPr lang="en-US" sz="2200" dirty="0">
                  <a:cs typeface="Arial" charset="0"/>
                </a:rPr>
                <a:t>Price of music down-loads</a:t>
              </a:r>
            </a:p>
          </p:txBody>
        </p:sp>
        <p:sp>
          <p:nvSpPr>
            <p:cNvPr id="37915" name="Text Box 18"/>
            <p:cNvSpPr txBox="1">
              <a:spLocks noChangeArrowheads="1"/>
            </p:cNvSpPr>
            <p:nvPr/>
          </p:nvSpPr>
          <p:spPr bwMode="auto">
            <a:xfrm>
              <a:off x="2453" y="3466"/>
              <a:ext cx="1660" cy="48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a:t>
              </a:r>
              <a:br>
                <a:rPr lang="en-US" sz="2200">
                  <a:cs typeface="Arial" charset="0"/>
                </a:rPr>
              </a:br>
              <a:r>
                <a:rPr lang="en-US" sz="2200">
                  <a:cs typeface="Arial" charset="0"/>
                </a:rPr>
                <a:t>music downloads</a:t>
              </a:r>
            </a:p>
          </p:txBody>
        </p:sp>
      </p:grpSp>
      <p:grpSp>
        <p:nvGrpSpPr>
          <p:cNvPr id="7" name="Group 19"/>
          <p:cNvGrpSpPr>
            <a:grpSpLocks/>
          </p:cNvGrpSpPr>
          <p:nvPr/>
        </p:nvGrpSpPr>
        <p:grpSpPr bwMode="auto">
          <a:xfrm>
            <a:off x="1806575" y="2136775"/>
            <a:ext cx="2732088" cy="3149600"/>
            <a:chOff x="1138" y="1346"/>
            <a:chExt cx="1721" cy="1984"/>
          </a:xfrm>
        </p:grpSpPr>
        <p:sp>
          <p:nvSpPr>
            <p:cNvPr id="37911" name="Line 20"/>
            <p:cNvSpPr>
              <a:spLocks noChangeShapeType="1"/>
            </p:cNvSpPr>
            <p:nvPr/>
          </p:nvSpPr>
          <p:spPr bwMode="auto">
            <a:xfrm>
              <a:off x="1138" y="1346"/>
              <a:ext cx="1412" cy="1756"/>
            </a:xfrm>
            <a:prstGeom prst="line">
              <a:avLst/>
            </a:prstGeom>
            <a:noFill/>
            <a:ln w="38100">
              <a:solidFill>
                <a:schemeClr val="tx1"/>
              </a:solidFill>
              <a:round/>
              <a:headEnd/>
              <a:tailEnd/>
            </a:ln>
          </p:spPr>
          <p:txBody>
            <a:bodyPr/>
            <a:lstStyle/>
            <a:p>
              <a:endParaRPr lang="en-US"/>
            </a:p>
          </p:txBody>
        </p:sp>
        <p:sp>
          <p:nvSpPr>
            <p:cNvPr id="37912" name="Text Box 21"/>
            <p:cNvSpPr txBox="1">
              <a:spLocks noChangeArrowheads="1"/>
            </p:cNvSpPr>
            <p:nvPr/>
          </p:nvSpPr>
          <p:spPr bwMode="auto">
            <a:xfrm>
              <a:off x="2479" y="3061"/>
              <a:ext cx="380"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grpSp>
        <p:nvGrpSpPr>
          <p:cNvPr id="8" name="Group 22"/>
          <p:cNvGrpSpPr>
            <a:grpSpLocks/>
          </p:cNvGrpSpPr>
          <p:nvPr/>
        </p:nvGrpSpPr>
        <p:grpSpPr bwMode="auto">
          <a:xfrm>
            <a:off x="2759075" y="2138363"/>
            <a:ext cx="2732088" cy="3092450"/>
            <a:chOff x="1738" y="1347"/>
            <a:chExt cx="1721" cy="1948"/>
          </a:xfrm>
        </p:grpSpPr>
        <p:sp>
          <p:nvSpPr>
            <p:cNvPr id="37909" name="Line 23"/>
            <p:cNvSpPr>
              <a:spLocks noChangeShapeType="1"/>
            </p:cNvSpPr>
            <p:nvPr/>
          </p:nvSpPr>
          <p:spPr bwMode="auto">
            <a:xfrm>
              <a:off x="1738" y="1347"/>
              <a:ext cx="1412" cy="1756"/>
            </a:xfrm>
            <a:prstGeom prst="line">
              <a:avLst/>
            </a:prstGeom>
            <a:noFill/>
            <a:ln w="38100">
              <a:solidFill>
                <a:srgbClr val="339966"/>
              </a:solidFill>
              <a:round/>
              <a:headEnd/>
              <a:tailEnd/>
            </a:ln>
          </p:spPr>
          <p:txBody>
            <a:bodyPr/>
            <a:lstStyle/>
            <a:p>
              <a:endParaRPr lang="en-US"/>
            </a:p>
          </p:txBody>
        </p:sp>
        <p:sp>
          <p:nvSpPr>
            <p:cNvPr id="37910" name="Text Box 24"/>
            <p:cNvSpPr txBox="1">
              <a:spLocks noChangeArrowheads="1"/>
            </p:cNvSpPr>
            <p:nvPr/>
          </p:nvSpPr>
          <p:spPr bwMode="auto">
            <a:xfrm>
              <a:off x="3079" y="3026"/>
              <a:ext cx="380" cy="269"/>
            </a:xfrm>
            <a:prstGeom prst="rect">
              <a:avLst/>
            </a:prstGeom>
            <a:noFill/>
            <a:ln w="9525">
              <a:noFill/>
              <a:miter lim="800000"/>
              <a:headEnd/>
              <a:tailEnd/>
            </a:ln>
          </p:spPr>
          <p:txBody>
            <a:bodyPr>
              <a:spAutoFit/>
            </a:bodyPr>
            <a:lstStyle/>
            <a:p>
              <a:pPr>
                <a:spcBef>
                  <a:spcPct val="50000"/>
                </a:spcBef>
              </a:pPr>
              <a:r>
                <a:rPr lang="en-US" sz="2200" b="1" i="1">
                  <a:solidFill>
                    <a:srgbClr val="006600"/>
                  </a:solidFill>
                  <a:latin typeface="Tahoma" pitchFamily="34" charset="0"/>
                  <a:cs typeface="Arial" charset="0"/>
                </a:rPr>
                <a:t>D</a:t>
              </a:r>
              <a:r>
                <a:rPr lang="en-US" sz="2200" b="1" baseline="-25000">
                  <a:solidFill>
                    <a:srgbClr val="006600"/>
                  </a:solidFill>
                  <a:latin typeface="Tahoma" pitchFamily="34" charset="0"/>
                  <a:cs typeface="Arial" charset="0"/>
                </a:rPr>
                <a:t>2</a:t>
              </a:r>
            </a:p>
          </p:txBody>
        </p:sp>
      </p:grpSp>
      <p:grpSp>
        <p:nvGrpSpPr>
          <p:cNvPr id="9" name="Group 25"/>
          <p:cNvGrpSpPr>
            <a:grpSpLocks/>
          </p:cNvGrpSpPr>
          <p:nvPr/>
        </p:nvGrpSpPr>
        <p:grpSpPr bwMode="auto">
          <a:xfrm>
            <a:off x="3005138" y="3473450"/>
            <a:ext cx="960437" cy="138113"/>
            <a:chOff x="1893" y="2188"/>
            <a:chExt cx="605" cy="87"/>
          </a:xfrm>
        </p:grpSpPr>
        <p:sp>
          <p:nvSpPr>
            <p:cNvPr id="37907" name="Line 26"/>
            <p:cNvSpPr>
              <a:spLocks noChangeShapeType="1"/>
            </p:cNvSpPr>
            <p:nvPr/>
          </p:nvSpPr>
          <p:spPr bwMode="auto">
            <a:xfrm>
              <a:off x="1893" y="2231"/>
              <a:ext cx="519" cy="0"/>
            </a:xfrm>
            <a:prstGeom prst="line">
              <a:avLst/>
            </a:prstGeom>
            <a:noFill/>
            <a:ln w="44450">
              <a:solidFill>
                <a:srgbClr val="00CC00"/>
              </a:solidFill>
              <a:round/>
              <a:headEnd/>
              <a:tailEnd type="triangle" w="lg" len="lg"/>
            </a:ln>
          </p:spPr>
          <p:txBody>
            <a:bodyPr/>
            <a:lstStyle/>
            <a:p>
              <a:endParaRPr lang="en-US"/>
            </a:p>
          </p:txBody>
        </p:sp>
        <p:sp>
          <p:nvSpPr>
            <p:cNvPr id="37908" name="Oval 27"/>
            <p:cNvSpPr>
              <a:spLocks noChangeArrowheads="1"/>
            </p:cNvSpPr>
            <p:nvPr/>
          </p:nvSpPr>
          <p:spPr bwMode="auto">
            <a:xfrm>
              <a:off x="2410" y="2188"/>
              <a:ext cx="88" cy="87"/>
            </a:xfrm>
            <a:prstGeom prst="ellipse">
              <a:avLst/>
            </a:prstGeom>
            <a:solidFill>
              <a:srgbClr val="00CC00"/>
            </a:solidFill>
            <a:ln w="9525">
              <a:noFill/>
              <a:prstDash val="dash"/>
              <a:round/>
              <a:headEnd/>
              <a:tailEnd/>
            </a:ln>
          </p:spPr>
          <p:txBody>
            <a:bodyPr wrap="none" anchor="ctr"/>
            <a:lstStyle/>
            <a:p>
              <a:endParaRPr lang="en-US">
                <a:cs typeface="Arial" charset="0"/>
              </a:endParaRPr>
            </a:p>
          </p:txBody>
        </p:sp>
      </p:grpSp>
      <p:grpSp>
        <p:nvGrpSpPr>
          <p:cNvPr id="10" name="Group 28"/>
          <p:cNvGrpSpPr>
            <a:grpSpLocks/>
          </p:cNvGrpSpPr>
          <p:nvPr/>
        </p:nvGrpSpPr>
        <p:grpSpPr bwMode="auto">
          <a:xfrm>
            <a:off x="1050925" y="3317875"/>
            <a:ext cx="2176463" cy="2606675"/>
            <a:chOff x="662" y="2090"/>
            <a:chExt cx="1371" cy="1642"/>
          </a:xfrm>
        </p:grpSpPr>
        <p:grpSp>
          <p:nvGrpSpPr>
            <p:cNvPr id="11" name="Group 29"/>
            <p:cNvGrpSpPr>
              <a:grpSpLocks/>
            </p:cNvGrpSpPr>
            <p:nvPr/>
          </p:nvGrpSpPr>
          <p:grpSpPr bwMode="auto">
            <a:xfrm>
              <a:off x="1026" y="2228"/>
              <a:ext cx="819" cy="1243"/>
              <a:chOff x="357" y="2450"/>
              <a:chExt cx="795" cy="646"/>
            </a:xfrm>
          </p:grpSpPr>
          <p:sp>
            <p:nvSpPr>
              <p:cNvPr id="37905" name="Line 3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7906" name="Line 3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7902" name="Oval 32"/>
            <p:cNvSpPr>
              <a:spLocks noChangeArrowheads="1"/>
            </p:cNvSpPr>
            <p:nvPr/>
          </p:nvSpPr>
          <p:spPr bwMode="auto">
            <a:xfrm>
              <a:off x="1802" y="219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7903" name="Text Box 33"/>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37904" name="Text Box 34"/>
            <p:cNvSpPr txBox="1">
              <a:spLocks noChangeArrowheads="1"/>
            </p:cNvSpPr>
            <p:nvPr/>
          </p:nvSpPr>
          <p:spPr bwMode="auto">
            <a:xfrm>
              <a:off x="1653"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252963" name="Text Box 35"/>
          <p:cNvSpPr txBox="1">
            <a:spLocks noChangeArrowheads="1"/>
          </p:cNvSpPr>
          <p:nvPr/>
        </p:nvSpPr>
        <p:spPr bwMode="auto">
          <a:xfrm>
            <a:off x="5794375" y="1219200"/>
            <a:ext cx="2962275" cy="3659188"/>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30000"/>
              </a:spcBef>
              <a:defRPr/>
            </a:pPr>
            <a:r>
              <a:rPr lang="en-US" sz="2600" dirty="0">
                <a:cs typeface="Arial" charset="0"/>
              </a:rPr>
              <a:t>Music downloads and iPods are complements. </a:t>
            </a:r>
          </a:p>
          <a:p>
            <a:pPr>
              <a:lnSpc>
                <a:spcPct val="105000"/>
              </a:lnSpc>
              <a:spcBef>
                <a:spcPct val="30000"/>
              </a:spcBef>
              <a:defRPr/>
            </a:pPr>
            <a:r>
              <a:rPr lang="en-US" sz="2600" dirty="0">
                <a:cs typeface="Arial" charset="0"/>
              </a:rPr>
              <a:t>A fall in price of iPods shifts the demand curve for music downloads </a:t>
            </a:r>
            <a:br>
              <a:rPr lang="en-US" sz="2600" dirty="0">
                <a:cs typeface="Arial" charset="0"/>
              </a:rPr>
            </a:br>
            <a:r>
              <a:rPr lang="en-US" sz="2600" dirty="0">
                <a:cs typeface="Arial" charset="0"/>
              </a:rPr>
              <a:t>to the right.</a:t>
            </a:r>
          </a:p>
        </p:txBody>
      </p:sp>
      <p:sp>
        <p:nvSpPr>
          <p:cNvPr id="37"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  Price of iPods falls</a:t>
            </a:r>
          </a:p>
        </p:txBody>
      </p:sp>
      <p:sp>
        <p:nvSpPr>
          <p:cNvPr id="38"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39" name="TextBox 38"/>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2963"/>
                                        </p:tgtEl>
                                        <p:attrNameLst>
                                          <p:attrName>style.visibility</p:attrName>
                                        </p:attrNameLst>
                                      </p:cBhvr>
                                      <p:to>
                                        <p:strVal val="visible"/>
                                      </p:to>
                                    </p:set>
                                    <p:animEffect transition="in" filter="fade">
                                      <p:cBhvr>
                                        <p:cTn id="22" dur="500"/>
                                        <p:tgtEl>
                                          <p:spTgt spid="2529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Right)">
                                      <p:cBhvr>
                                        <p:cTn id="31" dur="500"/>
                                        <p:tgtEl>
                                          <p:spTgt spid="8"/>
                                        </p:tgtEl>
                                      </p:cBhvr>
                                    </p:animEffect>
                                  </p:childTnLst>
                                </p:cTn>
                              </p:par>
                            </p:childTnLst>
                          </p:cTn>
                        </p:par>
                        <p:par>
                          <p:cTn id="32" fill="hold">
                            <p:stCondLst>
                              <p:cond delay="1000"/>
                            </p:stCondLst>
                            <p:childTnLst>
                              <p:par>
                                <p:cTn id="33" presetID="18" presetClass="entr" presetSubtype="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Righ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What factors affect buyers’ demand for goods?</a:t>
            </a:r>
          </a:p>
          <a:p>
            <a:pPr marL="285750" indent="-285750">
              <a:buClr>
                <a:srgbClr val="6C45BB"/>
              </a:buClr>
              <a:buSzPct val="120000"/>
              <a:buFont typeface="Arial" pitchFamily="34" charset="0"/>
              <a:buChar char="•"/>
            </a:pPr>
            <a:r>
              <a:rPr lang="en-US" dirty="0" smtClean="0"/>
              <a:t>What factors affect sellers’ supply of goods? </a:t>
            </a:r>
          </a:p>
          <a:p>
            <a:pPr marL="285750" indent="-285750">
              <a:buClr>
                <a:srgbClr val="6C45BB"/>
              </a:buClr>
              <a:buSzPct val="120000"/>
              <a:buFont typeface="Arial" pitchFamily="34" charset="0"/>
              <a:buChar char="•"/>
            </a:pPr>
            <a:r>
              <a:rPr lang="en-US" dirty="0" smtClean="0"/>
              <a:t>How do supply and demand determine the price of a good and the quantity sold?  </a:t>
            </a:r>
          </a:p>
          <a:p>
            <a:pPr marL="285750" indent="-285750">
              <a:buClr>
                <a:srgbClr val="6C45BB"/>
              </a:buClr>
              <a:buSzPct val="120000"/>
              <a:buFont typeface="Arial" pitchFamily="34" charset="0"/>
              <a:buChar char="•"/>
            </a:pPr>
            <a:r>
              <a:rPr lang="en-US" dirty="0" smtClean="0"/>
              <a:t>How do changes in the factors that affect demand or supply affect the market price and quantity of a good?  </a:t>
            </a:r>
          </a:p>
          <a:p>
            <a:pPr marL="285750" indent="-285750">
              <a:buClr>
                <a:srgbClr val="6C45BB"/>
              </a:buClr>
              <a:buSzPct val="120000"/>
              <a:buFont typeface="Arial" pitchFamily="34" charset="0"/>
              <a:buChar char="•"/>
            </a:pPr>
            <a:r>
              <a:rPr lang="en-US" dirty="0" smtClean="0"/>
              <a:t>How do markets allocate resources?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254984" name="Text Box 8"/>
          <p:cNvSpPr txBox="1">
            <a:spLocks noChangeArrowheads="1"/>
          </p:cNvSpPr>
          <p:nvPr/>
        </p:nvSpPr>
        <p:spPr bwMode="auto">
          <a:xfrm>
            <a:off x="4857750" y="1814513"/>
            <a:ext cx="3408363" cy="23510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30000"/>
              </a:spcBef>
              <a:defRPr/>
            </a:pPr>
            <a:r>
              <a:rPr lang="en-US" sz="2600" dirty="0">
                <a:cs typeface="Arial" charset="0"/>
              </a:rPr>
              <a:t>The </a:t>
            </a:r>
            <a:r>
              <a:rPr lang="en-US" sz="2600" b="1" i="1" dirty="0">
                <a:cs typeface="Arial" charset="0"/>
              </a:rPr>
              <a:t>D</a:t>
            </a:r>
            <a:r>
              <a:rPr lang="en-US" sz="2600" dirty="0">
                <a:cs typeface="Arial" charset="0"/>
              </a:rPr>
              <a:t> curve </a:t>
            </a:r>
            <a:br>
              <a:rPr lang="en-US" sz="2600" dirty="0">
                <a:cs typeface="Arial" charset="0"/>
              </a:rPr>
            </a:br>
            <a:r>
              <a:rPr lang="en-US" sz="2600" dirty="0">
                <a:cs typeface="Arial" charset="0"/>
              </a:rPr>
              <a:t>does not shift.  </a:t>
            </a:r>
          </a:p>
          <a:p>
            <a:pPr>
              <a:lnSpc>
                <a:spcPct val="105000"/>
              </a:lnSpc>
              <a:spcBef>
                <a:spcPct val="25000"/>
              </a:spcBef>
              <a:defRPr/>
            </a:pPr>
            <a:r>
              <a:rPr lang="en-US" sz="2600" dirty="0">
                <a:cs typeface="Arial" charset="0"/>
              </a:rPr>
              <a:t>Move down along curve to a point with lower </a:t>
            </a:r>
            <a:r>
              <a:rPr lang="en-US" sz="2600" b="1" i="1" dirty="0">
                <a:cs typeface="Arial" charset="0"/>
              </a:rPr>
              <a:t>P</a:t>
            </a:r>
            <a:r>
              <a:rPr lang="en-US" sz="2600" dirty="0">
                <a:cs typeface="Arial" charset="0"/>
              </a:rPr>
              <a:t>, higher </a:t>
            </a:r>
            <a:r>
              <a:rPr lang="en-US" sz="2600" b="1" i="1" dirty="0">
                <a:cs typeface="Arial" charset="0"/>
              </a:rPr>
              <a:t>Q</a:t>
            </a:r>
            <a:r>
              <a:rPr lang="en-US" sz="2600" dirty="0">
                <a:cs typeface="Arial" charset="0"/>
              </a:rPr>
              <a:t>. </a:t>
            </a:r>
          </a:p>
        </p:txBody>
      </p:sp>
      <p:grpSp>
        <p:nvGrpSpPr>
          <p:cNvPr id="3" name="Group 9"/>
          <p:cNvGrpSpPr>
            <a:grpSpLocks/>
          </p:cNvGrpSpPr>
          <p:nvPr/>
        </p:nvGrpSpPr>
        <p:grpSpPr bwMode="auto">
          <a:xfrm>
            <a:off x="1624013" y="1741488"/>
            <a:ext cx="4714875" cy="3775075"/>
            <a:chOff x="2602" y="1083"/>
            <a:chExt cx="3055" cy="2115"/>
          </a:xfrm>
        </p:grpSpPr>
        <p:sp>
          <p:nvSpPr>
            <p:cNvPr id="38941" name="Line 10"/>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38942" name="Line 11"/>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38920" name="Text Box 12"/>
          <p:cNvSpPr txBox="1">
            <a:spLocks noChangeArrowheads="1"/>
          </p:cNvSpPr>
          <p:nvPr/>
        </p:nvSpPr>
        <p:spPr bwMode="auto">
          <a:xfrm>
            <a:off x="260350" y="1546225"/>
            <a:ext cx="1300163" cy="1431925"/>
          </a:xfrm>
          <a:prstGeom prst="rect">
            <a:avLst/>
          </a:prstGeom>
          <a:noFill/>
          <a:ln w="9525">
            <a:noFill/>
            <a:miter lim="800000"/>
            <a:headEnd/>
            <a:tailEnd/>
          </a:ln>
        </p:spPr>
        <p:txBody>
          <a:bodyPr>
            <a:spAutoFit/>
          </a:bodyPr>
          <a:lstStyle/>
          <a:p>
            <a:pPr algn="r">
              <a:spcBef>
                <a:spcPct val="50000"/>
              </a:spcBef>
            </a:pPr>
            <a:r>
              <a:rPr lang="en-US" sz="2200">
                <a:cs typeface="Arial" charset="0"/>
              </a:rPr>
              <a:t>Price of music down-loads</a:t>
            </a:r>
          </a:p>
        </p:txBody>
      </p:sp>
      <p:sp>
        <p:nvSpPr>
          <p:cNvPr id="38921" name="Text Box 13"/>
          <p:cNvSpPr txBox="1">
            <a:spLocks noChangeArrowheads="1"/>
          </p:cNvSpPr>
          <p:nvPr/>
        </p:nvSpPr>
        <p:spPr bwMode="auto">
          <a:xfrm>
            <a:off x="3894138" y="5502275"/>
            <a:ext cx="2635250" cy="76200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a:t>
            </a:r>
            <a:br>
              <a:rPr lang="en-US" sz="2200">
                <a:cs typeface="Arial" charset="0"/>
              </a:rPr>
            </a:br>
            <a:r>
              <a:rPr lang="en-US" sz="2200">
                <a:cs typeface="Arial" charset="0"/>
              </a:rPr>
              <a:t>music downloads</a:t>
            </a:r>
          </a:p>
        </p:txBody>
      </p:sp>
      <p:sp>
        <p:nvSpPr>
          <p:cNvPr id="38922" name="Line 14"/>
          <p:cNvSpPr>
            <a:spLocks noChangeShapeType="1"/>
          </p:cNvSpPr>
          <p:nvPr/>
        </p:nvSpPr>
        <p:spPr bwMode="auto">
          <a:xfrm>
            <a:off x="1806575" y="2136775"/>
            <a:ext cx="2241550" cy="2787650"/>
          </a:xfrm>
          <a:prstGeom prst="line">
            <a:avLst/>
          </a:prstGeom>
          <a:noFill/>
          <a:ln w="38100">
            <a:solidFill>
              <a:schemeClr val="tx1"/>
            </a:solidFill>
            <a:round/>
            <a:headEnd/>
            <a:tailEnd/>
          </a:ln>
        </p:spPr>
        <p:txBody>
          <a:bodyPr/>
          <a:lstStyle/>
          <a:p>
            <a:endParaRPr lang="en-US"/>
          </a:p>
        </p:txBody>
      </p:sp>
      <p:sp>
        <p:nvSpPr>
          <p:cNvPr id="38923" name="Text Box 15"/>
          <p:cNvSpPr txBox="1">
            <a:spLocks noChangeArrowheads="1"/>
          </p:cNvSpPr>
          <p:nvPr/>
        </p:nvSpPr>
        <p:spPr bwMode="auto">
          <a:xfrm>
            <a:off x="3935413" y="4859338"/>
            <a:ext cx="603250" cy="427037"/>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nvGrpSpPr>
          <p:cNvPr id="4" name="Group 16"/>
          <p:cNvGrpSpPr>
            <a:grpSpLocks/>
          </p:cNvGrpSpPr>
          <p:nvPr/>
        </p:nvGrpSpPr>
        <p:grpSpPr bwMode="auto">
          <a:xfrm>
            <a:off x="1628775" y="3536950"/>
            <a:ext cx="1300163" cy="1973263"/>
            <a:chOff x="357" y="2450"/>
            <a:chExt cx="795" cy="646"/>
          </a:xfrm>
        </p:grpSpPr>
        <p:sp>
          <p:nvSpPr>
            <p:cNvPr id="38939" name="Line 17"/>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8940" name="Line 18"/>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8925" name="Oval 19"/>
          <p:cNvSpPr>
            <a:spLocks noChangeArrowheads="1"/>
          </p:cNvSpPr>
          <p:nvPr/>
        </p:nvSpPr>
        <p:spPr bwMode="auto">
          <a:xfrm>
            <a:off x="2860675" y="3476625"/>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54996" name="Line 20"/>
          <p:cNvSpPr>
            <a:spLocks noChangeShapeType="1"/>
          </p:cNvSpPr>
          <p:nvPr/>
        </p:nvSpPr>
        <p:spPr bwMode="auto">
          <a:xfrm rot="5400000">
            <a:off x="1416050" y="3897313"/>
            <a:ext cx="704850" cy="0"/>
          </a:xfrm>
          <a:prstGeom prst="line">
            <a:avLst/>
          </a:prstGeom>
          <a:noFill/>
          <a:ln w="38100">
            <a:solidFill>
              <a:srgbClr val="003399"/>
            </a:solidFill>
            <a:round/>
            <a:headEnd/>
            <a:tailEnd type="triangle" w="lg" len="lg"/>
          </a:ln>
        </p:spPr>
        <p:txBody>
          <a:bodyPr/>
          <a:lstStyle/>
          <a:p>
            <a:endParaRPr lang="en-US"/>
          </a:p>
        </p:txBody>
      </p:sp>
      <p:sp>
        <p:nvSpPr>
          <p:cNvPr id="38927" name="Text Box 21"/>
          <p:cNvSpPr txBox="1">
            <a:spLocks noChangeArrowheads="1"/>
          </p:cNvSpPr>
          <p:nvPr/>
        </p:nvSpPr>
        <p:spPr bwMode="auto">
          <a:xfrm>
            <a:off x="1050925" y="3317875"/>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38928" name="Text Box 22"/>
          <p:cNvSpPr txBox="1">
            <a:spLocks noChangeArrowheads="1"/>
          </p:cNvSpPr>
          <p:nvPr/>
        </p:nvSpPr>
        <p:spPr bwMode="auto">
          <a:xfrm>
            <a:off x="2590800" y="5497513"/>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nvGrpSpPr>
          <p:cNvPr id="5" name="Group 23"/>
          <p:cNvGrpSpPr>
            <a:grpSpLocks/>
          </p:cNvGrpSpPr>
          <p:nvPr/>
        </p:nvGrpSpPr>
        <p:grpSpPr bwMode="auto">
          <a:xfrm>
            <a:off x="1058863" y="4025900"/>
            <a:ext cx="2790825" cy="1882775"/>
            <a:chOff x="667" y="2536"/>
            <a:chExt cx="1758" cy="1186"/>
          </a:xfrm>
        </p:grpSpPr>
        <p:sp>
          <p:nvSpPr>
            <p:cNvPr id="38930" name="Oval 24"/>
            <p:cNvSpPr>
              <a:spLocks noChangeArrowheads="1"/>
            </p:cNvSpPr>
            <p:nvPr/>
          </p:nvSpPr>
          <p:spPr bwMode="auto">
            <a:xfrm>
              <a:off x="2162" y="2637"/>
              <a:ext cx="88" cy="87"/>
            </a:xfrm>
            <a:prstGeom prst="ellipse">
              <a:avLst/>
            </a:prstGeom>
            <a:solidFill>
              <a:srgbClr val="0000FF"/>
            </a:solidFill>
            <a:ln w="9525">
              <a:noFill/>
              <a:prstDash val="dash"/>
              <a:round/>
              <a:headEnd/>
              <a:tailEnd/>
            </a:ln>
          </p:spPr>
          <p:txBody>
            <a:bodyPr wrap="none" anchor="ctr"/>
            <a:lstStyle/>
            <a:p>
              <a:endParaRPr lang="en-US">
                <a:cs typeface="Arial" charset="0"/>
              </a:endParaRPr>
            </a:p>
          </p:txBody>
        </p:sp>
        <p:grpSp>
          <p:nvGrpSpPr>
            <p:cNvPr id="6" name="Group 25"/>
            <p:cNvGrpSpPr>
              <a:grpSpLocks/>
            </p:cNvGrpSpPr>
            <p:nvPr/>
          </p:nvGrpSpPr>
          <p:grpSpPr bwMode="auto">
            <a:xfrm>
              <a:off x="667" y="2536"/>
              <a:ext cx="1758" cy="1186"/>
              <a:chOff x="667" y="2536"/>
              <a:chExt cx="1758" cy="1186"/>
            </a:xfrm>
          </p:grpSpPr>
          <p:sp>
            <p:nvSpPr>
              <p:cNvPr id="38932" name="Line 26"/>
              <p:cNvSpPr>
                <a:spLocks noChangeShapeType="1"/>
              </p:cNvSpPr>
              <p:nvPr/>
            </p:nvSpPr>
            <p:spPr bwMode="auto">
              <a:xfrm>
                <a:off x="1844" y="3393"/>
                <a:ext cx="361" cy="0"/>
              </a:xfrm>
              <a:prstGeom prst="line">
                <a:avLst/>
              </a:prstGeom>
              <a:noFill/>
              <a:ln w="38100">
                <a:solidFill>
                  <a:srgbClr val="003399"/>
                </a:solidFill>
                <a:round/>
                <a:headEnd/>
                <a:tailEnd type="triangle" w="lg" len="lg"/>
              </a:ln>
            </p:spPr>
            <p:txBody>
              <a:bodyPr/>
              <a:lstStyle/>
              <a:p>
                <a:endParaRPr lang="en-US"/>
              </a:p>
            </p:txBody>
          </p:sp>
          <p:grpSp>
            <p:nvGrpSpPr>
              <p:cNvPr id="7" name="Group 27"/>
              <p:cNvGrpSpPr>
                <a:grpSpLocks/>
              </p:cNvGrpSpPr>
              <p:nvPr/>
            </p:nvGrpSpPr>
            <p:grpSpPr bwMode="auto">
              <a:xfrm>
                <a:off x="667" y="2536"/>
                <a:ext cx="1758" cy="1186"/>
                <a:chOff x="667" y="2536"/>
                <a:chExt cx="1758" cy="1186"/>
              </a:xfrm>
            </p:grpSpPr>
            <p:grpSp>
              <p:nvGrpSpPr>
                <p:cNvPr id="8" name="Group 28"/>
                <p:cNvGrpSpPr>
                  <a:grpSpLocks/>
                </p:cNvGrpSpPr>
                <p:nvPr/>
              </p:nvGrpSpPr>
              <p:grpSpPr bwMode="auto">
                <a:xfrm>
                  <a:off x="1023" y="2678"/>
                  <a:ext cx="1182" cy="796"/>
                  <a:chOff x="357" y="2450"/>
                  <a:chExt cx="795" cy="646"/>
                </a:xfrm>
              </p:grpSpPr>
              <p:sp>
                <p:nvSpPr>
                  <p:cNvPr id="38937" name="Line 29"/>
                  <p:cNvSpPr>
                    <a:spLocks noChangeShapeType="1"/>
                  </p:cNvSpPr>
                  <p:nvPr/>
                </p:nvSpPr>
                <p:spPr bwMode="auto">
                  <a:xfrm>
                    <a:off x="357" y="2450"/>
                    <a:ext cx="795" cy="0"/>
                  </a:xfrm>
                  <a:prstGeom prst="line">
                    <a:avLst/>
                  </a:prstGeom>
                  <a:noFill/>
                  <a:ln w="9525">
                    <a:solidFill>
                      <a:srgbClr val="0000FF"/>
                    </a:solidFill>
                    <a:prstDash val="lgDash"/>
                    <a:round/>
                    <a:headEnd/>
                    <a:tailEnd/>
                  </a:ln>
                </p:spPr>
                <p:txBody>
                  <a:bodyPr/>
                  <a:lstStyle/>
                  <a:p>
                    <a:endParaRPr lang="en-US"/>
                  </a:p>
                </p:txBody>
              </p:sp>
              <p:sp>
                <p:nvSpPr>
                  <p:cNvPr id="38938" name="Line 30"/>
                  <p:cNvSpPr>
                    <a:spLocks noChangeShapeType="1"/>
                  </p:cNvSpPr>
                  <p:nvPr/>
                </p:nvSpPr>
                <p:spPr bwMode="auto">
                  <a:xfrm>
                    <a:off x="1152" y="2451"/>
                    <a:ext cx="0" cy="645"/>
                  </a:xfrm>
                  <a:prstGeom prst="line">
                    <a:avLst/>
                  </a:prstGeom>
                  <a:noFill/>
                  <a:ln w="9525">
                    <a:solidFill>
                      <a:srgbClr val="0000FF"/>
                    </a:solidFill>
                    <a:prstDash val="lgDash"/>
                    <a:round/>
                    <a:headEnd/>
                    <a:tailEnd/>
                  </a:ln>
                </p:spPr>
                <p:txBody>
                  <a:bodyPr/>
                  <a:lstStyle/>
                  <a:p>
                    <a:endParaRPr lang="en-US"/>
                  </a:p>
                </p:txBody>
              </p:sp>
            </p:grpSp>
            <p:sp>
              <p:nvSpPr>
                <p:cNvPr id="38935" name="Text Box 31"/>
                <p:cNvSpPr txBox="1">
                  <a:spLocks noChangeArrowheads="1"/>
                </p:cNvSpPr>
                <p:nvPr/>
              </p:nvSpPr>
              <p:spPr bwMode="auto">
                <a:xfrm>
                  <a:off x="2045" y="345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sp>
              <p:nvSpPr>
                <p:cNvPr id="38936" name="Text Box 32"/>
                <p:cNvSpPr txBox="1">
                  <a:spLocks noChangeArrowheads="1"/>
                </p:cNvSpPr>
                <p:nvPr/>
              </p:nvSpPr>
              <p:spPr bwMode="auto">
                <a:xfrm>
                  <a:off x="667" y="2536"/>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2</a:t>
                  </a:r>
                </a:p>
              </p:txBody>
            </p:sp>
          </p:grpSp>
        </p:grpSp>
      </p:grpSp>
      <p:sp>
        <p:nvSpPr>
          <p:cNvPr id="34"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B.  Price of music downloads falls</a:t>
            </a:r>
          </a:p>
        </p:txBody>
      </p:sp>
      <p:sp>
        <p:nvSpPr>
          <p:cNvPr id="35"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36" name="TextBox 35"/>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4984"/>
                                        </p:tgtEl>
                                        <p:attrNameLst>
                                          <p:attrName>style.visibility</p:attrName>
                                        </p:attrNameLst>
                                      </p:cBhvr>
                                      <p:to>
                                        <p:strVal val="visible"/>
                                      </p:to>
                                    </p:set>
                                    <p:animEffect transition="in" filter="fade">
                                      <p:cBhvr>
                                        <p:cTn id="7" dur="500"/>
                                        <p:tgtEl>
                                          <p:spTgt spid="2549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4996"/>
                                        </p:tgtEl>
                                        <p:attrNameLst>
                                          <p:attrName>style.visibility</p:attrName>
                                        </p:attrNameLst>
                                      </p:cBhvr>
                                      <p:to>
                                        <p:strVal val="visible"/>
                                      </p:to>
                                    </p:set>
                                    <p:animEffect transition="in" filter="wipe(up)">
                                      <p:cBhvr>
                                        <p:cTn id="12" dur="500"/>
                                        <p:tgtEl>
                                          <p:spTgt spid="254996"/>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4" grpId="0" animBg="1"/>
      <p:bldP spid="25499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grpSp>
        <p:nvGrpSpPr>
          <p:cNvPr id="3" name="Group 8"/>
          <p:cNvGrpSpPr>
            <a:grpSpLocks/>
          </p:cNvGrpSpPr>
          <p:nvPr/>
        </p:nvGrpSpPr>
        <p:grpSpPr bwMode="auto">
          <a:xfrm>
            <a:off x="1050925" y="3317875"/>
            <a:ext cx="2754313" cy="2606675"/>
            <a:chOff x="662" y="2090"/>
            <a:chExt cx="1735" cy="1642"/>
          </a:xfrm>
        </p:grpSpPr>
        <p:grpSp>
          <p:nvGrpSpPr>
            <p:cNvPr id="4" name="Group 9"/>
            <p:cNvGrpSpPr>
              <a:grpSpLocks/>
            </p:cNvGrpSpPr>
            <p:nvPr/>
          </p:nvGrpSpPr>
          <p:grpSpPr bwMode="auto">
            <a:xfrm>
              <a:off x="1026" y="2228"/>
              <a:ext cx="1181" cy="1243"/>
              <a:chOff x="357" y="2450"/>
              <a:chExt cx="795" cy="646"/>
            </a:xfrm>
          </p:grpSpPr>
          <p:sp>
            <p:nvSpPr>
              <p:cNvPr id="39966" name="Line 1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9967" name="Line 1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9963" name="Oval 12"/>
            <p:cNvSpPr>
              <a:spLocks noChangeArrowheads="1"/>
            </p:cNvSpPr>
            <p:nvPr/>
          </p:nvSpPr>
          <p:spPr bwMode="auto">
            <a:xfrm>
              <a:off x="2166" y="219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9964" name="Text Box 13"/>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39965" name="Text Box 14"/>
            <p:cNvSpPr txBox="1">
              <a:spLocks noChangeArrowheads="1"/>
            </p:cNvSpPr>
            <p:nvPr/>
          </p:nvSpPr>
          <p:spPr bwMode="auto">
            <a:xfrm>
              <a:off x="2017"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257039" name="Text Box 15"/>
          <p:cNvSpPr txBox="1">
            <a:spLocks noChangeArrowheads="1"/>
          </p:cNvSpPr>
          <p:nvPr/>
        </p:nvSpPr>
        <p:spPr bwMode="auto">
          <a:xfrm>
            <a:off x="5248275" y="1460500"/>
            <a:ext cx="3255963" cy="3165475"/>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30000"/>
              </a:spcBef>
              <a:defRPr/>
            </a:pPr>
            <a:r>
              <a:rPr lang="en-US" sz="2600" dirty="0">
                <a:cs typeface="Arial" charset="0"/>
              </a:rPr>
              <a:t>CDs and </a:t>
            </a:r>
            <a:br>
              <a:rPr lang="en-US" sz="2600" dirty="0">
                <a:cs typeface="Arial" charset="0"/>
              </a:rPr>
            </a:br>
            <a:r>
              <a:rPr lang="en-US" sz="2600" dirty="0">
                <a:cs typeface="Arial" charset="0"/>
              </a:rPr>
              <a:t>music downloads are substitutes.  </a:t>
            </a:r>
          </a:p>
          <a:p>
            <a:pPr>
              <a:lnSpc>
                <a:spcPct val="105000"/>
              </a:lnSpc>
              <a:spcBef>
                <a:spcPct val="30000"/>
              </a:spcBef>
              <a:defRPr/>
            </a:pPr>
            <a:r>
              <a:rPr lang="en-US" sz="2600" dirty="0">
                <a:cs typeface="Arial" charset="0"/>
              </a:rPr>
              <a:t>A fall in price of CDs shifts demand for music downloads </a:t>
            </a:r>
            <a:br>
              <a:rPr lang="en-US" sz="2600" dirty="0">
                <a:cs typeface="Arial" charset="0"/>
              </a:rPr>
            </a:br>
            <a:r>
              <a:rPr lang="en-US" sz="2600" dirty="0">
                <a:cs typeface="Arial" charset="0"/>
              </a:rPr>
              <a:t>to the left. </a:t>
            </a:r>
          </a:p>
        </p:txBody>
      </p:sp>
      <p:grpSp>
        <p:nvGrpSpPr>
          <p:cNvPr id="5" name="Group 16"/>
          <p:cNvGrpSpPr>
            <a:grpSpLocks/>
          </p:cNvGrpSpPr>
          <p:nvPr/>
        </p:nvGrpSpPr>
        <p:grpSpPr bwMode="auto">
          <a:xfrm>
            <a:off x="1624013" y="1741488"/>
            <a:ext cx="4714875" cy="3775075"/>
            <a:chOff x="2602" y="1083"/>
            <a:chExt cx="3055" cy="2115"/>
          </a:xfrm>
        </p:grpSpPr>
        <p:sp>
          <p:nvSpPr>
            <p:cNvPr id="39960" name="Line 17"/>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39961" name="Line 18"/>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39945" name="Text Box 19"/>
          <p:cNvSpPr txBox="1">
            <a:spLocks noChangeArrowheads="1"/>
          </p:cNvSpPr>
          <p:nvPr/>
        </p:nvSpPr>
        <p:spPr bwMode="auto">
          <a:xfrm>
            <a:off x="260350" y="1546225"/>
            <a:ext cx="1300163" cy="1431925"/>
          </a:xfrm>
          <a:prstGeom prst="rect">
            <a:avLst/>
          </a:prstGeom>
          <a:noFill/>
          <a:ln w="9525">
            <a:noFill/>
            <a:miter lim="800000"/>
            <a:headEnd/>
            <a:tailEnd/>
          </a:ln>
        </p:spPr>
        <p:txBody>
          <a:bodyPr>
            <a:spAutoFit/>
          </a:bodyPr>
          <a:lstStyle/>
          <a:p>
            <a:pPr algn="r">
              <a:spcBef>
                <a:spcPct val="50000"/>
              </a:spcBef>
            </a:pPr>
            <a:r>
              <a:rPr lang="en-US" sz="2200">
                <a:cs typeface="Arial" charset="0"/>
              </a:rPr>
              <a:t>Price of music down-loads</a:t>
            </a:r>
          </a:p>
        </p:txBody>
      </p:sp>
      <p:sp>
        <p:nvSpPr>
          <p:cNvPr id="39946" name="Text Box 20"/>
          <p:cNvSpPr txBox="1">
            <a:spLocks noChangeArrowheads="1"/>
          </p:cNvSpPr>
          <p:nvPr/>
        </p:nvSpPr>
        <p:spPr bwMode="auto">
          <a:xfrm>
            <a:off x="3894138" y="5502275"/>
            <a:ext cx="2635250" cy="76200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a:t>
            </a:r>
            <a:br>
              <a:rPr lang="en-US" sz="2200">
                <a:cs typeface="Arial" charset="0"/>
              </a:rPr>
            </a:br>
            <a:r>
              <a:rPr lang="en-US" sz="2200">
                <a:cs typeface="Arial" charset="0"/>
              </a:rPr>
              <a:t>music downloads</a:t>
            </a:r>
          </a:p>
        </p:txBody>
      </p:sp>
      <p:grpSp>
        <p:nvGrpSpPr>
          <p:cNvPr id="6" name="Group 21"/>
          <p:cNvGrpSpPr>
            <a:grpSpLocks/>
          </p:cNvGrpSpPr>
          <p:nvPr/>
        </p:nvGrpSpPr>
        <p:grpSpPr bwMode="auto">
          <a:xfrm>
            <a:off x="2384425" y="2136775"/>
            <a:ext cx="2732088" cy="3149600"/>
            <a:chOff x="1502" y="1346"/>
            <a:chExt cx="1721" cy="1984"/>
          </a:xfrm>
        </p:grpSpPr>
        <p:sp>
          <p:nvSpPr>
            <p:cNvPr id="39958" name="Line 22"/>
            <p:cNvSpPr>
              <a:spLocks noChangeShapeType="1"/>
            </p:cNvSpPr>
            <p:nvPr/>
          </p:nvSpPr>
          <p:spPr bwMode="auto">
            <a:xfrm>
              <a:off x="1502" y="1346"/>
              <a:ext cx="1412" cy="1756"/>
            </a:xfrm>
            <a:prstGeom prst="line">
              <a:avLst/>
            </a:prstGeom>
            <a:noFill/>
            <a:ln w="38100">
              <a:solidFill>
                <a:schemeClr val="tx1"/>
              </a:solidFill>
              <a:round/>
              <a:headEnd/>
              <a:tailEnd/>
            </a:ln>
          </p:spPr>
          <p:txBody>
            <a:bodyPr/>
            <a:lstStyle/>
            <a:p>
              <a:endParaRPr lang="en-US"/>
            </a:p>
          </p:txBody>
        </p:sp>
        <p:sp>
          <p:nvSpPr>
            <p:cNvPr id="39959" name="Text Box 23"/>
            <p:cNvSpPr txBox="1">
              <a:spLocks noChangeArrowheads="1"/>
            </p:cNvSpPr>
            <p:nvPr/>
          </p:nvSpPr>
          <p:spPr bwMode="auto">
            <a:xfrm>
              <a:off x="2843" y="3061"/>
              <a:ext cx="380"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grpSp>
        <p:nvGrpSpPr>
          <p:cNvPr id="7" name="Group 24"/>
          <p:cNvGrpSpPr>
            <a:grpSpLocks/>
          </p:cNvGrpSpPr>
          <p:nvPr/>
        </p:nvGrpSpPr>
        <p:grpSpPr bwMode="auto">
          <a:xfrm>
            <a:off x="1866900" y="2670175"/>
            <a:ext cx="2482850" cy="2705100"/>
            <a:chOff x="1176" y="1682"/>
            <a:chExt cx="1564" cy="1704"/>
          </a:xfrm>
        </p:grpSpPr>
        <p:sp>
          <p:nvSpPr>
            <p:cNvPr id="39956" name="Line 25"/>
            <p:cNvSpPr>
              <a:spLocks noChangeShapeType="1"/>
            </p:cNvSpPr>
            <p:nvPr/>
          </p:nvSpPr>
          <p:spPr bwMode="auto">
            <a:xfrm>
              <a:off x="1176" y="1682"/>
              <a:ext cx="1238" cy="1555"/>
            </a:xfrm>
            <a:prstGeom prst="line">
              <a:avLst/>
            </a:prstGeom>
            <a:noFill/>
            <a:ln w="38100">
              <a:solidFill>
                <a:srgbClr val="CC0000"/>
              </a:solidFill>
              <a:round/>
              <a:headEnd/>
              <a:tailEnd/>
            </a:ln>
          </p:spPr>
          <p:txBody>
            <a:bodyPr/>
            <a:lstStyle/>
            <a:p>
              <a:endParaRPr lang="en-US"/>
            </a:p>
          </p:txBody>
        </p:sp>
        <p:sp>
          <p:nvSpPr>
            <p:cNvPr id="39957" name="Text Box 26"/>
            <p:cNvSpPr txBox="1">
              <a:spLocks noChangeArrowheads="1"/>
            </p:cNvSpPr>
            <p:nvPr/>
          </p:nvSpPr>
          <p:spPr bwMode="auto">
            <a:xfrm>
              <a:off x="2360" y="3117"/>
              <a:ext cx="380" cy="269"/>
            </a:xfrm>
            <a:prstGeom prst="rect">
              <a:avLst/>
            </a:prstGeom>
            <a:noFill/>
            <a:ln w="9525">
              <a:noFill/>
              <a:miter lim="800000"/>
              <a:headEnd/>
              <a:tailEnd/>
            </a:ln>
          </p:spPr>
          <p:txBody>
            <a:bodyPr>
              <a:spAutoFit/>
            </a:bodyPr>
            <a:lstStyle/>
            <a:p>
              <a:pPr>
                <a:spcBef>
                  <a:spcPct val="50000"/>
                </a:spcBef>
              </a:pPr>
              <a:r>
                <a:rPr lang="en-US" sz="2200" b="1" i="1">
                  <a:solidFill>
                    <a:srgbClr val="A50021"/>
                  </a:solidFill>
                  <a:latin typeface="Tahoma" pitchFamily="34" charset="0"/>
                  <a:cs typeface="Arial" charset="0"/>
                </a:rPr>
                <a:t>D</a:t>
              </a:r>
              <a:r>
                <a:rPr lang="en-US" sz="2200" b="1" baseline="-25000">
                  <a:solidFill>
                    <a:srgbClr val="A50021"/>
                  </a:solidFill>
                  <a:latin typeface="Tahoma" pitchFamily="34" charset="0"/>
                  <a:cs typeface="Arial" charset="0"/>
                </a:rPr>
                <a:t>2</a:t>
              </a:r>
            </a:p>
          </p:txBody>
        </p:sp>
      </p:grpSp>
      <p:sp>
        <p:nvSpPr>
          <p:cNvPr id="257051" name="Line 27"/>
          <p:cNvSpPr>
            <a:spLocks noChangeShapeType="1"/>
          </p:cNvSpPr>
          <p:nvPr/>
        </p:nvSpPr>
        <p:spPr bwMode="auto">
          <a:xfrm rot="10800000">
            <a:off x="2620963" y="3538538"/>
            <a:ext cx="823912" cy="0"/>
          </a:xfrm>
          <a:prstGeom prst="line">
            <a:avLst/>
          </a:prstGeom>
          <a:noFill/>
          <a:ln w="44450">
            <a:solidFill>
              <a:srgbClr val="CC0000"/>
            </a:solidFill>
            <a:round/>
            <a:headEnd/>
            <a:tailEnd type="triangle" w="lg" len="lg"/>
          </a:ln>
        </p:spPr>
        <p:txBody>
          <a:bodyPr/>
          <a:lstStyle/>
          <a:p>
            <a:endParaRPr lang="en-US"/>
          </a:p>
        </p:txBody>
      </p:sp>
      <p:grpSp>
        <p:nvGrpSpPr>
          <p:cNvPr id="8" name="Group 28"/>
          <p:cNvGrpSpPr>
            <a:grpSpLocks/>
          </p:cNvGrpSpPr>
          <p:nvPr/>
        </p:nvGrpSpPr>
        <p:grpSpPr bwMode="auto">
          <a:xfrm>
            <a:off x="1620838" y="3470275"/>
            <a:ext cx="1247775" cy="2457450"/>
            <a:chOff x="1021" y="2186"/>
            <a:chExt cx="786" cy="1548"/>
          </a:xfrm>
        </p:grpSpPr>
        <p:grpSp>
          <p:nvGrpSpPr>
            <p:cNvPr id="9" name="Group 29"/>
            <p:cNvGrpSpPr>
              <a:grpSpLocks/>
            </p:cNvGrpSpPr>
            <p:nvPr/>
          </p:nvGrpSpPr>
          <p:grpSpPr bwMode="auto">
            <a:xfrm>
              <a:off x="1021" y="2229"/>
              <a:ext cx="587" cy="1243"/>
              <a:chOff x="357" y="2450"/>
              <a:chExt cx="795" cy="646"/>
            </a:xfrm>
          </p:grpSpPr>
          <p:sp>
            <p:nvSpPr>
              <p:cNvPr id="39954" name="Line 3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9955" name="Line 3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9952" name="Oval 32"/>
            <p:cNvSpPr>
              <a:spLocks noChangeArrowheads="1"/>
            </p:cNvSpPr>
            <p:nvPr/>
          </p:nvSpPr>
          <p:spPr bwMode="auto">
            <a:xfrm>
              <a:off x="1561" y="2186"/>
              <a:ext cx="88" cy="87"/>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sp>
          <p:nvSpPr>
            <p:cNvPr id="39953" name="Text Box 33"/>
            <p:cNvSpPr txBox="1">
              <a:spLocks noChangeArrowheads="1"/>
            </p:cNvSpPr>
            <p:nvPr/>
          </p:nvSpPr>
          <p:spPr bwMode="auto">
            <a:xfrm>
              <a:off x="1427" y="3465"/>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grpSp>
      <p:sp>
        <p:nvSpPr>
          <p:cNvPr id="35"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  Price of CDs falls</a:t>
            </a:r>
          </a:p>
        </p:txBody>
      </p:sp>
      <p:sp>
        <p:nvSpPr>
          <p:cNvPr id="36"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37" name="TextBox 3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039"/>
                                        </p:tgtEl>
                                        <p:attrNameLst>
                                          <p:attrName>style.visibility</p:attrName>
                                        </p:attrNameLst>
                                      </p:cBhvr>
                                      <p:to>
                                        <p:strVal val="visible"/>
                                      </p:to>
                                    </p:set>
                                    <p:animEffect transition="in" filter="fade">
                                      <p:cBhvr>
                                        <p:cTn id="7" dur="500"/>
                                        <p:tgtEl>
                                          <p:spTgt spid="2570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7051"/>
                                        </p:tgtEl>
                                        <p:attrNameLst>
                                          <p:attrName>style.visibility</p:attrName>
                                        </p:attrNameLst>
                                      </p:cBhvr>
                                      <p:to>
                                        <p:strVal val="visible"/>
                                      </p:to>
                                    </p:set>
                                    <p:animEffect transition="in" filter="wipe(right)">
                                      <p:cBhvr>
                                        <p:cTn id="12" dur="500"/>
                                        <p:tgtEl>
                                          <p:spTgt spid="257051"/>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9" grpId="0" animBg="1"/>
      <p:bldP spid="25705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Supply</a:t>
            </a:r>
          </a:p>
        </p:txBody>
      </p:sp>
      <p:sp>
        <p:nvSpPr>
          <p:cNvPr id="40965" name="Rectangle 3"/>
          <p:cNvSpPr>
            <a:spLocks noGrp="1" noChangeArrowheads="1"/>
          </p:cNvSpPr>
          <p:nvPr>
            <p:ph idx="1"/>
          </p:nvPr>
        </p:nvSpPr>
        <p:spPr/>
        <p:txBody>
          <a:bodyPr/>
          <a:lstStyle/>
          <a:p>
            <a:pPr eaLnBrk="1" hangingPunct="1"/>
            <a:r>
              <a:rPr lang="en-US" smtClean="0"/>
              <a:t>The </a:t>
            </a:r>
            <a:r>
              <a:rPr lang="en-US" b="1" smtClean="0">
                <a:solidFill>
                  <a:srgbClr val="CC0000"/>
                </a:solidFill>
              </a:rPr>
              <a:t>quantity supplied</a:t>
            </a:r>
            <a:r>
              <a:rPr lang="en-US" smtClean="0"/>
              <a:t> of any good is the amount that sellers are willing and able to sell. </a:t>
            </a:r>
          </a:p>
          <a:p>
            <a:pPr eaLnBrk="1" hangingPunct="1"/>
            <a:r>
              <a:rPr lang="en-US" b="1" smtClean="0">
                <a:solidFill>
                  <a:srgbClr val="CC0000"/>
                </a:solidFill>
              </a:rPr>
              <a:t>Law of supply</a:t>
            </a:r>
            <a:r>
              <a:rPr lang="en-US" smtClean="0"/>
              <a:t>:  the claim that the quantity supplied of a good rises when the price of the good rises, other things equal  </a:t>
            </a:r>
          </a:p>
        </p:txBody>
      </p:sp>
      <p:sp>
        <p:nvSpPr>
          <p:cNvPr id="409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3"/>
          <p:cNvSpPr>
            <a:spLocks noGrp="1" noChangeArrowheads="1"/>
          </p:cNvSpPr>
          <p:nvPr>
            <p:ph type="body" idx="4294967295"/>
          </p:nvPr>
        </p:nvSpPr>
        <p:spPr>
          <a:xfrm>
            <a:off x="609600" y="1003300"/>
            <a:ext cx="5099050" cy="3527425"/>
          </a:xfrm>
        </p:spPr>
        <p:txBody>
          <a:bodyPr/>
          <a:lstStyle/>
          <a:p>
            <a:pPr eaLnBrk="1" hangingPunct="1">
              <a:buClr>
                <a:schemeClr val="accent3">
                  <a:lumMod val="75000"/>
                </a:schemeClr>
              </a:buClr>
            </a:pPr>
            <a:r>
              <a:rPr lang="en-US" b="1" dirty="0" smtClean="0">
                <a:solidFill>
                  <a:srgbClr val="CC0000"/>
                </a:solidFill>
              </a:rPr>
              <a:t>Supply schedule</a:t>
            </a:r>
            <a:r>
              <a:rPr lang="en-US" dirty="0" smtClean="0"/>
              <a:t>:   </a:t>
            </a:r>
            <a:br>
              <a:rPr lang="en-US" dirty="0" smtClean="0"/>
            </a:br>
            <a:r>
              <a:rPr lang="en-US" dirty="0" smtClean="0"/>
              <a:t>A table that shows the relationship between the price of a good and the quantity supplied. </a:t>
            </a:r>
          </a:p>
          <a:p>
            <a:pPr eaLnBrk="1" hangingPunct="1">
              <a:spcBef>
                <a:spcPct val="60000"/>
              </a:spcBef>
              <a:buClr>
                <a:schemeClr val="accent3">
                  <a:lumMod val="75000"/>
                </a:schemeClr>
              </a:buClr>
            </a:pPr>
            <a:r>
              <a:rPr lang="en-US" dirty="0" smtClean="0"/>
              <a:t>Example:  </a:t>
            </a:r>
            <a:br>
              <a:rPr lang="en-US" dirty="0" smtClean="0"/>
            </a:br>
            <a:r>
              <a:rPr lang="en-US" dirty="0" smtClean="0"/>
              <a:t>Starbucks’ supply of lattes.</a:t>
            </a:r>
          </a:p>
        </p:txBody>
      </p:sp>
      <p:sp>
        <p:nvSpPr>
          <p:cNvPr id="41988" name="Rectangle 2"/>
          <p:cNvSpPr>
            <a:spLocks noGrp="1" noChangeArrowheads="1"/>
          </p:cNvSpPr>
          <p:nvPr>
            <p:ph type="title" idx="4294967295"/>
          </p:nvPr>
        </p:nvSpPr>
        <p:spPr>
          <a:xfrm>
            <a:off x="457200" y="88900"/>
            <a:ext cx="8686800" cy="901700"/>
          </a:xfrm>
        </p:spPr>
        <p:txBody>
          <a:bodyPr/>
          <a:lstStyle/>
          <a:p>
            <a:pPr eaLnBrk="1" hangingPunct="1"/>
            <a:r>
              <a:rPr lang="en-US" sz="3400" dirty="0" smtClean="0"/>
              <a:t>The Supply Schedule</a:t>
            </a:r>
          </a:p>
        </p:txBody>
      </p:sp>
      <p:sp>
        <p:nvSpPr>
          <p:cNvPr id="94212" name="Rectangle 4"/>
          <p:cNvSpPr>
            <a:spLocks noChangeArrowheads="1"/>
          </p:cNvSpPr>
          <p:nvPr/>
        </p:nvSpPr>
        <p:spPr bwMode="auto">
          <a:xfrm>
            <a:off x="554038" y="4679950"/>
            <a:ext cx="4840287" cy="1555750"/>
          </a:xfrm>
          <a:prstGeom prst="rect">
            <a:avLst/>
          </a:prstGeom>
          <a:noFill/>
          <a:ln w="9525">
            <a:noFill/>
            <a:miter lim="800000"/>
            <a:headEnd/>
            <a:tailEnd/>
          </a:ln>
        </p:spPr>
        <p:txBody>
          <a:bodyPr/>
          <a:lstStyle/>
          <a:p>
            <a:pPr marL="342900" indent="-342900">
              <a:lnSpc>
                <a:spcPct val="105000"/>
              </a:lnSpc>
              <a:spcBef>
                <a:spcPct val="45000"/>
              </a:spcBef>
              <a:buClr>
                <a:schemeClr val="accent3">
                  <a:lumMod val="75000"/>
                </a:schemeClr>
              </a:buClr>
              <a:buSzPct val="100000"/>
              <a:buFont typeface="Wingdings" pitchFamily="2" charset="2"/>
              <a:buChar char="§"/>
            </a:pPr>
            <a:r>
              <a:rPr lang="en-US" sz="2800" dirty="0">
                <a:cs typeface="Arial" charset="0"/>
              </a:rPr>
              <a:t>Notice that Starbucks’ supply schedule obeys the </a:t>
            </a:r>
            <a:br>
              <a:rPr lang="en-US" sz="2800" dirty="0">
                <a:cs typeface="Arial" charset="0"/>
              </a:rPr>
            </a:br>
            <a:r>
              <a:rPr lang="en-US" sz="2800" dirty="0" smtClean="0">
                <a:cs typeface="Arial" charset="0"/>
              </a:rPr>
              <a:t>law </a:t>
            </a:r>
            <a:r>
              <a:rPr lang="en-US" sz="2800" dirty="0">
                <a:cs typeface="Arial" charset="0"/>
              </a:rPr>
              <a:t>of </a:t>
            </a:r>
            <a:r>
              <a:rPr lang="en-US" sz="2800" dirty="0" smtClean="0">
                <a:cs typeface="Arial" charset="0"/>
              </a:rPr>
              <a:t>supply</a:t>
            </a:r>
            <a:r>
              <a:rPr lang="en-US" sz="2800" dirty="0">
                <a:cs typeface="Arial" charset="0"/>
              </a:rPr>
              <a:t>.  </a:t>
            </a:r>
          </a:p>
        </p:txBody>
      </p:sp>
      <p:graphicFrame>
        <p:nvGraphicFramePr>
          <p:cNvPr id="94213" name="Group 5"/>
          <p:cNvGraphicFramePr>
            <a:graphicFrameLocks noGrp="1"/>
          </p:cNvGraphicFramePr>
          <p:nvPr/>
        </p:nvGraphicFramePr>
        <p:xfrm>
          <a:off x="6048375" y="889000"/>
          <a:ext cx="2651125" cy="4572000"/>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Price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Quantity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 supplied</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sp>
        <p:nvSpPr>
          <p:cNvPr id="4201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ipe(left)">
                                      <p:cBhvr>
                                        <p:cTn id="7" dur="500"/>
                                        <p:tgtEl>
                                          <p:spTgt spid="419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wipe(left)">
                                      <p:cBhvr>
                                        <p:cTn id="12" dur="500"/>
                                        <p:tgtEl>
                                          <p:spTgt spid="4198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4213"/>
                                        </p:tgtEl>
                                        <p:attrNameLst>
                                          <p:attrName>style.visibility</p:attrName>
                                        </p:attrNameLst>
                                      </p:cBhvr>
                                      <p:to>
                                        <p:strVal val="visible"/>
                                      </p:to>
                                    </p:set>
                                    <p:animEffect transition="in" filter="fade">
                                      <p:cBhvr>
                                        <p:cTn id="16" dur="500"/>
                                        <p:tgtEl>
                                          <p:spTgt spid="942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4212"/>
                                        </p:tgtEl>
                                        <p:attrNameLst>
                                          <p:attrName>style.visibility</p:attrName>
                                        </p:attrNameLst>
                                      </p:cBhvr>
                                      <p:to>
                                        <p:strVal val="visible"/>
                                      </p:to>
                                    </p:set>
                                    <p:animEffect transition="in" filter="wipe(left)">
                                      <p:cBhvr>
                                        <p:cTn id="21"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uiExpand="1" build="p" bldLvl="4"/>
      <p:bldP spid="942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77813" y="1157288"/>
          <a:ext cx="5151437" cy="5121275"/>
        </p:xfrm>
        <a:graphic>
          <a:graphicData uri="http://schemas.openxmlformats.org/presentationml/2006/ole">
            <p:oleObj spid="_x0000_s9218" name="Chart" r:id="rId4" imgW="3733800" imgH="3724351" progId="Excel.Sheet.8">
              <p:embed/>
            </p:oleObj>
          </a:graphicData>
        </a:graphic>
      </p:graphicFrame>
      <p:grpSp>
        <p:nvGrpSpPr>
          <p:cNvPr id="2" name="Group 3"/>
          <p:cNvGrpSpPr>
            <a:grpSpLocks/>
          </p:cNvGrpSpPr>
          <p:nvPr/>
        </p:nvGrpSpPr>
        <p:grpSpPr bwMode="auto">
          <a:xfrm>
            <a:off x="1312863" y="4256088"/>
            <a:ext cx="1157287" cy="1262062"/>
            <a:chOff x="827" y="2681"/>
            <a:chExt cx="729" cy="795"/>
          </a:xfrm>
        </p:grpSpPr>
        <p:grpSp>
          <p:nvGrpSpPr>
            <p:cNvPr id="3" name="Group 4"/>
            <p:cNvGrpSpPr>
              <a:grpSpLocks/>
            </p:cNvGrpSpPr>
            <p:nvPr/>
          </p:nvGrpSpPr>
          <p:grpSpPr bwMode="auto">
            <a:xfrm>
              <a:off x="827" y="2724"/>
              <a:ext cx="685" cy="752"/>
              <a:chOff x="357" y="2450"/>
              <a:chExt cx="795" cy="646"/>
            </a:xfrm>
          </p:grpSpPr>
          <p:sp>
            <p:nvSpPr>
              <p:cNvPr id="3143" name="Line 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44" name="Line 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42" name="Oval 7"/>
            <p:cNvSpPr>
              <a:spLocks noChangeArrowheads="1"/>
            </p:cNvSpPr>
            <p:nvPr/>
          </p:nvSpPr>
          <p:spPr bwMode="auto">
            <a:xfrm>
              <a:off x="1468" y="2681"/>
              <a:ext cx="88" cy="87"/>
            </a:xfrm>
            <a:prstGeom prst="ellipse">
              <a:avLst/>
            </a:prstGeom>
            <a:solidFill>
              <a:srgbClr val="008000"/>
            </a:solidFill>
            <a:ln w="9525">
              <a:noFill/>
              <a:round/>
              <a:headEnd/>
              <a:tailEnd/>
            </a:ln>
          </p:spPr>
          <p:txBody>
            <a:bodyPr wrap="none" anchor="ctr"/>
            <a:lstStyle/>
            <a:p>
              <a:endParaRPr lang="en-US">
                <a:cs typeface="Arial" charset="0"/>
              </a:endParaRPr>
            </a:p>
          </p:txBody>
        </p:sp>
      </p:grpSp>
      <p:grpSp>
        <p:nvGrpSpPr>
          <p:cNvPr id="4" name="Group 8"/>
          <p:cNvGrpSpPr>
            <a:grpSpLocks/>
          </p:cNvGrpSpPr>
          <p:nvPr/>
        </p:nvGrpSpPr>
        <p:grpSpPr bwMode="auto">
          <a:xfrm>
            <a:off x="1316038" y="3671888"/>
            <a:ext cx="1689100" cy="1852612"/>
            <a:chOff x="829" y="2313"/>
            <a:chExt cx="1064" cy="1167"/>
          </a:xfrm>
        </p:grpSpPr>
        <p:grpSp>
          <p:nvGrpSpPr>
            <p:cNvPr id="5" name="Group 9"/>
            <p:cNvGrpSpPr>
              <a:grpSpLocks/>
            </p:cNvGrpSpPr>
            <p:nvPr/>
          </p:nvGrpSpPr>
          <p:grpSpPr bwMode="auto">
            <a:xfrm>
              <a:off x="829" y="2355"/>
              <a:ext cx="1022" cy="1125"/>
              <a:chOff x="357" y="2450"/>
              <a:chExt cx="795" cy="646"/>
            </a:xfrm>
          </p:grpSpPr>
          <p:sp>
            <p:nvSpPr>
              <p:cNvPr id="3139" name="Line 1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40" name="Line 1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38" name="Oval 12"/>
            <p:cNvSpPr>
              <a:spLocks noChangeArrowheads="1"/>
            </p:cNvSpPr>
            <p:nvPr/>
          </p:nvSpPr>
          <p:spPr bwMode="auto">
            <a:xfrm>
              <a:off x="1805" y="2313"/>
              <a:ext cx="88" cy="87"/>
            </a:xfrm>
            <a:prstGeom prst="ellipse">
              <a:avLst/>
            </a:prstGeom>
            <a:solidFill>
              <a:srgbClr val="008000"/>
            </a:solidFill>
            <a:ln w="9525">
              <a:noFill/>
              <a:round/>
              <a:headEnd/>
              <a:tailEnd/>
            </a:ln>
          </p:spPr>
          <p:txBody>
            <a:bodyPr wrap="none" anchor="ctr"/>
            <a:lstStyle/>
            <a:p>
              <a:endParaRPr lang="en-US">
                <a:cs typeface="Arial" charset="0"/>
              </a:endParaRPr>
            </a:p>
          </p:txBody>
        </p:sp>
      </p:grpSp>
      <p:sp>
        <p:nvSpPr>
          <p:cNvPr id="95245" name="Line 13"/>
          <p:cNvSpPr>
            <a:spLocks noChangeShapeType="1"/>
          </p:cNvSpPr>
          <p:nvPr/>
        </p:nvSpPr>
        <p:spPr bwMode="auto">
          <a:xfrm flipV="1">
            <a:off x="1323975" y="1766888"/>
            <a:ext cx="3390900" cy="3733800"/>
          </a:xfrm>
          <a:prstGeom prst="line">
            <a:avLst/>
          </a:prstGeom>
          <a:noFill/>
          <a:ln w="50800">
            <a:solidFill>
              <a:srgbClr val="006600"/>
            </a:solidFill>
            <a:round/>
            <a:headEnd/>
            <a:tailEnd/>
          </a:ln>
        </p:spPr>
        <p:txBody>
          <a:bodyPr/>
          <a:lstStyle/>
          <a:p>
            <a:endParaRPr lang="en-US"/>
          </a:p>
        </p:txBody>
      </p:sp>
      <p:sp>
        <p:nvSpPr>
          <p:cNvPr id="95246" name="Oval 14"/>
          <p:cNvSpPr>
            <a:spLocks noChangeArrowheads="1"/>
          </p:cNvSpPr>
          <p:nvPr/>
        </p:nvSpPr>
        <p:spPr bwMode="auto">
          <a:xfrm>
            <a:off x="1247775" y="5438775"/>
            <a:ext cx="139700" cy="138113"/>
          </a:xfrm>
          <a:prstGeom prst="ellipse">
            <a:avLst/>
          </a:prstGeom>
          <a:solidFill>
            <a:srgbClr val="008000"/>
          </a:solidFill>
          <a:ln w="9525">
            <a:noFill/>
            <a:round/>
            <a:headEnd/>
            <a:tailEnd/>
          </a:ln>
        </p:spPr>
        <p:txBody>
          <a:bodyPr wrap="none" anchor="ctr"/>
          <a:lstStyle/>
          <a:p>
            <a:endParaRPr lang="en-US">
              <a:cs typeface="Arial" charset="0"/>
            </a:endParaRPr>
          </a:p>
        </p:txBody>
      </p:sp>
      <p:sp>
        <p:nvSpPr>
          <p:cNvPr id="3081" name="Rectangle 15"/>
          <p:cNvSpPr>
            <a:spLocks noGrp="1" noChangeArrowheads="1"/>
          </p:cNvSpPr>
          <p:nvPr>
            <p:ph type="title" idx="4294967295"/>
          </p:nvPr>
        </p:nvSpPr>
        <p:spPr>
          <a:xfrm>
            <a:off x="404812" y="109538"/>
            <a:ext cx="8129588" cy="677862"/>
          </a:xfrm>
        </p:spPr>
        <p:txBody>
          <a:bodyPr/>
          <a:lstStyle/>
          <a:p>
            <a:pPr eaLnBrk="1" hangingPunct="1"/>
            <a:r>
              <a:rPr lang="en-US" sz="3200" dirty="0" smtClean="0"/>
              <a:t>Starbucks’ Supply Schedule &amp; Curve</a:t>
            </a:r>
          </a:p>
        </p:txBody>
      </p:sp>
      <p:graphicFrame>
        <p:nvGraphicFramePr>
          <p:cNvPr id="95248" name="Group 16"/>
          <p:cNvGraphicFramePr>
            <a:graphicFrameLocks noGrp="1"/>
          </p:cNvGraphicFramePr>
          <p:nvPr/>
        </p:nvGraphicFramePr>
        <p:xfrm>
          <a:off x="6048375" y="889000"/>
          <a:ext cx="2651125" cy="4572000"/>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Price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Quantity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 supplied</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grpSp>
        <p:nvGrpSpPr>
          <p:cNvPr id="6" name="Group 61"/>
          <p:cNvGrpSpPr>
            <a:grpSpLocks/>
          </p:cNvGrpSpPr>
          <p:nvPr/>
        </p:nvGrpSpPr>
        <p:grpSpPr bwMode="auto">
          <a:xfrm>
            <a:off x="1311275" y="4860925"/>
            <a:ext cx="601663" cy="655638"/>
            <a:chOff x="826" y="3062"/>
            <a:chExt cx="379" cy="413"/>
          </a:xfrm>
        </p:grpSpPr>
        <p:grpSp>
          <p:nvGrpSpPr>
            <p:cNvPr id="7" name="Group 62"/>
            <p:cNvGrpSpPr>
              <a:grpSpLocks/>
            </p:cNvGrpSpPr>
            <p:nvPr/>
          </p:nvGrpSpPr>
          <p:grpSpPr bwMode="auto">
            <a:xfrm>
              <a:off x="826" y="3103"/>
              <a:ext cx="341" cy="372"/>
              <a:chOff x="357" y="2450"/>
              <a:chExt cx="795" cy="646"/>
            </a:xfrm>
          </p:grpSpPr>
          <p:sp>
            <p:nvSpPr>
              <p:cNvPr id="3135"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36"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34" name="Oval 65"/>
            <p:cNvSpPr>
              <a:spLocks noChangeArrowheads="1"/>
            </p:cNvSpPr>
            <p:nvPr/>
          </p:nvSpPr>
          <p:spPr bwMode="auto">
            <a:xfrm>
              <a:off x="1117" y="3062"/>
              <a:ext cx="88" cy="87"/>
            </a:xfrm>
            <a:prstGeom prst="ellipse">
              <a:avLst/>
            </a:prstGeom>
            <a:solidFill>
              <a:srgbClr val="008000"/>
            </a:solidFill>
            <a:ln w="9525">
              <a:noFill/>
              <a:round/>
              <a:headEnd/>
              <a:tailEnd/>
            </a:ln>
          </p:spPr>
          <p:txBody>
            <a:bodyPr wrap="none" anchor="ctr"/>
            <a:lstStyle/>
            <a:p>
              <a:endParaRPr lang="en-US">
                <a:cs typeface="Arial" charset="0"/>
              </a:endParaRPr>
            </a:p>
          </p:txBody>
        </p:sp>
      </p:grpSp>
      <p:grpSp>
        <p:nvGrpSpPr>
          <p:cNvPr id="8" name="Group 66"/>
          <p:cNvGrpSpPr>
            <a:grpSpLocks/>
          </p:cNvGrpSpPr>
          <p:nvPr/>
        </p:nvGrpSpPr>
        <p:grpSpPr bwMode="auto">
          <a:xfrm>
            <a:off x="1314450" y="3071813"/>
            <a:ext cx="2219325" cy="2444750"/>
            <a:chOff x="828" y="1935"/>
            <a:chExt cx="1398" cy="1540"/>
          </a:xfrm>
        </p:grpSpPr>
        <p:grpSp>
          <p:nvGrpSpPr>
            <p:cNvPr id="9" name="Group 67"/>
            <p:cNvGrpSpPr>
              <a:grpSpLocks/>
            </p:cNvGrpSpPr>
            <p:nvPr/>
          </p:nvGrpSpPr>
          <p:grpSpPr bwMode="auto">
            <a:xfrm>
              <a:off x="828" y="1975"/>
              <a:ext cx="1358" cy="1500"/>
              <a:chOff x="357" y="2450"/>
              <a:chExt cx="795" cy="646"/>
            </a:xfrm>
          </p:grpSpPr>
          <p:sp>
            <p:nvSpPr>
              <p:cNvPr id="3131"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32"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30" name="Oval 70"/>
            <p:cNvSpPr>
              <a:spLocks noChangeArrowheads="1"/>
            </p:cNvSpPr>
            <p:nvPr/>
          </p:nvSpPr>
          <p:spPr bwMode="auto">
            <a:xfrm>
              <a:off x="2138" y="1935"/>
              <a:ext cx="88" cy="87"/>
            </a:xfrm>
            <a:prstGeom prst="ellipse">
              <a:avLst/>
            </a:prstGeom>
            <a:solidFill>
              <a:srgbClr val="008000"/>
            </a:solidFill>
            <a:ln w="9525">
              <a:noFill/>
              <a:round/>
              <a:headEnd/>
              <a:tailEnd/>
            </a:ln>
          </p:spPr>
          <p:txBody>
            <a:bodyPr wrap="none" anchor="ctr"/>
            <a:lstStyle/>
            <a:p>
              <a:endParaRPr lang="en-US">
                <a:cs typeface="Arial" charset="0"/>
              </a:endParaRPr>
            </a:p>
          </p:txBody>
        </p:sp>
      </p:grpSp>
      <p:grpSp>
        <p:nvGrpSpPr>
          <p:cNvPr id="10" name="Group 71"/>
          <p:cNvGrpSpPr>
            <a:grpSpLocks/>
          </p:cNvGrpSpPr>
          <p:nvPr/>
        </p:nvGrpSpPr>
        <p:grpSpPr bwMode="auto">
          <a:xfrm>
            <a:off x="1316038" y="2479675"/>
            <a:ext cx="2759075" cy="3048000"/>
            <a:chOff x="829" y="1562"/>
            <a:chExt cx="1738" cy="1920"/>
          </a:xfrm>
        </p:grpSpPr>
        <p:grpSp>
          <p:nvGrpSpPr>
            <p:cNvPr id="11" name="Group 72"/>
            <p:cNvGrpSpPr>
              <a:grpSpLocks/>
            </p:cNvGrpSpPr>
            <p:nvPr/>
          </p:nvGrpSpPr>
          <p:grpSpPr bwMode="auto">
            <a:xfrm>
              <a:off x="829" y="1602"/>
              <a:ext cx="1695" cy="1880"/>
              <a:chOff x="357" y="2450"/>
              <a:chExt cx="795" cy="646"/>
            </a:xfrm>
          </p:grpSpPr>
          <p:sp>
            <p:nvSpPr>
              <p:cNvPr id="3127"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28"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26" name="Oval 75"/>
            <p:cNvSpPr>
              <a:spLocks noChangeArrowheads="1"/>
            </p:cNvSpPr>
            <p:nvPr/>
          </p:nvSpPr>
          <p:spPr bwMode="auto">
            <a:xfrm>
              <a:off x="2479" y="1562"/>
              <a:ext cx="88" cy="87"/>
            </a:xfrm>
            <a:prstGeom prst="ellipse">
              <a:avLst/>
            </a:prstGeom>
            <a:solidFill>
              <a:srgbClr val="008000"/>
            </a:solidFill>
            <a:ln w="9525">
              <a:noFill/>
              <a:round/>
              <a:headEnd/>
              <a:tailEnd/>
            </a:ln>
          </p:spPr>
          <p:txBody>
            <a:bodyPr wrap="none" anchor="ctr"/>
            <a:lstStyle/>
            <a:p>
              <a:endParaRPr lang="en-US">
                <a:cs typeface="Arial" charset="0"/>
              </a:endParaRPr>
            </a:p>
          </p:txBody>
        </p:sp>
      </p:grpSp>
      <p:grpSp>
        <p:nvGrpSpPr>
          <p:cNvPr id="12" name="Group 76"/>
          <p:cNvGrpSpPr>
            <a:grpSpLocks/>
          </p:cNvGrpSpPr>
          <p:nvPr/>
        </p:nvGrpSpPr>
        <p:grpSpPr bwMode="auto">
          <a:xfrm>
            <a:off x="1314450" y="1873250"/>
            <a:ext cx="3316288" cy="3640138"/>
            <a:chOff x="828" y="1180"/>
            <a:chExt cx="2089" cy="2293"/>
          </a:xfrm>
        </p:grpSpPr>
        <p:grpSp>
          <p:nvGrpSpPr>
            <p:cNvPr id="13" name="Group 77"/>
            <p:cNvGrpSpPr>
              <a:grpSpLocks/>
            </p:cNvGrpSpPr>
            <p:nvPr/>
          </p:nvGrpSpPr>
          <p:grpSpPr bwMode="auto">
            <a:xfrm>
              <a:off x="828" y="1224"/>
              <a:ext cx="2043" cy="2249"/>
              <a:chOff x="357" y="2450"/>
              <a:chExt cx="795" cy="646"/>
            </a:xfrm>
          </p:grpSpPr>
          <p:sp>
            <p:nvSpPr>
              <p:cNvPr id="3123" name="Line 7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24" name="Line 7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122" name="Oval 80"/>
            <p:cNvSpPr>
              <a:spLocks noChangeArrowheads="1"/>
            </p:cNvSpPr>
            <p:nvPr/>
          </p:nvSpPr>
          <p:spPr bwMode="auto">
            <a:xfrm>
              <a:off x="2829" y="1180"/>
              <a:ext cx="88" cy="87"/>
            </a:xfrm>
            <a:prstGeom prst="ellipse">
              <a:avLst/>
            </a:prstGeom>
            <a:solidFill>
              <a:srgbClr val="008000"/>
            </a:solidFill>
            <a:ln w="9525">
              <a:noFill/>
              <a:round/>
              <a:headEnd/>
              <a:tailEnd/>
            </a:ln>
          </p:spPr>
          <p:txBody>
            <a:bodyPr wrap="none" anchor="ctr"/>
            <a:lstStyle/>
            <a:p>
              <a:endParaRPr lang="en-US">
                <a:cs typeface="Arial" charset="0"/>
              </a:endParaRPr>
            </a:p>
          </p:txBody>
        </p:sp>
      </p:grpSp>
      <p:sp>
        <p:nvSpPr>
          <p:cNvPr id="95313" name="Line 81"/>
          <p:cNvSpPr>
            <a:spLocks noChangeShapeType="1"/>
          </p:cNvSpPr>
          <p:nvPr/>
        </p:nvSpPr>
        <p:spPr bwMode="auto">
          <a:xfrm>
            <a:off x="5502275" y="2386013"/>
            <a:ext cx="552450" cy="0"/>
          </a:xfrm>
          <a:prstGeom prst="line">
            <a:avLst/>
          </a:prstGeom>
          <a:noFill/>
          <a:ln w="57150">
            <a:solidFill>
              <a:srgbClr val="006600"/>
            </a:solidFill>
            <a:round/>
            <a:headEnd/>
            <a:tailEnd type="triangle" w="lg" len="med"/>
          </a:ln>
        </p:spPr>
        <p:txBody>
          <a:bodyPr/>
          <a:lstStyle/>
          <a:p>
            <a:endParaRPr lang="en-US"/>
          </a:p>
        </p:txBody>
      </p:sp>
      <p:sp>
        <p:nvSpPr>
          <p:cNvPr id="95314" name="Line 82"/>
          <p:cNvSpPr>
            <a:spLocks noChangeShapeType="1"/>
          </p:cNvSpPr>
          <p:nvPr/>
        </p:nvSpPr>
        <p:spPr bwMode="auto">
          <a:xfrm>
            <a:off x="5494338" y="2857500"/>
            <a:ext cx="552450" cy="0"/>
          </a:xfrm>
          <a:prstGeom prst="line">
            <a:avLst/>
          </a:prstGeom>
          <a:noFill/>
          <a:ln w="57150">
            <a:solidFill>
              <a:srgbClr val="006600"/>
            </a:solidFill>
            <a:round/>
            <a:headEnd/>
            <a:tailEnd type="triangle" w="lg" len="med"/>
          </a:ln>
        </p:spPr>
        <p:txBody>
          <a:bodyPr/>
          <a:lstStyle/>
          <a:p>
            <a:endParaRPr lang="en-US"/>
          </a:p>
        </p:txBody>
      </p:sp>
      <p:sp>
        <p:nvSpPr>
          <p:cNvPr id="95315" name="Line 83"/>
          <p:cNvSpPr>
            <a:spLocks noChangeShapeType="1"/>
          </p:cNvSpPr>
          <p:nvPr/>
        </p:nvSpPr>
        <p:spPr bwMode="auto">
          <a:xfrm>
            <a:off x="5503863" y="3327400"/>
            <a:ext cx="552450" cy="0"/>
          </a:xfrm>
          <a:prstGeom prst="line">
            <a:avLst/>
          </a:prstGeom>
          <a:noFill/>
          <a:ln w="57150">
            <a:solidFill>
              <a:srgbClr val="006600"/>
            </a:solidFill>
            <a:round/>
            <a:headEnd/>
            <a:tailEnd type="triangle" w="lg" len="med"/>
          </a:ln>
        </p:spPr>
        <p:txBody>
          <a:bodyPr/>
          <a:lstStyle/>
          <a:p>
            <a:endParaRPr lang="en-US"/>
          </a:p>
        </p:txBody>
      </p:sp>
      <p:sp>
        <p:nvSpPr>
          <p:cNvPr id="95316" name="Line 84"/>
          <p:cNvSpPr>
            <a:spLocks noChangeShapeType="1"/>
          </p:cNvSpPr>
          <p:nvPr/>
        </p:nvSpPr>
        <p:spPr bwMode="auto">
          <a:xfrm>
            <a:off x="5494338" y="3800475"/>
            <a:ext cx="552450" cy="0"/>
          </a:xfrm>
          <a:prstGeom prst="line">
            <a:avLst/>
          </a:prstGeom>
          <a:noFill/>
          <a:ln w="57150">
            <a:solidFill>
              <a:srgbClr val="006600"/>
            </a:solidFill>
            <a:round/>
            <a:headEnd/>
            <a:tailEnd type="triangle" w="lg" len="med"/>
          </a:ln>
        </p:spPr>
        <p:txBody>
          <a:bodyPr/>
          <a:lstStyle/>
          <a:p>
            <a:endParaRPr lang="en-US"/>
          </a:p>
        </p:txBody>
      </p:sp>
      <p:sp>
        <p:nvSpPr>
          <p:cNvPr id="95317" name="Line 85"/>
          <p:cNvSpPr>
            <a:spLocks noChangeShapeType="1"/>
          </p:cNvSpPr>
          <p:nvPr/>
        </p:nvSpPr>
        <p:spPr bwMode="auto">
          <a:xfrm>
            <a:off x="5502275" y="4286250"/>
            <a:ext cx="552450" cy="0"/>
          </a:xfrm>
          <a:prstGeom prst="line">
            <a:avLst/>
          </a:prstGeom>
          <a:noFill/>
          <a:ln w="57150">
            <a:solidFill>
              <a:srgbClr val="006600"/>
            </a:solidFill>
            <a:round/>
            <a:headEnd/>
            <a:tailEnd type="triangle" w="lg" len="med"/>
          </a:ln>
        </p:spPr>
        <p:txBody>
          <a:bodyPr/>
          <a:lstStyle/>
          <a:p>
            <a:endParaRPr lang="en-US"/>
          </a:p>
        </p:txBody>
      </p:sp>
      <p:sp>
        <p:nvSpPr>
          <p:cNvPr id="95318" name="Line 86"/>
          <p:cNvSpPr>
            <a:spLocks noChangeShapeType="1"/>
          </p:cNvSpPr>
          <p:nvPr/>
        </p:nvSpPr>
        <p:spPr bwMode="auto">
          <a:xfrm>
            <a:off x="5495925" y="4757738"/>
            <a:ext cx="552450" cy="0"/>
          </a:xfrm>
          <a:prstGeom prst="line">
            <a:avLst/>
          </a:prstGeom>
          <a:noFill/>
          <a:ln w="57150">
            <a:solidFill>
              <a:srgbClr val="006600"/>
            </a:solidFill>
            <a:round/>
            <a:headEnd/>
            <a:tailEnd type="triangle" w="lg" len="med"/>
          </a:ln>
        </p:spPr>
        <p:txBody>
          <a:bodyPr/>
          <a:lstStyle/>
          <a:p>
            <a:endParaRPr lang="en-US"/>
          </a:p>
        </p:txBody>
      </p:sp>
      <p:sp>
        <p:nvSpPr>
          <p:cNvPr id="95319" name="Line 87"/>
          <p:cNvSpPr>
            <a:spLocks noChangeShapeType="1"/>
          </p:cNvSpPr>
          <p:nvPr/>
        </p:nvSpPr>
        <p:spPr bwMode="auto">
          <a:xfrm>
            <a:off x="5486400" y="5229225"/>
            <a:ext cx="552450" cy="0"/>
          </a:xfrm>
          <a:prstGeom prst="line">
            <a:avLst/>
          </a:prstGeom>
          <a:noFill/>
          <a:ln w="57150">
            <a:solidFill>
              <a:srgbClr val="006600"/>
            </a:solidFill>
            <a:round/>
            <a:headEnd/>
            <a:tailEnd type="triangle" w="lg" len="med"/>
          </a:ln>
        </p:spPr>
        <p:txBody>
          <a:bodyPr/>
          <a:lstStyle/>
          <a:p>
            <a:endParaRPr lang="en-US"/>
          </a:p>
        </p:txBody>
      </p:sp>
      <p:sp>
        <p:nvSpPr>
          <p:cNvPr id="3118" name="Text Box 88"/>
          <p:cNvSpPr txBox="1">
            <a:spLocks noChangeArrowheads="1"/>
          </p:cNvSpPr>
          <p:nvPr/>
        </p:nvSpPr>
        <p:spPr bwMode="auto">
          <a:xfrm>
            <a:off x="1089025" y="1301750"/>
            <a:ext cx="415925" cy="488950"/>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3119" name="Text Box 89"/>
          <p:cNvSpPr txBox="1">
            <a:spLocks noChangeArrowheads="1"/>
          </p:cNvSpPr>
          <p:nvPr/>
        </p:nvSpPr>
        <p:spPr bwMode="auto">
          <a:xfrm>
            <a:off x="4852988" y="5373688"/>
            <a:ext cx="433387" cy="3968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sp>
        <p:nvSpPr>
          <p:cNvPr id="3120"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46"/>
                                        </p:tgtEl>
                                        <p:attrNameLst>
                                          <p:attrName>style.visibility</p:attrName>
                                        </p:attrNameLst>
                                      </p:cBhvr>
                                      <p:to>
                                        <p:strVal val="visible"/>
                                      </p:to>
                                    </p:set>
                                    <p:animEffect transition="in" filter="dissolve">
                                      <p:cBhvr>
                                        <p:cTn id="7" dur="500"/>
                                        <p:tgtEl>
                                          <p:spTgt spid="952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313"/>
                                        </p:tgtEl>
                                        <p:attrNameLst>
                                          <p:attrName>style.visibility</p:attrName>
                                        </p:attrNameLst>
                                      </p:cBhvr>
                                      <p:to>
                                        <p:strVal val="visible"/>
                                      </p:to>
                                    </p:set>
                                    <p:animEffect transition="in" filter="fade">
                                      <p:cBhvr>
                                        <p:cTn id="10" dur="500"/>
                                        <p:tgtEl>
                                          <p:spTgt spid="95313"/>
                                        </p:tgtEl>
                                      </p:cBhvr>
                                    </p:animEffect>
                                  </p:childTnLst>
                                  <p:subTnLst>
                                    <p:animClr>
                                      <p:cBhvr override="childStyle">
                                        <p:cTn dur="1" fill="hold" display="0" masterRel="nextClick" afterEffect="1"/>
                                        <p:tgtEl>
                                          <p:spTgt spid="95313"/>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upRight)">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5314"/>
                                        </p:tgtEl>
                                        <p:attrNameLst>
                                          <p:attrName>style.visibility</p:attrName>
                                        </p:attrNameLst>
                                      </p:cBhvr>
                                      <p:to>
                                        <p:strVal val="visible"/>
                                      </p:to>
                                    </p:set>
                                    <p:animEffect transition="in" filter="fade">
                                      <p:cBhvr>
                                        <p:cTn id="18" dur="500"/>
                                        <p:tgtEl>
                                          <p:spTgt spid="95314"/>
                                        </p:tgtEl>
                                      </p:cBhvr>
                                    </p:animEffect>
                                  </p:childTnLst>
                                  <p:subTnLst>
                                    <p:animClr>
                                      <p:cBhvr override="childStyle">
                                        <p:cTn dur="1" fill="hold" display="0" masterRel="nextClick" afterEffect="1"/>
                                        <p:tgtEl>
                                          <p:spTgt spid="95314"/>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upRight)">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5315"/>
                                        </p:tgtEl>
                                        <p:attrNameLst>
                                          <p:attrName>style.visibility</p:attrName>
                                        </p:attrNameLst>
                                      </p:cBhvr>
                                      <p:to>
                                        <p:strVal val="visible"/>
                                      </p:to>
                                    </p:set>
                                    <p:animEffect transition="in" filter="fade">
                                      <p:cBhvr>
                                        <p:cTn id="26" dur="500"/>
                                        <p:tgtEl>
                                          <p:spTgt spid="95315"/>
                                        </p:tgtEl>
                                      </p:cBhvr>
                                    </p:animEffect>
                                  </p:childTnLst>
                                  <p:subTnLst>
                                    <p:animClr>
                                      <p:cBhvr override="childStyle">
                                        <p:cTn dur="1" fill="hold" display="0" masterRel="nextClick" afterEffect="1"/>
                                        <p:tgtEl>
                                          <p:spTgt spid="95315"/>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Right)">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5316"/>
                                        </p:tgtEl>
                                        <p:attrNameLst>
                                          <p:attrName>style.visibility</p:attrName>
                                        </p:attrNameLst>
                                      </p:cBhvr>
                                      <p:to>
                                        <p:strVal val="visible"/>
                                      </p:to>
                                    </p:set>
                                    <p:animEffect transition="in" filter="fade">
                                      <p:cBhvr>
                                        <p:cTn id="34" dur="500"/>
                                        <p:tgtEl>
                                          <p:spTgt spid="95316"/>
                                        </p:tgtEl>
                                      </p:cBhvr>
                                    </p:animEffect>
                                  </p:childTnLst>
                                  <p:subTnLst>
                                    <p:animClr>
                                      <p:cBhvr override="childStyle">
                                        <p:cTn dur="1" fill="hold" display="0" masterRel="nextClick" afterEffect="1"/>
                                        <p:tgtEl>
                                          <p:spTgt spid="95316"/>
                                        </p:tgtEl>
                                        <p:attrNameLst>
                                          <p:attrName>ppt_c</p:attrName>
                                        </p:attrNameLst>
                                      </p:cBhvr>
                                      <p:to>
                                        <a:schemeClr val="bg1"/>
                                      </p:to>
                                    </p:animClr>
                                  </p:sub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Right)">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5317"/>
                                        </p:tgtEl>
                                        <p:attrNameLst>
                                          <p:attrName>style.visibility</p:attrName>
                                        </p:attrNameLst>
                                      </p:cBhvr>
                                      <p:to>
                                        <p:strVal val="visible"/>
                                      </p:to>
                                    </p:set>
                                    <p:animEffect transition="in" filter="fade">
                                      <p:cBhvr>
                                        <p:cTn id="42" dur="500"/>
                                        <p:tgtEl>
                                          <p:spTgt spid="95317"/>
                                        </p:tgtEl>
                                      </p:cBhvr>
                                    </p:animEffect>
                                  </p:childTnLst>
                                  <p:subTnLst>
                                    <p:animClr>
                                      <p:cBhvr override="childStyle">
                                        <p:cTn dur="1" fill="hold" display="0" masterRel="nextClick" afterEffect="1"/>
                                        <p:tgtEl>
                                          <p:spTgt spid="95317"/>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upRight)">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5318"/>
                                        </p:tgtEl>
                                        <p:attrNameLst>
                                          <p:attrName>style.visibility</p:attrName>
                                        </p:attrNameLst>
                                      </p:cBhvr>
                                      <p:to>
                                        <p:strVal val="visible"/>
                                      </p:to>
                                    </p:set>
                                    <p:animEffect transition="in" filter="fade">
                                      <p:cBhvr>
                                        <p:cTn id="50" dur="500"/>
                                        <p:tgtEl>
                                          <p:spTgt spid="95318"/>
                                        </p:tgtEl>
                                      </p:cBhvr>
                                    </p:animEffect>
                                  </p:childTnLst>
                                  <p:subTnLst>
                                    <p:animClr>
                                      <p:cBhvr override="childStyle">
                                        <p:cTn dur="1" fill="hold" display="0" masterRel="nextClick" afterEffect="1"/>
                                        <p:tgtEl>
                                          <p:spTgt spid="95318"/>
                                        </p:tgtEl>
                                        <p:attrNameLst>
                                          <p:attrName>ppt_c</p:attrName>
                                        </p:attrNameLst>
                                      </p:cBhvr>
                                      <p:to>
                                        <a:schemeClr val="bg1"/>
                                      </p:to>
                                    </p:animClr>
                                  </p:sub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Right)">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5319"/>
                                        </p:tgtEl>
                                        <p:attrNameLst>
                                          <p:attrName>style.visibility</p:attrName>
                                        </p:attrNameLst>
                                      </p:cBhvr>
                                      <p:to>
                                        <p:strVal val="visible"/>
                                      </p:to>
                                    </p:set>
                                    <p:animEffect transition="in" filter="fade">
                                      <p:cBhvr>
                                        <p:cTn id="58" dur="500"/>
                                        <p:tgtEl>
                                          <p:spTgt spid="95319"/>
                                        </p:tgtEl>
                                      </p:cBhvr>
                                    </p:animEffect>
                                  </p:childTnLst>
                                  <p:subTnLst>
                                    <p:animClr>
                                      <p:cBhvr override="childStyle">
                                        <p:cTn dur="1" fill="hold" display="0" masterRel="nextClick" afterEffect="1"/>
                                        <p:tgtEl>
                                          <p:spTgt spid="95319"/>
                                        </p:tgtEl>
                                        <p:attrNameLst>
                                          <p:attrName>ppt_c</p:attrName>
                                        </p:attrNameLst>
                                      </p:cBhvr>
                                      <p:to>
                                        <a:schemeClr val="bg1"/>
                                      </p:to>
                                    </p:animClr>
                                  </p:subTnLst>
                                </p:cTn>
                              </p:par>
                            </p:childTnLst>
                          </p:cTn>
                        </p:par>
                      </p:childTnLst>
                    </p:cTn>
                  </p:par>
                  <p:par>
                    <p:cTn id="59" fill="hold">
                      <p:stCondLst>
                        <p:cond delay="indefinite"/>
                      </p:stCondLst>
                      <p:childTnLst>
                        <p:par>
                          <p:cTn id="60" fill="hold">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95245"/>
                                        </p:tgtEl>
                                        <p:attrNameLst>
                                          <p:attrName>style.visibility</p:attrName>
                                        </p:attrNameLst>
                                      </p:cBhvr>
                                      <p:to>
                                        <p:strVal val="visible"/>
                                      </p:to>
                                    </p:set>
                                    <p:animEffect transition="in" filter="strips(upRight)">
                                      <p:cBhvr>
                                        <p:cTn id="63" dur="500"/>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animBg="1"/>
      <p:bldP spid="95246" grpId="0" animBg="1"/>
      <p:bldP spid="95313" grpId="0" animBg="1"/>
      <p:bldP spid="95314" grpId="0" animBg="1"/>
      <p:bldP spid="95315" grpId="0" animBg="1"/>
      <p:bldP spid="95316" grpId="0" animBg="1"/>
      <p:bldP spid="95317" grpId="0" animBg="1"/>
      <p:bldP spid="95318" grpId="0" animBg="1"/>
      <p:bldP spid="9531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41375" y="2801938"/>
            <a:ext cx="7491413" cy="3863975"/>
            <a:chOff x="530" y="1765"/>
            <a:chExt cx="4719" cy="2434"/>
          </a:xfrm>
        </p:grpSpPr>
        <p:sp>
          <p:nvSpPr>
            <p:cNvPr id="43096" name="Rectangle 3"/>
            <p:cNvSpPr>
              <a:spLocks noChangeArrowheads="1"/>
            </p:cNvSpPr>
            <p:nvPr/>
          </p:nvSpPr>
          <p:spPr bwMode="auto">
            <a:xfrm>
              <a:off x="530" y="1765"/>
              <a:ext cx="4719" cy="2434"/>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43097" name="Line 4"/>
            <p:cNvSpPr>
              <a:spLocks noChangeShapeType="1"/>
            </p:cNvSpPr>
            <p:nvPr/>
          </p:nvSpPr>
          <p:spPr bwMode="auto">
            <a:xfrm>
              <a:off x="582" y="2095"/>
              <a:ext cx="4588" cy="0"/>
            </a:xfrm>
            <a:prstGeom prst="line">
              <a:avLst/>
            </a:prstGeom>
            <a:noFill/>
            <a:ln w="12700">
              <a:solidFill>
                <a:schemeClr val="tx1"/>
              </a:solidFill>
              <a:round/>
              <a:headEnd/>
              <a:tailEnd/>
            </a:ln>
          </p:spPr>
          <p:txBody>
            <a:bodyPr/>
            <a:lstStyle/>
            <a:p>
              <a:endParaRPr lang="en-US"/>
            </a:p>
          </p:txBody>
        </p:sp>
      </p:grpSp>
      <p:sp>
        <p:nvSpPr>
          <p:cNvPr id="43011" name="Rectangle 5"/>
          <p:cNvSpPr>
            <a:spLocks noGrp="1" noChangeArrowheads="1"/>
          </p:cNvSpPr>
          <p:nvPr>
            <p:ph type="title" idx="4294967295"/>
          </p:nvPr>
        </p:nvSpPr>
        <p:spPr>
          <a:xfrm>
            <a:off x="1" y="206375"/>
            <a:ext cx="9144000" cy="588963"/>
          </a:xfrm>
        </p:spPr>
        <p:txBody>
          <a:bodyPr>
            <a:normAutofit/>
          </a:bodyPr>
          <a:lstStyle/>
          <a:p>
            <a:pPr algn="ctr" eaLnBrk="1" hangingPunct="1"/>
            <a:r>
              <a:rPr lang="en-US" sz="3100" dirty="0" smtClean="0"/>
              <a:t>Market Supply versus Individual Supply</a:t>
            </a:r>
          </a:p>
        </p:txBody>
      </p:sp>
      <p:sp>
        <p:nvSpPr>
          <p:cNvPr id="43012" name="Rectangle 6"/>
          <p:cNvSpPr>
            <a:spLocks noGrp="1" noChangeArrowheads="1"/>
          </p:cNvSpPr>
          <p:nvPr>
            <p:ph type="body" idx="4294967295"/>
          </p:nvPr>
        </p:nvSpPr>
        <p:spPr>
          <a:xfrm>
            <a:off x="617538" y="803275"/>
            <a:ext cx="8526462" cy="1984375"/>
          </a:xfrm>
        </p:spPr>
        <p:txBody>
          <a:bodyPr/>
          <a:lstStyle/>
          <a:p>
            <a:pPr eaLnBrk="1" hangingPunct="1">
              <a:lnSpc>
                <a:spcPct val="100000"/>
              </a:lnSpc>
              <a:spcBef>
                <a:spcPct val="35000"/>
              </a:spcBef>
            </a:pPr>
            <a:r>
              <a:rPr lang="en-US" sz="2700" smtClean="0"/>
              <a:t>The quantity supplied in the market is the sum of </a:t>
            </a:r>
            <a:br>
              <a:rPr lang="en-US" sz="2700" smtClean="0"/>
            </a:br>
            <a:r>
              <a:rPr lang="en-US" sz="2700" smtClean="0"/>
              <a:t>the quantities supplied by all sellers at each price. </a:t>
            </a:r>
          </a:p>
          <a:p>
            <a:pPr eaLnBrk="1" hangingPunct="1">
              <a:lnSpc>
                <a:spcPct val="100000"/>
              </a:lnSpc>
              <a:spcBef>
                <a:spcPct val="35000"/>
              </a:spcBef>
            </a:pPr>
            <a:r>
              <a:rPr lang="en-US" sz="2700" smtClean="0"/>
              <a:t>Suppose Starbucks and Jitters are the only two sellers in this market.     (</a:t>
            </a:r>
            <a:r>
              <a:rPr lang="en-US" sz="2700" b="1" i="1" smtClean="0"/>
              <a:t>Q</a:t>
            </a:r>
            <a:r>
              <a:rPr lang="en-US" sz="2700" b="1" i="1" baseline="30000" smtClean="0"/>
              <a:t>s</a:t>
            </a:r>
            <a:r>
              <a:rPr lang="en-US" sz="2700" smtClean="0"/>
              <a:t> = quantity supplied)</a:t>
            </a:r>
          </a:p>
        </p:txBody>
      </p:sp>
      <p:grpSp>
        <p:nvGrpSpPr>
          <p:cNvPr id="3" name="Group 7"/>
          <p:cNvGrpSpPr>
            <a:grpSpLocks/>
          </p:cNvGrpSpPr>
          <p:nvPr/>
        </p:nvGrpSpPr>
        <p:grpSpPr bwMode="auto">
          <a:xfrm>
            <a:off x="2116138" y="2832100"/>
            <a:ext cx="1873250" cy="3816350"/>
            <a:chOff x="1333" y="1784"/>
            <a:chExt cx="1180" cy="2404"/>
          </a:xfrm>
        </p:grpSpPr>
        <p:sp>
          <p:nvSpPr>
            <p:cNvPr id="43088" name="Rectangle 8"/>
            <p:cNvSpPr>
              <a:spLocks noChangeArrowheads="1"/>
            </p:cNvSpPr>
            <p:nvPr/>
          </p:nvSpPr>
          <p:spPr bwMode="auto">
            <a:xfrm>
              <a:off x="1333" y="3889"/>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18</a:t>
              </a:r>
            </a:p>
          </p:txBody>
        </p:sp>
        <p:sp>
          <p:nvSpPr>
            <p:cNvPr id="43089" name="Rectangle 9"/>
            <p:cNvSpPr>
              <a:spLocks noChangeArrowheads="1"/>
            </p:cNvSpPr>
            <p:nvPr/>
          </p:nvSpPr>
          <p:spPr bwMode="auto">
            <a:xfrm>
              <a:off x="1333" y="3590"/>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15</a:t>
              </a:r>
            </a:p>
          </p:txBody>
        </p:sp>
        <p:sp>
          <p:nvSpPr>
            <p:cNvPr id="43090" name="Rectangle 10"/>
            <p:cNvSpPr>
              <a:spLocks noChangeArrowheads="1"/>
            </p:cNvSpPr>
            <p:nvPr/>
          </p:nvSpPr>
          <p:spPr bwMode="auto">
            <a:xfrm>
              <a:off x="1333" y="3291"/>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12</a:t>
              </a:r>
            </a:p>
          </p:txBody>
        </p:sp>
        <p:sp>
          <p:nvSpPr>
            <p:cNvPr id="43091" name="Rectangle 11"/>
            <p:cNvSpPr>
              <a:spLocks noChangeArrowheads="1"/>
            </p:cNvSpPr>
            <p:nvPr/>
          </p:nvSpPr>
          <p:spPr bwMode="auto">
            <a:xfrm>
              <a:off x="1333" y="2992"/>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9</a:t>
              </a:r>
            </a:p>
          </p:txBody>
        </p:sp>
        <p:sp>
          <p:nvSpPr>
            <p:cNvPr id="43092" name="Rectangle 12"/>
            <p:cNvSpPr>
              <a:spLocks noChangeArrowheads="1"/>
            </p:cNvSpPr>
            <p:nvPr/>
          </p:nvSpPr>
          <p:spPr bwMode="auto">
            <a:xfrm>
              <a:off x="1333" y="2693"/>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6</a:t>
              </a:r>
            </a:p>
          </p:txBody>
        </p:sp>
        <p:sp>
          <p:nvSpPr>
            <p:cNvPr id="43093" name="Rectangle 13"/>
            <p:cNvSpPr>
              <a:spLocks noChangeArrowheads="1"/>
            </p:cNvSpPr>
            <p:nvPr/>
          </p:nvSpPr>
          <p:spPr bwMode="auto">
            <a:xfrm>
              <a:off x="1333" y="2394"/>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3</a:t>
              </a:r>
            </a:p>
          </p:txBody>
        </p:sp>
        <p:sp>
          <p:nvSpPr>
            <p:cNvPr id="43094" name="Rectangle 14"/>
            <p:cNvSpPr>
              <a:spLocks noChangeArrowheads="1"/>
            </p:cNvSpPr>
            <p:nvPr/>
          </p:nvSpPr>
          <p:spPr bwMode="auto">
            <a:xfrm>
              <a:off x="1333" y="2095"/>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0</a:t>
              </a:r>
            </a:p>
          </p:txBody>
        </p:sp>
        <p:sp>
          <p:nvSpPr>
            <p:cNvPr id="43095" name="Rectangle 15"/>
            <p:cNvSpPr>
              <a:spLocks noChangeArrowheads="1"/>
            </p:cNvSpPr>
            <p:nvPr/>
          </p:nvSpPr>
          <p:spPr bwMode="auto">
            <a:xfrm>
              <a:off x="1333" y="1784"/>
              <a:ext cx="1180"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cs typeface="Arial" charset="0"/>
                </a:rPr>
                <a:t>Starbucks</a:t>
              </a:r>
            </a:p>
          </p:txBody>
        </p:sp>
      </p:grpSp>
      <p:grpSp>
        <p:nvGrpSpPr>
          <p:cNvPr id="4" name="Group 16"/>
          <p:cNvGrpSpPr>
            <a:grpSpLocks/>
          </p:cNvGrpSpPr>
          <p:nvPr/>
        </p:nvGrpSpPr>
        <p:grpSpPr bwMode="auto">
          <a:xfrm>
            <a:off x="4256088" y="2832100"/>
            <a:ext cx="1598612" cy="3816350"/>
            <a:chOff x="2681" y="1784"/>
            <a:chExt cx="1007" cy="2404"/>
          </a:xfrm>
        </p:grpSpPr>
        <p:sp>
          <p:nvSpPr>
            <p:cNvPr id="43080" name="Rectangle 17"/>
            <p:cNvSpPr>
              <a:spLocks noChangeArrowheads="1"/>
            </p:cNvSpPr>
            <p:nvPr/>
          </p:nvSpPr>
          <p:spPr bwMode="auto">
            <a:xfrm>
              <a:off x="2681" y="3889"/>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12</a:t>
              </a:r>
            </a:p>
          </p:txBody>
        </p:sp>
        <p:sp>
          <p:nvSpPr>
            <p:cNvPr id="43081" name="Rectangle 18"/>
            <p:cNvSpPr>
              <a:spLocks noChangeArrowheads="1"/>
            </p:cNvSpPr>
            <p:nvPr/>
          </p:nvSpPr>
          <p:spPr bwMode="auto">
            <a:xfrm>
              <a:off x="2681" y="3590"/>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10</a:t>
              </a:r>
            </a:p>
          </p:txBody>
        </p:sp>
        <p:sp>
          <p:nvSpPr>
            <p:cNvPr id="43082" name="Rectangle 19"/>
            <p:cNvSpPr>
              <a:spLocks noChangeArrowheads="1"/>
            </p:cNvSpPr>
            <p:nvPr/>
          </p:nvSpPr>
          <p:spPr bwMode="auto">
            <a:xfrm>
              <a:off x="2681" y="3291"/>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8</a:t>
              </a:r>
            </a:p>
          </p:txBody>
        </p:sp>
        <p:sp>
          <p:nvSpPr>
            <p:cNvPr id="43083" name="Rectangle 20"/>
            <p:cNvSpPr>
              <a:spLocks noChangeArrowheads="1"/>
            </p:cNvSpPr>
            <p:nvPr/>
          </p:nvSpPr>
          <p:spPr bwMode="auto">
            <a:xfrm>
              <a:off x="2681" y="2992"/>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6</a:t>
              </a:r>
            </a:p>
          </p:txBody>
        </p:sp>
        <p:sp>
          <p:nvSpPr>
            <p:cNvPr id="43084" name="Rectangle 21"/>
            <p:cNvSpPr>
              <a:spLocks noChangeArrowheads="1"/>
            </p:cNvSpPr>
            <p:nvPr/>
          </p:nvSpPr>
          <p:spPr bwMode="auto">
            <a:xfrm>
              <a:off x="2681" y="2693"/>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4</a:t>
              </a:r>
            </a:p>
          </p:txBody>
        </p:sp>
        <p:sp>
          <p:nvSpPr>
            <p:cNvPr id="43085" name="Rectangle 22"/>
            <p:cNvSpPr>
              <a:spLocks noChangeArrowheads="1"/>
            </p:cNvSpPr>
            <p:nvPr/>
          </p:nvSpPr>
          <p:spPr bwMode="auto">
            <a:xfrm>
              <a:off x="2681" y="2394"/>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2</a:t>
              </a:r>
            </a:p>
          </p:txBody>
        </p:sp>
        <p:sp>
          <p:nvSpPr>
            <p:cNvPr id="43086" name="Rectangle 23"/>
            <p:cNvSpPr>
              <a:spLocks noChangeArrowheads="1"/>
            </p:cNvSpPr>
            <p:nvPr/>
          </p:nvSpPr>
          <p:spPr bwMode="auto">
            <a:xfrm>
              <a:off x="2681" y="2095"/>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0</a:t>
              </a:r>
            </a:p>
          </p:txBody>
        </p:sp>
        <p:sp>
          <p:nvSpPr>
            <p:cNvPr id="43087" name="Rectangle 24"/>
            <p:cNvSpPr>
              <a:spLocks noChangeArrowheads="1"/>
            </p:cNvSpPr>
            <p:nvPr/>
          </p:nvSpPr>
          <p:spPr bwMode="auto">
            <a:xfrm>
              <a:off x="2681" y="1784"/>
              <a:ext cx="1007"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cs typeface="Arial" charset="0"/>
                </a:rPr>
                <a:t>Jitters</a:t>
              </a:r>
            </a:p>
          </p:txBody>
        </p:sp>
      </p:grpSp>
      <p:grpSp>
        <p:nvGrpSpPr>
          <p:cNvPr id="5" name="Group 25"/>
          <p:cNvGrpSpPr>
            <a:grpSpLocks/>
          </p:cNvGrpSpPr>
          <p:nvPr/>
        </p:nvGrpSpPr>
        <p:grpSpPr bwMode="auto">
          <a:xfrm>
            <a:off x="3989388" y="4749800"/>
            <a:ext cx="4217987" cy="1898650"/>
            <a:chOff x="2513" y="2992"/>
            <a:chExt cx="2657" cy="1196"/>
          </a:xfrm>
        </p:grpSpPr>
        <p:sp>
          <p:nvSpPr>
            <p:cNvPr id="43068" name="Rectangle 26"/>
            <p:cNvSpPr>
              <a:spLocks noChangeArrowheads="1"/>
            </p:cNvSpPr>
            <p:nvPr/>
          </p:nvSpPr>
          <p:spPr bwMode="auto">
            <a:xfrm>
              <a:off x="2513" y="3889"/>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9" name="Rectangle 27"/>
            <p:cNvSpPr>
              <a:spLocks noChangeArrowheads="1"/>
            </p:cNvSpPr>
            <p:nvPr/>
          </p:nvSpPr>
          <p:spPr bwMode="auto">
            <a:xfrm>
              <a:off x="2513" y="3590"/>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0" name="Rectangle 28"/>
            <p:cNvSpPr>
              <a:spLocks noChangeArrowheads="1"/>
            </p:cNvSpPr>
            <p:nvPr/>
          </p:nvSpPr>
          <p:spPr bwMode="auto">
            <a:xfrm>
              <a:off x="2513" y="3291"/>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1" name="Rectangle 29"/>
            <p:cNvSpPr>
              <a:spLocks noChangeArrowheads="1"/>
            </p:cNvSpPr>
            <p:nvPr/>
          </p:nvSpPr>
          <p:spPr bwMode="auto">
            <a:xfrm>
              <a:off x="2513" y="2992"/>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2" name="Rectangle 30"/>
            <p:cNvSpPr>
              <a:spLocks noChangeArrowheads="1"/>
            </p:cNvSpPr>
            <p:nvPr/>
          </p:nvSpPr>
          <p:spPr bwMode="auto">
            <a:xfrm>
              <a:off x="3688" y="3889"/>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3" name="Rectangle 31"/>
            <p:cNvSpPr>
              <a:spLocks noChangeArrowheads="1"/>
            </p:cNvSpPr>
            <p:nvPr/>
          </p:nvSpPr>
          <p:spPr bwMode="auto">
            <a:xfrm>
              <a:off x="3688" y="3590"/>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4" name="Rectangle 32"/>
            <p:cNvSpPr>
              <a:spLocks noChangeArrowheads="1"/>
            </p:cNvSpPr>
            <p:nvPr/>
          </p:nvSpPr>
          <p:spPr bwMode="auto">
            <a:xfrm>
              <a:off x="3688" y="3291"/>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5" name="Rectangle 33"/>
            <p:cNvSpPr>
              <a:spLocks noChangeArrowheads="1"/>
            </p:cNvSpPr>
            <p:nvPr/>
          </p:nvSpPr>
          <p:spPr bwMode="auto">
            <a:xfrm>
              <a:off x="3688" y="2992"/>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76" name="Rectangle 34"/>
            <p:cNvSpPr>
              <a:spLocks noChangeArrowheads="1"/>
            </p:cNvSpPr>
            <p:nvPr/>
          </p:nvSpPr>
          <p:spPr bwMode="auto">
            <a:xfrm>
              <a:off x="3973" y="3889"/>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30</a:t>
              </a:r>
            </a:p>
          </p:txBody>
        </p:sp>
        <p:sp>
          <p:nvSpPr>
            <p:cNvPr id="43077" name="Rectangle 35"/>
            <p:cNvSpPr>
              <a:spLocks noChangeArrowheads="1"/>
            </p:cNvSpPr>
            <p:nvPr/>
          </p:nvSpPr>
          <p:spPr bwMode="auto">
            <a:xfrm>
              <a:off x="3973" y="3590"/>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25</a:t>
              </a:r>
            </a:p>
          </p:txBody>
        </p:sp>
        <p:sp>
          <p:nvSpPr>
            <p:cNvPr id="43078" name="Rectangle 36"/>
            <p:cNvSpPr>
              <a:spLocks noChangeArrowheads="1"/>
            </p:cNvSpPr>
            <p:nvPr/>
          </p:nvSpPr>
          <p:spPr bwMode="auto">
            <a:xfrm>
              <a:off x="3973" y="3291"/>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20</a:t>
              </a:r>
            </a:p>
          </p:txBody>
        </p:sp>
        <p:sp>
          <p:nvSpPr>
            <p:cNvPr id="43079" name="Rectangle 37"/>
            <p:cNvSpPr>
              <a:spLocks noChangeArrowheads="1"/>
            </p:cNvSpPr>
            <p:nvPr/>
          </p:nvSpPr>
          <p:spPr bwMode="auto">
            <a:xfrm>
              <a:off x="3973" y="2992"/>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15</a:t>
              </a:r>
            </a:p>
          </p:txBody>
        </p:sp>
      </p:grpSp>
      <p:grpSp>
        <p:nvGrpSpPr>
          <p:cNvPr id="6" name="Group 38"/>
          <p:cNvGrpSpPr>
            <a:grpSpLocks/>
          </p:cNvGrpSpPr>
          <p:nvPr/>
        </p:nvGrpSpPr>
        <p:grpSpPr bwMode="auto">
          <a:xfrm>
            <a:off x="3989388" y="4275138"/>
            <a:ext cx="4217987" cy="474662"/>
            <a:chOff x="2513" y="2693"/>
            <a:chExt cx="2657" cy="299"/>
          </a:xfrm>
        </p:grpSpPr>
        <p:sp>
          <p:nvSpPr>
            <p:cNvPr id="43065" name="Rectangle 39"/>
            <p:cNvSpPr>
              <a:spLocks noChangeArrowheads="1"/>
            </p:cNvSpPr>
            <p:nvPr/>
          </p:nvSpPr>
          <p:spPr bwMode="auto">
            <a:xfrm>
              <a:off x="2513" y="2693"/>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6" name="Rectangle 40"/>
            <p:cNvSpPr>
              <a:spLocks noChangeArrowheads="1"/>
            </p:cNvSpPr>
            <p:nvPr/>
          </p:nvSpPr>
          <p:spPr bwMode="auto">
            <a:xfrm>
              <a:off x="3688" y="2693"/>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7" name="Rectangle 41"/>
            <p:cNvSpPr>
              <a:spLocks noChangeArrowheads="1"/>
            </p:cNvSpPr>
            <p:nvPr/>
          </p:nvSpPr>
          <p:spPr bwMode="auto">
            <a:xfrm>
              <a:off x="3973" y="2693"/>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10</a:t>
              </a:r>
            </a:p>
          </p:txBody>
        </p:sp>
      </p:grpSp>
      <p:grpSp>
        <p:nvGrpSpPr>
          <p:cNvPr id="7" name="Group 42"/>
          <p:cNvGrpSpPr>
            <a:grpSpLocks/>
          </p:cNvGrpSpPr>
          <p:nvPr/>
        </p:nvGrpSpPr>
        <p:grpSpPr bwMode="auto">
          <a:xfrm>
            <a:off x="3989388" y="3800475"/>
            <a:ext cx="4217987" cy="474663"/>
            <a:chOff x="2513" y="2394"/>
            <a:chExt cx="2657" cy="299"/>
          </a:xfrm>
        </p:grpSpPr>
        <p:sp>
          <p:nvSpPr>
            <p:cNvPr id="43062" name="Rectangle 43"/>
            <p:cNvSpPr>
              <a:spLocks noChangeArrowheads="1"/>
            </p:cNvSpPr>
            <p:nvPr/>
          </p:nvSpPr>
          <p:spPr bwMode="auto">
            <a:xfrm>
              <a:off x="2513" y="2394"/>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3" name="Rectangle 44"/>
            <p:cNvSpPr>
              <a:spLocks noChangeArrowheads="1"/>
            </p:cNvSpPr>
            <p:nvPr/>
          </p:nvSpPr>
          <p:spPr bwMode="auto">
            <a:xfrm>
              <a:off x="3688" y="2394"/>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4" name="Rectangle 45"/>
            <p:cNvSpPr>
              <a:spLocks noChangeArrowheads="1"/>
            </p:cNvSpPr>
            <p:nvPr/>
          </p:nvSpPr>
          <p:spPr bwMode="auto">
            <a:xfrm>
              <a:off x="3973" y="2394"/>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5</a:t>
              </a:r>
            </a:p>
          </p:txBody>
        </p:sp>
      </p:grpSp>
      <p:grpSp>
        <p:nvGrpSpPr>
          <p:cNvPr id="8" name="Group 46"/>
          <p:cNvGrpSpPr>
            <a:grpSpLocks/>
          </p:cNvGrpSpPr>
          <p:nvPr/>
        </p:nvGrpSpPr>
        <p:grpSpPr bwMode="auto">
          <a:xfrm>
            <a:off x="3989388" y="3325813"/>
            <a:ext cx="4217987" cy="474662"/>
            <a:chOff x="2513" y="2095"/>
            <a:chExt cx="2657" cy="299"/>
          </a:xfrm>
        </p:grpSpPr>
        <p:sp>
          <p:nvSpPr>
            <p:cNvPr id="43059" name="Rectangle 47"/>
            <p:cNvSpPr>
              <a:spLocks noChangeArrowheads="1"/>
            </p:cNvSpPr>
            <p:nvPr/>
          </p:nvSpPr>
          <p:spPr bwMode="auto">
            <a:xfrm>
              <a:off x="2513" y="2095"/>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0" name="Rectangle 48"/>
            <p:cNvSpPr>
              <a:spLocks noChangeArrowheads="1"/>
            </p:cNvSpPr>
            <p:nvPr/>
          </p:nvSpPr>
          <p:spPr bwMode="auto">
            <a:xfrm>
              <a:off x="3688" y="2095"/>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43061" name="Rectangle 49"/>
            <p:cNvSpPr>
              <a:spLocks noChangeArrowheads="1"/>
            </p:cNvSpPr>
            <p:nvPr/>
          </p:nvSpPr>
          <p:spPr bwMode="auto">
            <a:xfrm>
              <a:off x="3973" y="2095"/>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0</a:t>
              </a:r>
            </a:p>
          </p:txBody>
        </p:sp>
      </p:grpSp>
      <p:sp>
        <p:nvSpPr>
          <p:cNvPr id="96306" name="Rectangle 50"/>
          <p:cNvSpPr>
            <a:spLocks noChangeArrowheads="1"/>
          </p:cNvSpPr>
          <p:nvPr/>
        </p:nvSpPr>
        <p:spPr bwMode="auto">
          <a:xfrm>
            <a:off x="6307138" y="2832100"/>
            <a:ext cx="1900237" cy="49371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solidFill>
                  <a:srgbClr val="FF0000"/>
                </a:solidFill>
                <a:cs typeface="Arial" charset="0"/>
              </a:rPr>
              <a:t>Market </a:t>
            </a:r>
            <a:r>
              <a:rPr lang="en-US" sz="2400" b="1" i="1">
                <a:solidFill>
                  <a:srgbClr val="FF0000"/>
                </a:solidFill>
                <a:cs typeface="Arial" charset="0"/>
              </a:rPr>
              <a:t>Q</a:t>
            </a:r>
            <a:r>
              <a:rPr lang="en-US" sz="2400" b="1" i="1" baseline="30000">
                <a:solidFill>
                  <a:srgbClr val="FF0000"/>
                </a:solidFill>
                <a:cs typeface="Arial" charset="0"/>
              </a:rPr>
              <a:t>s</a:t>
            </a:r>
            <a:r>
              <a:rPr lang="en-US" sz="2400">
                <a:solidFill>
                  <a:srgbClr val="FF0000"/>
                </a:solidFill>
                <a:cs typeface="Arial" charset="0"/>
              </a:rPr>
              <a:t> </a:t>
            </a:r>
          </a:p>
        </p:txBody>
      </p:sp>
      <p:grpSp>
        <p:nvGrpSpPr>
          <p:cNvPr id="9" name="Group 51"/>
          <p:cNvGrpSpPr>
            <a:grpSpLocks/>
          </p:cNvGrpSpPr>
          <p:nvPr/>
        </p:nvGrpSpPr>
        <p:grpSpPr bwMode="auto">
          <a:xfrm>
            <a:off x="923925" y="2832100"/>
            <a:ext cx="1192213" cy="3816350"/>
            <a:chOff x="582" y="1784"/>
            <a:chExt cx="751" cy="2404"/>
          </a:xfrm>
        </p:grpSpPr>
        <p:sp>
          <p:nvSpPr>
            <p:cNvPr id="43051" name="Rectangle 52"/>
            <p:cNvSpPr>
              <a:spLocks noChangeArrowheads="1"/>
            </p:cNvSpPr>
            <p:nvPr/>
          </p:nvSpPr>
          <p:spPr bwMode="auto">
            <a:xfrm>
              <a:off x="582" y="2095"/>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$0.00</a:t>
              </a:r>
            </a:p>
          </p:txBody>
        </p:sp>
        <p:sp>
          <p:nvSpPr>
            <p:cNvPr id="43052" name="Rectangle 53"/>
            <p:cNvSpPr>
              <a:spLocks noChangeArrowheads="1"/>
            </p:cNvSpPr>
            <p:nvPr/>
          </p:nvSpPr>
          <p:spPr bwMode="auto">
            <a:xfrm>
              <a:off x="582" y="3889"/>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6.00</a:t>
              </a:r>
            </a:p>
          </p:txBody>
        </p:sp>
        <p:sp>
          <p:nvSpPr>
            <p:cNvPr id="43053" name="Rectangle 54"/>
            <p:cNvSpPr>
              <a:spLocks noChangeArrowheads="1"/>
            </p:cNvSpPr>
            <p:nvPr/>
          </p:nvSpPr>
          <p:spPr bwMode="auto">
            <a:xfrm>
              <a:off x="582" y="3590"/>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5.00</a:t>
              </a:r>
            </a:p>
          </p:txBody>
        </p:sp>
        <p:sp>
          <p:nvSpPr>
            <p:cNvPr id="43054" name="Rectangle 55"/>
            <p:cNvSpPr>
              <a:spLocks noChangeArrowheads="1"/>
            </p:cNvSpPr>
            <p:nvPr/>
          </p:nvSpPr>
          <p:spPr bwMode="auto">
            <a:xfrm>
              <a:off x="582" y="3291"/>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4.00</a:t>
              </a:r>
            </a:p>
          </p:txBody>
        </p:sp>
        <p:sp>
          <p:nvSpPr>
            <p:cNvPr id="43055" name="Rectangle 56"/>
            <p:cNvSpPr>
              <a:spLocks noChangeArrowheads="1"/>
            </p:cNvSpPr>
            <p:nvPr/>
          </p:nvSpPr>
          <p:spPr bwMode="auto">
            <a:xfrm>
              <a:off x="582" y="2992"/>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3.00</a:t>
              </a:r>
            </a:p>
          </p:txBody>
        </p:sp>
        <p:sp>
          <p:nvSpPr>
            <p:cNvPr id="43056" name="Rectangle 57"/>
            <p:cNvSpPr>
              <a:spLocks noChangeArrowheads="1"/>
            </p:cNvSpPr>
            <p:nvPr/>
          </p:nvSpPr>
          <p:spPr bwMode="auto">
            <a:xfrm>
              <a:off x="582" y="2693"/>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2.00</a:t>
              </a:r>
            </a:p>
          </p:txBody>
        </p:sp>
        <p:sp>
          <p:nvSpPr>
            <p:cNvPr id="43057" name="Rectangle 58"/>
            <p:cNvSpPr>
              <a:spLocks noChangeArrowheads="1"/>
            </p:cNvSpPr>
            <p:nvPr/>
          </p:nvSpPr>
          <p:spPr bwMode="auto">
            <a:xfrm>
              <a:off x="582" y="2394"/>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1.00</a:t>
              </a:r>
            </a:p>
          </p:txBody>
        </p:sp>
        <p:sp>
          <p:nvSpPr>
            <p:cNvPr id="43058" name="Rectangle 59"/>
            <p:cNvSpPr>
              <a:spLocks noChangeArrowheads="1"/>
            </p:cNvSpPr>
            <p:nvPr/>
          </p:nvSpPr>
          <p:spPr bwMode="auto">
            <a:xfrm>
              <a:off x="582" y="1784"/>
              <a:ext cx="751"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cs typeface="Arial" charset="0"/>
                </a:rPr>
                <a:t>Price </a:t>
              </a:r>
            </a:p>
          </p:txBody>
        </p:sp>
      </p:grpSp>
      <p:sp>
        <p:nvSpPr>
          <p:cNvPr id="43021" name="Line 60"/>
          <p:cNvSpPr>
            <a:spLocks noChangeShapeType="1"/>
          </p:cNvSpPr>
          <p:nvPr/>
        </p:nvSpPr>
        <p:spPr bwMode="auto">
          <a:xfrm>
            <a:off x="923925" y="2832100"/>
            <a:ext cx="1192213" cy="0"/>
          </a:xfrm>
          <a:prstGeom prst="line">
            <a:avLst/>
          </a:prstGeom>
          <a:noFill/>
          <a:ln w="28575" cap="sq">
            <a:noFill/>
            <a:round/>
            <a:headEnd/>
            <a:tailEnd/>
          </a:ln>
        </p:spPr>
        <p:txBody>
          <a:bodyPr/>
          <a:lstStyle/>
          <a:p>
            <a:endParaRPr lang="en-US"/>
          </a:p>
        </p:txBody>
      </p:sp>
      <p:sp>
        <p:nvSpPr>
          <p:cNvPr id="43022" name="Line 61"/>
          <p:cNvSpPr>
            <a:spLocks noChangeShapeType="1"/>
          </p:cNvSpPr>
          <p:nvPr/>
        </p:nvSpPr>
        <p:spPr bwMode="auto">
          <a:xfrm>
            <a:off x="923925" y="6648450"/>
            <a:ext cx="1192213" cy="0"/>
          </a:xfrm>
          <a:prstGeom prst="line">
            <a:avLst/>
          </a:prstGeom>
          <a:noFill/>
          <a:ln w="28575" cap="sq">
            <a:noFill/>
            <a:round/>
            <a:headEnd/>
            <a:tailEnd/>
          </a:ln>
        </p:spPr>
        <p:txBody>
          <a:bodyPr/>
          <a:lstStyle/>
          <a:p>
            <a:endParaRPr lang="en-US"/>
          </a:p>
        </p:txBody>
      </p:sp>
      <p:sp>
        <p:nvSpPr>
          <p:cNvPr id="43023" name="Line 62"/>
          <p:cNvSpPr>
            <a:spLocks noChangeShapeType="1"/>
          </p:cNvSpPr>
          <p:nvPr/>
        </p:nvSpPr>
        <p:spPr bwMode="auto">
          <a:xfrm>
            <a:off x="923925" y="2832100"/>
            <a:ext cx="0" cy="493713"/>
          </a:xfrm>
          <a:prstGeom prst="line">
            <a:avLst/>
          </a:prstGeom>
          <a:noFill/>
          <a:ln w="28575" cap="sq">
            <a:noFill/>
            <a:round/>
            <a:headEnd/>
            <a:tailEnd/>
          </a:ln>
        </p:spPr>
        <p:txBody>
          <a:bodyPr/>
          <a:lstStyle/>
          <a:p>
            <a:endParaRPr lang="en-US"/>
          </a:p>
        </p:txBody>
      </p:sp>
      <p:sp>
        <p:nvSpPr>
          <p:cNvPr id="43024" name="Line 63"/>
          <p:cNvSpPr>
            <a:spLocks noChangeShapeType="1"/>
          </p:cNvSpPr>
          <p:nvPr/>
        </p:nvSpPr>
        <p:spPr bwMode="auto">
          <a:xfrm>
            <a:off x="8207375" y="2832100"/>
            <a:ext cx="0" cy="493713"/>
          </a:xfrm>
          <a:prstGeom prst="line">
            <a:avLst/>
          </a:prstGeom>
          <a:noFill/>
          <a:ln w="28575" cap="sq">
            <a:noFill/>
            <a:round/>
            <a:headEnd/>
            <a:tailEnd/>
          </a:ln>
        </p:spPr>
        <p:txBody>
          <a:bodyPr/>
          <a:lstStyle/>
          <a:p>
            <a:endParaRPr lang="en-US"/>
          </a:p>
        </p:txBody>
      </p:sp>
      <p:sp>
        <p:nvSpPr>
          <p:cNvPr id="43025" name="Line 64"/>
          <p:cNvSpPr>
            <a:spLocks noChangeShapeType="1"/>
          </p:cNvSpPr>
          <p:nvPr/>
        </p:nvSpPr>
        <p:spPr bwMode="auto">
          <a:xfrm>
            <a:off x="2116138" y="2832100"/>
            <a:ext cx="1873250" cy="0"/>
          </a:xfrm>
          <a:prstGeom prst="line">
            <a:avLst/>
          </a:prstGeom>
          <a:noFill/>
          <a:ln w="28575" cap="sq">
            <a:noFill/>
            <a:round/>
            <a:headEnd/>
            <a:tailEnd/>
          </a:ln>
        </p:spPr>
        <p:txBody>
          <a:bodyPr/>
          <a:lstStyle/>
          <a:p>
            <a:endParaRPr lang="en-US"/>
          </a:p>
        </p:txBody>
      </p:sp>
      <p:sp>
        <p:nvSpPr>
          <p:cNvPr id="43026" name="Line 65"/>
          <p:cNvSpPr>
            <a:spLocks noChangeShapeType="1"/>
          </p:cNvSpPr>
          <p:nvPr/>
        </p:nvSpPr>
        <p:spPr bwMode="auto">
          <a:xfrm>
            <a:off x="923925" y="3325813"/>
            <a:ext cx="0" cy="474662"/>
          </a:xfrm>
          <a:prstGeom prst="line">
            <a:avLst/>
          </a:prstGeom>
          <a:noFill/>
          <a:ln w="28575" cap="sq">
            <a:noFill/>
            <a:round/>
            <a:headEnd/>
            <a:tailEnd/>
          </a:ln>
        </p:spPr>
        <p:txBody>
          <a:bodyPr/>
          <a:lstStyle/>
          <a:p>
            <a:endParaRPr lang="en-US"/>
          </a:p>
        </p:txBody>
      </p:sp>
      <p:sp>
        <p:nvSpPr>
          <p:cNvPr id="43027" name="Line 66"/>
          <p:cNvSpPr>
            <a:spLocks noChangeShapeType="1"/>
          </p:cNvSpPr>
          <p:nvPr/>
        </p:nvSpPr>
        <p:spPr bwMode="auto">
          <a:xfrm>
            <a:off x="8207375" y="3325813"/>
            <a:ext cx="0" cy="474662"/>
          </a:xfrm>
          <a:prstGeom prst="line">
            <a:avLst/>
          </a:prstGeom>
          <a:noFill/>
          <a:ln w="28575" cap="sq">
            <a:noFill/>
            <a:round/>
            <a:headEnd/>
            <a:tailEnd/>
          </a:ln>
        </p:spPr>
        <p:txBody>
          <a:bodyPr/>
          <a:lstStyle/>
          <a:p>
            <a:endParaRPr lang="en-US"/>
          </a:p>
        </p:txBody>
      </p:sp>
      <p:sp>
        <p:nvSpPr>
          <p:cNvPr id="43028" name="Line 67"/>
          <p:cNvSpPr>
            <a:spLocks noChangeShapeType="1"/>
          </p:cNvSpPr>
          <p:nvPr/>
        </p:nvSpPr>
        <p:spPr bwMode="auto">
          <a:xfrm>
            <a:off x="923925" y="3800475"/>
            <a:ext cx="0" cy="474663"/>
          </a:xfrm>
          <a:prstGeom prst="line">
            <a:avLst/>
          </a:prstGeom>
          <a:noFill/>
          <a:ln w="28575" cap="sq">
            <a:noFill/>
            <a:round/>
            <a:headEnd/>
            <a:tailEnd/>
          </a:ln>
        </p:spPr>
        <p:txBody>
          <a:bodyPr/>
          <a:lstStyle/>
          <a:p>
            <a:endParaRPr lang="en-US"/>
          </a:p>
        </p:txBody>
      </p:sp>
      <p:sp>
        <p:nvSpPr>
          <p:cNvPr id="43029" name="Line 68"/>
          <p:cNvSpPr>
            <a:spLocks noChangeShapeType="1"/>
          </p:cNvSpPr>
          <p:nvPr/>
        </p:nvSpPr>
        <p:spPr bwMode="auto">
          <a:xfrm>
            <a:off x="8207375" y="3800475"/>
            <a:ext cx="0" cy="474663"/>
          </a:xfrm>
          <a:prstGeom prst="line">
            <a:avLst/>
          </a:prstGeom>
          <a:noFill/>
          <a:ln w="28575" cap="sq">
            <a:noFill/>
            <a:round/>
            <a:headEnd/>
            <a:tailEnd/>
          </a:ln>
        </p:spPr>
        <p:txBody>
          <a:bodyPr/>
          <a:lstStyle/>
          <a:p>
            <a:endParaRPr lang="en-US"/>
          </a:p>
        </p:txBody>
      </p:sp>
      <p:sp>
        <p:nvSpPr>
          <p:cNvPr id="43030" name="Line 69"/>
          <p:cNvSpPr>
            <a:spLocks noChangeShapeType="1"/>
          </p:cNvSpPr>
          <p:nvPr/>
        </p:nvSpPr>
        <p:spPr bwMode="auto">
          <a:xfrm>
            <a:off x="923925" y="4275138"/>
            <a:ext cx="0" cy="474662"/>
          </a:xfrm>
          <a:prstGeom prst="line">
            <a:avLst/>
          </a:prstGeom>
          <a:noFill/>
          <a:ln w="28575" cap="sq">
            <a:noFill/>
            <a:round/>
            <a:headEnd/>
            <a:tailEnd/>
          </a:ln>
        </p:spPr>
        <p:txBody>
          <a:bodyPr/>
          <a:lstStyle/>
          <a:p>
            <a:endParaRPr lang="en-US"/>
          </a:p>
        </p:txBody>
      </p:sp>
      <p:sp>
        <p:nvSpPr>
          <p:cNvPr id="43031" name="Line 70"/>
          <p:cNvSpPr>
            <a:spLocks noChangeShapeType="1"/>
          </p:cNvSpPr>
          <p:nvPr/>
        </p:nvSpPr>
        <p:spPr bwMode="auto">
          <a:xfrm>
            <a:off x="8207375" y="4275138"/>
            <a:ext cx="0" cy="474662"/>
          </a:xfrm>
          <a:prstGeom prst="line">
            <a:avLst/>
          </a:prstGeom>
          <a:noFill/>
          <a:ln w="28575" cap="sq">
            <a:noFill/>
            <a:round/>
            <a:headEnd/>
            <a:tailEnd/>
          </a:ln>
        </p:spPr>
        <p:txBody>
          <a:bodyPr/>
          <a:lstStyle/>
          <a:p>
            <a:endParaRPr lang="en-US"/>
          </a:p>
        </p:txBody>
      </p:sp>
      <p:sp>
        <p:nvSpPr>
          <p:cNvPr id="43032" name="Line 71"/>
          <p:cNvSpPr>
            <a:spLocks noChangeShapeType="1"/>
          </p:cNvSpPr>
          <p:nvPr/>
        </p:nvSpPr>
        <p:spPr bwMode="auto">
          <a:xfrm>
            <a:off x="923925" y="4749800"/>
            <a:ext cx="0" cy="474663"/>
          </a:xfrm>
          <a:prstGeom prst="line">
            <a:avLst/>
          </a:prstGeom>
          <a:noFill/>
          <a:ln w="28575" cap="sq">
            <a:noFill/>
            <a:round/>
            <a:headEnd/>
            <a:tailEnd/>
          </a:ln>
        </p:spPr>
        <p:txBody>
          <a:bodyPr/>
          <a:lstStyle/>
          <a:p>
            <a:endParaRPr lang="en-US"/>
          </a:p>
        </p:txBody>
      </p:sp>
      <p:sp>
        <p:nvSpPr>
          <p:cNvPr id="43033" name="Line 72"/>
          <p:cNvSpPr>
            <a:spLocks noChangeShapeType="1"/>
          </p:cNvSpPr>
          <p:nvPr/>
        </p:nvSpPr>
        <p:spPr bwMode="auto">
          <a:xfrm>
            <a:off x="8207375" y="4749800"/>
            <a:ext cx="0" cy="474663"/>
          </a:xfrm>
          <a:prstGeom prst="line">
            <a:avLst/>
          </a:prstGeom>
          <a:noFill/>
          <a:ln w="28575" cap="sq">
            <a:noFill/>
            <a:round/>
            <a:headEnd/>
            <a:tailEnd/>
          </a:ln>
        </p:spPr>
        <p:txBody>
          <a:bodyPr/>
          <a:lstStyle/>
          <a:p>
            <a:endParaRPr lang="en-US"/>
          </a:p>
        </p:txBody>
      </p:sp>
      <p:sp>
        <p:nvSpPr>
          <p:cNvPr id="43034" name="Line 73"/>
          <p:cNvSpPr>
            <a:spLocks noChangeShapeType="1"/>
          </p:cNvSpPr>
          <p:nvPr/>
        </p:nvSpPr>
        <p:spPr bwMode="auto">
          <a:xfrm>
            <a:off x="923925" y="5224463"/>
            <a:ext cx="0" cy="474662"/>
          </a:xfrm>
          <a:prstGeom prst="line">
            <a:avLst/>
          </a:prstGeom>
          <a:noFill/>
          <a:ln w="28575" cap="sq">
            <a:noFill/>
            <a:round/>
            <a:headEnd/>
            <a:tailEnd/>
          </a:ln>
        </p:spPr>
        <p:txBody>
          <a:bodyPr/>
          <a:lstStyle/>
          <a:p>
            <a:endParaRPr lang="en-US"/>
          </a:p>
        </p:txBody>
      </p:sp>
      <p:sp>
        <p:nvSpPr>
          <p:cNvPr id="43035" name="Line 74"/>
          <p:cNvSpPr>
            <a:spLocks noChangeShapeType="1"/>
          </p:cNvSpPr>
          <p:nvPr/>
        </p:nvSpPr>
        <p:spPr bwMode="auto">
          <a:xfrm>
            <a:off x="8207375" y="5224463"/>
            <a:ext cx="0" cy="474662"/>
          </a:xfrm>
          <a:prstGeom prst="line">
            <a:avLst/>
          </a:prstGeom>
          <a:noFill/>
          <a:ln w="28575" cap="sq">
            <a:noFill/>
            <a:round/>
            <a:headEnd/>
            <a:tailEnd/>
          </a:ln>
        </p:spPr>
        <p:txBody>
          <a:bodyPr/>
          <a:lstStyle/>
          <a:p>
            <a:endParaRPr lang="en-US"/>
          </a:p>
        </p:txBody>
      </p:sp>
      <p:sp>
        <p:nvSpPr>
          <p:cNvPr id="43036" name="Line 75"/>
          <p:cNvSpPr>
            <a:spLocks noChangeShapeType="1"/>
          </p:cNvSpPr>
          <p:nvPr/>
        </p:nvSpPr>
        <p:spPr bwMode="auto">
          <a:xfrm>
            <a:off x="923925" y="5699125"/>
            <a:ext cx="0" cy="474663"/>
          </a:xfrm>
          <a:prstGeom prst="line">
            <a:avLst/>
          </a:prstGeom>
          <a:noFill/>
          <a:ln w="28575" cap="sq">
            <a:noFill/>
            <a:round/>
            <a:headEnd/>
            <a:tailEnd/>
          </a:ln>
        </p:spPr>
        <p:txBody>
          <a:bodyPr/>
          <a:lstStyle/>
          <a:p>
            <a:endParaRPr lang="en-US"/>
          </a:p>
        </p:txBody>
      </p:sp>
      <p:sp>
        <p:nvSpPr>
          <p:cNvPr id="43037" name="Line 76"/>
          <p:cNvSpPr>
            <a:spLocks noChangeShapeType="1"/>
          </p:cNvSpPr>
          <p:nvPr/>
        </p:nvSpPr>
        <p:spPr bwMode="auto">
          <a:xfrm>
            <a:off x="8207375" y="5699125"/>
            <a:ext cx="0" cy="474663"/>
          </a:xfrm>
          <a:prstGeom prst="line">
            <a:avLst/>
          </a:prstGeom>
          <a:noFill/>
          <a:ln w="28575" cap="sq">
            <a:noFill/>
            <a:round/>
            <a:headEnd/>
            <a:tailEnd/>
          </a:ln>
        </p:spPr>
        <p:txBody>
          <a:bodyPr/>
          <a:lstStyle/>
          <a:p>
            <a:endParaRPr lang="en-US"/>
          </a:p>
        </p:txBody>
      </p:sp>
      <p:sp>
        <p:nvSpPr>
          <p:cNvPr id="43038" name="Line 77"/>
          <p:cNvSpPr>
            <a:spLocks noChangeShapeType="1"/>
          </p:cNvSpPr>
          <p:nvPr/>
        </p:nvSpPr>
        <p:spPr bwMode="auto">
          <a:xfrm>
            <a:off x="923925" y="6173788"/>
            <a:ext cx="0" cy="474662"/>
          </a:xfrm>
          <a:prstGeom prst="line">
            <a:avLst/>
          </a:prstGeom>
          <a:noFill/>
          <a:ln w="28575" cap="sq">
            <a:noFill/>
            <a:round/>
            <a:headEnd/>
            <a:tailEnd/>
          </a:ln>
        </p:spPr>
        <p:txBody>
          <a:bodyPr/>
          <a:lstStyle/>
          <a:p>
            <a:endParaRPr lang="en-US"/>
          </a:p>
        </p:txBody>
      </p:sp>
      <p:sp>
        <p:nvSpPr>
          <p:cNvPr id="43039" name="Line 78"/>
          <p:cNvSpPr>
            <a:spLocks noChangeShapeType="1"/>
          </p:cNvSpPr>
          <p:nvPr/>
        </p:nvSpPr>
        <p:spPr bwMode="auto">
          <a:xfrm>
            <a:off x="8207375" y="6173788"/>
            <a:ext cx="0" cy="474662"/>
          </a:xfrm>
          <a:prstGeom prst="line">
            <a:avLst/>
          </a:prstGeom>
          <a:noFill/>
          <a:ln w="28575" cap="sq">
            <a:noFill/>
            <a:round/>
            <a:headEnd/>
            <a:tailEnd/>
          </a:ln>
        </p:spPr>
        <p:txBody>
          <a:bodyPr/>
          <a:lstStyle/>
          <a:p>
            <a:endParaRPr lang="en-US"/>
          </a:p>
        </p:txBody>
      </p:sp>
      <p:sp>
        <p:nvSpPr>
          <p:cNvPr id="43040" name="Line 79"/>
          <p:cNvSpPr>
            <a:spLocks noChangeShapeType="1"/>
          </p:cNvSpPr>
          <p:nvPr/>
        </p:nvSpPr>
        <p:spPr bwMode="auto">
          <a:xfrm>
            <a:off x="2116138" y="6648450"/>
            <a:ext cx="1873250" cy="0"/>
          </a:xfrm>
          <a:prstGeom prst="line">
            <a:avLst/>
          </a:prstGeom>
          <a:noFill/>
          <a:ln w="28575" cap="sq">
            <a:noFill/>
            <a:round/>
            <a:headEnd/>
            <a:tailEnd/>
          </a:ln>
        </p:spPr>
        <p:txBody>
          <a:bodyPr/>
          <a:lstStyle/>
          <a:p>
            <a:endParaRPr lang="en-US"/>
          </a:p>
        </p:txBody>
      </p:sp>
      <p:sp>
        <p:nvSpPr>
          <p:cNvPr id="43041" name="Line 80"/>
          <p:cNvSpPr>
            <a:spLocks noChangeShapeType="1"/>
          </p:cNvSpPr>
          <p:nvPr/>
        </p:nvSpPr>
        <p:spPr bwMode="auto">
          <a:xfrm>
            <a:off x="3989388" y="2832100"/>
            <a:ext cx="266700" cy="0"/>
          </a:xfrm>
          <a:prstGeom prst="line">
            <a:avLst/>
          </a:prstGeom>
          <a:noFill/>
          <a:ln w="28575" cap="sq">
            <a:noFill/>
            <a:round/>
            <a:headEnd/>
            <a:tailEnd/>
          </a:ln>
        </p:spPr>
        <p:txBody>
          <a:bodyPr/>
          <a:lstStyle/>
          <a:p>
            <a:endParaRPr lang="en-US"/>
          </a:p>
        </p:txBody>
      </p:sp>
      <p:sp>
        <p:nvSpPr>
          <p:cNvPr id="43042" name="Line 81"/>
          <p:cNvSpPr>
            <a:spLocks noChangeShapeType="1"/>
          </p:cNvSpPr>
          <p:nvPr/>
        </p:nvSpPr>
        <p:spPr bwMode="auto">
          <a:xfrm>
            <a:off x="4256088" y="2832100"/>
            <a:ext cx="1598612" cy="0"/>
          </a:xfrm>
          <a:prstGeom prst="line">
            <a:avLst/>
          </a:prstGeom>
          <a:noFill/>
          <a:ln w="28575" cap="sq">
            <a:noFill/>
            <a:round/>
            <a:headEnd/>
            <a:tailEnd/>
          </a:ln>
        </p:spPr>
        <p:txBody>
          <a:bodyPr/>
          <a:lstStyle/>
          <a:p>
            <a:endParaRPr lang="en-US"/>
          </a:p>
        </p:txBody>
      </p:sp>
      <p:sp>
        <p:nvSpPr>
          <p:cNvPr id="43043" name="Line 82"/>
          <p:cNvSpPr>
            <a:spLocks noChangeShapeType="1"/>
          </p:cNvSpPr>
          <p:nvPr/>
        </p:nvSpPr>
        <p:spPr bwMode="auto">
          <a:xfrm>
            <a:off x="5854700" y="2832100"/>
            <a:ext cx="452438" cy="0"/>
          </a:xfrm>
          <a:prstGeom prst="line">
            <a:avLst/>
          </a:prstGeom>
          <a:noFill/>
          <a:ln w="28575" cap="sq">
            <a:noFill/>
            <a:round/>
            <a:headEnd/>
            <a:tailEnd/>
          </a:ln>
        </p:spPr>
        <p:txBody>
          <a:bodyPr/>
          <a:lstStyle/>
          <a:p>
            <a:endParaRPr lang="en-US"/>
          </a:p>
        </p:txBody>
      </p:sp>
      <p:sp>
        <p:nvSpPr>
          <p:cNvPr id="43044" name="Line 83"/>
          <p:cNvSpPr>
            <a:spLocks noChangeShapeType="1"/>
          </p:cNvSpPr>
          <p:nvPr/>
        </p:nvSpPr>
        <p:spPr bwMode="auto">
          <a:xfrm>
            <a:off x="6307138" y="2832100"/>
            <a:ext cx="1900237" cy="0"/>
          </a:xfrm>
          <a:prstGeom prst="line">
            <a:avLst/>
          </a:prstGeom>
          <a:noFill/>
          <a:ln w="28575" cap="sq">
            <a:noFill/>
            <a:round/>
            <a:headEnd/>
            <a:tailEnd/>
          </a:ln>
        </p:spPr>
        <p:txBody>
          <a:bodyPr/>
          <a:lstStyle/>
          <a:p>
            <a:endParaRPr lang="en-US"/>
          </a:p>
        </p:txBody>
      </p:sp>
      <p:sp>
        <p:nvSpPr>
          <p:cNvPr id="43045" name="Line 84"/>
          <p:cNvSpPr>
            <a:spLocks noChangeShapeType="1"/>
          </p:cNvSpPr>
          <p:nvPr/>
        </p:nvSpPr>
        <p:spPr bwMode="auto">
          <a:xfrm>
            <a:off x="3989388" y="6648450"/>
            <a:ext cx="266700" cy="0"/>
          </a:xfrm>
          <a:prstGeom prst="line">
            <a:avLst/>
          </a:prstGeom>
          <a:noFill/>
          <a:ln w="28575" cap="sq">
            <a:noFill/>
            <a:round/>
            <a:headEnd/>
            <a:tailEnd/>
          </a:ln>
        </p:spPr>
        <p:txBody>
          <a:bodyPr/>
          <a:lstStyle/>
          <a:p>
            <a:endParaRPr lang="en-US"/>
          </a:p>
        </p:txBody>
      </p:sp>
      <p:sp>
        <p:nvSpPr>
          <p:cNvPr id="43046" name="Line 85"/>
          <p:cNvSpPr>
            <a:spLocks noChangeShapeType="1"/>
          </p:cNvSpPr>
          <p:nvPr/>
        </p:nvSpPr>
        <p:spPr bwMode="auto">
          <a:xfrm>
            <a:off x="4256088" y="6648450"/>
            <a:ext cx="1598612" cy="0"/>
          </a:xfrm>
          <a:prstGeom prst="line">
            <a:avLst/>
          </a:prstGeom>
          <a:noFill/>
          <a:ln w="28575" cap="sq">
            <a:noFill/>
            <a:round/>
            <a:headEnd/>
            <a:tailEnd/>
          </a:ln>
        </p:spPr>
        <p:txBody>
          <a:bodyPr/>
          <a:lstStyle/>
          <a:p>
            <a:endParaRPr lang="en-US"/>
          </a:p>
        </p:txBody>
      </p:sp>
      <p:sp>
        <p:nvSpPr>
          <p:cNvPr id="43047" name="Line 86"/>
          <p:cNvSpPr>
            <a:spLocks noChangeShapeType="1"/>
          </p:cNvSpPr>
          <p:nvPr/>
        </p:nvSpPr>
        <p:spPr bwMode="auto">
          <a:xfrm>
            <a:off x="5854700" y="6648450"/>
            <a:ext cx="452438" cy="0"/>
          </a:xfrm>
          <a:prstGeom prst="line">
            <a:avLst/>
          </a:prstGeom>
          <a:noFill/>
          <a:ln w="28575" cap="sq">
            <a:noFill/>
            <a:round/>
            <a:headEnd/>
            <a:tailEnd/>
          </a:ln>
        </p:spPr>
        <p:txBody>
          <a:bodyPr/>
          <a:lstStyle/>
          <a:p>
            <a:endParaRPr lang="en-US"/>
          </a:p>
        </p:txBody>
      </p:sp>
      <p:sp>
        <p:nvSpPr>
          <p:cNvPr id="43048" name="Line 87"/>
          <p:cNvSpPr>
            <a:spLocks noChangeShapeType="1"/>
          </p:cNvSpPr>
          <p:nvPr/>
        </p:nvSpPr>
        <p:spPr bwMode="auto">
          <a:xfrm>
            <a:off x="6307138" y="6648450"/>
            <a:ext cx="1900237" cy="0"/>
          </a:xfrm>
          <a:prstGeom prst="line">
            <a:avLst/>
          </a:prstGeom>
          <a:noFill/>
          <a:ln w="28575" cap="sq">
            <a:noFill/>
            <a:round/>
            <a:headEnd/>
            <a:tailEnd/>
          </a:ln>
        </p:spPr>
        <p:txBody>
          <a:bodyPr/>
          <a:lstStyle/>
          <a:p>
            <a:endParaRPr lang="en-US"/>
          </a:p>
        </p:txBody>
      </p:sp>
      <p:sp>
        <p:nvSpPr>
          <p:cNvPr id="4304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wipe(left)">
                                      <p:cBhvr>
                                        <p:cTn id="7" dur="5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wipe(left)">
                                      <p:cBhvr>
                                        <p:cTn id="12" dur="500"/>
                                        <p:tgtEl>
                                          <p:spTgt spid="43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6306"/>
                                        </p:tgtEl>
                                        <p:attrNameLst>
                                          <p:attrName>style.visibility</p:attrName>
                                        </p:attrNameLst>
                                      </p:cBhvr>
                                      <p:to>
                                        <p:strVal val="visible"/>
                                      </p:to>
                                    </p:set>
                                    <p:animEffect transition="in" filter="wipe(left)">
                                      <p:cBhvr>
                                        <p:cTn id="35" dur="500"/>
                                        <p:tgtEl>
                                          <p:spTgt spid="9630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bldLvl="4"/>
      <p:bldP spid="963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8925" y="1228725"/>
            <a:ext cx="6221413" cy="5111750"/>
            <a:chOff x="182" y="774"/>
            <a:chExt cx="3919" cy="3220"/>
          </a:xfrm>
        </p:grpSpPr>
        <p:graphicFrame>
          <p:nvGraphicFramePr>
            <p:cNvPr id="4098" name="Object 3"/>
            <p:cNvGraphicFramePr>
              <a:graphicFrameLocks noChangeAspect="1"/>
            </p:cNvGraphicFramePr>
            <p:nvPr/>
          </p:nvGraphicFramePr>
          <p:xfrm>
            <a:off x="182" y="774"/>
            <a:ext cx="3919" cy="3220"/>
          </p:xfrm>
          <a:graphic>
            <a:graphicData uri="http://schemas.openxmlformats.org/presentationml/2006/ole">
              <p:oleObj spid="_x0000_s10242" name="Chart" r:id="rId4" imgW="4390949" imgH="3610051" progId="Excel.Sheet.8">
                <p:embed/>
              </p:oleObj>
            </a:graphicData>
          </a:graphic>
        </p:graphicFrame>
        <p:sp>
          <p:nvSpPr>
            <p:cNvPr id="4155" name="Text Box 4"/>
            <p:cNvSpPr txBox="1">
              <a:spLocks noChangeArrowheads="1"/>
            </p:cNvSpPr>
            <p:nvPr/>
          </p:nvSpPr>
          <p:spPr bwMode="auto">
            <a:xfrm>
              <a:off x="696" y="870"/>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4156" name="Text Box 5"/>
            <p:cNvSpPr txBox="1">
              <a:spLocks noChangeArrowheads="1"/>
            </p:cNvSpPr>
            <p:nvPr/>
          </p:nvSpPr>
          <p:spPr bwMode="auto">
            <a:xfrm>
              <a:off x="3759" y="337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3" name="Group 6"/>
          <p:cNvGrpSpPr>
            <a:grpSpLocks/>
          </p:cNvGrpSpPr>
          <p:nvPr/>
        </p:nvGrpSpPr>
        <p:grpSpPr bwMode="auto">
          <a:xfrm>
            <a:off x="1355725" y="2022475"/>
            <a:ext cx="3740150" cy="3546475"/>
            <a:chOff x="854" y="1274"/>
            <a:chExt cx="2356" cy="2234"/>
          </a:xfrm>
        </p:grpSpPr>
        <p:grpSp>
          <p:nvGrpSpPr>
            <p:cNvPr id="4" name="Group 7"/>
            <p:cNvGrpSpPr>
              <a:grpSpLocks/>
            </p:cNvGrpSpPr>
            <p:nvPr/>
          </p:nvGrpSpPr>
          <p:grpSpPr bwMode="auto">
            <a:xfrm>
              <a:off x="860" y="1648"/>
              <a:ext cx="1964" cy="1855"/>
              <a:chOff x="357" y="2450"/>
              <a:chExt cx="795" cy="646"/>
            </a:xfrm>
          </p:grpSpPr>
          <p:sp>
            <p:nvSpPr>
              <p:cNvPr id="4153" name="Line 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54" name="Line 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5" name="Group 10"/>
            <p:cNvGrpSpPr>
              <a:grpSpLocks/>
            </p:cNvGrpSpPr>
            <p:nvPr/>
          </p:nvGrpSpPr>
          <p:grpSpPr bwMode="auto">
            <a:xfrm>
              <a:off x="854" y="2760"/>
              <a:ext cx="791" cy="747"/>
              <a:chOff x="357" y="2450"/>
              <a:chExt cx="795" cy="646"/>
            </a:xfrm>
          </p:grpSpPr>
          <p:sp>
            <p:nvSpPr>
              <p:cNvPr id="4151"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52"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6" name="Group 13"/>
            <p:cNvGrpSpPr>
              <a:grpSpLocks/>
            </p:cNvGrpSpPr>
            <p:nvPr/>
          </p:nvGrpSpPr>
          <p:grpSpPr bwMode="auto">
            <a:xfrm>
              <a:off x="856" y="3135"/>
              <a:ext cx="388" cy="371"/>
              <a:chOff x="357" y="2450"/>
              <a:chExt cx="795" cy="646"/>
            </a:xfrm>
          </p:grpSpPr>
          <p:sp>
            <p:nvSpPr>
              <p:cNvPr id="4149"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50"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 name="Group 16"/>
            <p:cNvGrpSpPr>
              <a:grpSpLocks/>
            </p:cNvGrpSpPr>
            <p:nvPr/>
          </p:nvGrpSpPr>
          <p:grpSpPr bwMode="auto">
            <a:xfrm>
              <a:off x="857" y="2397"/>
              <a:ext cx="1179" cy="1109"/>
              <a:chOff x="357" y="2450"/>
              <a:chExt cx="795" cy="646"/>
            </a:xfrm>
          </p:grpSpPr>
          <p:sp>
            <p:nvSpPr>
              <p:cNvPr id="4147"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48"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8" name="Group 19"/>
            <p:cNvGrpSpPr>
              <a:grpSpLocks/>
            </p:cNvGrpSpPr>
            <p:nvPr/>
          </p:nvGrpSpPr>
          <p:grpSpPr bwMode="auto">
            <a:xfrm>
              <a:off x="858" y="2022"/>
              <a:ext cx="1577" cy="1479"/>
              <a:chOff x="357" y="2450"/>
              <a:chExt cx="795" cy="646"/>
            </a:xfrm>
          </p:grpSpPr>
          <p:sp>
            <p:nvSpPr>
              <p:cNvPr id="4145"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46"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 name="Group 22"/>
            <p:cNvGrpSpPr>
              <a:grpSpLocks/>
            </p:cNvGrpSpPr>
            <p:nvPr/>
          </p:nvGrpSpPr>
          <p:grpSpPr bwMode="auto">
            <a:xfrm>
              <a:off x="864" y="1274"/>
              <a:ext cx="2346" cy="2234"/>
              <a:chOff x="357" y="2450"/>
              <a:chExt cx="795" cy="646"/>
            </a:xfrm>
          </p:grpSpPr>
          <p:sp>
            <p:nvSpPr>
              <p:cNvPr id="4143" name="Line 2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44" name="Line 2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4103" name="Line 25"/>
          <p:cNvSpPr>
            <a:spLocks noChangeShapeType="1"/>
          </p:cNvSpPr>
          <p:nvPr/>
        </p:nvSpPr>
        <p:spPr bwMode="auto">
          <a:xfrm flipH="1">
            <a:off x="1712913" y="1804988"/>
            <a:ext cx="3611562" cy="3416300"/>
          </a:xfrm>
          <a:prstGeom prst="line">
            <a:avLst/>
          </a:prstGeom>
          <a:noFill/>
          <a:ln w="50800">
            <a:solidFill>
              <a:srgbClr val="FF0000"/>
            </a:solidFill>
            <a:round/>
            <a:headEnd/>
            <a:tailEnd/>
          </a:ln>
        </p:spPr>
        <p:txBody>
          <a:bodyPr/>
          <a:lstStyle/>
          <a:p>
            <a:endParaRPr lang="en-US"/>
          </a:p>
        </p:txBody>
      </p:sp>
      <p:sp>
        <p:nvSpPr>
          <p:cNvPr id="4104" name="Oval 26"/>
          <p:cNvSpPr>
            <a:spLocks noChangeArrowheads="1"/>
          </p:cNvSpPr>
          <p:nvPr/>
        </p:nvSpPr>
        <p:spPr bwMode="auto">
          <a:xfrm>
            <a:off x="5022850" y="1954213"/>
            <a:ext cx="139700" cy="138112"/>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4105" name="Oval 27"/>
          <p:cNvSpPr>
            <a:spLocks noChangeArrowheads="1"/>
          </p:cNvSpPr>
          <p:nvPr/>
        </p:nvSpPr>
        <p:spPr bwMode="auto">
          <a:xfrm>
            <a:off x="4406900" y="2546350"/>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4106" name="Oval 28"/>
          <p:cNvSpPr>
            <a:spLocks noChangeArrowheads="1"/>
          </p:cNvSpPr>
          <p:nvPr/>
        </p:nvSpPr>
        <p:spPr bwMode="auto">
          <a:xfrm>
            <a:off x="3784600" y="3132138"/>
            <a:ext cx="139700" cy="138112"/>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4107" name="Oval 29"/>
          <p:cNvSpPr>
            <a:spLocks noChangeArrowheads="1"/>
          </p:cNvSpPr>
          <p:nvPr/>
        </p:nvSpPr>
        <p:spPr bwMode="auto">
          <a:xfrm>
            <a:off x="3148013" y="3733800"/>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4108" name="Oval 30"/>
          <p:cNvSpPr>
            <a:spLocks noChangeArrowheads="1"/>
          </p:cNvSpPr>
          <p:nvPr/>
        </p:nvSpPr>
        <p:spPr bwMode="auto">
          <a:xfrm>
            <a:off x="2536825" y="4308475"/>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4109" name="Oval 31"/>
          <p:cNvSpPr>
            <a:spLocks noChangeArrowheads="1"/>
          </p:cNvSpPr>
          <p:nvPr/>
        </p:nvSpPr>
        <p:spPr bwMode="auto">
          <a:xfrm>
            <a:off x="1901825" y="4905375"/>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graphicFrame>
        <p:nvGraphicFramePr>
          <p:cNvPr id="98337" name="Group 33"/>
          <p:cNvGraphicFramePr>
            <a:graphicFrameLocks noGrp="1"/>
          </p:cNvGraphicFramePr>
          <p:nvPr/>
        </p:nvGraphicFramePr>
        <p:xfrm>
          <a:off x="6111875" y="809625"/>
          <a:ext cx="2651125" cy="4187952"/>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S</a:t>
                      </a:r>
                      <a:r>
                        <a:rPr kumimoji="0" lang="en-US" sz="2400" b="0" i="0" u="none" strike="noStrike" cap="none" normalizeH="0" baseline="0" smtClean="0">
                          <a:ln>
                            <a:noFill/>
                          </a:ln>
                          <a:solidFill>
                            <a:schemeClr val="tx1"/>
                          </a:solidFill>
                          <a:effectLst/>
                          <a:latin typeface="Arial" charset="0"/>
                        </a:rPr>
                        <a:t> (Market)</a:t>
                      </a:r>
                      <a:endParaRPr kumimoji="0" lang="en-US" sz="2400" b="1" i="1" u="none" strike="noStrike" cap="none" normalizeH="0" baseline="3000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sp>
        <p:nvSpPr>
          <p:cNvPr id="4136"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6" name="Title 35"/>
          <p:cNvSpPr>
            <a:spLocks noGrp="1"/>
          </p:cNvSpPr>
          <p:nvPr>
            <p:ph type="title"/>
          </p:nvPr>
        </p:nvSpPr>
        <p:spPr/>
        <p:txBody>
          <a:bodyPr/>
          <a:lstStyle/>
          <a:p>
            <a:r>
              <a:rPr lang="en-US" dirty="0" smtClean="0"/>
              <a:t>The Market Supply Curve</a:t>
            </a:r>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Supply Curve Shifters</a:t>
            </a:r>
          </a:p>
        </p:txBody>
      </p:sp>
      <p:sp>
        <p:nvSpPr>
          <p:cNvPr id="44037" name="Rectangle 3"/>
          <p:cNvSpPr>
            <a:spLocks noGrp="1" noChangeArrowheads="1"/>
          </p:cNvSpPr>
          <p:nvPr>
            <p:ph idx="1"/>
          </p:nvPr>
        </p:nvSpPr>
        <p:spPr/>
        <p:txBody>
          <a:bodyPr/>
          <a:lstStyle/>
          <a:p>
            <a:pPr eaLnBrk="1" hangingPunct="1"/>
            <a:r>
              <a:rPr lang="en-US" smtClean="0"/>
              <a:t>The supply curve shows how price affects quantity supplied, </a:t>
            </a:r>
            <a:r>
              <a:rPr lang="en-US" i="1" smtClean="0"/>
              <a:t>other things being equal</a:t>
            </a:r>
            <a:r>
              <a:rPr lang="en-US" smtClean="0"/>
              <a:t>. </a:t>
            </a:r>
          </a:p>
          <a:p>
            <a:pPr eaLnBrk="1" hangingPunct="1"/>
            <a:r>
              <a:rPr lang="en-US" smtClean="0"/>
              <a:t>These “other things” are non-price determinants of supply.  </a:t>
            </a:r>
          </a:p>
          <a:p>
            <a:pPr eaLnBrk="1" hangingPunct="1"/>
            <a:r>
              <a:rPr lang="en-US" smtClean="0"/>
              <a:t>Changes in them shift the </a:t>
            </a:r>
            <a:r>
              <a:rPr lang="en-US" b="1" i="1" smtClean="0"/>
              <a:t>S</a:t>
            </a:r>
            <a:r>
              <a:rPr lang="en-US" smtClean="0"/>
              <a:t> curve… </a:t>
            </a:r>
          </a:p>
        </p:txBody>
      </p:sp>
      <p:sp>
        <p:nvSpPr>
          <p:cNvPr id="4403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wipe(left)">
                                      <p:cBhvr>
                                        <p:cTn id="17" dur="500"/>
                                        <p:tgtEl>
                                          <p:spTgt spid="440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algn="l" eaLnBrk="1" hangingPunct="1"/>
            <a:r>
              <a:rPr lang="en-US" sz="3400" dirty="0" smtClean="0"/>
              <a:t>Supply Curve Shifters:  </a:t>
            </a:r>
            <a:r>
              <a:rPr lang="en-US" sz="3400" dirty="0" smtClean="0">
                <a:solidFill>
                  <a:srgbClr val="008080"/>
                </a:solidFill>
              </a:rPr>
              <a:t>Input Prices</a:t>
            </a:r>
          </a:p>
        </p:txBody>
      </p:sp>
      <p:sp>
        <p:nvSpPr>
          <p:cNvPr id="45061" name="Rectangle 3"/>
          <p:cNvSpPr>
            <a:spLocks noGrp="1" noChangeArrowheads="1"/>
          </p:cNvSpPr>
          <p:nvPr>
            <p:ph idx="1"/>
          </p:nvPr>
        </p:nvSpPr>
        <p:spPr/>
        <p:txBody>
          <a:bodyPr/>
          <a:lstStyle/>
          <a:p>
            <a:pPr eaLnBrk="1" hangingPunct="1">
              <a:lnSpc>
                <a:spcPct val="110000"/>
              </a:lnSpc>
              <a:spcBef>
                <a:spcPct val="50000"/>
              </a:spcBef>
            </a:pPr>
            <a:r>
              <a:rPr lang="en-US" dirty="0" smtClean="0"/>
              <a:t>Examples of input prices:  </a:t>
            </a:r>
            <a:br>
              <a:rPr lang="en-US" dirty="0" smtClean="0"/>
            </a:br>
            <a:r>
              <a:rPr lang="en-US" dirty="0" smtClean="0"/>
              <a:t>  wages, prices of raw materials.</a:t>
            </a:r>
          </a:p>
          <a:p>
            <a:pPr eaLnBrk="1" hangingPunct="1">
              <a:lnSpc>
                <a:spcPct val="110000"/>
              </a:lnSpc>
              <a:spcBef>
                <a:spcPct val="50000"/>
              </a:spcBef>
            </a:pPr>
            <a:r>
              <a:rPr lang="en-US" dirty="0" smtClean="0"/>
              <a:t>A fall in input prices makes production </a:t>
            </a:r>
            <a:br>
              <a:rPr lang="en-US" dirty="0" smtClean="0"/>
            </a:br>
            <a:r>
              <a:rPr lang="en-US" dirty="0" smtClean="0"/>
              <a:t>more profitable at each output price, </a:t>
            </a:r>
            <a:br>
              <a:rPr lang="en-US" dirty="0" smtClean="0"/>
            </a:br>
            <a:r>
              <a:rPr lang="en-US" dirty="0" smtClean="0"/>
              <a:t>so firms supply a larger quantity at each price, </a:t>
            </a:r>
            <a:br>
              <a:rPr lang="en-US" dirty="0" smtClean="0"/>
            </a:br>
            <a:r>
              <a:rPr lang="en-US" dirty="0" smtClean="0"/>
              <a:t>and the </a:t>
            </a:r>
            <a:r>
              <a:rPr lang="en-US" b="1" i="1" dirty="0" smtClean="0"/>
              <a:t>S</a:t>
            </a:r>
            <a:r>
              <a:rPr lang="en-US" dirty="0" smtClean="0"/>
              <a:t> curve shifts to the right. </a:t>
            </a:r>
          </a:p>
        </p:txBody>
      </p:sp>
      <p:sp>
        <p:nvSpPr>
          <p:cNvPr id="4506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wipe(left)">
                                      <p:cBhvr>
                                        <p:cTn id="7" dur="500"/>
                                        <p:tgtEl>
                                          <p:spTgt spid="45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Effect transition="in" filter="wipe(left)">
                                      <p:cBhvr>
                                        <p:cTn id="12" dur="500"/>
                                        <p:tgtEl>
                                          <p:spTgt spid="450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8925" y="1228725"/>
            <a:ext cx="6221413" cy="5111750"/>
            <a:chOff x="182" y="774"/>
            <a:chExt cx="3919" cy="3220"/>
          </a:xfrm>
        </p:grpSpPr>
        <p:grpSp>
          <p:nvGrpSpPr>
            <p:cNvPr id="3" name="Group 3"/>
            <p:cNvGrpSpPr>
              <a:grpSpLocks/>
            </p:cNvGrpSpPr>
            <p:nvPr/>
          </p:nvGrpSpPr>
          <p:grpSpPr bwMode="auto">
            <a:xfrm>
              <a:off x="182" y="774"/>
              <a:ext cx="3919" cy="3220"/>
              <a:chOff x="182" y="774"/>
              <a:chExt cx="3919" cy="3220"/>
            </a:xfrm>
          </p:grpSpPr>
          <p:graphicFrame>
            <p:nvGraphicFramePr>
              <p:cNvPr id="5122" name="Object 4"/>
              <p:cNvGraphicFramePr>
                <a:graphicFrameLocks noChangeAspect="1"/>
              </p:cNvGraphicFramePr>
              <p:nvPr/>
            </p:nvGraphicFramePr>
            <p:xfrm>
              <a:off x="182" y="774"/>
              <a:ext cx="3919" cy="3220"/>
            </p:xfrm>
            <a:graphic>
              <a:graphicData uri="http://schemas.openxmlformats.org/presentationml/2006/ole">
                <p:oleObj spid="_x0000_s11266" name="Chart" r:id="rId4" imgW="4390949" imgH="3610051" progId="Excel.Sheet.8">
                  <p:embed/>
                </p:oleObj>
              </a:graphicData>
            </a:graphic>
          </p:graphicFrame>
          <p:sp>
            <p:nvSpPr>
              <p:cNvPr id="5176" name="Text Box 5"/>
              <p:cNvSpPr txBox="1">
                <a:spLocks noChangeArrowheads="1"/>
              </p:cNvSpPr>
              <p:nvPr/>
            </p:nvSpPr>
            <p:spPr bwMode="auto">
              <a:xfrm>
                <a:off x="696" y="870"/>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5177" name="Text Box 6"/>
              <p:cNvSpPr txBox="1">
                <a:spLocks noChangeArrowheads="1"/>
              </p:cNvSpPr>
              <p:nvPr/>
            </p:nvSpPr>
            <p:spPr bwMode="auto">
              <a:xfrm>
                <a:off x="3759" y="337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4" name="Group 7"/>
            <p:cNvGrpSpPr>
              <a:grpSpLocks/>
            </p:cNvGrpSpPr>
            <p:nvPr/>
          </p:nvGrpSpPr>
          <p:grpSpPr bwMode="auto">
            <a:xfrm>
              <a:off x="854" y="1274"/>
              <a:ext cx="2356" cy="2234"/>
              <a:chOff x="854" y="1274"/>
              <a:chExt cx="2356" cy="2234"/>
            </a:xfrm>
          </p:grpSpPr>
          <p:grpSp>
            <p:nvGrpSpPr>
              <p:cNvPr id="5" name="Group 8"/>
              <p:cNvGrpSpPr>
                <a:grpSpLocks/>
              </p:cNvGrpSpPr>
              <p:nvPr/>
            </p:nvGrpSpPr>
            <p:grpSpPr bwMode="auto">
              <a:xfrm>
                <a:off x="860" y="1648"/>
                <a:ext cx="1964" cy="1855"/>
                <a:chOff x="357" y="2450"/>
                <a:chExt cx="795" cy="646"/>
              </a:xfrm>
            </p:grpSpPr>
            <p:sp>
              <p:nvSpPr>
                <p:cNvPr id="5174" name="Line 9"/>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175" name="Line 10"/>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6" name="Group 11"/>
              <p:cNvGrpSpPr>
                <a:grpSpLocks/>
              </p:cNvGrpSpPr>
              <p:nvPr/>
            </p:nvGrpSpPr>
            <p:grpSpPr bwMode="auto">
              <a:xfrm>
                <a:off x="854" y="2760"/>
                <a:ext cx="791" cy="747"/>
                <a:chOff x="357" y="2450"/>
                <a:chExt cx="795" cy="646"/>
              </a:xfrm>
            </p:grpSpPr>
            <p:sp>
              <p:nvSpPr>
                <p:cNvPr id="5172" name="Line 1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173" name="Line 1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 name="Group 14"/>
              <p:cNvGrpSpPr>
                <a:grpSpLocks/>
              </p:cNvGrpSpPr>
              <p:nvPr/>
            </p:nvGrpSpPr>
            <p:grpSpPr bwMode="auto">
              <a:xfrm>
                <a:off x="856" y="3135"/>
                <a:ext cx="388" cy="371"/>
                <a:chOff x="357" y="2450"/>
                <a:chExt cx="795" cy="646"/>
              </a:xfrm>
            </p:grpSpPr>
            <p:sp>
              <p:nvSpPr>
                <p:cNvPr id="5170" name="Line 1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171" name="Line 1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8" name="Group 17"/>
              <p:cNvGrpSpPr>
                <a:grpSpLocks/>
              </p:cNvGrpSpPr>
              <p:nvPr/>
            </p:nvGrpSpPr>
            <p:grpSpPr bwMode="auto">
              <a:xfrm>
                <a:off x="857" y="2397"/>
                <a:ext cx="1179" cy="1109"/>
                <a:chOff x="357" y="2450"/>
                <a:chExt cx="795" cy="646"/>
              </a:xfrm>
            </p:grpSpPr>
            <p:sp>
              <p:nvSpPr>
                <p:cNvPr id="5168" name="Line 1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169" name="Line 1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 name="Group 20"/>
              <p:cNvGrpSpPr>
                <a:grpSpLocks/>
              </p:cNvGrpSpPr>
              <p:nvPr/>
            </p:nvGrpSpPr>
            <p:grpSpPr bwMode="auto">
              <a:xfrm>
                <a:off x="858" y="2022"/>
                <a:ext cx="1577" cy="1479"/>
                <a:chOff x="357" y="2450"/>
                <a:chExt cx="795" cy="646"/>
              </a:xfrm>
            </p:grpSpPr>
            <p:sp>
              <p:nvSpPr>
                <p:cNvPr id="5166" name="Line 2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167" name="Line 2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0" name="Group 23"/>
              <p:cNvGrpSpPr>
                <a:grpSpLocks/>
              </p:cNvGrpSpPr>
              <p:nvPr/>
            </p:nvGrpSpPr>
            <p:grpSpPr bwMode="auto">
              <a:xfrm>
                <a:off x="864" y="1274"/>
                <a:ext cx="2346" cy="2234"/>
                <a:chOff x="357" y="2450"/>
                <a:chExt cx="795" cy="646"/>
              </a:xfrm>
            </p:grpSpPr>
            <p:sp>
              <p:nvSpPr>
                <p:cNvPr id="5164" name="Line 2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165" name="Line 2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11" name="Group 26"/>
            <p:cNvGrpSpPr>
              <a:grpSpLocks/>
            </p:cNvGrpSpPr>
            <p:nvPr/>
          </p:nvGrpSpPr>
          <p:grpSpPr bwMode="auto">
            <a:xfrm>
              <a:off x="1079" y="1137"/>
              <a:ext cx="2275" cy="2152"/>
              <a:chOff x="1079" y="1137"/>
              <a:chExt cx="2275" cy="2152"/>
            </a:xfrm>
          </p:grpSpPr>
          <p:sp>
            <p:nvSpPr>
              <p:cNvPr id="5151" name="Line 27"/>
              <p:cNvSpPr>
                <a:spLocks noChangeShapeType="1"/>
              </p:cNvSpPr>
              <p:nvPr/>
            </p:nvSpPr>
            <p:spPr bwMode="auto">
              <a:xfrm flipH="1">
                <a:off x="1079" y="1137"/>
                <a:ext cx="2275" cy="2152"/>
              </a:xfrm>
              <a:prstGeom prst="line">
                <a:avLst/>
              </a:prstGeom>
              <a:noFill/>
              <a:ln w="50800">
                <a:solidFill>
                  <a:srgbClr val="777777"/>
                </a:solidFill>
                <a:round/>
                <a:headEnd/>
                <a:tailEnd/>
              </a:ln>
            </p:spPr>
            <p:txBody>
              <a:bodyPr/>
              <a:lstStyle/>
              <a:p>
                <a:endParaRPr lang="en-US"/>
              </a:p>
            </p:txBody>
          </p:sp>
          <p:sp>
            <p:nvSpPr>
              <p:cNvPr id="5152" name="Oval 28"/>
              <p:cNvSpPr>
                <a:spLocks noChangeArrowheads="1"/>
              </p:cNvSpPr>
              <p:nvPr/>
            </p:nvSpPr>
            <p:spPr bwMode="auto">
              <a:xfrm>
                <a:off x="3164" y="1231"/>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5153" name="Oval 29"/>
              <p:cNvSpPr>
                <a:spLocks noChangeArrowheads="1"/>
              </p:cNvSpPr>
              <p:nvPr/>
            </p:nvSpPr>
            <p:spPr bwMode="auto">
              <a:xfrm>
                <a:off x="2776" y="1604"/>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5154" name="Oval 30"/>
              <p:cNvSpPr>
                <a:spLocks noChangeArrowheads="1"/>
              </p:cNvSpPr>
              <p:nvPr/>
            </p:nvSpPr>
            <p:spPr bwMode="auto">
              <a:xfrm>
                <a:off x="2384" y="1973"/>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5155" name="Oval 31"/>
              <p:cNvSpPr>
                <a:spLocks noChangeArrowheads="1"/>
              </p:cNvSpPr>
              <p:nvPr/>
            </p:nvSpPr>
            <p:spPr bwMode="auto">
              <a:xfrm>
                <a:off x="1983" y="2352"/>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5156" name="Oval 32"/>
              <p:cNvSpPr>
                <a:spLocks noChangeArrowheads="1"/>
              </p:cNvSpPr>
              <p:nvPr/>
            </p:nvSpPr>
            <p:spPr bwMode="auto">
              <a:xfrm>
                <a:off x="1598" y="2714"/>
                <a:ext cx="88" cy="87"/>
              </a:xfrm>
              <a:prstGeom prst="ellipse">
                <a:avLst/>
              </a:prstGeom>
              <a:solidFill>
                <a:srgbClr val="777777"/>
              </a:solidFill>
              <a:ln w="9525">
                <a:noFill/>
                <a:round/>
                <a:headEnd/>
                <a:tailEnd/>
              </a:ln>
            </p:spPr>
            <p:txBody>
              <a:bodyPr wrap="none" anchor="ctr"/>
              <a:lstStyle/>
              <a:p>
                <a:endParaRPr lang="en-US">
                  <a:cs typeface="Arial" charset="0"/>
                </a:endParaRPr>
              </a:p>
            </p:txBody>
          </p:sp>
          <p:sp>
            <p:nvSpPr>
              <p:cNvPr id="5157" name="Oval 33"/>
              <p:cNvSpPr>
                <a:spLocks noChangeArrowheads="1"/>
              </p:cNvSpPr>
              <p:nvPr/>
            </p:nvSpPr>
            <p:spPr bwMode="auto">
              <a:xfrm>
                <a:off x="1198" y="3090"/>
                <a:ext cx="88" cy="87"/>
              </a:xfrm>
              <a:prstGeom prst="ellipse">
                <a:avLst/>
              </a:prstGeom>
              <a:solidFill>
                <a:srgbClr val="777777"/>
              </a:solidFill>
              <a:ln w="9525">
                <a:noFill/>
                <a:round/>
                <a:headEnd/>
                <a:tailEnd/>
              </a:ln>
            </p:spPr>
            <p:txBody>
              <a:bodyPr wrap="none" anchor="ctr"/>
              <a:lstStyle/>
              <a:p>
                <a:endParaRPr lang="en-US">
                  <a:cs typeface="Arial" charset="0"/>
                </a:endParaRPr>
              </a:p>
            </p:txBody>
          </p:sp>
        </p:grpSp>
      </p:grpSp>
      <p:sp>
        <p:nvSpPr>
          <p:cNvPr id="101410" name="Text Box 34"/>
          <p:cNvSpPr txBox="1">
            <a:spLocks noChangeArrowheads="1"/>
          </p:cNvSpPr>
          <p:nvPr/>
        </p:nvSpPr>
        <p:spPr bwMode="auto">
          <a:xfrm>
            <a:off x="6086475" y="1247775"/>
            <a:ext cx="2727325" cy="3471863"/>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50000"/>
              </a:spcBef>
            </a:pPr>
            <a:r>
              <a:rPr lang="en-US" sz="2600" dirty="0">
                <a:cs typeface="Arial" charset="0"/>
              </a:rPr>
              <a:t>Suppose the price of milk falls.  </a:t>
            </a:r>
          </a:p>
          <a:p>
            <a:pPr>
              <a:lnSpc>
                <a:spcPct val="105000"/>
              </a:lnSpc>
              <a:spcBef>
                <a:spcPct val="10000"/>
              </a:spcBef>
            </a:pPr>
            <a:r>
              <a:rPr lang="en-US" sz="2600" dirty="0">
                <a:cs typeface="Arial" charset="0"/>
              </a:rPr>
              <a:t>At each price, the quantity of </a:t>
            </a:r>
            <a:br>
              <a:rPr lang="en-US" sz="2600" dirty="0">
                <a:cs typeface="Arial" charset="0"/>
              </a:rPr>
            </a:br>
            <a:r>
              <a:rPr lang="en-US" sz="2600" dirty="0" smtClean="0">
                <a:cs typeface="Arial" charset="0"/>
              </a:rPr>
              <a:t>lattes </a:t>
            </a:r>
            <a:r>
              <a:rPr lang="en-US" sz="2600" dirty="0">
                <a:cs typeface="Arial" charset="0"/>
              </a:rPr>
              <a:t>supplied </a:t>
            </a:r>
            <a:br>
              <a:rPr lang="en-US" sz="2600" dirty="0">
                <a:cs typeface="Arial" charset="0"/>
              </a:rPr>
            </a:br>
            <a:r>
              <a:rPr lang="en-US" sz="2600" dirty="0">
                <a:cs typeface="Arial" charset="0"/>
              </a:rPr>
              <a:t>will increase </a:t>
            </a:r>
            <a:br>
              <a:rPr lang="en-US" sz="2600" dirty="0">
                <a:cs typeface="Arial" charset="0"/>
              </a:rPr>
            </a:br>
            <a:r>
              <a:rPr lang="en-US" sz="2600" dirty="0">
                <a:cs typeface="Arial" charset="0"/>
              </a:rPr>
              <a:t>(by 5 in this example).</a:t>
            </a:r>
          </a:p>
        </p:txBody>
      </p:sp>
      <p:sp>
        <p:nvSpPr>
          <p:cNvPr id="101411" name="Line 35"/>
          <p:cNvSpPr>
            <a:spLocks noChangeShapeType="1"/>
          </p:cNvSpPr>
          <p:nvPr/>
        </p:nvSpPr>
        <p:spPr bwMode="auto">
          <a:xfrm flipV="1">
            <a:off x="2314575" y="1831975"/>
            <a:ext cx="3605213" cy="3413125"/>
          </a:xfrm>
          <a:prstGeom prst="line">
            <a:avLst/>
          </a:prstGeom>
          <a:noFill/>
          <a:ln w="50800">
            <a:solidFill>
              <a:srgbClr val="FF6600"/>
            </a:solidFill>
            <a:round/>
            <a:headEnd/>
            <a:tailEnd/>
          </a:ln>
        </p:spPr>
        <p:txBody>
          <a:bodyPr/>
          <a:lstStyle/>
          <a:p>
            <a:endParaRPr lang="en-US"/>
          </a:p>
        </p:txBody>
      </p:sp>
      <p:grpSp>
        <p:nvGrpSpPr>
          <p:cNvPr id="12" name="Group 36"/>
          <p:cNvGrpSpPr>
            <a:grpSpLocks/>
          </p:cNvGrpSpPr>
          <p:nvPr/>
        </p:nvGrpSpPr>
        <p:grpSpPr bwMode="auto">
          <a:xfrm>
            <a:off x="2046288" y="4905375"/>
            <a:ext cx="636587" cy="138113"/>
            <a:chOff x="1289" y="3090"/>
            <a:chExt cx="401" cy="87"/>
          </a:xfrm>
        </p:grpSpPr>
        <p:sp>
          <p:nvSpPr>
            <p:cNvPr id="5146" name="Oval 37"/>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endParaRPr lang="en-US">
                <a:cs typeface="Arial" charset="0"/>
              </a:endParaRPr>
            </a:p>
          </p:txBody>
        </p:sp>
        <p:sp>
          <p:nvSpPr>
            <p:cNvPr id="5147" name="Line 38"/>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13" name="Group 40"/>
          <p:cNvGrpSpPr>
            <a:grpSpLocks/>
          </p:cNvGrpSpPr>
          <p:nvPr/>
        </p:nvGrpSpPr>
        <p:grpSpPr bwMode="auto">
          <a:xfrm>
            <a:off x="2667000" y="4310063"/>
            <a:ext cx="636588" cy="138112"/>
            <a:chOff x="1289" y="3090"/>
            <a:chExt cx="401" cy="87"/>
          </a:xfrm>
        </p:grpSpPr>
        <p:sp>
          <p:nvSpPr>
            <p:cNvPr id="5144" name="Oval 41"/>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endParaRPr lang="en-US">
                <a:cs typeface="Arial" charset="0"/>
              </a:endParaRPr>
            </a:p>
          </p:txBody>
        </p:sp>
        <p:sp>
          <p:nvSpPr>
            <p:cNvPr id="5145" name="Line 42"/>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14" name="Group 43"/>
          <p:cNvGrpSpPr>
            <a:grpSpLocks/>
          </p:cNvGrpSpPr>
          <p:nvPr/>
        </p:nvGrpSpPr>
        <p:grpSpPr bwMode="auto">
          <a:xfrm>
            <a:off x="3294063" y="3732213"/>
            <a:ext cx="636587" cy="138112"/>
            <a:chOff x="1289" y="3090"/>
            <a:chExt cx="401" cy="87"/>
          </a:xfrm>
        </p:grpSpPr>
        <p:sp>
          <p:nvSpPr>
            <p:cNvPr id="5142" name="Oval 44"/>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endParaRPr lang="en-US">
                <a:cs typeface="Arial" charset="0"/>
              </a:endParaRPr>
            </a:p>
          </p:txBody>
        </p:sp>
        <p:sp>
          <p:nvSpPr>
            <p:cNvPr id="5143" name="Line 45"/>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15" name="Group 46"/>
          <p:cNvGrpSpPr>
            <a:grpSpLocks/>
          </p:cNvGrpSpPr>
          <p:nvPr/>
        </p:nvGrpSpPr>
        <p:grpSpPr bwMode="auto">
          <a:xfrm>
            <a:off x="3921125" y="3132138"/>
            <a:ext cx="636588" cy="138112"/>
            <a:chOff x="1289" y="3090"/>
            <a:chExt cx="401" cy="87"/>
          </a:xfrm>
        </p:grpSpPr>
        <p:sp>
          <p:nvSpPr>
            <p:cNvPr id="5140" name="Oval 47"/>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endParaRPr lang="en-US">
                <a:cs typeface="Arial" charset="0"/>
              </a:endParaRPr>
            </a:p>
          </p:txBody>
        </p:sp>
        <p:sp>
          <p:nvSpPr>
            <p:cNvPr id="5141" name="Line 48"/>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16" name="Group 49"/>
          <p:cNvGrpSpPr>
            <a:grpSpLocks/>
          </p:cNvGrpSpPr>
          <p:nvPr/>
        </p:nvGrpSpPr>
        <p:grpSpPr bwMode="auto">
          <a:xfrm>
            <a:off x="4532313" y="2541588"/>
            <a:ext cx="636587" cy="138112"/>
            <a:chOff x="1289" y="3090"/>
            <a:chExt cx="401" cy="87"/>
          </a:xfrm>
        </p:grpSpPr>
        <p:sp>
          <p:nvSpPr>
            <p:cNvPr id="5138" name="Oval 50"/>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endParaRPr lang="en-US">
                <a:cs typeface="Arial" charset="0"/>
              </a:endParaRPr>
            </a:p>
          </p:txBody>
        </p:sp>
        <p:sp>
          <p:nvSpPr>
            <p:cNvPr id="5139" name="Line 51"/>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17" name="Group 52"/>
          <p:cNvGrpSpPr>
            <a:grpSpLocks/>
          </p:cNvGrpSpPr>
          <p:nvPr/>
        </p:nvGrpSpPr>
        <p:grpSpPr bwMode="auto">
          <a:xfrm>
            <a:off x="5153025" y="1951038"/>
            <a:ext cx="636588" cy="138112"/>
            <a:chOff x="1289" y="3090"/>
            <a:chExt cx="401" cy="87"/>
          </a:xfrm>
        </p:grpSpPr>
        <p:sp>
          <p:nvSpPr>
            <p:cNvPr id="5136" name="Oval 53"/>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endParaRPr lang="en-US">
                <a:cs typeface="Arial" charset="0"/>
              </a:endParaRPr>
            </a:p>
          </p:txBody>
        </p:sp>
        <p:sp>
          <p:nvSpPr>
            <p:cNvPr id="5137" name="Line 54"/>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sp>
        <p:nvSpPr>
          <p:cNvPr id="5135"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57" name="Title 56"/>
          <p:cNvSpPr>
            <a:spLocks noGrp="1"/>
          </p:cNvSpPr>
          <p:nvPr>
            <p:ph type="title"/>
          </p:nvPr>
        </p:nvSpPr>
        <p:spPr/>
        <p:txBody>
          <a:bodyPr/>
          <a:lstStyle/>
          <a:p>
            <a:r>
              <a:rPr lang="en-US" dirty="0" smtClean="0"/>
              <a:t>Supply Curve Shifters:  </a:t>
            </a:r>
            <a:r>
              <a:rPr lang="en-US" dirty="0" smtClean="0">
                <a:solidFill>
                  <a:srgbClr val="008080"/>
                </a:solidFill>
              </a:rPr>
              <a:t>Input Prices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410"/>
                                        </p:tgtEl>
                                        <p:attrNameLst>
                                          <p:attrName>style.visibility</p:attrName>
                                        </p:attrNameLst>
                                      </p:cBhvr>
                                      <p:to>
                                        <p:strVal val="visible"/>
                                      </p:to>
                                    </p:set>
                                    <p:animEffect transition="in" filter="fade">
                                      <p:cBhvr>
                                        <p:cTn id="7" dur="500"/>
                                        <p:tgtEl>
                                          <p:spTgt spid="101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101411"/>
                                        </p:tgtEl>
                                        <p:attrNameLst>
                                          <p:attrName>style.visibility</p:attrName>
                                        </p:attrNameLst>
                                      </p:cBhvr>
                                      <p:to>
                                        <p:strVal val="visible"/>
                                      </p:to>
                                    </p:set>
                                    <p:animEffect transition="in" filter="strips(upRight)">
                                      <p:cBhvr>
                                        <p:cTn id="38" dur="500"/>
                                        <p:tgtEl>
                                          <p:spTgt spid="101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0" grpId="0" animBg="1"/>
      <p:bldP spid="1014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dirty="0" smtClean="0"/>
              <a:t>Markets and Competition</a:t>
            </a:r>
          </a:p>
        </p:txBody>
      </p:sp>
      <p:sp>
        <p:nvSpPr>
          <p:cNvPr id="23557" name="Rectangle 3"/>
          <p:cNvSpPr>
            <a:spLocks noGrp="1" noChangeArrowheads="1"/>
          </p:cNvSpPr>
          <p:nvPr>
            <p:ph idx="1"/>
          </p:nvPr>
        </p:nvSpPr>
        <p:spPr/>
        <p:txBody>
          <a:bodyPr>
            <a:normAutofit lnSpcReduction="10000"/>
          </a:bodyPr>
          <a:lstStyle/>
          <a:p>
            <a:pPr eaLnBrk="1" hangingPunct="1"/>
            <a:r>
              <a:rPr lang="en-US" dirty="0" smtClean="0"/>
              <a:t>A </a:t>
            </a:r>
            <a:r>
              <a:rPr lang="en-US" b="1" dirty="0" smtClean="0">
                <a:solidFill>
                  <a:srgbClr val="FF0000"/>
                </a:solidFill>
              </a:rPr>
              <a:t>market</a:t>
            </a:r>
            <a:r>
              <a:rPr lang="en-US" dirty="0" smtClean="0"/>
              <a:t> is a group of buyers and sellers of a particular product. </a:t>
            </a:r>
          </a:p>
          <a:p>
            <a:pPr eaLnBrk="1" hangingPunct="1"/>
            <a:r>
              <a:rPr lang="en-US" dirty="0" smtClean="0"/>
              <a:t>A </a:t>
            </a:r>
            <a:r>
              <a:rPr lang="en-US" b="1" dirty="0" smtClean="0">
                <a:solidFill>
                  <a:srgbClr val="FF0000"/>
                </a:solidFill>
              </a:rPr>
              <a:t>competitive market</a:t>
            </a:r>
            <a:r>
              <a:rPr lang="en-US" dirty="0" smtClean="0"/>
              <a:t> is one with many buyers and sellers, each has a negligible effect on price. </a:t>
            </a:r>
          </a:p>
          <a:p>
            <a:pPr eaLnBrk="1" hangingPunct="1"/>
            <a:r>
              <a:rPr lang="en-US" dirty="0" smtClean="0"/>
              <a:t>In a </a:t>
            </a:r>
            <a:r>
              <a:rPr lang="en-US" b="1" dirty="0" smtClean="0">
                <a:solidFill>
                  <a:srgbClr val="FF0000"/>
                </a:solidFill>
              </a:rPr>
              <a:t>perfectly competitive</a:t>
            </a:r>
            <a:r>
              <a:rPr lang="en-US" dirty="0" smtClean="0"/>
              <a:t> market:</a:t>
            </a:r>
          </a:p>
          <a:p>
            <a:pPr lvl="1" eaLnBrk="1" hangingPunct="1">
              <a:lnSpc>
                <a:spcPct val="105000"/>
              </a:lnSpc>
            </a:pPr>
            <a:r>
              <a:rPr lang="en-US" sz="2800" dirty="0" smtClean="0"/>
              <a:t>All goods exactly the same</a:t>
            </a:r>
          </a:p>
          <a:p>
            <a:pPr lvl="1"/>
            <a:r>
              <a:rPr lang="en-US" sz="2800" dirty="0" smtClean="0"/>
              <a:t>Buyers &amp; sellers so numerous that no one can affect market price—each is a “</a:t>
            </a:r>
            <a:r>
              <a:rPr lang="en-US" sz="2800" b="1" dirty="0" smtClean="0">
                <a:solidFill>
                  <a:srgbClr val="0000FF"/>
                </a:solidFill>
              </a:rPr>
              <a:t>price taker</a:t>
            </a:r>
            <a:r>
              <a:rPr lang="en-US" sz="2800" dirty="0" smtClean="0"/>
              <a:t>”</a:t>
            </a:r>
          </a:p>
          <a:p>
            <a:pPr eaLnBrk="1" hangingPunct="1"/>
            <a:r>
              <a:rPr lang="en-US" dirty="0" smtClean="0"/>
              <a:t>In this chapter, we assume markets are perfectly competitive.  </a:t>
            </a:r>
          </a:p>
        </p:txBody>
      </p:sp>
      <p:sp>
        <p:nvSpPr>
          <p:cNvPr id="235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wipe(left)">
                                      <p:cBhvr>
                                        <p:cTn id="22" dur="500"/>
                                        <p:tgtEl>
                                          <p:spTgt spid="23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wipe(left)">
                                      <p:cBhvr>
                                        <p:cTn id="27" dur="500"/>
                                        <p:tgtEl>
                                          <p:spTgt spid="23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wipe(left)">
                                      <p:cBhvr>
                                        <p:cTn id="32" dur="500"/>
                                        <p:tgtEl>
                                          <p:spTgt spid="235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algn="l" eaLnBrk="1" hangingPunct="1"/>
            <a:r>
              <a:rPr lang="en-US" sz="3400" dirty="0" smtClean="0"/>
              <a:t>Supply Curve Shifters:  </a:t>
            </a:r>
            <a:r>
              <a:rPr lang="en-US" sz="3400" dirty="0" smtClean="0">
                <a:solidFill>
                  <a:srgbClr val="008080"/>
                </a:solidFill>
              </a:rPr>
              <a:t>Technology</a:t>
            </a:r>
          </a:p>
        </p:txBody>
      </p:sp>
      <p:sp>
        <p:nvSpPr>
          <p:cNvPr id="46085" name="Rectangle 3"/>
          <p:cNvSpPr>
            <a:spLocks noGrp="1" noChangeArrowheads="1"/>
          </p:cNvSpPr>
          <p:nvPr>
            <p:ph idx="1"/>
          </p:nvPr>
        </p:nvSpPr>
        <p:spPr/>
        <p:txBody>
          <a:bodyPr/>
          <a:lstStyle/>
          <a:p>
            <a:pPr eaLnBrk="1" hangingPunct="1"/>
            <a:r>
              <a:rPr lang="en-US" smtClean="0"/>
              <a:t>Technology determines how much inputs are required to produce a unit of output.  </a:t>
            </a:r>
          </a:p>
          <a:p>
            <a:pPr eaLnBrk="1" hangingPunct="1"/>
            <a:r>
              <a:rPr lang="en-US" smtClean="0"/>
              <a:t>A cost-saving technological improvement has </a:t>
            </a:r>
            <a:br>
              <a:rPr lang="en-US" smtClean="0"/>
            </a:br>
            <a:r>
              <a:rPr lang="en-US" smtClean="0"/>
              <a:t>the same effect as a fall in input prices, </a:t>
            </a:r>
            <a:br>
              <a:rPr lang="en-US" smtClean="0"/>
            </a:br>
            <a:r>
              <a:rPr lang="en-US" smtClean="0"/>
              <a:t>shifts </a:t>
            </a:r>
            <a:r>
              <a:rPr lang="en-US" b="1" i="1" smtClean="0"/>
              <a:t>S</a:t>
            </a:r>
            <a:r>
              <a:rPr lang="en-US" smtClean="0"/>
              <a:t> curve to the right.  </a:t>
            </a:r>
          </a:p>
        </p:txBody>
      </p:sp>
      <p:sp>
        <p:nvSpPr>
          <p:cNvPr id="460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wipe(left)">
                                      <p:cBhvr>
                                        <p:cTn id="7" dur="5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wipe(left)">
                                      <p:cBhvr>
                                        <p:cTn id="12" dur="500"/>
                                        <p:tgtEl>
                                          <p:spTgt spid="460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r>
              <a:rPr lang="en-US" dirty="0" smtClean="0"/>
              <a:t>Supply Curve Shifters:  </a:t>
            </a:r>
            <a:r>
              <a:rPr lang="en-US" dirty="0" smtClean="0">
                <a:solidFill>
                  <a:srgbClr val="008080"/>
                </a:solidFill>
              </a:rPr>
              <a:t># of Sellers  </a:t>
            </a:r>
          </a:p>
        </p:txBody>
      </p:sp>
      <p:sp>
        <p:nvSpPr>
          <p:cNvPr id="47109" name="Rectangle 3"/>
          <p:cNvSpPr>
            <a:spLocks noGrp="1" noChangeArrowheads="1"/>
          </p:cNvSpPr>
          <p:nvPr>
            <p:ph idx="1"/>
          </p:nvPr>
        </p:nvSpPr>
        <p:spPr/>
        <p:txBody>
          <a:bodyPr/>
          <a:lstStyle/>
          <a:p>
            <a:r>
              <a:rPr lang="en-US" dirty="0" smtClean="0"/>
              <a:t>An increase in the number of sellers increases the quantity supplied at each price,</a:t>
            </a:r>
          </a:p>
          <a:p>
            <a:pPr>
              <a:spcBef>
                <a:spcPts val="1000"/>
              </a:spcBef>
              <a:buNone/>
            </a:pPr>
            <a:r>
              <a:rPr lang="en-US" dirty="0" smtClean="0"/>
              <a:t>	shifts </a:t>
            </a:r>
            <a:r>
              <a:rPr lang="en-US" b="1" i="1" dirty="0" smtClean="0"/>
              <a:t>S</a:t>
            </a:r>
            <a:r>
              <a:rPr lang="en-US" dirty="0" smtClean="0"/>
              <a:t> curve to the right.  </a:t>
            </a:r>
          </a:p>
        </p:txBody>
      </p:sp>
      <p:sp>
        <p:nvSpPr>
          <p:cNvPr id="471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wipe(left)">
                                      <p:cBhvr>
                                        <p:cTn id="7" dur="500"/>
                                        <p:tgtEl>
                                          <p:spTgt spid="47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animEffect transition="in" filter="wipe(left)">
                                      <p:cBhvr>
                                        <p:cTn id="12" dur="500"/>
                                        <p:tgtEl>
                                          <p:spTgt spid="47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r>
              <a:rPr lang="en-US" dirty="0" smtClean="0"/>
              <a:t>Supply Curve Shifters</a:t>
            </a:r>
            <a:r>
              <a:rPr lang="en-US" dirty="0" smtClean="0">
                <a:solidFill>
                  <a:srgbClr val="008080"/>
                </a:solidFill>
              </a:rPr>
              <a:t>:  Expectations </a:t>
            </a:r>
          </a:p>
        </p:txBody>
      </p:sp>
      <p:sp>
        <p:nvSpPr>
          <p:cNvPr id="48133" name="Rectangle 3"/>
          <p:cNvSpPr>
            <a:spLocks noGrp="1" noChangeArrowheads="1"/>
          </p:cNvSpPr>
          <p:nvPr>
            <p:ph idx="1"/>
          </p:nvPr>
        </p:nvSpPr>
        <p:spPr/>
        <p:txBody>
          <a:bodyPr/>
          <a:lstStyle/>
          <a:p>
            <a:r>
              <a:rPr lang="en-US" dirty="0" smtClean="0"/>
              <a:t>Example:</a:t>
            </a:r>
          </a:p>
          <a:p>
            <a:pPr lvl="1"/>
            <a:r>
              <a:rPr lang="en-US" dirty="0" smtClean="0"/>
              <a:t>Events in the Middle East lead to expectations of higher oil prices.  </a:t>
            </a:r>
          </a:p>
          <a:p>
            <a:pPr lvl="1"/>
            <a:r>
              <a:rPr lang="en-US" dirty="0" smtClean="0"/>
              <a:t>In response, owners of Texas oilfields reduce supply now, save some inventory to sell later at the higher price. </a:t>
            </a:r>
          </a:p>
          <a:p>
            <a:pPr lvl="1"/>
            <a:r>
              <a:rPr lang="en-US" b="1" i="1" dirty="0" smtClean="0"/>
              <a:t>S</a:t>
            </a:r>
            <a:r>
              <a:rPr lang="en-US" dirty="0" smtClean="0"/>
              <a:t> curve shifts left.  </a:t>
            </a:r>
          </a:p>
          <a:p>
            <a:r>
              <a:rPr lang="en-US" dirty="0" smtClean="0"/>
              <a:t>In general, sellers may adjust supply* when their expectations of future prices change.  </a:t>
            </a:r>
            <a:br>
              <a:rPr lang="en-US" dirty="0" smtClean="0"/>
            </a:br>
            <a:r>
              <a:rPr lang="en-US" dirty="0" smtClean="0"/>
              <a:t>(*</a:t>
            </a:r>
            <a:r>
              <a:rPr lang="en-US" i="1" dirty="0" smtClean="0"/>
              <a:t>If good not perishable</a:t>
            </a:r>
            <a:r>
              <a:rPr lang="en-US" dirty="0" smtClean="0"/>
              <a:t>)</a:t>
            </a:r>
          </a:p>
        </p:txBody>
      </p:sp>
      <p:sp>
        <p:nvSpPr>
          <p:cNvPr id="481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wipe(left)">
                                      <p:cBhvr>
                                        <p:cTn id="7" dur="500"/>
                                        <p:tgtEl>
                                          <p:spTgt spid="48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3">
                                            <p:txEl>
                                              <p:pRg st="1" end="1"/>
                                            </p:txEl>
                                          </p:spTgt>
                                        </p:tgtEl>
                                        <p:attrNameLst>
                                          <p:attrName>style.visibility</p:attrName>
                                        </p:attrNameLst>
                                      </p:cBhvr>
                                      <p:to>
                                        <p:strVal val="visible"/>
                                      </p:to>
                                    </p:set>
                                    <p:animEffect transition="in" filter="wipe(left)">
                                      <p:cBhvr>
                                        <p:cTn id="12" dur="500"/>
                                        <p:tgtEl>
                                          <p:spTgt spid="48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3">
                                            <p:txEl>
                                              <p:pRg st="2" end="2"/>
                                            </p:txEl>
                                          </p:spTgt>
                                        </p:tgtEl>
                                        <p:attrNameLst>
                                          <p:attrName>style.visibility</p:attrName>
                                        </p:attrNameLst>
                                      </p:cBhvr>
                                      <p:to>
                                        <p:strVal val="visible"/>
                                      </p:to>
                                    </p:set>
                                    <p:animEffect transition="in" filter="wipe(left)">
                                      <p:cBhvr>
                                        <p:cTn id="17" dur="500"/>
                                        <p:tgtEl>
                                          <p:spTgt spid="48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3">
                                            <p:txEl>
                                              <p:pRg st="3" end="3"/>
                                            </p:txEl>
                                          </p:spTgt>
                                        </p:tgtEl>
                                        <p:attrNameLst>
                                          <p:attrName>style.visibility</p:attrName>
                                        </p:attrNameLst>
                                      </p:cBhvr>
                                      <p:to>
                                        <p:strVal val="visible"/>
                                      </p:to>
                                    </p:set>
                                    <p:animEffect transition="in" filter="wipe(left)">
                                      <p:cBhvr>
                                        <p:cTn id="22" dur="500"/>
                                        <p:tgtEl>
                                          <p:spTgt spid="48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3">
                                            <p:txEl>
                                              <p:pRg st="4" end="4"/>
                                            </p:txEl>
                                          </p:spTgt>
                                        </p:tgtEl>
                                        <p:attrNameLst>
                                          <p:attrName>style.visibility</p:attrName>
                                        </p:attrNameLst>
                                      </p:cBhvr>
                                      <p:to>
                                        <p:strVal val="visible"/>
                                      </p:to>
                                    </p:set>
                                    <p:animEffect transition="in" filter="wipe(left)">
                                      <p:cBhvr>
                                        <p:cTn id="27" dur="500"/>
                                        <p:tgtEl>
                                          <p:spTgt spid="48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2"/>
          <p:cNvSpPr>
            <a:spLocks noChangeArrowheads="1"/>
          </p:cNvSpPr>
          <p:nvPr/>
        </p:nvSpPr>
        <p:spPr bwMode="auto">
          <a:xfrm>
            <a:off x="857250" y="1098550"/>
            <a:ext cx="7359650" cy="4510088"/>
          </a:xfrm>
          <a:prstGeom prst="rect">
            <a:avLst/>
          </a:prstGeom>
          <a:solidFill>
            <a:srgbClr val="CCFFCC"/>
          </a:solidFill>
          <a:ln w="9525">
            <a:noFill/>
            <a:miter lim="800000"/>
            <a:headEnd/>
            <a:tailEnd/>
          </a:ln>
        </p:spPr>
        <p:txBody>
          <a:bodyPr wrap="none" anchor="ctr"/>
          <a:lstStyle/>
          <a:p>
            <a:endParaRPr lang="en-US">
              <a:cs typeface="Arial" charset="0"/>
            </a:endParaRPr>
          </a:p>
        </p:txBody>
      </p:sp>
      <p:sp>
        <p:nvSpPr>
          <p:cNvPr id="49158" name="Rectangle 4"/>
          <p:cNvSpPr>
            <a:spLocks noGrp="1" noChangeArrowheads="1"/>
          </p:cNvSpPr>
          <p:nvPr>
            <p:ph type="body" idx="4294967295"/>
          </p:nvPr>
        </p:nvSpPr>
        <p:spPr>
          <a:xfrm>
            <a:off x="838200" y="1169988"/>
            <a:ext cx="7726362" cy="542925"/>
          </a:xfrm>
        </p:spPr>
        <p:txBody>
          <a:bodyPr/>
          <a:lstStyle/>
          <a:p>
            <a:pPr marL="0" indent="0" eaLnBrk="1" hangingPunct="1">
              <a:buFont typeface="Wingdings" pitchFamily="2" charset="2"/>
              <a:buNone/>
              <a:tabLst>
                <a:tab pos="2684463" algn="l"/>
              </a:tabLst>
            </a:pPr>
            <a:r>
              <a:rPr lang="en-US" sz="2700" b="1" dirty="0" smtClean="0"/>
              <a:t>Variable	A change in this variable… </a:t>
            </a:r>
          </a:p>
        </p:txBody>
      </p:sp>
      <p:sp>
        <p:nvSpPr>
          <p:cNvPr id="49157" name="Rectangle 3"/>
          <p:cNvSpPr>
            <a:spLocks noGrp="1" noChangeArrowheads="1"/>
          </p:cNvSpPr>
          <p:nvPr>
            <p:ph type="title" idx="4294967295"/>
          </p:nvPr>
        </p:nvSpPr>
        <p:spPr>
          <a:xfrm>
            <a:off x="0" y="254000"/>
            <a:ext cx="9144000" cy="635000"/>
          </a:xfrm>
        </p:spPr>
        <p:txBody>
          <a:bodyPr>
            <a:normAutofit/>
          </a:bodyPr>
          <a:lstStyle/>
          <a:p>
            <a:pPr algn="ctr" eaLnBrk="1" hangingPunct="1"/>
            <a:r>
              <a:rPr lang="en-US" sz="3100" dirty="0" smtClean="0"/>
              <a:t>Summary:  Variables that Influence Sellers</a:t>
            </a:r>
          </a:p>
        </p:txBody>
      </p:sp>
      <p:sp>
        <p:nvSpPr>
          <p:cNvPr id="107525" name="Rectangle 5"/>
          <p:cNvSpPr>
            <a:spLocks noChangeArrowheads="1"/>
          </p:cNvSpPr>
          <p:nvPr/>
        </p:nvSpPr>
        <p:spPr bwMode="auto">
          <a:xfrm>
            <a:off x="1054100" y="1822450"/>
            <a:ext cx="7142163" cy="4056063"/>
          </a:xfrm>
          <a:prstGeom prst="rect">
            <a:avLst/>
          </a:prstGeom>
          <a:noFill/>
          <a:ln w="9525">
            <a:noFill/>
            <a:miter lim="800000"/>
            <a:headEnd/>
            <a:tailEnd/>
          </a:ln>
        </p:spPr>
        <p:txBody>
          <a:bodyPr/>
          <a:lstStyle/>
          <a:p>
            <a:pPr>
              <a:spcBef>
                <a:spcPct val="50000"/>
              </a:spcBef>
              <a:buClr>
                <a:srgbClr val="00B85C"/>
              </a:buClr>
              <a:buSzPct val="120000"/>
              <a:buFont typeface="Wingdings" pitchFamily="2" charset="2"/>
              <a:buNone/>
              <a:tabLst>
                <a:tab pos="2684463" algn="l"/>
              </a:tabLst>
            </a:pPr>
            <a:r>
              <a:rPr lang="en-US" sz="2700">
                <a:cs typeface="Arial" charset="0"/>
              </a:rPr>
              <a:t>Price	…causes a movement </a:t>
            </a:r>
            <a:br>
              <a:rPr lang="en-US" sz="2700">
                <a:cs typeface="Arial" charset="0"/>
              </a:rPr>
            </a:br>
            <a:r>
              <a:rPr lang="en-US" sz="2700">
                <a:cs typeface="Arial" charset="0"/>
              </a:rPr>
              <a:t>	    along the </a:t>
            </a:r>
            <a:r>
              <a:rPr lang="en-US" sz="2700" b="1" i="1">
                <a:cs typeface="Arial" charset="0"/>
              </a:rPr>
              <a:t>S</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Input Prices	…shifts the </a:t>
            </a:r>
            <a:r>
              <a:rPr lang="en-US" sz="2700" b="1" i="1">
                <a:cs typeface="Arial" charset="0"/>
              </a:rPr>
              <a:t>S</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Technology	…shifts the </a:t>
            </a:r>
            <a:r>
              <a:rPr lang="en-US" sz="2700" b="1" i="1">
                <a:cs typeface="Arial" charset="0"/>
              </a:rPr>
              <a:t>S</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 of Sellers	…shifts the </a:t>
            </a:r>
            <a:r>
              <a:rPr lang="en-US" sz="2700" b="1" i="1">
                <a:cs typeface="Arial" charset="0"/>
              </a:rPr>
              <a:t>S</a:t>
            </a:r>
            <a:r>
              <a:rPr lang="en-US" sz="2700">
                <a:cs typeface="Arial" charset="0"/>
              </a:rPr>
              <a:t> curve</a:t>
            </a:r>
          </a:p>
          <a:p>
            <a:pPr>
              <a:spcBef>
                <a:spcPct val="50000"/>
              </a:spcBef>
              <a:buClr>
                <a:srgbClr val="00B85C"/>
              </a:buClr>
              <a:buSzPct val="120000"/>
              <a:buFont typeface="Wingdings" pitchFamily="2" charset="2"/>
              <a:buNone/>
              <a:tabLst>
                <a:tab pos="2684463" algn="l"/>
              </a:tabLst>
            </a:pPr>
            <a:r>
              <a:rPr lang="en-US" sz="2700">
                <a:cs typeface="Arial" charset="0"/>
              </a:rPr>
              <a:t>Expectations	…shifts the </a:t>
            </a:r>
            <a:r>
              <a:rPr lang="en-US" sz="2700" b="1" i="1">
                <a:cs typeface="Arial" charset="0"/>
              </a:rPr>
              <a:t>S</a:t>
            </a:r>
            <a:r>
              <a:rPr lang="en-US" sz="2700">
                <a:cs typeface="Arial" charset="0"/>
              </a:rPr>
              <a:t> curve</a:t>
            </a:r>
          </a:p>
        </p:txBody>
      </p:sp>
      <p:sp>
        <p:nvSpPr>
          <p:cNvPr id="49160" name="Line 6"/>
          <p:cNvSpPr>
            <a:spLocks noChangeShapeType="1"/>
          </p:cNvSpPr>
          <p:nvPr/>
        </p:nvSpPr>
        <p:spPr bwMode="auto">
          <a:xfrm>
            <a:off x="1041400" y="1735138"/>
            <a:ext cx="6981825" cy="0"/>
          </a:xfrm>
          <a:prstGeom prst="line">
            <a:avLst/>
          </a:prstGeom>
          <a:noFill/>
          <a:ln w="9525">
            <a:solidFill>
              <a:schemeClr val="tx1"/>
            </a:solidFill>
            <a:round/>
            <a:headEnd/>
            <a:tailEnd/>
          </a:ln>
        </p:spPr>
        <p:txBody>
          <a:bodyPr/>
          <a:lstStyle/>
          <a:p>
            <a:endParaRPr lang="en-US"/>
          </a:p>
        </p:txBody>
      </p:sp>
      <p:sp>
        <p:nvSpPr>
          <p:cNvPr id="4916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Effect transition="in" filter="wipe(left)">
                                      <p:cBhvr>
                                        <p:cTn id="7" dur="500"/>
                                        <p:tgtEl>
                                          <p:spTgt spid="1075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5">
                                            <p:txEl>
                                              <p:pRg st="1" end="1"/>
                                            </p:txEl>
                                          </p:spTgt>
                                        </p:tgtEl>
                                        <p:attrNameLst>
                                          <p:attrName>style.visibility</p:attrName>
                                        </p:attrNameLst>
                                      </p:cBhvr>
                                      <p:to>
                                        <p:strVal val="visible"/>
                                      </p:to>
                                    </p:set>
                                    <p:animEffect transition="in" filter="wipe(left)">
                                      <p:cBhvr>
                                        <p:cTn id="12" dur="500"/>
                                        <p:tgtEl>
                                          <p:spTgt spid="1075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525">
                                            <p:txEl>
                                              <p:pRg st="2" end="2"/>
                                            </p:txEl>
                                          </p:spTgt>
                                        </p:tgtEl>
                                        <p:attrNameLst>
                                          <p:attrName>style.visibility</p:attrName>
                                        </p:attrNameLst>
                                      </p:cBhvr>
                                      <p:to>
                                        <p:strVal val="visible"/>
                                      </p:to>
                                    </p:set>
                                    <p:animEffect transition="in" filter="wipe(left)">
                                      <p:cBhvr>
                                        <p:cTn id="17" dur="500"/>
                                        <p:tgtEl>
                                          <p:spTgt spid="1075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525">
                                            <p:txEl>
                                              <p:pRg st="3" end="3"/>
                                            </p:txEl>
                                          </p:spTgt>
                                        </p:tgtEl>
                                        <p:attrNameLst>
                                          <p:attrName>style.visibility</p:attrName>
                                        </p:attrNameLst>
                                      </p:cBhvr>
                                      <p:to>
                                        <p:strVal val="visible"/>
                                      </p:to>
                                    </p:set>
                                    <p:animEffect transition="in" filter="wipe(left)">
                                      <p:cBhvr>
                                        <p:cTn id="22" dur="500"/>
                                        <p:tgtEl>
                                          <p:spTgt spid="1075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7525">
                                            <p:txEl>
                                              <p:pRg st="4" end="4"/>
                                            </p:txEl>
                                          </p:spTgt>
                                        </p:tgtEl>
                                        <p:attrNameLst>
                                          <p:attrName>style.visibility</p:attrName>
                                        </p:attrNameLst>
                                      </p:cBhvr>
                                      <p:to>
                                        <p:strVal val="visible"/>
                                      </p:to>
                                    </p:set>
                                    <p:animEffect transition="in" filter="wipe(left)">
                                      <p:cBhvr>
                                        <p:cTn id="27" dur="500"/>
                                        <p:tgtEl>
                                          <p:spTgt spid="1075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50182" name="Rectangle 12"/>
          <p:cNvSpPr>
            <a:spLocks noChangeArrowheads="1"/>
          </p:cNvSpPr>
          <p:nvPr/>
        </p:nvSpPr>
        <p:spPr bwMode="auto">
          <a:xfrm>
            <a:off x="581025" y="1371600"/>
            <a:ext cx="4629150" cy="1987550"/>
          </a:xfrm>
          <a:prstGeom prst="rect">
            <a:avLst/>
          </a:prstGeom>
          <a:noFill/>
          <a:ln w="9525">
            <a:noFill/>
            <a:miter lim="800000"/>
            <a:headEnd/>
            <a:tailEnd/>
          </a:ln>
        </p:spPr>
        <p:txBody>
          <a:bodyPr/>
          <a:lstStyle/>
          <a:p>
            <a:pPr>
              <a:lnSpc>
                <a:spcPct val="105000"/>
              </a:lnSpc>
              <a:spcBef>
                <a:spcPct val="60000"/>
              </a:spcBef>
              <a:buClr>
                <a:srgbClr val="339966"/>
              </a:buClr>
              <a:buSzPct val="120000"/>
              <a:buFont typeface="Wingdings" pitchFamily="2" charset="2"/>
              <a:buNone/>
            </a:pPr>
            <a:r>
              <a:rPr lang="en-US" sz="2700" dirty="0"/>
              <a:t>Draw a supply curve for tax </a:t>
            </a:r>
            <a:br>
              <a:rPr lang="en-US" sz="2700" dirty="0"/>
            </a:br>
            <a:r>
              <a:rPr lang="en-US" sz="2700" dirty="0"/>
              <a:t>return preparation software.  </a:t>
            </a:r>
            <a:br>
              <a:rPr lang="en-US" sz="2700" dirty="0"/>
            </a:br>
            <a:r>
              <a:rPr lang="en-US" sz="2700" dirty="0"/>
              <a:t>What happens to it in each </a:t>
            </a:r>
            <a:br>
              <a:rPr lang="en-US" sz="2700" dirty="0"/>
            </a:br>
            <a:r>
              <a:rPr lang="en-US" sz="2700" dirty="0"/>
              <a:t>of the following scenarios? </a:t>
            </a:r>
          </a:p>
        </p:txBody>
      </p:sp>
      <p:sp>
        <p:nvSpPr>
          <p:cNvPr id="263182" name="Rectangle 14"/>
          <p:cNvSpPr>
            <a:spLocks noChangeArrowheads="1"/>
          </p:cNvSpPr>
          <p:nvPr/>
        </p:nvSpPr>
        <p:spPr bwMode="auto">
          <a:xfrm>
            <a:off x="542925" y="3237872"/>
            <a:ext cx="7591425" cy="3287712"/>
          </a:xfrm>
          <a:prstGeom prst="rect">
            <a:avLst/>
          </a:prstGeom>
          <a:noFill/>
          <a:ln w="9525">
            <a:noFill/>
            <a:miter lim="800000"/>
            <a:headEnd/>
            <a:tailEnd/>
          </a:ln>
        </p:spPr>
        <p:txBody>
          <a:bodyPr/>
          <a:lstStyle/>
          <a:p>
            <a:pPr marL="628650" lvl="1" indent="-514350">
              <a:spcBef>
                <a:spcPct val="25000"/>
              </a:spcBef>
              <a:buClr>
                <a:srgbClr val="0066CC"/>
              </a:buClr>
              <a:buSzPct val="130000"/>
              <a:buFont typeface="Wingdings" pitchFamily="2" charset="2"/>
              <a:buNone/>
            </a:pPr>
            <a:r>
              <a:rPr lang="en-US" sz="2600" b="1" dirty="0">
                <a:solidFill>
                  <a:srgbClr val="C00000"/>
                </a:solidFill>
                <a:cs typeface="Arial" charset="0"/>
              </a:rPr>
              <a:t>A.</a:t>
            </a:r>
            <a:r>
              <a:rPr lang="en-US" sz="2700" b="1" dirty="0">
                <a:solidFill>
                  <a:srgbClr val="C00000"/>
                </a:solidFill>
                <a:cs typeface="Arial" charset="0"/>
              </a:rPr>
              <a:t>	</a:t>
            </a:r>
            <a:r>
              <a:rPr lang="en-US" sz="2700" dirty="0">
                <a:cs typeface="Arial" charset="0"/>
              </a:rPr>
              <a:t>Retailers cut the price of </a:t>
            </a:r>
            <a:br>
              <a:rPr lang="en-US" sz="2700" dirty="0">
                <a:cs typeface="Arial" charset="0"/>
              </a:rPr>
            </a:br>
            <a:r>
              <a:rPr lang="en-US" sz="2700" dirty="0">
                <a:cs typeface="Arial" charset="0"/>
              </a:rPr>
              <a:t>the software. </a:t>
            </a:r>
          </a:p>
          <a:p>
            <a:pPr marL="628650" lvl="1" indent="-514350">
              <a:spcBef>
                <a:spcPct val="25000"/>
              </a:spcBef>
              <a:buClr>
                <a:srgbClr val="0066CC"/>
              </a:buClr>
              <a:buSzPct val="130000"/>
              <a:buFont typeface="Wingdings" pitchFamily="2" charset="2"/>
              <a:buNone/>
            </a:pPr>
            <a:r>
              <a:rPr lang="en-US" sz="2600" b="1" dirty="0">
                <a:solidFill>
                  <a:srgbClr val="C00000"/>
                </a:solidFill>
                <a:cs typeface="Arial" charset="0"/>
              </a:rPr>
              <a:t>B.</a:t>
            </a:r>
            <a:r>
              <a:rPr lang="en-US" sz="2700" b="1" dirty="0">
                <a:solidFill>
                  <a:srgbClr val="C00000"/>
                </a:solidFill>
                <a:cs typeface="Arial" charset="0"/>
              </a:rPr>
              <a:t>	</a:t>
            </a:r>
            <a:r>
              <a:rPr lang="en-US" sz="2700" dirty="0">
                <a:cs typeface="Arial" charset="0"/>
              </a:rPr>
              <a:t>A technological advance </a:t>
            </a:r>
            <a:br>
              <a:rPr lang="en-US" sz="2700" dirty="0">
                <a:cs typeface="Arial" charset="0"/>
              </a:rPr>
            </a:br>
            <a:r>
              <a:rPr lang="en-US" sz="2700" dirty="0">
                <a:cs typeface="Arial" charset="0"/>
              </a:rPr>
              <a:t>allows the software to be </a:t>
            </a:r>
            <a:br>
              <a:rPr lang="en-US" sz="2700" dirty="0">
                <a:cs typeface="Arial" charset="0"/>
              </a:rPr>
            </a:br>
            <a:r>
              <a:rPr lang="en-US" sz="2700" dirty="0">
                <a:cs typeface="Arial" charset="0"/>
              </a:rPr>
              <a:t>produced at lower cost.</a:t>
            </a:r>
          </a:p>
          <a:p>
            <a:pPr marL="628650" lvl="1" indent="-514350">
              <a:spcBef>
                <a:spcPct val="25000"/>
              </a:spcBef>
              <a:buClr>
                <a:srgbClr val="0066CC"/>
              </a:buClr>
              <a:buSzPct val="130000"/>
              <a:buFont typeface="Wingdings" pitchFamily="2" charset="2"/>
              <a:buNone/>
            </a:pPr>
            <a:r>
              <a:rPr lang="en-US" sz="2600" b="1" dirty="0">
                <a:solidFill>
                  <a:srgbClr val="C00000"/>
                </a:solidFill>
                <a:cs typeface="Arial" charset="0"/>
              </a:rPr>
              <a:t>C.</a:t>
            </a:r>
            <a:r>
              <a:rPr lang="en-US" sz="2700" b="1" dirty="0">
                <a:solidFill>
                  <a:srgbClr val="C00000"/>
                </a:solidFill>
                <a:cs typeface="Arial" charset="0"/>
              </a:rPr>
              <a:t>	</a:t>
            </a:r>
            <a:r>
              <a:rPr lang="en-US" sz="2700" dirty="0">
                <a:cs typeface="Arial" charset="0"/>
              </a:rPr>
              <a:t>Professional tax return preparers raise the price of the services they provide. </a:t>
            </a:r>
          </a:p>
        </p:txBody>
      </p:sp>
      <p:pic>
        <p:nvPicPr>
          <p:cNvPr id="50184" name="Picture 15" descr="comks78144  tax form and computer keys"/>
          <p:cNvPicPr>
            <a:picLocks noChangeAspect="1" noChangeArrowheads="1"/>
          </p:cNvPicPr>
          <p:nvPr/>
        </p:nvPicPr>
        <p:blipFill>
          <a:blip r:embed="rId3" cstate="print"/>
          <a:srcRect t="7574" b="30296"/>
          <a:stretch>
            <a:fillRect/>
          </a:stretch>
        </p:blipFill>
        <p:spPr bwMode="auto">
          <a:xfrm>
            <a:off x="5535613" y="1674813"/>
            <a:ext cx="3219450" cy="2998787"/>
          </a:xfrm>
          <a:prstGeom prst="rect">
            <a:avLst/>
          </a:prstGeom>
          <a:noFill/>
          <a:ln w="9525">
            <a:solidFill>
              <a:srgbClr val="000000"/>
            </a:solidFill>
            <a:miter lim="800000"/>
            <a:headEnd/>
            <a:tailEnd/>
          </a:ln>
        </p:spPr>
      </p:pic>
      <p:sp>
        <p:nvSpPr>
          <p:cNvPr id="11"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2" name="TextBox 11"/>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14"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Supply Curve</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3182">
                                            <p:txEl>
                                              <p:pRg st="0" end="0"/>
                                            </p:txEl>
                                          </p:spTgt>
                                        </p:tgtEl>
                                        <p:attrNameLst>
                                          <p:attrName>style.visibility</p:attrName>
                                        </p:attrNameLst>
                                      </p:cBhvr>
                                      <p:to>
                                        <p:strVal val="visible"/>
                                      </p:to>
                                    </p:set>
                                    <p:animEffect transition="in" filter="wipe(left)">
                                      <p:cBhvr>
                                        <p:cTn id="7" dur="500"/>
                                        <p:tgtEl>
                                          <p:spTgt spid="263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3182">
                                            <p:txEl>
                                              <p:pRg st="1" end="1"/>
                                            </p:txEl>
                                          </p:spTgt>
                                        </p:tgtEl>
                                        <p:attrNameLst>
                                          <p:attrName>style.visibility</p:attrName>
                                        </p:attrNameLst>
                                      </p:cBhvr>
                                      <p:to>
                                        <p:strVal val="visible"/>
                                      </p:to>
                                    </p:set>
                                    <p:animEffect transition="in" filter="wipe(left)">
                                      <p:cBhvr>
                                        <p:cTn id="12" dur="500"/>
                                        <p:tgtEl>
                                          <p:spTgt spid="2631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3182">
                                            <p:txEl>
                                              <p:pRg st="2" end="2"/>
                                            </p:txEl>
                                          </p:spTgt>
                                        </p:tgtEl>
                                        <p:attrNameLst>
                                          <p:attrName>style.visibility</p:attrName>
                                        </p:attrNameLst>
                                      </p:cBhvr>
                                      <p:to>
                                        <p:strVal val="visible"/>
                                      </p:to>
                                    </p:set>
                                    <p:animEffect transition="in" filter="wipe(left)">
                                      <p:cBhvr>
                                        <p:cTn id="17" dur="500"/>
                                        <p:tgtEl>
                                          <p:spTgt spid="2631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265225" name="Text Box 9"/>
          <p:cNvSpPr txBox="1">
            <a:spLocks noChangeArrowheads="1"/>
          </p:cNvSpPr>
          <p:nvPr/>
        </p:nvSpPr>
        <p:spPr bwMode="auto">
          <a:xfrm>
            <a:off x="5324475" y="1866900"/>
            <a:ext cx="2949575" cy="278130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30000"/>
              </a:spcBef>
              <a:defRPr/>
            </a:pPr>
            <a:r>
              <a:rPr lang="en-US" sz="2600" b="1" i="1" dirty="0">
                <a:cs typeface="Arial" charset="0"/>
              </a:rPr>
              <a:t>S</a:t>
            </a:r>
            <a:r>
              <a:rPr lang="en-US" sz="2600" dirty="0">
                <a:cs typeface="Arial" charset="0"/>
              </a:rPr>
              <a:t> curve does </a:t>
            </a:r>
            <a:br>
              <a:rPr lang="en-US" sz="2600" dirty="0">
                <a:cs typeface="Arial" charset="0"/>
              </a:rPr>
            </a:br>
            <a:r>
              <a:rPr lang="en-US" sz="2600" dirty="0">
                <a:cs typeface="Arial" charset="0"/>
              </a:rPr>
              <a:t>not shift. </a:t>
            </a:r>
          </a:p>
          <a:p>
            <a:pPr>
              <a:lnSpc>
                <a:spcPct val="105000"/>
              </a:lnSpc>
              <a:spcBef>
                <a:spcPct val="30000"/>
              </a:spcBef>
              <a:defRPr/>
            </a:pPr>
            <a:r>
              <a:rPr lang="en-US" sz="2600" dirty="0">
                <a:cs typeface="Arial" charset="0"/>
              </a:rPr>
              <a:t>Move down </a:t>
            </a:r>
            <a:br>
              <a:rPr lang="en-US" sz="2600" dirty="0">
                <a:cs typeface="Arial" charset="0"/>
              </a:rPr>
            </a:br>
            <a:r>
              <a:rPr lang="en-US" sz="2600" dirty="0">
                <a:cs typeface="Arial" charset="0"/>
              </a:rPr>
              <a:t>along the curve </a:t>
            </a:r>
            <a:br>
              <a:rPr lang="en-US" sz="2600" dirty="0">
                <a:cs typeface="Arial" charset="0"/>
              </a:rPr>
            </a:br>
            <a:r>
              <a:rPr lang="en-US" sz="2600" dirty="0">
                <a:cs typeface="Arial" charset="0"/>
              </a:rPr>
              <a:t>to a lower </a:t>
            </a:r>
            <a:r>
              <a:rPr lang="en-US" sz="2600" b="1" i="1" dirty="0">
                <a:cs typeface="Arial" charset="0"/>
              </a:rPr>
              <a:t>P</a:t>
            </a:r>
            <a:r>
              <a:rPr lang="en-US" sz="2600" dirty="0">
                <a:cs typeface="Arial" charset="0"/>
              </a:rPr>
              <a:t> </a:t>
            </a:r>
            <a:br>
              <a:rPr lang="en-US" sz="2600" dirty="0">
                <a:cs typeface="Arial" charset="0"/>
              </a:rPr>
            </a:br>
            <a:r>
              <a:rPr lang="en-US" sz="2600" dirty="0">
                <a:cs typeface="Arial" charset="0"/>
              </a:rPr>
              <a:t>and lower </a:t>
            </a:r>
            <a:r>
              <a:rPr lang="en-US" sz="2600" b="1" i="1" dirty="0">
                <a:cs typeface="Arial" charset="0"/>
              </a:rPr>
              <a:t>Q</a:t>
            </a:r>
            <a:r>
              <a:rPr lang="en-US" sz="2600" dirty="0">
                <a:cs typeface="Arial" charset="0"/>
              </a:rPr>
              <a:t>.</a:t>
            </a:r>
          </a:p>
        </p:txBody>
      </p:sp>
      <p:grpSp>
        <p:nvGrpSpPr>
          <p:cNvPr id="3" name="Group 10"/>
          <p:cNvGrpSpPr>
            <a:grpSpLocks/>
          </p:cNvGrpSpPr>
          <p:nvPr/>
        </p:nvGrpSpPr>
        <p:grpSpPr bwMode="auto">
          <a:xfrm>
            <a:off x="398463" y="1524000"/>
            <a:ext cx="6364287" cy="4751388"/>
            <a:chOff x="111" y="960"/>
            <a:chExt cx="4009" cy="2993"/>
          </a:xfrm>
        </p:grpSpPr>
        <p:grpSp>
          <p:nvGrpSpPr>
            <p:cNvPr id="4" name="Group 11"/>
            <p:cNvGrpSpPr>
              <a:grpSpLocks/>
            </p:cNvGrpSpPr>
            <p:nvPr/>
          </p:nvGrpSpPr>
          <p:grpSpPr bwMode="auto">
            <a:xfrm>
              <a:off x="1023" y="1097"/>
              <a:ext cx="2970" cy="2378"/>
              <a:chOff x="2602" y="1083"/>
              <a:chExt cx="3055" cy="2115"/>
            </a:xfrm>
          </p:grpSpPr>
          <p:sp>
            <p:nvSpPr>
              <p:cNvPr id="51231" name="Line 12"/>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51232" name="Line 13"/>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51229" name="Text Box 14"/>
            <p:cNvSpPr txBox="1">
              <a:spLocks noChangeArrowheads="1"/>
            </p:cNvSpPr>
            <p:nvPr/>
          </p:nvSpPr>
          <p:spPr bwMode="auto">
            <a:xfrm>
              <a:off x="111" y="960"/>
              <a:ext cx="886" cy="691"/>
            </a:xfrm>
            <a:prstGeom prst="rect">
              <a:avLst/>
            </a:prstGeom>
            <a:noFill/>
            <a:ln w="9525">
              <a:noFill/>
              <a:miter lim="800000"/>
              <a:headEnd/>
              <a:tailEnd/>
            </a:ln>
          </p:spPr>
          <p:txBody>
            <a:bodyPr>
              <a:spAutoFit/>
            </a:bodyPr>
            <a:lstStyle/>
            <a:p>
              <a:pPr algn="r">
                <a:spcBef>
                  <a:spcPct val="50000"/>
                </a:spcBef>
              </a:pPr>
              <a:r>
                <a:rPr lang="en-US" sz="2200">
                  <a:cs typeface="Arial" charset="0"/>
                </a:rPr>
                <a:t>Price of tax return software</a:t>
              </a:r>
            </a:p>
          </p:txBody>
        </p:sp>
        <p:sp>
          <p:nvSpPr>
            <p:cNvPr id="51230" name="Text Box 15"/>
            <p:cNvSpPr txBox="1">
              <a:spLocks noChangeArrowheads="1"/>
            </p:cNvSpPr>
            <p:nvPr/>
          </p:nvSpPr>
          <p:spPr bwMode="auto">
            <a:xfrm>
              <a:off x="2728" y="3473"/>
              <a:ext cx="1392" cy="48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tax return software</a:t>
              </a:r>
            </a:p>
          </p:txBody>
        </p:sp>
      </p:grpSp>
      <p:grpSp>
        <p:nvGrpSpPr>
          <p:cNvPr id="5" name="Group 16"/>
          <p:cNvGrpSpPr>
            <a:grpSpLocks/>
          </p:cNvGrpSpPr>
          <p:nvPr/>
        </p:nvGrpSpPr>
        <p:grpSpPr bwMode="auto">
          <a:xfrm>
            <a:off x="1665288" y="2009775"/>
            <a:ext cx="2787650" cy="2970213"/>
            <a:chOff x="909" y="1266"/>
            <a:chExt cx="1756" cy="1871"/>
          </a:xfrm>
        </p:grpSpPr>
        <p:sp>
          <p:nvSpPr>
            <p:cNvPr id="51226" name="Line 17"/>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p>
          </p:txBody>
        </p:sp>
        <p:sp>
          <p:nvSpPr>
            <p:cNvPr id="51227" name="Text Box 18"/>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grpSp>
      <p:grpSp>
        <p:nvGrpSpPr>
          <p:cNvPr id="6" name="Group 19"/>
          <p:cNvGrpSpPr>
            <a:grpSpLocks/>
          </p:cNvGrpSpPr>
          <p:nvPr/>
        </p:nvGrpSpPr>
        <p:grpSpPr bwMode="auto">
          <a:xfrm>
            <a:off x="1273175" y="2957513"/>
            <a:ext cx="2589213" cy="2962275"/>
            <a:chOff x="662" y="1863"/>
            <a:chExt cx="1631" cy="1866"/>
          </a:xfrm>
        </p:grpSpPr>
        <p:grpSp>
          <p:nvGrpSpPr>
            <p:cNvPr id="7" name="Group 20"/>
            <p:cNvGrpSpPr>
              <a:grpSpLocks/>
            </p:cNvGrpSpPr>
            <p:nvPr/>
          </p:nvGrpSpPr>
          <p:grpSpPr bwMode="auto">
            <a:xfrm>
              <a:off x="1026" y="2000"/>
              <a:ext cx="1078" cy="1471"/>
              <a:chOff x="357" y="2450"/>
              <a:chExt cx="795" cy="646"/>
            </a:xfrm>
          </p:grpSpPr>
          <p:sp>
            <p:nvSpPr>
              <p:cNvPr id="51224"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51225"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51221" name="Oval 23"/>
            <p:cNvSpPr>
              <a:spLocks noChangeArrowheads="1"/>
            </p:cNvSpPr>
            <p:nvPr/>
          </p:nvSpPr>
          <p:spPr bwMode="auto">
            <a:xfrm>
              <a:off x="2052" y="196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1222" name="Text Box 24"/>
            <p:cNvSpPr txBox="1">
              <a:spLocks noChangeArrowheads="1"/>
            </p:cNvSpPr>
            <p:nvPr/>
          </p:nvSpPr>
          <p:spPr bwMode="auto">
            <a:xfrm>
              <a:off x="662" y="18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51223" name="Text Box 25"/>
            <p:cNvSpPr txBox="1">
              <a:spLocks noChangeArrowheads="1"/>
            </p:cNvSpPr>
            <p:nvPr/>
          </p:nvSpPr>
          <p:spPr bwMode="auto">
            <a:xfrm>
              <a:off x="1913" y="346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265242" name="Line 26"/>
          <p:cNvSpPr>
            <a:spLocks noChangeShapeType="1"/>
          </p:cNvSpPr>
          <p:nvPr/>
        </p:nvSpPr>
        <p:spPr bwMode="auto">
          <a:xfrm rot="10800000">
            <a:off x="2952750" y="5351463"/>
            <a:ext cx="596900" cy="0"/>
          </a:xfrm>
          <a:prstGeom prst="line">
            <a:avLst/>
          </a:prstGeom>
          <a:noFill/>
          <a:ln w="38100">
            <a:solidFill>
              <a:srgbClr val="003399"/>
            </a:solidFill>
            <a:round/>
            <a:headEnd/>
            <a:tailEnd type="triangle" w="lg" len="lg"/>
          </a:ln>
        </p:spPr>
        <p:txBody>
          <a:bodyPr/>
          <a:lstStyle/>
          <a:p>
            <a:endParaRPr lang="en-US"/>
          </a:p>
        </p:txBody>
      </p:sp>
      <p:sp>
        <p:nvSpPr>
          <p:cNvPr id="265243" name="Line 27"/>
          <p:cNvSpPr>
            <a:spLocks noChangeShapeType="1"/>
          </p:cNvSpPr>
          <p:nvPr/>
        </p:nvSpPr>
        <p:spPr bwMode="auto">
          <a:xfrm rot="5400000">
            <a:off x="1539875" y="3597276"/>
            <a:ext cx="852487" cy="4762"/>
          </a:xfrm>
          <a:prstGeom prst="line">
            <a:avLst/>
          </a:prstGeom>
          <a:noFill/>
          <a:ln w="38100">
            <a:solidFill>
              <a:srgbClr val="003399"/>
            </a:solidFill>
            <a:round/>
            <a:headEnd/>
            <a:tailEnd type="triangle" w="lg" len="lg"/>
          </a:ln>
        </p:spPr>
        <p:txBody>
          <a:bodyPr/>
          <a:lstStyle/>
          <a:p>
            <a:endParaRPr lang="en-US"/>
          </a:p>
        </p:txBody>
      </p:sp>
      <p:sp>
        <p:nvSpPr>
          <p:cNvPr id="265244" name="Line 28"/>
          <p:cNvSpPr>
            <a:spLocks noChangeShapeType="1"/>
          </p:cNvSpPr>
          <p:nvPr/>
        </p:nvSpPr>
        <p:spPr bwMode="auto">
          <a:xfrm flipH="1">
            <a:off x="2968625" y="3243263"/>
            <a:ext cx="538163" cy="735012"/>
          </a:xfrm>
          <a:prstGeom prst="line">
            <a:avLst/>
          </a:prstGeom>
          <a:noFill/>
          <a:ln w="38100">
            <a:solidFill>
              <a:srgbClr val="003399"/>
            </a:solidFill>
            <a:round/>
            <a:headEnd/>
            <a:tailEnd type="triangle" w="lg" len="lg"/>
          </a:ln>
        </p:spPr>
        <p:txBody>
          <a:bodyPr/>
          <a:lstStyle/>
          <a:p>
            <a:endParaRPr lang="en-US"/>
          </a:p>
        </p:txBody>
      </p:sp>
      <p:grpSp>
        <p:nvGrpSpPr>
          <p:cNvPr id="8" name="Group 29"/>
          <p:cNvGrpSpPr>
            <a:grpSpLocks/>
          </p:cNvGrpSpPr>
          <p:nvPr/>
        </p:nvGrpSpPr>
        <p:grpSpPr bwMode="auto">
          <a:xfrm>
            <a:off x="1276350" y="3811588"/>
            <a:ext cx="1963738" cy="2103437"/>
            <a:chOff x="664" y="2401"/>
            <a:chExt cx="1237" cy="1325"/>
          </a:xfrm>
        </p:grpSpPr>
        <p:grpSp>
          <p:nvGrpSpPr>
            <p:cNvPr id="9" name="Group 30"/>
            <p:cNvGrpSpPr>
              <a:grpSpLocks/>
            </p:cNvGrpSpPr>
            <p:nvPr/>
          </p:nvGrpSpPr>
          <p:grpSpPr bwMode="auto">
            <a:xfrm>
              <a:off x="1024" y="2535"/>
              <a:ext cx="687" cy="940"/>
              <a:chOff x="357" y="2450"/>
              <a:chExt cx="795" cy="646"/>
            </a:xfrm>
          </p:grpSpPr>
          <p:sp>
            <p:nvSpPr>
              <p:cNvPr id="51218" name="Line 3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51219" name="Line 3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51215" name="Oval 33"/>
            <p:cNvSpPr>
              <a:spLocks noChangeArrowheads="1"/>
            </p:cNvSpPr>
            <p:nvPr/>
          </p:nvSpPr>
          <p:spPr bwMode="auto">
            <a:xfrm>
              <a:off x="1665" y="2493"/>
              <a:ext cx="88" cy="87"/>
            </a:xfrm>
            <a:prstGeom prst="ellipse">
              <a:avLst/>
            </a:prstGeom>
            <a:solidFill>
              <a:srgbClr val="0000FF"/>
            </a:solidFill>
            <a:ln w="9525">
              <a:noFill/>
              <a:prstDash val="dash"/>
              <a:round/>
              <a:headEnd/>
              <a:tailEnd/>
            </a:ln>
          </p:spPr>
          <p:txBody>
            <a:bodyPr wrap="none" anchor="ctr"/>
            <a:lstStyle/>
            <a:p>
              <a:endParaRPr lang="en-US">
                <a:cs typeface="Arial" charset="0"/>
              </a:endParaRPr>
            </a:p>
          </p:txBody>
        </p:sp>
        <p:sp>
          <p:nvSpPr>
            <p:cNvPr id="51216" name="Text Box 34"/>
            <p:cNvSpPr txBox="1">
              <a:spLocks noChangeArrowheads="1"/>
            </p:cNvSpPr>
            <p:nvPr/>
          </p:nvSpPr>
          <p:spPr bwMode="auto">
            <a:xfrm>
              <a:off x="1521" y="3457"/>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sp>
          <p:nvSpPr>
            <p:cNvPr id="51217" name="Text Box 35"/>
            <p:cNvSpPr txBox="1">
              <a:spLocks noChangeArrowheads="1"/>
            </p:cNvSpPr>
            <p:nvPr/>
          </p:nvSpPr>
          <p:spPr bwMode="auto">
            <a:xfrm>
              <a:off x="664" y="2401"/>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2</a:t>
              </a:r>
            </a:p>
          </p:txBody>
        </p:sp>
      </p:grpSp>
      <p:sp>
        <p:nvSpPr>
          <p:cNvPr id="35"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36" name="TextBox 35"/>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38"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  Fall in price of tax return software</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5225"/>
                                        </p:tgtEl>
                                        <p:attrNameLst>
                                          <p:attrName>style.visibility</p:attrName>
                                        </p:attrNameLst>
                                      </p:cBhvr>
                                      <p:to>
                                        <p:strVal val="visible"/>
                                      </p:to>
                                    </p:set>
                                    <p:animEffect transition="in" filter="fade">
                                      <p:cBhvr>
                                        <p:cTn id="22" dur="500"/>
                                        <p:tgtEl>
                                          <p:spTgt spid="2652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5243"/>
                                        </p:tgtEl>
                                        <p:attrNameLst>
                                          <p:attrName>style.visibility</p:attrName>
                                        </p:attrNameLst>
                                      </p:cBhvr>
                                      <p:to>
                                        <p:strVal val="visible"/>
                                      </p:to>
                                    </p:set>
                                    <p:animEffect transition="in" filter="wipe(up)">
                                      <p:cBhvr>
                                        <p:cTn id="27" dur="500"/>
                                        <p:tgtEl>
                                          <p:spTgt spid="265243"/>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65244"/>
                                        </p:tgtEl>
                                        <p:attrNameLst>
                                          <p:attrName>style.visibility</p:attrName>
                                        </p:attrNameLst>
                                      </p:cBhvr>
                                      <p:to>
                                        <p:strVal val="visible"/>
                                      </p:to>
                                    </p:set>
                                    <p:animEffect transition="in" filter="strips(downLeft)">
                                      <p:cBhvr>
                                        <p:cTn id="30" dur="500"/>
                                        <p:tgtEl>
                                          <p:spTgt spid="26524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65242"/>
                                        </p:tgtEl>
                                        <p:attrNameLst>
                                          <p:attrName>style.visibility</p:attrName>
                                        </p:attrNameLst>
                                      </p:cBhvr>
                                      <p:to>
                                        <p:strVal val="visible"/>
                                      </p:to>
                                    </p:set>
                                    <p:animEffect transition="in" filter="wipe(right)">
                                      <p:cBhvr>
                                        <p:cTn id="33" dur="500"/>
                                        <p:tgtEl>
                                          <p:spTgt spid="265242"/>
                                        </p:tgtEl>
                                      </p:cBhvr>
                                    </p:animEffect>
                                  </p:childTnLst>
                                </p:cTn>
                              </p:par>
                            </p:childTnLst>
                          </p:cTn>
                        </p:par>
                        <p:par>
                          <p:cTn id="34" fill="hold">
                            <p:stCondLst>
                              <p:cond delay="500"/>
                            </p:stCondLst>
                            <p:childTnLst>
                              <p:par>
                                <p:cTn id="35" presetID="18" presetClass="entr" presetSubtype="1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5" grpId="0" animBg="1"/>
      <p:bldP spid="265242" grpId="0" animBg="1"/>
      <p:bldP spid="265243" grpId="0" animBg="1"/>
      <p:bldP spid="26524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267273" name="Text Box 9"/>
          <p:cNvSpPr txBox="1">
            <a:spLocks noChangeArrowheads="1"/>
          </p:cNvSpPr>
          <p:nvPr/>
        </p:nvSpPr>
        <p:spPr bwMode="auto">
          <a:xfrm>
            <a:off x="5995988" y="1779588"/>
            <a:ext cx="2292350" cy="2352675"/>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30000"/>
              </a:spcBef>
              <a:defRPr/>
            </a:pPr>
            <a:r>
              <a:rPr lang="en-US" sz="2600" b="1" i="1" dirty="0">
                <a:cs typeface="Arial" charset="0"/>
              </a:rPr>
              <a:t>S</a:t>
            </a:r>
            <a:r>
              <a:rPr lang="en-US" sz="2600" dirty="0">
                <a:cs typeface="Arial" charset="0"/>
              </a:rPr>
              <a:t> curve shifts to the right: </a:t>
            </a:r>
          </a:p>
          <a:p>
            <a:pPr>
              <a:lnSpc>
                <a:spcPct val="105000"/>
              </a:lnSpc>
              <a:spcBef>
                <a:spcPct val="30000"/>
              </a:spcBef>
              <a:defRPr/>
            </a:pPr>
            <a:r>
              <a:rPr lang="en-US" sz="2600" dirty="0">
                <a:cs typeface="Arial" charset="0"/>
              </a:rPr>
              <a:t>at each price, </a:t>
            </a:r>
            <a:br>
              <a:rPr lang="en-US" sz="2600" dirty="0">
                <a:cs typeface="Arial" charset="0"/>
              </a:rPr>
            </a:br>
            <a:r>
              <a:rPr lang="en-US" sz="2600" b="1" i="1" dirty="0">
                <a:cs typeface="Arial" charset="0"/>
              </a:rPr>
              <a:t>Q</a:t>
            </a:r>
            <a:r>
              <a:rPr lang="en-US" sz="2600" dirty="0">
                <a:cs typeface="Arial" charset="0"/>
              </a:rPr>
              <a:t> increases.</a:t>
            </a:r>
          </a:p>
        </p:txBody>
      </p:sp>
      <p:grpSp>
        <p:nvGrpSpPr>
          <p:cNvPr id="3" name="Group 10"/>
          <p:cNvGrpSpPr>
            <a:grpSpLocks/>
          </p:cNvGrpSpPr>
          <p:nvPr/>
        </p:nvGrpSpPr>
        <p:grpSpPr bwMode="auto">
          <a:xfrm>
            <a:off x="1846263" y="1741488"/>
            <a:ext cx="4714875" cy="3775075"/>
            <a:chOff x="2602" y="1083"/>
            <a:chExt cx="3055" cy="2115"/>
          </a:xfrm>
        </p:grpSpPr>
        <p:sp>
          <p:nvSpPr>
            <p:cNvPr id="52252" name="Line 11"/>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52253" name="Line 12"/>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52232" name="Text Box 13"/>
          <p:cNvSpPr txBox="1">
            <a:spLocks noChangeArrowheads="1"/>
          </p:cNvSpPr>
          <p:nvPr/>
        </p:nvSpPr>
        <p:spPr bwMode="auto">
          <a:xfrm>
            <a:off x="398463" y="1524000"/>
            <a:ext cx="1406525" cy="1096963"/>
          </a:xfrm>
          <a:prstGeom prst="rect">
            <a:avLst/>
          </a:prstGeom>
          <a:noFill/>
          <a:ln w="9525">
            <a:noFill/>
            <a:miter lim="800000"/>
            <a:headEnd/>
            <a:tailEnd/>
          </a:ln>
        </p:spPr>
        <p:txBody>
          <a:bodyPr>
            <a:spAutoFit/>
          </a:bodyPr>
          <a:lstStyle/>
          <a:p>
            <a:pPr algn="r">
              <a:spcBef>
                <a:spcPct val="50000"/>
              </a:spcBef>
            </a:pPr>
            <a:r>
              <a:rPr lang="en-US" sz="2200">
                <a:cs typeface="Arial" charset="0"/>
              </a:rPr>
              <a:t>Price of tax return software</a:t>
            </a:r>
          </a:p>
        </p:txBody>
      </p:sp>
      <p:sp>
        <p:nvSpPr>
          <p:cNvPr id="52233" name="Text Box 14"/>
          <p:cNvSpPr txBox="1">
            <a:spLocks noChangeArrowheads="1"/>
          </p:cNvSpPr>
          <p:nvPr/>
        </p:nvSpPr>
        <p:spPr bwMode="auto">
          <a:xfrm>
            <a:off x="4552950" y="5513388"/>
            <a:ext cx="2209800" cy="76200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tax return software</a:t>
            </a:r>
          </a:p>
        </p:txBody>
      </p:sp>
      <p:sp>
        <p:nvSpPr>
          <p:cNvPr id="52234" name="Line 15"/>
          <p:cNvSpPr>
            <a:spLocks noChangeShapeType="1"/>
          </p:cNvSpPr>
          <p:nvPr/>
        </p:nvSpPr>
        <p:spPr bwMode="auto">
          <a:xfrm rot="4500000">
            <a:off x="1938338" y="2465388"/>
            <a:ext cx="2241550" cy="2787650"/>
          </a:xfrm>
          <a:prstGeom prst="line">
            <a:avLst/>
          </a:prstGeom>
          <a:noFill/>
          <a:ln w="38100">
            <a:solidFill>
              <a:schemeClr val="tx1"/>
            </a:solidFill>
            <a:round/>
            <a:headEnd/>
            <a:tailEnd/>
          </a:ln>
        </p:spPr>
        <p:txBody>
          <a:bodyPr/>
          <a:lstStyle/>
          <a:p>
            <a:endParaRPr lang="en-US"/>
          </a:p>
        </p:txBody>
      </p:sp>
      <p:sp>
        <p:nvSpPr>
          <p:cNvPr id="52235" name="Text Box 16"/>
          <p:cNvSpPr txBox="1">
            <a:spLocks noChangeArrowheads="1"/>
          </p:cNvSpPr>
          <p:nvPr/>
        </p:nvSpPr>
        <p:spPr bwMode="auto">
          <a:xfrm>
            <a:off x="3897313" y="2009775"/>
            <a:ext cx="517525"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grpSp>
        <p:nvGrpSpPr>
          <p:cNvPr id="4" name="Group 17"/>
          <p:cNvGrpSpPr>
            <a:grpSpLocks/>
          </p:cNvGrpSpPr>
          <p:nvPr/>
        </p:nvGrpSpPr>
        <p:grpSpPr bwMode="auto">
          <a:xfrm>
            <a:off x="1851025" y="3175000"/>
            <a:ext cx="1711325" cy="2335213"/>
            <a:chOff x="357" y="2450"/>
            <a:chExt cx="795" cy="646"/>
          </a:xfrm>
        </p:grpSpPr>
        <p:sp>
          <p:nvSpPr>
            <p:cNvPr id="52250"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52251"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52237" name="Oval 20"/>
          <p:cNvSpPr>
            <a:spLocks noChangeArrowheads="1"/>
          </p:cNvSpPr>
          <p:nvPr/>
        </p:nvSpPr>
        <p:spPr bwMode="auto">
          <a:xfrm>
            <a:off x="3479800" y="3111500"/>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2238" name="Text Box 21"/>
          <p:cNvSpPr txBox="1">
            <a:spLocks noChangeArrowheads="1"/>
          </p:cNvSpPr>
          <p:nvPr/>
        </p:nvSpPr>
        <p:spPr bwMode="auto">
          <a:xfrm>
            <a:off x="1273175" y="2957513"/>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52239" name="Text Box 22"/>
          <p:cNvSpPr txBox="1">
            <a:spLocks noChangeArrowheads="1"/>
          </p:cNvSpPr>
          <p:nvPr/>
        </p:nvSpPr>
        <p:spPr bwMode="auto">
          <a:xfrm>
            <a:off x="3259138" y="5480050"/>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nvGrpSpPr>
          <p:cNvPr id="5" name="Group 23"/>
          <p:cNvGrpSpPr>
            <a:grpSpLocks/>
          </p:cNvGrpSpPr>
          <p:nvPr/>
        </p:nvGrpSpPr>
        <p:grpSpPr bwMode="auto">
          <a:xfrm>
            <a:off x="2573338" y="2058988"/>
            <a:ext cx="2787650" cy="2968625"/>
            <a:chOff x="1481" y="1297"/>
            <a:chExt cx="1756" cy="1870"/>
          </a:xfrm>
        </p:grpSpPr>
        <p:sp>
          <p:nvSpPr>
            <p:cNvPr id="52248" name="Text Box 24"/>
            <p:cNvSpPr txBox="1">
              <a:spLocks noChangeArrowheads="1"/>
            </p:cNvSpPr>
            <p:nvPr/>
          </p:nvSpPr>
          <p:spPr bwMode="auto">
            <a:xfrm>
              <a:off x="2855" y="1297"/>
              <a:ext cx="380" cy="269"/>
            </a:xfrm>
            <a:prstGeom prst="rect">
              <a:avLst/>
            </a:prstGeom>
            <a:noFill/>
            <a:ln w="9525">
              <a:noFill/>
              <a:miter lim="800000"/>
              <a:headEnd/>
              <a:tailEnd/>
            </a:ln>
          </p:spPr>
          <p:txBody>
            <a:bodyPr>
              <a:spAutoFit/>
            </a:bodyPr>
            <a:lstStyle/>
            <a:p>
              <a:pPr algn="ctr">
                <a:spcBef>
                  <a:spcPct val="50000"/>
                </a:spcBef>
              </a:pPr>
              <a:r>
                <a:rPr lang="en-US" sz="2200" b="1" i="1">
                  <a:solidFill>
                    <a:srgbClr val="A50021"/>
                  </a:solidFill>
                  <a:latin typeface="Tahoma" pitchFamily="34" charset="0"/>
                  <a:cs typeface="Arial" charset="0"/>
                </a:rPr>
                <a:t>S</a:t>
              </a:r>
              <a:r>
                <a:rPr lang="en-US" sz="2200" b="1" baseline="-25000">
                  <a:solidFill>
                    <a:srgbClr val="A50021"/>
                  </a:solidFill>
                  <a:latin typeface="Tahoma" pitchFamily="34" charset="0"/>
                  <a:cs typeface="Arial" charset="0"/>
                </a:rPr>
                <a:t>2</a:t>
              </a:r>
            </a:p>
          </p:txBody>
        </p:sp>
        <p:sp>
          <p:nvSpPr>
            <p:cNvPr id="52249" name="Line 25"/>
            <p:cNvSpPr>
              <a:spLocks noChangeShapeType="1"/>
            </p:cNvSpPr>
            <p:nvPr/>
          </p:nvSpPr>
          <p:spPr bwMode="auto">
            <a:xfrm rot="4500000">
              <a:off x="1653" y="1583"/>
              <a:ext cx="1412" cy="1756"/>
            </a:xfrm>
            <a:prstGeom prst="line">
              <a:avLst/>
            </a:prstGeom>
            <a:noFill/>
            <a:ln w="38100">
              <a:solidFill>
                <a:srgbClr val="CC0000"/>
              </a:solidFill>
              <a:round/>
              <a:headEnd/>
              <a:tailEnd/>
            </a:ln>
          </p:spPr>
          <p:txBody>
            <a:bodyPr/>
            <a:lstStyle/>
            <a:p>
              <a:endParaRPr lang="en-US"/>
            </a:p>
          </p:txBody>
        </p:sp>
      </p:grpSp>
      <p:grpSp>
        <p:nvGrpSpPr>
          <p:cNvPr id="6" name="Group 26"/>
          <p:cNvGrpSpPr>
            <a:grpSpLocks/>
          </p:cNvGrpSpPr>
          <p:nvPr/>
        </p:nvGrpSpPr>
        <p:grpSpPr bwMode="auto">
          <a:xfrm>
            <a:off x="3557588" y="3109913"/>
            <a:ext cx="1220787" cy="2781300"/>
            <a:chOff x="2101" y="1959"/>
            <a:chExt cx="769" cy="1752"/>
          </a:xfrm>
        </p:grpSpPr>
        <p:sp>
          <p:nvSpPr>
            <p:cNvPr id="52243" name="Text Box 27"/>
            <p:cNvSpPr txBox="1">
              <a:spLocks noChangeArrowheads="1"/>
            </p:cNvSpPr>
            <p:nvPr/>
          </p:nvSpPr>
          <p:spPr bwMode="auto">
            <a:xfrm>
              <a:off x="2490" y="3442"/>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grpSp>
          <p:nvGrpSpPr>
            <p:cNvPr id="7" name="Group 28"/>
            <p:cNvGrpSpPr>
              <a:grpSpLocks/>
            </p:cNvGrpSpPr>
            <p:nvPr/>
          </p:nvGrpSpPr>
          <p:grpSpPr bwMode="auto">
            <a:xfrm>
              <a:off x="2101" y="1998"/>
              <a:ext cx="598" cy="1471"/>
              <a:chOff x="357" y="2450"/>
              <a:chExt cx="795" cy="646"/>
            </a:xfrm>
          </p:grpSpPr>
          <p:sp>
            <p:nvSpPr>
              <p:cNvPr id="52246" name="Line 2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52247" name="Line 3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52245" name="Oval 31"/>
            <p:cNvSpPr>
              <a:spLocks noChangeArrowheads="1"/>
            </p:cNvSpPr>
            <p:nvPr/>
          </p:nvSpPr>
          <p:spPr bwMode="auto">
            <a:xfrm>
              <a:off x="2649" y="1959"/>
              <a:ext cx="88" cy="87"/>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grpSp>
      <p:sp>
        <p:nvSpPr>
          <p:cNvPr id="267296" name="Line 32"/>
          <p:cNvSpPr>
            <a:spLocks noChangeShapeType="1"/>
          </p:cNvSpPr>
          <p:nvPr/>
        </p:nvSpPr>
        <p:spPr bwMode="auto">
          <a:xfrm>
            <a:off x="3621088" y="3167063"/>
            <a:ext cx="823912" cy="0"/>
          </a:xfrm>
          <a:prstGeom prst="line">
            <a:avLst/>
          </a:prstGeom>
          <a:noFill/>
          <a:ln w="44450">
            <a:solidFill>
              <a:srgbClr val="CC0000"/>
            </a:solidFill>
            <a:round/>
            <a:headEnd/>
            <a:tailEnd type="triangle" w="lg" len="lg"/>
          </a:ln>
        </p:spPr>
        <p:txBody>
          <a:bodyPr/>
          <a:lstStyle/>
          <a:p>
            <a:endParaRPr lang="en-US"/>
          </a:p>
        </p:txBody>
      </p:sp>
      <p:sp>
        <p:nvSpPr>
          <p:cNvPr id="32"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33" name="TextBox 32"/>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35" name="Rectangle 4"/>
          <p:cNvSpPr>
            <a:spLocks noGrp="1" noChangeArrowheads="1"/>
          </p:cNvSpPr>
          <p:nvPr>
            <p:ph type="title"/>
          </p:nvPr>
        </p:nvSpPr>
        <p:spPr>
          <a:xfrm>
            <a:off x="533400" y="152400"/>
            <a:ext cx="8458200"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B.  Fall in cost of producing the software</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273"/>
                                        </p:tgtEl>
                                        <p:attrNameLst>
                                          <p:attrName>style.visibility</p:attrName>
                                        </p:attrNameLst>
                                      </p:cBhvr>
                                      <p:to>
                                        <p:strVal val="visible"/>
                                      </p:to>
                                    </p:set>
                                    <p:animEffect transition="in" filter="fade">
                                      <p:cBhvr>
                                        <p:cTn id="7" dur="500"/>
                                        <p:tgtEl>
                                          <p:spTgt spid="2672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7296"/>
                                        </p:tgtEl>
                                        <p:attrNameLst>
                                          <p:attrName>style.visibility</p:attrName>
                                        </p:attrNameLst>
                                      </p:cBhvr>
                                      <p:to>
                                        <p:strVal val="visible"/>
                                      </p:to>
                                    </p:set>
                                    <p:animEffect transition="in" filter="wipe(left)">
                                      <p:cBhvr>
                                        <p:cTn id="12" dur="500"/>
                                        <p:tgtEl>
                                          <p:spTgt spid="267296"/>
                                        </p:tgtEl>
                                      </p:cBhvr>
                                    </p:animEffect>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Right)">
                                      <p:cBhvr>
                                        <p:cTn id="16" dur="500"/>
                                        <p:tgtEl>
                                          <p:spTgt spid="5"/>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nimBg="1"/>
      <p:bldP spid="26729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4D5"/>
        </a:solidFill>
        <a:effectLst/>
      </p:bgPr>
    </p:bg>
    <p:spTree>
      <p:nvGrpSpPr>
        <p:cNvPr id="1" name=""/>
        <p:cNvGrpSpPr/>
        <p:nvPr/>
      </p:nvGrpSpPr>
      <p:grpSpPr>
        <a:xfrm>
          <a:off x="0" y="0"/>
          <a:ext cx="0" cy="0"/>
          <a:chOff x="0" y="0"/>
          <a:chExt cx="0" cy="0"/>
        </a:xfrm>
      </p:grpSpPr>
      <p:sp>
        <p:nvSpPr>
          <p:cNvPr id="269321" name="Text Box 9"/>
          <p:cNvSpPr txBox="1">
            <a:spLocks noChangeArrowheads="1"/>
          </p:cNvSpPr>
          <p:nvPr/>
        </p:nvSpPr>
        <p:spPr bwMode="auto">
          <a:xfrm>
            <a:off x="5226050" y="1984375"/>
            <a:ext cx="2962275" cy="224631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30000"/>
              </a:spcBef>
              <a:defRPr/>
            </a:pPr>
            <a:r>
              <a:rPr lang="en-US" sz="2600" dirty="0">
                <a:cs typeface="Arial" charset="0"/>
              </a:rPr>
              <a:t>This shifts the </a:t>
            </a:r>
            <a:r>
              <a:rPr lang="en-US" sz="2600" u="sng" dirty="0">
                <a:cs typeface="Arial" charset="0"/>
              </a:rPr>
              <a:t>demand</a:t>
            </a:r>
            <a:r>
              <a:rPr lang="en-US" sz="2600" dirty="0">
                <a:cs typeface="Arial" charset="0"/>
              </a:rPr>
              <a:t> curve for tax preparation software, not the supply curve. </a:t>
            </a:r>
          </a:p>
        </p:txBody>
      </p:sp>
      <p:grpSp>
        <p:nvGrpSpPr>
          <p:cNvPr id="3" name="Group 10"/>
          <p:cNvGrpSpPr>
            <a:grpSpLocks/>
          </p:cNvGrpSpPr>
          <p:nvPr/>
        </p:nvGrpSpPr>
        <p:grpSpPr bwMode="auto">
          <a:xfrm>
            <a:off x="398463" y="1524000"/>
            <a:ext cx="6364287" cy="4751388"/>
            <a:chOff x="111" y="960"/>
            <a:chExt cx="4009" cy="2993"/>
          </a:xfrm>
        </p:grpSpPr>
        <p:grpSp>
          <p:nvGrpSpPr>
            <p:cNvPr id="4" name="Group 11"/>
            <p:cNvGrpSpPr>
              <a:grpSpLocks/>
            </p:cNvGrpSpPr>
            <p:nvPr/>
          </p:nvGrpSpPr>
          <p:grpSpPr bwMode="auto">
            <a:xfrm>
              <a:off x="1023" y="1097"/>
              <a:ext cx="2970" cy="2378"/>
              <a:chOff x="2602" y="1083"/>
              <a:chExt cx="3055" cy="2115"/>
            </a:xfrm>
          </p:grpSpPr>
          <p:sp>
            <p:nvSpPr>
              <p:cNvPr id="53261" name="Line 12"/>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53262" name="Line 13"/>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53257" name="Text Box 14"/>
            <p:cNvSpPr txBox="1">
              <a:spLocks noChangeArrowheads="1"/>
            </p:cNvSpPr>
            <p:nvPr/>
          </p:nvSpPr>
          <p:spPr bwMode="auto">
            <a:xfrm>
              <a:off x="111" y="960"/>
              <a:ext cx="886" cy="691"/>
            </a:xfrm>
            <a:prstGeom prst="rect">
              <a:avLst/>
            </a:prstGeom>
            <a:noFill/>
            <a:ln w="9525">
              <a:noFill/>
              <a:miter lim="800000"/>
              <a:headEnd/>
              <a:tailEnd/>
            </a:ln>
          </p:spPr>
          <p:txBody>
            <a:bodyPr>
              <a:spAutoFit/>
            </a:bodyPr>
            <a:lstStyle/>
            <a:p>
              <a:pPr algn="r">
                <a:spcBef>
                  <a:spcPct val="50000"/>
                </a:spcBef>
              </a:pPr>
              <a:r>
                <a:rPr lang="en-US" sz="2200">
                  <a:cs typeface="Arial" charset="0"/>
                </a:rPr>
                <a:t>Price of tax return software</a:t>
              </a:r>
            </a:p>
          </p:txBody>
        </p:sp>
        <p:sp>
          <p:nvSpPr>
            <p:cNvPr id="53258" name="Text Box 15"/>
            <p:cNvSpPr txBox="1">
              <a:spLocks noChangeArrowheads="1"/>
            </p:cNvSpPr>
            <p:nvPr/>
          </p:nvSpPr>
          <p:spPr bwMode="auto">
            <a:xfrm>
              <a:off x="2728" y="3473"/>
              <a:ext cx="1392" cy="48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tax return software</a:t>
              </a:r>
            </a:p>
          </p:txBody>
        </p:sp>
        <p:sp>
          <p:nvSpPr>
            <p:cNvPr id="53259" name="Line 16"/>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p>
          </p:txBody>
        </p:sp>
        <p:sp>
          <p:nvSpPr>
            <p:cNvPr id="53260" name="Text Box 17"/>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grpSp>
      <p:sp>
        <p:nvSpPr>
          <p:cNvPr id="17"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8" name="TextBox 17"/>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20" name="Rectangle 4"/>
          <p:cNvSpPr>
            <a:spLocks noGrp="1" noChangeArrowheads="1"/>
          </p:cNvSpPr>
          <p:nvPr>
            <p:ph type="title"/>
          </p:nvPr>
        </p:nvSpPr>
        <p:spPr>
          <a:xfrm>
            <a:off x="533400" y="152400"/>
            <a:ext cx="8458200"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300" dirty="0" smtClean="0">
                <a:solidFill>
                  <a:srgbClr val="CC9900"/>
                </a:solidFill>
                <a:effectLst>
                  <a:outerShdw blurRad="38100" dist="38100" dir="2700000" algn="tl">
                    <a:srgbClr val="C0C0C0"/>
                  </a:outerShdw>
                </a:effectLst>
                <a:cs typeface="Arial" charset="0"/>
              </a:rPr>
              <a:t>C.  Professional preparers raise their price</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321"/>
                                        </p:tgtEl>
                                        <p:attrNameLst>
                                          <p:attrName>style.visibility</p:attrName>
                                        </p:attrNameLst>
                                      </p:cBhvr>
                                      <p:to>
                                        <p:strVal val="visible"/>
                                      </p:to>
                                    </p:set>
                                    <p:animEffect transition="in" filter="fade">
                                      <p:cBhvr>
                                        <p:cTn id="7" dur="500"/>
                                        <p:tgtEl>
                                          <p:spTgt spid="269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6146" name="Object 3"/>
            <p:cNvGraphicFramePr>
              <a:graphicFrameLocks noChangeAspect="1"/>
            </p:cNvGraphicFramePr>
            <p:nvPr/>
          </p:nvGraphicFramePr>
          <p:xfrm>
            <a:off x="175" y="910"/>
            <a:ext cx="3446" cy="3078"/>
          </p:xfrm>
          <a:graphic>
            <a:graphicData uri="http://schemas.openxmlformats.org/presentationml/2006/ole">
              <p:oleObj spid="_x0000_s12290" name="Chart" r:id="rId4" imgW="5800649" imgH="5181600" progId="Excel.Sheet.8">
                <p:embed/>
              </p:oleObj>
            </a:graphicData>
          </a:graphic>
        </p:graphicFrame>
        <p:sp>
          <p:nvSpPr>
            <p:cNvPr id="6164"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6165"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6150" name="Rectangle 6"/>
          <p:cNvSpPr>
            <a:spLocks noGrp="1" noChangeArrowheads="1"/>
          </p:cNvSpPr>
          <p:nvPr>
            <p:ph type="title" idx="4294967295"/>
          </p:nvPr>
        </p:nvSpPr>
        <p:spPr>
          <a:xfrm>
            <a:off x="457200" y="223838"/>
            <a:ext cx="8229600" cy="633412"/>
          </a:xfrm>
        </p:spPr>
        <p:txBody>
          <a:bodyPr>
            <a:normAutofit fontScale="90000"/>
          </a:bodyPr>
          <a:lstStyle/>
          <a:p>
            <a:pPr eaLnBrk="1" hangingPunct="1"/>
            <a:r>
              <a:rPr lang="en-US" sz="3600" smtClean="0"/>
              <a:t>Supply and Demand Together</a:t>
            </a:r>
          </a:p>
        </p:txBody>
      </p:sp>
      <p:grpSp>
        <p:nvGrpSpPr>
          <p:cNvPr id="3" name="Group 7"/>
          <p:cNvGrpSpPr>
            <a:grpSpLocks/>
          </p:cNvGrpSpPr>
          <p:nvPr/>
        </p:nvGrpSpPr>
        <p:grpSpPr bwMode="auto">
          <a:xfrm>
            <a:off x="1808163" y="1946275"/>
            <a:ext cx="2101850" cy="3660775"/>
            <a:chOff x="1139" y="1226"/>
            <a:chExt cx="1324" cy="2306"/>
          </a:xfrm>
        </p:grpSpPr>
        <p:sp>
          <p:nvSpPr>
            <p:cNvPr id="6162"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6163" name="Text Box 9"/>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10"/>
          <p:cNvGrpSpPr>
            <a:grpSpLocks/>
          </p:cNvGrpSpPr>
          <p:nvPr/>
        </p:nvGrpSpPr>
        <p:grpSpPr bwMode="auto">
          <a:xfrm>
            <a:off x="1327150" y="1944688"/>
            <a:ext cx="3367088" cy="3665537"/>
            <a:chOff x="836" y="1225"/>
            <a:chExt cx="2121" cy="2309"/>
          </a:xfrm>
        </p:grpSpPr>
        <p:sp>
          <p:nvSpPr>
            <p:cNvPr id="6160"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6161" name="Text Box 12"/>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2653" name="Text Box 13"/>
          <p:cNvSpPr txBox="1">
            <a:spLocks noChangeArrowheads="1"/>
          </p:cNvSpPr>
          <p:nvPr/>
        </p:nvSpPr>
        <p:spPr bwMode="auto">
          <a:xfrm>
            <a:off x="5295900" y="1754188"/>
            <a:ext cx="3170238" cy="2682875"/>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50000"/>
              </a:spcBef>
            </a:pPr>
            <a:r>
              <a:rPr lang="en-US" sz="2700" b="1" dirty="0">
                <a:solidFill>
                  <a:srgbClr val="CC0000"/>
                </a:solidFill>
                <a:cs typeface="Arial" charset="0"/>
              </a:rPr>
              <a:t>Equilibrium</a:t>
            </a:r>
            <a:r>
              <a:rPr lang="en-US" sz="2700" dirty="0">
                <a:cs typeface="Arial" charset="0"/>
              </a:rPr>
              <a:t>:  </a:t>
            </a:r>
            <a:br>
              <a:rPr lang="en-US" sz="2700" dirty="0">
                <a:cs typeface="Arial" charset="0"/>
              </a:rPr>
            </a:br>
            <a:r>
              <a:rPr lang="en-US" sz="2700" b="1" i="1" dirty="0">
                <a:cs typeface="Arial" charset="0"/>
              </a:rPr>
              <a:t>P</a:t>
            </a:r>
            <a:r>
              <a:rPr lang="en-US" sz="2700" dirty="0">
                <a:cs typeface="Arial" charset="0"/>
              </a:rPr>
              <a:t>  has reached </a:t>
            </a:r>
            <a:br>
              <a:rPr lang="en-US" sz="2700" dirty="0">
                <a:cs typeface="Arial" charset="0"/>
              </a:rPr>
            </a:br>
            <a:r>
              <a:rPr lang="en-US" sz="2700" dirty="0">
                <a:cs typeface="Arial" charset="0"/>
              </a:rPr>
              <a:t>the level where </a:t>
            </a:r>
            <a:br>
              <a:rPr lang="en-US" sz="2700" dirty="0">
                <a:cs typeface="Arial" charset="0"/>
              </a:rPr>
            </a:br>
            <a:r>
              <a:rPr lang="en-US" sz="2700" dirty="0">
                <a:cs typeface="Arial" charset="0"/>
              </a:rPr>
              <a:t>quantity supplied equals </a:t>
            </a:r>
            <a:br>
              <a:rPr lang="en-US" sz="2700" dirty="0">
                <a:cs typeface="Arial" charset="0"/>
              </a:rPr>
            </a:br>
            <a:r>
              <a:rPr lang="en-US" sz="2700" dirty="0">
                <a:cs typeface="Arial" charset="0"/>
              </a:rPr>
              <a:t>quantity demanded </a:t>
            </a:r>
          </a:p>
        </p:txBody>
      </p:sp>
      <p:grpSp>
        <p:nvGrpSpPr>
          <p:cNvPr id="5" name="Group 14"/>
          <p:cNvGrpSpPr>
            <a:grpSpLocks/>
          </p:cNvGrpSpPr>
          <p:nvPr/>
        </p:nvGrpSpPr>
        <p:grpSpPr bwMode="auto">
          <a:xfrm>
            <a:off x="1319213" y="3833813"/>
            <a:ext cx="1676400" cy="1781175"/>
            <a:chOff x="831" y="2415"/>
            <a:chExt cx="1056" cy="1122"/>
          </a:xfrm>
        </p:grpSpPr>
        <p:grpSp>
          <p:nvGrpSpPr>
            <p:cNvPr id="6" name="Group 15"/>
            <p:cNvGrpSpPr>
              <a:grpSpLocks/>
            </p:cNvGrpSpPr>
            <p:nvPr/>
          </p:nvGrpSpPr>
          <p:grpSpPr bwMode="auto">
            <a:xfrm>
              <a:off x="831" y="2461"/>
              <a:ext cx="1013" cy="1076"/>
              <a:chOff x="357" y="2450"/>
              <a:chExt cx="795" cy="646"/>
            </a:xfrm>
          </p:grpSpPr>
          <p:sp>
            <p:nvSpPr>
              <p:cNvPr id="6158" name="Line 16"/>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p>
            </p:txBody>
          </p:sp>
          <p:sp>
            <p:nvSpPr>
              <p:cNvPr id="6159" name="Line 17"/>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p>
            </p:txBody>
          </p:sp>
        </p:grpSp>
        <p:sp>
          <p:nvSpPr>
            <p:cNvPr id="6157" name="Oval 18"/>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6155"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animEffect transition="in" filter="fade">
                                      <p:cBhvr>
                                        <p:cTn id="7" dur="500"/>
                                        <p:tgtEl>
                                          <p:spTgt spid="11265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08163" y="1946275"/>
            <a:ext cx="2101850" cy="3660775"/>
            <a:chOff x="1139" y="1226"/>
            <a:chExt cx="1324" cy="2306"/>
          </a:xfrm>
        </p:grpSpPr>
        <p:sp>
          <p:nvSpPr>
            <p:cNvPr id="7225" name="Line 3"/>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7226" name="Text Box 4"/>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3" name="Group 5"/>
          <p:cNvGrpSpPr>
            <a:grpSpLocks/>
          </p:cNvGrpSpPr>
          <p:nvPr/>
        </p:nvGrpSpPr>
        <p:grpSpPr bwMode="auto">
          <a:xfrm>
            <a:off x="1327150" y="1944688"/>
            <a:ext cx="3367088" cy="3665537"/>
            <a:chOff x="836" y="1225"/>
            <a:chExt cx="2121" cy="2309"/>
          </a:xfrm>
        </p:grpSpPr>
        <p:sp>
          <p:nvSpPr>
            <p:cNvPr id="7223" name="Line 6"/>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7224" name="Text Box 7"/>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grpSp>
        <p:nvGrpSpPr>
          <p:cNvPr id="4" name="Group 8"/>
          <p:cNvGrpSpPr>
            <a:grpSpLocks/>
          </p:cNvGrpSpPr>
          <p:nvPr/>
        </p:nvGrpSpPr>
        <p:grpSpPr bwMode="auto">
          <a:xfrm>
            <a:off x="277813" y="1444625"/>
            <a:ext cx="5513387" cy="4886325"/>
            <a:chOff x="175" y="910"/>
            <a:chExt cx="3473" cy="3078"/>
          </a:xfrm>
        </p:grpSpPr>
        <p:graphicFrame>
          <p:nvGraphicFramePr>
            <p:cNvPr id="7170" name="Object 9"/>
            <p:cNvGraphicFramePr>
              <a:graphicFrameLocks noChangeAspect="1"/>
            </p:cNvGraphicFramePr>
            <p:nvPr/>
          </p:nvGraphicFramePr>
          <p:xfrm>
            <a:off x="175" y="910"/>
            <a:ext cx="3446" cy="3078"/>
          </p:xfrm>
          <a:graphic>
            <a:graphicData uri="http://schemas.openxmlformats.org/presentationml/2006/ole">
              <p:oleObj spid="_x0000_s13314" name="Chart" r:id="rId4" imgW="5800649" imgH="5181600" progId="Excel.Sheet.8">
                <p:embed/>
              </p:oleObj>
            </a:graphicData>
          </a:graphic>
        </p:graphicFrame>
        <p:sp>
          <p:nvSpPr>
            <p:cNvPr id="7221" name="Text Box 10"/>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7222" name="Text Box 11"/>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113676" name="Rectangle 12"/>
          <p:cNvSpPr>
            <a:spLocks noGrp="1" noChangeArrowheads="1"/>
          </p:cNvSpPr>
          <p:nvPr>
            <p:ph type="title" idx="4294967295"/>
          </p:nvPr>
        </p:nvSpPr>
        <p:spPr>
          <a:xfrm>
            <a:off x="569913" y="284163"/>
            <a:ext cx="6103937" cy="622300"/>
          </a:xfrm>
        </p:spPr>
        <p:txBody>
          <a:bodyPr/>
          <a:lstStyle/>
          <a:p>
            <a:pPr algn="l" eaLnBrk="1" hangingPunct="1"/>
            <a:r>
              <a:rPr lang="en-US" sz="3100" smtClean="0">
                <a:solidFill>
                  <a:srgbClr val="CC0000"/>
                </a:solidFill>
              </a:rPr>
              <a:t>Equilibrium price:</a:t>
            </a:r>
          </a:p>
        </p:txBody>
      </p:sp>
      <p:graphicFrame>
        <p:nvGraphicFramePr>
          <p:cNvPr id="113677" name="Group 13"/>
          <p:cNvGraphicFramePr>
            <a:graphicFrameLocks noGrp="1"/>
          </p:cNvGraphicFramePr>
          <p:nvPr/>
        </p:nvGraphicFramePr>
        <p:xfrm>
          <a:off x="6173788" y="2070100"/>
          <a:ext cx="2293937" cy="3836416"/>
        </p:xfrm>
        <a:graphic>
          <a:graphicData uri="http://schemas.openxmlformats.org/drawingml/2006/table">
            <a:tbl>
              <a:tblPr/>
              <a:tblGrid>
                <a:gridCol w="701675"/>
                <a:gridCol w="869950"/>
                <a:gridCol w="72231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sp>
        <p:nvSpPr>
          <p:cNvPr id="113731" name="Text Box 67"/>
          <p:cNvSpPr txBox="1">
            <a:spLocks noChangeArrowheads="1"/>
          </p:cNvSpPr>
          <p:nvPr/>
        </p:nvSpPr>
        <p:spPr bwMode="auto">
          <a:xfrm>
            <a:off x="1522413" y="754063"/>
            <a:ext cx="6432550" cy="914400"/>
          </a:xfrm>
          <a:prstGeom prst="rect">
            <a:avLst/>
          </a:prstGeom>
          <a:noFill/>
          <a:ln w="9525">
            <a:noFill/>
            <a:miter lim="800000"/>
            <a:headEnd/>
            <a:tailEnd/>
          </a:ln>
        </p:spPr>
        <p:txBody>
          <a:bodyPr>
            <a:spAutoFit/>
          </a:bodyPr>
          <a:lstStyle/>
          <a:p>
            <a:pPr>
              <a:spcBef>
                <a:spcPct val="50000"/>
              </a:spcBef>
            </a:pPr>
            <a:r>
              <a:rPr lang="en-US" sz="2700">
                <a:cs typeface="Arial" charset="0"/>
              </a:rPr>
              <a:t>the price that equates quantity supplied with quantity demanded</a:t>
            </a:r>
          </a:p>
        </p:txBody>
      </p:sp>
      <p:grpSp>
        <p:nvGrpSpPr>
          <p:cNvPr id="5" name="Group 68"/>
          <p:cNvGrpSpPr>
            <a:grpSpLocks/>
          </p:cNvGrpSpPr>
          <p:nvPr/>
        </p:nvGrpSpPr>
        <p:grpSpPr bwMode="auto">
          <a:xfrm>
            <a:off x="1319213" y="3833813"/>
            <a:ext cx="1676400" cy="1781175"/>
            <a:chOff x="831" y="2415"/>
            <a:chExt cx="1056" cy="1122"/>
          </a:xfrm>
        </p:grpSpPr>
        <p:grpSp>
          <p:nvGrpSpPr>
            <p:cNvPr id="6" name="Group 69"/>
            <p:cNvGrpSpPr>
              <a:grpSpLocks/>
            </p:cNvGrpSpPr>
            <p:nvPr/>
          </p:nvGrpSpPr>
          <p:grpSpPr bwMode="auto">
            <a:xfrm>
              <a:off x="831" y="2461"/>
              <a:ext cx="1013" cy="1076"/>
              <a:chOff x="357" y="2450"/>
              <a:chExt cx="795" cy="646"/>
            </a:xfrm>
          </p:grpSpPr>
          <p:sp>
            <p:nvSpPr>
              <p:cNvPr id="7219" name="Line 70"/>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p>
            </p:txBody>
          </p:sp>
          <p:sp>
            <p:nvSpPr>
              <p:cNvPr id="7220" name="Line 71"/>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p>
            </p:txBody>
          </p:sp>
        </p:grpSp>
        <p:sp>
          <p:nvSpPr>
            <p:cNvPr id="7218" name="Oval 72"/>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73"/>
          <p:cNvGrpSpPr>
            <a:grpSpLocks/>
          </p:cNvGrpSpPr>
          <p:nvPr/>
        </p:nvGrpSpPr>
        <p:grpSpPr bwMode="auto">
          <a:xfrm>
            <a:off x="309563" y="3702050"/>
            <a:ext cx="6419850" cy="727075"/>
            <a:chOff x="195" y="2332"/>
            <a:chExt cx="4044" cy="458"/>
          </a:xfrm>
        </p:grpSpPr>
        <p:sp>
          <p:nvSpPr>
            <p:cNvPr id="7215" name="Rectangle 74"/>
            <p:cNvSpPr>
              <a:spLocks noChangeArrowheads="1"/>
            </p:cNvSpPr>
            <p:nvPr/>
          </p:nvSpPr>
          <p:spPr bwMode="auto">
            <a:xfrm>
              <a:off x="195" y="2332"/>
              <a:ext cx="529" cy="242"/>
            </a:xfrm>
            <a:prstGeom prst="rect">
              <a:avLst/>
            </a:prstGeom>
            <a:noFill/>
            <a:ln w="12700">
              <a:solidFill>
                <a:srgbClr val="FF0000"/>
              </a:solidFill>
              <a:miter lim="800000"/>
              <a:headEnd/>
              <a:tailEnd/>
            </a:ln>
          </p:spPr>
          <p:txBody>
            <a:bodyPr wrap="none" anchor="ctr"/>
            <a:lstStyle/>
            <a:p>
              <a:endParaRPr lang="en-US">
                <a:cs typeface="Arial" charset="0"/>
              </a:endParaRPr>
            </a:p>
          </p:txBody>
        </p:sp>
        <p:sp>
          <p:nvSpPr>
            <p:cNvPr id="7216" name="Rectangle 75"/>
            <p:cNvSpPr>
              <a:spLocks noChangeArrowheads="1"/>
            </p:cNvSpPr>
            <p:nvPr/>
          </p:nvSpPr>
          <p:spPr bwMode="auto">
            <a:xfrm>
              <a:off x="3979" y="2552"/>
              <a:ext cx="260" cy="238"/>
            </a:xfrm>
            <a:prstGeom prst="rect">
              <a:avLst/>
            </a:prstGeom>
            <a:noFill/>
            <a:ln w="12700">
              <a:solidFill>
                <a:srgbClr val="FF0000"/>
              </a:solidFill>
              <a:miter lim="800000"/>
              <a:headEnd/>
              <a:tailEnd/>
            </a:ln>
          </p:spPr>
          <p:txBody>
            <a:bodyPr wrap="none" anchor="ctr"/>
            <a:lstStyle/>
            <a:p>
              <a:endParaRPr lang="en-US">
                <a:cs typeface="Arial" charset="0"/>
              </a:endParaRPr>
            </a:p>
          </p:txBody>
        </p:sp>
      </p:grpSp>
      <p:sp>
        <p:nvSpPr>
          <p:cNvPr id="7214"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76"/>
                                        </p:tgtEl>
                                        <p:attrNameLst>
                                          <p:attrName>style.visibility</p:attrName>
                                        </p:attrNameLst>
                                      </p:cBhvr>
                                      <p:to>
                                        <p:strVal val="visible"/>
                                      </p:to>
                                    </p:set>
                                    <p:animEffect transition="in" filter="wipe(left)">
                                      <p:cBhvr>
                                        <p:cTn id="7" dur="500"/>
                                        <p:tgtEl>
                                          <p:spTgt spid="1136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731"/>
                                        </p:tgtEl>
                                        <p:attrNameLst>
                                          <p:attrName>style.visibility</p:attrName>
                                        </p:attrNameLst>
                                      </p:cBhvr>
                                      <p:to>
                                        <p:strVal val="visible"/>
                                      </p:to>
                                    </p:set>
                                    <p:animEffect transition="in" filter="wipe(left)">
                                      <p:cBhvr>
                                        <p:cTn id="10" dur="500"/>
                                        <p:tgtEl>
                                          <p:spTgt spid="1137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p:bldP spid="1137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lstStyle/>
          <a:p>
            <a:pPr eaLnBrk="1" hangingPunct="1"/>
            <a:r>
              <a:rPr lang="en-US" smtClean="0"/>
              <a:t>Demand</a:t>
            </a:r>
          </a:p>
        </p:txBody>
      </p:sp>
      <p:sp>
        <p:nvSpPr>
          <p:cNvPr id="24581" name="Rectangle 3"/>
          <p:cNvSpPr>
            <a:spLocks noGrp="1" noChangeArrowheads="1"/>
          </p:cNvSpPr>
          <p:nvPr>
            <p:ph type="body" idx="4294967295"/>
          </p:nvPr>
        </p:nvSpPr>
        <p:spPr/>
        <p:txBody>
          <a:bodyPr/>
          <a:lstStyle/>
          <a:p>
            <a:pPr eaLnBrk="1" hangingPunct="1"/>
            <a:r>
              <a:rPr lang="en-US" dirty="0" smtClean="0"/>
              <a:t>The </a:t>
            </a:r>
            <a:r>
              <a:rPr lang="en-US" b="1" dirty="0" smtClean="0">
                <a:solidFill>
                  <a:srgbClr val="FF0000"/>
                </a:solidFill>
              </a:rPr>
              <a:t>quantity demanded</a:t>
            </a:r>
            <a:r>
              <a:rPr lang="en-US" dirty="0" smtClean="0"/>
              <a:t> of any good is the amount of the good that buyers are willing and able to purchase. </a:t>
            </a:r>
          </a:p>
          <a:p>
            <a:pPr eaLnBrk="1" hangingPunct="1"/>
            <a:r>
              <a:rPr lang="en-US" b="1" dirty="0" smtClean="0">
                <a:solidFill>
                  <a:srgbClr val="FF0000"/>
                </a:solidFill>
              </a:rPr>
              <a:t>Law of demand</a:t>
            </a:r>
            <a:r>
              <a:rPr lang="en-US" dirty="0" smtClean="0"/>
              <a:t>:  the claim that the quantity demanded of a good falls when the price of the good rises, other things equal  </a:t>
            </a:r>
          </a:p>
        </p:txBody>
      </p:sp>
      <p:sp>
        <p:nvSpPr>
          <p:cNvPr id="245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08163" y="1946275"/>
            <a:ext cx="2101850" cy="3660775"/>
            <a:chOff x="1139" y="1226"/>
            <a:chExt cx="1324" cy="2306"/>
          </a:xfrm>
        </p:grpSpPr>
        <p:sp>
          <p:nvSpPr>
            <p:cNvPr id="8249" name="Line 3"/>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8250" name="Text Box 4"/>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3" name="Group 5"/>
          <p:cNvGrpSpPr>
            <a:grpSpLocks/>
          </p:cNvGrpSpPr>
          <p:nvPr/>
        </p:nvGrpSpPr>
        <p:grpSpPr bwMode="auto">
          <a:xfrm>
            <a:off x="1327150" y="1944688"/>
            <a:ext cx="3367088" cy="3665537"/>
            <a:chOff x="836" y="1225"/>
            <a:chExt cx="2121" cy="2309"/>
          </a:xfrm>
        </p:grpSpPr>
        <p:sp>
          <p:nvSpPr>
            <p:cNvPr id="8247" name="Line 6"/>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8248" name="Text Box 7"/>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grpSp>
        <p:nvGrpSpPr>
          <p:cNvPr id="4" name="Group 8"/>
          <p:cNvGrpSpPr>
            <a:grpSpLocks/>
          </p:cNvGrpSpPr>
          <p:nvPr/>
        </p:nvGrpSpPr>
        <p:grpSpPr bwMode="auto">
          <a:xfrm>
            <a:off x="277813" y="1444625"/>
            <a:ext cx="5513387" cy="4886325"/>
            <a:chOff x="175" y="910"/>
            <a:chExt cx="3473" cy="3078"/>
          </a:xfrm>
        </p:grpSpPr>
        <p:graphicFrame>
          <p:nvGraphicFramePr>
            <p:cNvPr id="8194" name="Object 9"/>
            <p:cNvGraphicFramePr>
              <a:graphicFrameLocks noChangeAspect="1"/>
            </p:cNvGraphicFramePr>
            <p:nvPr/>
          </p:nvGraphicFramePr>
          <p:xfrm>
            <a:off x="175" y="910"/>
            <a:ext cx="3446" cy="3078"/>
          </p:xfrm>
          <a:graphic>
            <a:graphicData uri="http://schemas.openxmlformats.org/presentationml/2006/ole">
              <p:oleObj spid="_x0000_s14338" name="Chart" r:id="rId4" imgW="5800649" imgH="5181600" progId="Excel.Sheet.8">
                <p:embed/>
              </p:oleObj>
            </a:graphicData>
          </a:graphic>
        </p:graphicFrame>
        <p:sp>
          <p:nvSpPr>
            <p:cNvPr id="8245" name="Text Box 10"/>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8246" name="Text Box 11"/>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114700" name="Rectangle 12"/>
          <p:cNvSpPr>
            <a:spLocks noGrp="1" noChangeArrowheads="1"/>
          </p:cNvSpPr>
          <p:nvPr>
            <p:ph type="title" idx="4294967295"/>
          </p:nvPr>
        </p:nvSpPr>
        <p:spPr>
          <a:xfrm>
            <a:off x="571500" y="280988"/>
            <a:ext cx="6586538" cy="622300"/>
          </a:xfrm>
        </p:spPr>
        <p:txBody>
          <a:bodyPr/>
          <a:lstStyle/>
          <a:p>
            <a:pPr algn="l" eaLnBrk="1" hangingPunct="1"/>
            <a:r>
              <a:rPr lang="en-US" sz="3100" smtClean="0">
                <a:solidFill>
                  <a:srgbClr val="CC0000"/>
                </a:solidFill>
              </a:rPr>
              <a:t>Equilibrium quantity:</a:t>
            </a:r>
          </a:p>
        </p:txBody>
      </p:sp>
      <p:graphicFrame>
        <p:nvGraphicFramePr>
          <p:cNvPr id="114701" name="Group 13"/>
          <p:cNvGraphicFramePr>
            <a:graphicFrameLocks noGrp="1"/>
          </p:cNvGraphicFramePr>
          <p:nvPr/>
        </p:nvGraphicFramePr>
        <p:xfrm>
          <a:off x="6173788" y="2070100"/>
          <a:ext cx="2293937" cy="3836416"/>
        </p:xfrm>
        <a:graphic>
          <a:graphicData uri="http://schemas.openxmlformats.org/drawingml/2006/table">
            <a:tbl>
              <a:tblPr/>
              <a:tblGrid>
                <a:gridCol w="701675"/>
                <a:gridCol w="869950"/>
                <a:gridCol w="72231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sp>
        <p:nvSpPr>
          <p:cNvPr id="114755" name="Text Box 67"/>
          <p:cNvSpPr txBox="1">
            <a:spLocks noChangeArrowheads="1"/>
          </p:cNvSpPr>
          <p:nvPr/>
        </p:nvSpPr>
        <p:spPr bwMode="auto">
          <a:xfrm>
            <a:off x="1512888" y="758825"/>
            <a:ext cx="7270750" cy="914400"/>
          </a:xfrm>
          <a:prstGeom prst="rect">
            <a:avLst/>
          </a:prstGeom>
          <a:noFill/>
          <a:ln w="9525">
            <a:noFill/>
            <a:miter lim="800000"/>
            <a:headEnd/>
            <a:tailEnd/>
          </a:ln>
        </p:spPr>
        <p:txBody>
          <a:bodyPr>
            <a:spAutoFit/>
          </a:bodyPr>
          <a:lstStyle/>
          <a:p>
            <a:pPr>
              <a:spcBef>
                <a:spcPct val="50000"/>
              </a:spcBef>
            </a:pPr>
            <a:r>
              <a:rPr lang="en-US" sz="2700">
                <a:cs typeface="Arial" charset="0"/>
              </a:rPr>
              <a:t>the quantity supplied and quantity demanded at the equilibrium price</a:t>
            </a:r>
          </a:p>
        </p:txBody>
      </p:sp>
      <p:grpSp>
        <p:nvGrpSpPr>
          <p:cNvPr id="5" name="Group 68"/>
          <p:cNvGrpSpPr>
            <a:grpSpLocks/>
          </p:cNvGrpSpPr>
          <p:nvPr/>
        </p:nvGrpSpPr>
        <p:grpSpPr bwMode="auto">
          <a:xfrm>
            <a:off x="1319213" y="3833813"/>
            <a:ext cx="1676400" cy="1781175"/>
            <a:chOff x="831" y="2415"/>
            <a:chExt cx="1056" cy="1122"/>
          </a:xfrm>
        </p:grpSpPr>
        <p:grpSp>
          <p:nvGrpSpPr>
            <p:cNvPr id="6" name="Group 69"/>
            <p:cNvGrpSpPr>
              <a:grpSpLocks/>
            </p:cNvGrpSpPr>
            <p:nvPr/>
          </p:nvGrpSpPr>
          <p:grpSpPr bwMode="auto">
            <a:xfrm>
              <a:off x="831" y="2461"/>
              <a:ext cx="1013" cy="1076"/>
              <a:chOff x="357" y="2450"/>
              <a:chExt cx="795" cy="646"/>
            </a:xfrm>
          </p:grpSpPr>
          <p:sp>
            <p:nvSpPr>
              <p:cNvPr id="8243" name="Line 70"/>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p>
            </p:txBody>
          </p:sp>
          <p:sp>
            <p:nvSpPr>
              <p:cNvPr id="8244" name="Line 71"/>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p>
            </p:txBody>
          </p:sp>
        </p:grpSp>
        <p:sp>
          <p:nvSpPr>
            <p:cNvPr id="8242" name="Oval 72"/>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7" name="Group 73"/>
          <p:cNvGrpSpPr>
            <a:grpSpLocks/>
          </p:cNvGrpSpPr>
          <p:nvPr/>
        </p:nvGrpSpPr>
        <p:grpSpPr bwMode="auto">
          <a:xfrm>
            <a:off x="2708275" y="4051300"/>
            <a:ext cx="5672138" cy="2168525"/>
            <a:chOff x="1706" y="2552"/>
            <a:chExt cx="3573" cy="1366"/>
          </a:xfrm>
        </p:grpSpPr>
        <p:sp>
          <p:nvSpPr>
            <p:cNvPr id="8239" name="Rectangle 74"/>
            <p:cNvSpPr>
              <a:spLocks noChangeArrowheads="1"/>
            </p:cNvSpPr>
            <p:nvPr/>
          </p:nvSpPr>
          <p:spPr bwMode="auto">
            <a:xfrm>
              <a:off x="1706" y="3676"/>
              <a:ext cx="278" cy="242"/>
            </a:xfrm>
            <a:prstGeom prst="rect">
              <a:avLst/>
            </a:prstGeom>
            <a:noFill/>
            <a:ln w="12700">
              <a:solidFill>
                <a:srgbClr val="FF0000"/>
              </a:solidFill>
              <a:miter lim="800000"/>
              <a:headEnd/>
              <a:tailEnd/>
            </a:ln>
          </p:spPr>
          <p:txBody>
            <a:bodyPr wrap="none" anchor="ctr"/>
            <a:lstStyle/>
            <a:p>
              <a:endParaRPr lang="en-US">
                <a:cs typeface="Arial" charset="0"/>
              </a:endParaRPr>
            </a:p>
          </p:txBody>
        </p:sp>
        <p:sp>
          <p:nvSpPr>
            <p:cNvPr id="8240" name="Rectangle 75"/>
            <p:cNvSpPr>
              <a:spLocks noChangeArrowheads="1"/>
            </p:cNvSpPr>
            <p:nvPr/>
          </p:nvSpPr>
          <p:spPr bwMode="auto">
            <a:xfrm>
              <a:off x="4433" y="2552"/>
              <a:ext cx="846" cy="238"/>
            </a:xfrm>
            <a:prstGeom prst="rect">
              <a:avLst/>
            </a:prstGeom>
            <a:noFill/>
            <a:ln w="12700">
              <a:solidFill>
                <a:srgbClr val="FF0000"/>
              </a:solidFill>
              <a:miter lim="800000"/>
              <a:headEnd/>
              <a:tailEnd/>
            </a:ln>
          </p:spPr>
          <p:txBody>
            <a:bodyPr wrap="none" anchor="ctr"/>
            <a:lstStyle/>
            <a:p>
              <a:endParaRPr lang="en-US">
                <a:cs typeface="Arial" charset="0"/>
              </a:endParaRPr>
            </a:p>
          </p:txBody>
        </p:sp>
      </p:grpSp>
      <p:sp>
        <p:nvSpPr>
          <p:cNvPr id="8238"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700"/>
                                        </p:tgtEl>
                                        <p:attrNameLst>
                                          <p:attrName>style.visibility</p:attrName>
                                        </p:attrNameLst>
                                      </p:cBhvr>
                                      <p:to>
                                        <p:strVal val="visible"/>
                                      </p:to>
                                    </p:set>
                                    <p:animEffect transition="in" filter="wipe(left)">
                                      <p:cBhvr>
                                        <p:cTn id="7" dur="500"/>
                                        <p:tgtEl>
                                          <p:spTgt spid="1147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755"/>
                                        </p:tgtEl>
                                        <p:attrNameLst>
                                          <p:attrName>style.visibility</p:attrName>
                                        </p:attrNameLst>
                                      </p:cBhvr>
                                      <p:to>
                                        <p:strVal val="visible"/>
                                      </p:to>
                                    </p:set>
                                    <p:animEffect transition="in" filter="wipe(left)">
                                      <p:cBhvr>
                                        <p:cTn id="10" dur="500"/>
                                        <p:tgtEl>
                                          <p:spTgt spid="1147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p:bldP spid="1147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9218" name="Object 3"/>
            <p:cNvGraphicFramePr>
              <a:graphicFrameLocks noChangeAspect="1"/>
            </p:cNvGraphicFramePr>
            <p:nvPr/>
          </p:nvGraphicFramePr>
          <p:xfrm>
            <a:off x="175" y="910"/>
            <a:ext cx="3446" cy="3078"/>
          </p:xfrm>
          <a:graphic>
            <a:graphicData uri="http://schemas.openxmlformats.org/presentationml/2006/ole">
              <p:oleObj spid="_x0000_s15362" name="Chart" r:id="rId4" imgW="5800649" imgH="5181600" progId="Excel.Sheet.8">
                <p:embed/>
              </p:oleObj>
            </a:graphicData>
          </a:graphic>
        </p:graphicFrame>
        <p:sp>
          <p:nvSpPr>
            <p:cNvPr id="9244"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9245"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3" name="Group 6"/>
          <p:cNvGrpSpPr>
            <a:grpSpLocks/>
          </p:cNvGrpSpPr>
          <p:nvPr/>
        </p:nvGrpSpPr>
        <p:grpSpPr bwMode="auto">
          <a:xfrm>
            <a:off x="1808163" y="1946275"/>
            <a:ext cx="2101850" cy="3660775"/>
            <a:chOff x="1139" y="1226"/>
            <a:chExt cx="1324" cy="2306"/>
          </a:xfrm>
        </p:grpSpPr>
        <p:sp>
          <p:nvSpPr>
            <p:cNvPr id="9242"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9243"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9"/>
          <p:cNvGrpSpPr>
            <a:grpSpLocks/>
          </p:cNvGrpSpPr>
          <p:nvPr/>
        </p:nvGrpSpPr>
        <p:grpSpPr bwMode="auto">
          <a:xfrm>
            <a:off x="1327150" y="1944688"/>
            <a:ext cx="3367088" cy="3665537"/>
            <a:chOff x="836" y="1225"/>
            <a:chExt cx="2121" cy="2309"/>
          </a:xfrm>
        </p:grpSpPr>
        <p:sp>
          <p:nvSpPr>
            <p:cNvPr id="9240"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9241"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5724" name="Line 12"/>
          <p:cNvSpPr>
            <a:spLocks noChangeShapeType="1"/>
          </p:cNvSpPr>
          <p:nvPr/>
        </p:nvSpPr>
        <p:spPr bwMode="auto">
          <a:xfrm>
            <a:off x="1319213" y="2767013"/>
            <a:ext cx="2681287" cy="0"/>
          </a:xfrm>
          <a:prstGeom prst="line">
            <a:avLst/>
          </a:prstGeom>
          <a:noFill/>
          <a:ln w="12700">
            <a:solidFill>
              <a:srgbClr val="FF0000"/>
            </a:solidFill>
            <a:prstDash val="dash"/>
            <a:round/>
            <a:headEnd/>
            <a:tailEnd/>
          </a:ln>
        </p:spPr>
        <p:txBody>
          <a:bodyPr/>
          <a:lstStyle/>
          <a:p>
            <a:endParaRPr lang="en-US"/>
          </a:p>
        </p:txBody>
      </p:sp>
      <p:grpSp>
        <p:nvGrpSpPr>
          <p:cNvPr id="5" name="Group 13"/>
          <p:cNvGrpSpPr>
            <a:grpSpLocks/>
          </p:cNvGrpSpPr>
          <p:nvPr/>
        </p:nvGrpSpPr>
        <p:grpSpPr bwMode="auto">
          <a:xfrm>
            <a:off x="2212975" y="2695575"/>
            <a:ext cx="139700" cy="2908300"/>
            <a:chOff x="1394" y="1698"/>
            <a:chExt cx="88" cy="1832"/>
          </a:xfrm>
        </p:grpSpPr>
        <p:sp>
          <p:nvSpPr>
            <p:cNvPr id="9238" name="Line 14"/>
            <p:cNvSpPr>
              <a:spLocks noChangeShapeType="1"/>
            </p:cNvSpPr>
            <p:nvPr/>
          </p:nvSpPr>
          <p:spPr bwMode="auto">
            <a:xfrm>
              <a:off x="1438" y="1744"/>
              <a:ext cx="0" cy="1786"/>
            </a:xfrm>
            <a:prstGeom prst="line">
              <a:avLst/>
            </a:prstGeom>
            <a:noFill/>
            <a:ln w="12700">
              <a:solidFill>
                <a:srgbClr val="FF0000"/>
              </a:solidFill>
              <a:prstDash val="dash"/>
              <a:round/>
              <a:headEnd/>
              <a:tailEnd/>
            </a:ln>
          </p:spPr>
          <p:txBody>
            <a:bodyPr/>
            <a:lstStyle/>
            <a:p>
              <a:endParaRPr lang="en-US"/>
            </a:p>
          </p:txBody>
        </p:sp>
        <p:sp>
          <p:nvSpPr>
            <p:cNvPr id="9239" name="Oval 15"/>
            <p:cNvSpPr>
              <a:spLocks noChangeArrowheads="1"/>
            </p:cNvSpPr>
            <p:nvPr/>
          </p:nvSpPr>
          <p:spPr bwMode="auto">
            <a:xfrm>
              <a:off x="1394" y="169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15728" name="Rectangle 16"/>
          <p:cNvSpPr>
            <a:spLocks noGrp="1" noChangeArrowheads="1"/>
          </p:cNvSpPr>
          <p:nvPr>
            <p:ph type="title" idx="4294967295"/>
          </p:nvPr>
        </p:nvSpPr>
        <p:spPr>
          <a:xfrm>
            <a:off x="571500" y="252413"/>
            <a:ext cx="6586538" cy="622300"/>
          </a:xfrm>
        </p:spPr>
        <p:txBody>
          <a:bodyPr/>
          <a:lstStyle/>
          <a:p>
            <a:pPr algn="l" eaLnBrk="1" hangingPunct="1"/>
            <a:r>
              <a:rPr lang="en-US" sz="3100" smtClean="0">
                <a:solidFill>
                  <a:srgbClr val="CC0000"/>
                </a:solidFill>
              </a:rPr>
              <a:t>Surplus</a:t>
            </a:r>
            <a:r>
              <a:rPr lang="en-US" sz="3100" smtClean="0">
                <a:solidFill>
                  <a:schemeClr val="tx1"/>
                </a:solidFill>
              </a:rPr>
              <a:t> (a.k.a. excess supply):</a:t>
            </a:r>
          </a:p>
        </p:txBody>
      </p:sp>
      <p:sp>
        <p:nvSpPr>
          <p:cNvPr id="115729" name="Text Box 17"/>
          <p:cNvSpPr txBox="1">
            <a:spLocks noChangeArrowheads="1"/>
          </p:cNvSpPr>
          <p:nvPr/>
        </p:nvSpPr>
        <p:spPr bwMode="auto">
          <a:xfrm>
            <a:off x="1512888" y="715963"/>
            <a:ext cx="6562725"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supplied is greater than quantity demanded</a:t>
            </a:r>
          </a:p>
        </p:txBody>
      </p:sp>
      <p:sp>
        <p:nvSpPr>
          <p:cNvPr id="115730" name="AutoShape 18"/>
          <p:cNvSpPr>
            <a:spLocks/>
          </p:cNvSpPr>
          <p:nvPr/>
        </p:nvSpPr>
        <p:spPr bwMode="auto">
          <a:xfrm rot="5400000">
            <a:off x="3029744" y="1705769"/>
            <a:ext cx="220662" cy="1714500"/>
          </a:xfrm>
          <a:prstGeom prst="leftBrace">
            <a:avLst>
              <a:gd name="adj1" fmla="val 64748"/>
              <a:gd name="adj2" fmla="val 50000"/>
            </a:avLst>
          </a:prstGeom>
          <a:noFill/>
          <a:ln w="19050">
            <a:solidFill>
              <a:srgbClr val="990000"/>
            </a:solidFill>
            <a:round/>
            <a:headEnd/>
            <a:tailEnd/>
          </a:ln>
        </p:spPr>
        <p:txBody>
          <a:bodyPr wrap="none" anchor="ctr"/>
          <a:lstStyle/>
          <a:p>
            <a:endParaRPr lang="en-US">
              <a:cs typeface="Arial" charset="0"/>
            </a:endParaRPr>
          </a:p>
        </p:txBody>
      </p:sp>
      <p:sp>
        <p:nvSpPr>
          <p:cNvPr id="115731" name="Text Box 19"/>
          <p:cNvSpPr txBox="1">
            <a:spLocks noChangeArrowheads="1"/>
          </p:cNvSpPr>
          <p:nvPr/>
        </p:nvSpPr>
        <p:spPr bwMode="auto">
          <a:xfrm>
            <a:off x="2428875" y="1924050"/>
            <a:ext cx="1501775" cy="488950"/>
          </a:xfrm>
          <a:prstGeom prst="rect">
            <a:avLst/>
          </a:prstGeom>
          <a:solidFill>
            <a:srgbClr val="CCFFCC"/>
          </a:solidFill>
          <a:ln w="9525">
            <a:noFill/>
            <a:miter lim="800000"/>
            <a:headEnd/>
            <a:tailEnd/>
          </a:ln>
        </p:spPr>
        <p:txBody>
          <a:bodyPr>
            <a:spAutoFit/>
          </a:bodyPr>
          <a:lstStyle/>
          <a:p>
            <a:pPr algn="ctr">
              <a:spcBef>
                <a:spcPct val="50000"/>
              </a:spcBef>
            </a:pPr>
            <a:r>
              <a:rPr lang="en-US" sz="2600" b="1" i="1">
                <a:cs typeface="Arial" charset="0"/>
              </a:rPr>
              <a:t>Surplus</a:t>
            </a:r>
          </a:p>
        </p:txBody>
      </p:sp>
      <p:sp>
        <p:nvSpPr>
          <p:cNvPr id="115732" name="Text Box 20"/>
          <p:cNvSpPr txBox="1">
            <a:spLocks noChangeArrowheads="1"/>
          </p:cNvSpPr>
          <p:nvPr/>
        </p:nvSpPr>
        <p:spPr bwMode="auto">
          <a:xfrm>
            <a:off x="5476875" y="1714500"/>
            <a:ext cx="2257425" cy="885825"/>
          </a:xfrm>
          <a:prstGeom prst="rect">
            <a:avLst/>
          </a:prstGeom>
          <a:noFill/>
          <a:ln w="9525">
            <a:noFill/>
            <a:miter lim="800000"/>
            <a:headEnd/>
            <a:tailEnd/>
          </a:ln>
        </p:spPr>
        <p:txBody>
          <a:bodyPr>
            <a:spAutoFit/>
          </a:bodyPr>
          <a:lstStyle/>
          <a:p>
            <a:pPr>
              <a:spcBef>
                <a:spcPct val="50000"/>
              </a:spcBef>
            </a:pPr>
            <a:r>
              <a:rPr lang="en-US" sz="2600">
                <a:cs typeface="Arial" charset="0"/>
              </a:rPr>
              <a:t>Example: </a:t>
            </a:r>
            <a:br>
              <a:rPr lang="en-US" sz="2600">
                <a:cs typeface="Arial" charset="0"/>
              </a:rPr>
            </a:br>
            <a:r>
              <a:rPr lang="en-US" sz="2600">
                <a:cs typeface="Arial" charset="0"/>
              </a:rPr>
              <a:t>If  </a:t>
            </a:r>
            <a:r>
              <a:rPr lang="en-US" sz="2600" b="1" i="1">
                <a:cs typeface="Arial" charset="0"/>
              </a:rPr>
              <a:t>P</a:t>
            </a:r>
            <a:r>
              <a:rPr lang="en-US" sz="2600">
                <a:cs typeface="Arial" charset="0"/>
              </a:rPr>
              <a:t>  =  $5, </a:t>
            </a:r>
          </a:p>
        </p:txBody>
      </p:sp>
      <p:sp>
        <p:nvSpPr>
          <p:cNvPr id="115733" name="Text Box 21"/>
          <p:cNvSpPr txBox="1">
            <a:spLocks noChangeArrowheads="1"/>
          </p:cNvSpPr>
          <p:nvPr/>
        </p:nvSpPr>
        <p:spPr bwMode="auto">
          <a:xfrm>
            <a:off x="5468938" y="2647950"/>
            <a:ext cx="2862262" cy="885825"/>
          </a:xfrm>
          <a:prstGeom prst="rect">
            <a:avLst/>
          </a:prstGeom>
          <a:noFill/>
          <a:ln w="9525">
            <a:noFill/>
            <a:miter lim="800000"/>
            <a:headEnd/>
            <a:tailEnd/>
          </a:ln>
        </p:spPr>
        <p:txBody>
          <a:bodyPr>
            <a:spAutoFit/>
          </a:bodyPr>
          <a:lstStyle/>
          <a:p>
            <a:pPr>
              <a:spcBef>
                <a:spcPct val="50000"/>
              </a:spcBef>
            </a:pPr>
            <a:r>
              <a:rPr lang="en-US" sz="2600">
                <a:cs typeface="Arial" charset="0"/>
              </a:rPr>
              <a:t>then</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D</a:t>
            </a:r>
            <a:r>
              <a:rPr lang="en-US" sz="2600">
                <a:cs typeface="Arial" charset="0"/>
              </a:rPr>
              <a:t>  =  9 lattes</a:t>
            </a:r>
          </a:p>
        </p:txBody>
      </p:sp>
      <p:sp>
        <p:nvSpPr>
          <p:cNvPr id="115734" name="Text Box 22"/>
          <p:cNvSpPr txBox="1">
            <a:spLocks noChangeArrowheads="1"/>
          </p:cNvSpPr>
          <p:nvPr/>
        </p:nvSpPr>
        <p:spPr bwMode="auto">
          <a:xfrm>
            <a:off x="5478463" y="3586163"/>
            <a:ext cx="2787650" cy="885825"/>
          </a:xfrm>
          <a:prstGeom prst="rect">
            <a:avLst/>
          </a:prstGeom>
          <a:noFill/>
          <a:ln w="9525">
            <a:noFill/>
            <a:miter lim="800000"/>
            <a:headEnd/>
            <a:tailEnd/>
          </a:ln>
        </p:spPr>
        <p:txBody>
          <a:bodyPr>
            <a:spAutoFit/>
          </a:bodyPr>
          <a:lstStyle/>
          <a:p>
            <a:pPr>
              <a:spcBef>
                <a:spcPct val="50000"/>
              </a:spcBef>
            </a:pPr>
            <a:r>
              <a:rPr lang="en-US" sz="2600">
                <a:cs typeface="Arial" charset="0"/>
              </a:rPr>
              <a:t>and</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S</a:t>
            </a:r>
            <a:r>
              <a:rPr lang="en-US" sz="2600">
                <a:cs typeface="Arial" charset="0"/>
              </a:rPr>
              <a:t>  =  25 lattes</a:t>
            </a:r>
          </a:p>
        </p:txBody>
      </p:sp>
      <p:sp>
        <p:nvSpPr>
          <p:cNvPr id="115735" name="Text Box 23"/>
          <p:cNvSpPr txBox="1">
            <a:spLocks noChangeArrowheads="1"/>
          </p:cNvSpPr>
          <p:nvPr/>
        </p:nvSpPr>
        <p:spPr bwMode="auto">
          <a:xfrm>
            <a:off x="5472113" y="4502150"/>
            <a:ext cx="3022600" cy="885825"/>
          </a:xfrm>
          <a:prstGeom prst="rect">
            <a:avLst/>
          </a:prstGeom>
          <a:noFill/>
          <a:ln w="9525">
            <a:noFill/>
            <a:miter lim="800000"/>
            <a:headEnd/>
            <a:tailEnd/>
          </a:ln>
        </p:spPr>
        <p:txBody>
          <a:bodyPr>
            <a:spAutoFit/>
          </a:bodyPr>
          <a:lstStyle/>
          <a:p>
            <a:pPr>
              <a:spcBef>
                <a:spcPct val="50000"/>
              </a:spcBef>
            </a:pPr>
            <a:r>
              <a:rPr lang="en-US" sz="2600">
                <a:cs typeface="Arial" charset="0"/>
              </a:rPr>
              <a:t>resulting in a </a:t>
            </a:r>
            <a:br>
              <a:rPr lang="en-US" sz="2600">
                <a:cs typeface="Arial" charset="0"/>
              </a:rPr>
            </a:br>
            <a:r>
              <a:rPr lang="en-US" sz="2600">
                <a:cs typeface="Arial" charset="0"/>
              </a:rPr>
              <a:t>surplus of 16 lattes</a:t>
            </a:r>
          </a:p>
        </p:txBody>
      </p:sp>
      <p:grpSp>
        <p:nvGrpSpPr>
          <p:cNvPr id="6" name="Group 24"/>
          <p:cNvGrpSpPr>
            <a:grpSpLocks/>
          </p:cNvGrpSpPr>
          <p:nvPr/>
        </p:nvGrpSpPr>
        <p:grpSpPr bwMode="auto">
          <a:xfrm>
            <a:off x="3927475" y="2695575"/>
            <a:ext cx="139700" cy="2911475"/>
            <a:chOff x="2474" y="1698"/>
            <a:chExt cx="88" cy="1834"/>
          </a:xfrm>
        </p:grpSpPr>
        <p:sp>
          <p:nvSpPr>
            <p:cNvPr id="9236" name="Line 25"/>
            <p:cNvSpPr>
              <a:spLocks noChangeShapeType="1"/>
            </p:cNvSpPr>
            <p:nvPr/>
          </p:nvSpPr>
          <p:spPr bwMode="auto">
            <a:xfrm>
              <a:off x="2519" y="1744"/>
              <a:ext cx="0" cy="1788"/>
            </a:xfrm>
            <a:prstGeom prst="line">
              <a:avLst/>
            </a:prstGeom>
            <a:noFill/>
            <a:ln w="12700">
              <a:solidFill>
                <a:srgbClr val="FF0000"/>
              </a:solidFill>
              <a:prstDash val="dash"/>
              <a:round/>
              <a:headEnd/>
              <a:tailEnd/>
            </a:ln>
          </p:spPr>
          <p:txBody>
            <a:bodyPr/>
            <a:lstStyle/>
            <a:p>
              <a:endParaRPr lang="en-US"/>
            </a:p>
          </p:txBody>
        </p:sp>
        <p:sp>
          <p:nvSpPr>
            <p:cNvPr id="9237" name="Oval 26"/>
            <p:cNvSpPr>
              <a:spLocks noChangeArrowheads="1"/>
            </p:cNvSpPr>
            <p:nvPr/>
          </p:nvSpPr>
          <p:spPr bwMode="auto">
            <a:xfrm>
              <a:off x="2474" y="169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9235"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28"/>
                                        </p:tgtEl>
                                        <p:attrNameLst>
                                          <p:attrName>style.visibility</p:attrName>
                                        </p:attrNameLst>
                                      </p:cBhvr>
                                      <p:to>
                                        <p:strVal val="visible"/>
                                      </p:to>
                                    </p:set>
                                    <p:animEffect transition="in" filter="wipe(left)">
                                      <p:cBhvr>
                                        <p:cTn id="7" dur="500"/>
                                        <p:tgtEl>
                                          <p:spTgt spid="1157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29"/>
                                        </p:tgtEl>
                                        <p:attrNameLst>
                                          <p:attrName>style.visibility</p:attrName>
                                        </p:attrNameLst>
                                      </p:cBhvr>
                                      <p:to>
                                        <p:strVal val="visible"/>
                                      </p:to>
                                    </p:set>
                                    <p:animEffect transition="in" filter="wipe(left)">
                                      <p:cBhvr>
                                        <p:cTn id="10" dur="500"/>
                                        <p:tgtEl>
                                          <p:spTgt spid="1157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5732"/>
                                        </p:tgtEl>
                                        <p:attrNameLst>
                                          <p:attrName>style.visibility</p:attrName>
                                        </p:attrNameLst>
                                      </p:cBhvr>
                                      <p:to>
                                        <p:strVal val="visible"/>
                                      </p:to>
                                    </p:set>
                                    <p:animEffect transition="in" filter="wipe(left)">
                                      <p:cBhvr>
                                        <p:cTn id="15" dur="500"/>
                                        <p:tgtEl>
                                          <p:spTgt spid="11573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5724"/>
                                        </p:tgtEl>
                                        <p:attrNameLst>
                                          <p:attrName>style.visibility</p:attrName>
                                        </p:attrNameLst>
                                      </p:cBhvr>
                                      <p:to>
                                        <p:strVal val="visible"/>
                                      </p:to>
                                    </p:set>
                                    <p:animEffect transition="in" filter="wipe(left)">
                                      <p:cBhvr>
                                        <p:cTn id="18" dur="500"/>
                                        <p:tgtEl>
                                          <p:spTgt spid="1157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5733"/>
                                        </p:tgtEl>
                                        <p:attrNameLst>
                                          <p:attrName>style.visibility</p:attrName>
                                        </p:attrNameLst>
                                      </p:cBhvr>
                                      <p:to>
                                        <p:strVal val="visible"/>
                                      </p:to>
                                    </p:set>
                                    <p:animEffect transition="in" filter="wipe(left)">
                                      <p:cBhvr>
                                        <p:cTn id="23" dur="500"/>
                                        <p:tgtEl>
                                          <p:spTgt spid="11573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734"/>
                                        </p:tgtEl>
                                        <p:attrNameLst>
                                          <p:attrName>style.visibility</p:attrName>
                                        </p:attrNameLst>
                                      </p:cBhvr>
                                      <p:to>
                                        <p:strVal val="visible"/>
                                      </p:to>
                                    </p:set>
                                    <p:animEffect transition="in" filter="wipe(left)">
                                      <p:cBhvr>
                                        <p:cTn id="32" dur="500"/>
                                        <p:tgtEl>
                                          <p:spTgt spid="115734"/>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5735"/>
                                        </p:tgtEl>
                                        <p:attrNameLst>
                                          <p:attrName>style.visibility</p:attrName>
                                        </p:attrNameLst>
                                      </p:cBhvr>
                                      <p:to>
                                        <p:strVal val="visible"/>
                                      </p:to>
                                    </p:set>
                                    <p:animEffect transition="in" filter="wipe(left)">
                                      <p:cBhvr>
                                        <p:cTn id="41" dur="500"/>
                                        <p:tgtEl>
                                          <p:spTgt spid="11573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5730"/>
                                        </p:tgtEl>
                                        <p:attrNameLst>
                                          <p:attrName>style.visibility</p:attrName>
                                        </p:attrNameLst>
                                      </p:cBhvr>
                                      <p:to>
                                        <p:strVal val="visible"/>
                                      </p:to>
                                    </p:set>
                                    <p:animEffect transition="in" filter="fade">
                                      <p:cBhvr>
                                        <p:cTn id="45" dur="500"/>
                                        <p:tgtEl>
                                          <p:spTgt spid="1157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5731"/>
                                        </p:tgtEl>
                                        <p:attrNameLst>
                                          <p:attrName>style.visibility</p:attrName>
                                        </p:attrNameLst>
                                      </p:cBhvr>
                                      <p:to>
                                        <p:strVal val="visible"/>
                                      </p:to>
                                    </p:set>
                                    <p:animEffect transition="in" filter="fade">
                                      <p:cBhvr>
                                        <p:cTn id="48" dur="500"/>
                                        <p:tgtEl>
                                          <p:spTgt spid="115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4" grpId="0" animBg="1"/>
      <p:bldP spid="115728" grpId="0"/>
      <p:bldP spid="115729" grpId="0"/>
      <p:bldP spid="115730" grpId="0" animBg="1"/>
      <p:bldP spid="115731" grpId="0" animBg="1"/>
      <p:bldP spid="115732" grpId="0"/>
      <p:bldP spid="115734" grpId="0"/>
      <p:bldP spid="1157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10242" name="Object 3"/>
            <p:cNvGraphicFramePr>
              <a:graphicFrameLocks noChangeAspect="1"/>
            </p:cNvGraphicFramePr>
            <p:nvPr/>
          </p:nvGraphicFramePr>
          <p:xfrm>
            <a:off x="175" y="910"/>
            <a:ext cx="3446" cy="3078"/>
          </p:xfrm>
          <a:graphic>
            <a:graphicData uri="http://schemas.openxmlformats.org/presentationml/2006/ole">
              <p:oleObj spid="_x0000_s16386" name="Chart" r:id="rId4" imgW="5800649" imgH="5181600" progId="Excel.Sheet.8">
                <p:embed/>
              </p:oleObj>
            </a:graphicData>
          </a:graphic>
        </p:graphicFrame>
        <p:sp>
          <p:nvSpPr>
            <p:cNvPr id="10281"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0282"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10246" name="Line 6"/>
          <p:cNvSpPr>
            <a:spLocks noChangeShapeType="1"/>
          </p:cNvSpPr>
          <p:nvPr/>
        </p:nvSpPr>
        <p:spPr bwMode="auto">
          <a:xfrm>
            <a:off x="1319213" y="2767013"/>
            <a:ext cx="2681287" cy="0"/>
          </a:xfrm>
          <a:prstGeom prst="line">
            <a:avLst/>
          </a:prstGeom>
          <a:noFill/>
          <a:ln w="12700">
            <a:solidFill>
              <a:srgbClr val="B2B2B2"/>
            </a:solidFill>
            <a:prstDash val="dash"/>
            <a:round/>
            <a:headEnd/>
            <a:tailEnd/>
          </a:ln>
        </p:spPr>
        <p:txBody>
          <a:bodyPr/>
          <a:lstStyle/>
          <a:p>
            <a:endParaRPr lang="en-US"/>
          </a:p>
        </p:txBody>
      </p:sp>
      <p:grpSp>
        <p:nvGrpSpPr>
          <p:cNvPr id="3" name="Group 7"/>
          <p:cNvGrpSpPr>
            <a:grpSpLocks/>
          </p:cNvGrpSpPr>
          <p:nvPr/>
        </p:nvGrpSpPr>
        <p:grpSpPr bwMode="auto">
          <a:xfrm>
            <a:off x="1808163" y="1946275"/>
            <a:ext cx="2101850" cy="3660775"/>
            <a:chOff x="1139" y="1226"/>
            <a:chExt cx="1324" cy="2306"/>
          </a:xfrm>
        </p:grpSpPr>
        <p:sp>
          <p:nvSpPr>
            <p:cNvPr id="10279"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0280" name="Text Box 9"/>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10"/>
          <p:cNvGrpSpPr>
            <a:grpSpLocks/>
          </p:cNvGrpSpPr>
          <p:nvPr/>
        </p:nvGrpSpPr>
        <p:grpSpPr bwMode="auto">
          <a:xfrm>
            <a:off x="1327150" y="1944688"/>
            <a:ext cx="3367088" cy="3665537"/>
            <a:chOff x="836" y="1225"/>
            <a:chExt cx="2121" cy="2309"/>
          </a:xfrm>
        </p:grpSpPr>
        <p:sp>
          <p:nvSpPr>
            <p:cNvPr id="10277"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0278" name="Text Box 12"/>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0249" name="Rectangle 13"/>
          <p:cNvSpPr>
            <a:spLocks noGrp="1" noChangeArrowheads="1"/>
          </p:cNvSpPr>
          <p:nvPr>
            <p:ph type="title" idx="4294967295"/>
          </p:nvPr>
        </p:nvSpPr>
        <p:spPr>
          <a:xfrm>
            <a:off x="571500" y="252413"/>
            <a:ext cx="6586538" cy="622300"/>
          </a:xfrm>
        </p:spPr>
        <p:txBody>
          <a:bodyPr/>
          <a:lstStyle/>
          <a:p>
            <a:pPr algn="l" eaLnBrk="1" hangingPunct="1"/>
            <a:r>
              <a:rPr lang="en-US" sz="3100" smtClean="0">
                <a:solidFill>
                  <a:srgbClr val="CC0000"/>
                </a:solidFill>
              </a:rPr>
              <a:t>Surplus</a:t>
            </a:r>
            <a:r>
              <a:rPr lang="en-US" sz="3100" smtClean="0">
                <a:solidFill>
                  <a:schemeClr val="tx1"/>
                </a:solidFill>
              </a:rPr>
              <a:t> (a.k.a. excess supply):</a:t>
            </a:r>
          </a:p>
        </p:txBody>
      </p:sp>
      <p:sp>
        <p:nvSpPr>
          <p:cNvPr id="10250" name="Text Box 14"/>
          <p:cNvSpPr txBox="1">
            <a:spLocks noChangeArrowheads="1"/>
          </p:cNvSpPr>
          <p:nvPr/>
        </p:nvSpPr>
        <p:spPr bwMode="auto">
          <a:xfrm>
            <a:off x="1512888" y="715963"/>
            <a:ext cx="6562725"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supplied is greater than quantity demanded</a:t>
            </a:r>
          </a:p>
        </p:txBody>
      </p:sp>
      <p:sp>
        <p:nvSpPr>
          <p:cNvPr id="10251" name="Line 15"/>
          <p:cNvSpPr>
            <a:spLocks noChangeShapeType="1"/>
          </p:cNvSpPr>
          <p:nvPr/>
        </p:nvSpPr>
        <p:spPr bwMode="auto">
          <a:xfrm>
            <a:off x="2282825" y="2768600"/>
            <a:ext cx="0" cy="2835275"/>
          </a:xfrm>
          <a:prstGeom prst="line">
            <a:avLst/>
          </a:prstGeom>
          <a:noFill/>
          <a:ln w="12700">
            <a:solidFill>
              <a:srgbClr val="B2B2B2"/>
            </a:solidFill>
            <a:prstDash val="dash"/>
            <a:round/>
            <a:headEnd/>
            <a:tailEnd/>
          </a:ln>
        </p:spPr>
        <p:txBody>
          <a:bodyPr/>
          <a:lstStyle/>
          <a:p>
            <a:endParaRPr lang="en-US"/>
          </a:p>
        </p:txBody>
      </p:sp>
      <p:sp>
        <p:nvSpPr>
          <p:cNvPr id="10252" name="Oval 16"/>
          <p:cNvSpPr>
            <a:spLocks noChangeArrowheads="1"/>
          </p:cNvSpPr>
          <p:nvPr/>
        </p:nvSpPr>
        <p:spPr bwMode="auto">
          <a:xfrm>
            <a:off x="2212975" y="2695575"/>
            <a:ext cx="139700" cy="138113"/>
          </a:xfrm>
          <a:prstGeom prst="ellipse">
            <a:avLst/>
          </a:prstGeom>
          <a:solidFill>
            <a:srgbClr val="B2B2B2"/>
          </a:solidFill>
          <a:ln w="9525">
            <a:noFill/>
            <a:prstDash val="dash"/>
            <a:round/>
            <a:headEnd/>
            <a:tailEnd/>
          </a:ln>
        </p:spPr>
        <p:txBody>
          <a:bodyPr wrap="none" anchor="ctr"/>
          <a:lstStyle/>
          <a:p>
            <a:endParaRPr lang="en-US">
              <a:cs typeface="Arial" charset="0"/>
            </a:endParaRPr>
          </a:p>
        </p:txBody>
      </p:sp>
      <p:sp>
        <p:nvSpPr>
          <p:cNvPr id="10253" name="Line 17"/>
          <p:cNvSpPr>
            <a:spLocks noChangeShapeType="1"/>
          </p:cNvSpPr>
          <p:nvPr/>
        </p:nvSpPr>
        <p:spPr bwMode="auto">
          <a:xfrm>
            <a:off x="3998913" y="2768600"/>
            <a:ext cx="0" cy="2838450"/>
          </a:xfrm>
          <a:prstGeom prst="line">
            <a:avLst/>
          </a:prstGeom>
          <a:noFill/>
          <a:ln w="12700">
            <a:solidFill>
              <a:srgbClr val="B2B2B2"/>
            </a:solidFill>
            <a:prstDash val="dash"/>
            <a:round/>
            <a:headEnd/>
            <a:tailEnd/>
          </a:ln>
        </p:spPr>
        <p:txBody>
          <a:bodyPr/>
          <a:lstStyle/>
          <a:p>
            <a:endParaRPr lang="en-US"/>
          </a:p>
        </p:txBody>
      </p:sp>
      <p:sp>
        <p:nvSpPr>
          <p:cNvPr id="10254" name="Oval 18"/>
          <p:cNvSpPr>
            <a:spLocks noChangeArrowheads="1"/>
          </p:cNvSpPr>
          <p:nvPr/>
        </p:nvSpPr>
        <p:spPr bwMode="auto">
          <a:xfrm>
            <a:off x="3927475" y="2695575"/>
            <a:ext cx="139700" cy="138113"/>
          </a:xfrm>
          <a:prstGeom prst="ellipse">
            <a:avLst/>
          </a:prstGeom>
          <a:solidFill>
            <a:srgbClr val="B2B2B2"/>
          </a:solidFill>
          <a:ln w="9525">
            <a:noFill/>
            <a:prstDash val="dash"/>
            <a:round/>
            <a:headEnd/>
            <a:tailEnd/>
          </a:ln>
        </p:spPr>
        <p:txBody>
          <a:bodyPr wrap="none" anchor="ctr"/>
          <a:lstStyle/>
          <a:p>
            <a:endParaRPr lang="en-US">
              <a:cs typeface="Arial" charset="0"/>
            </a:endParaRPr>
          </a:p>
        </p:txBody>
      </p:sp>
      <p:sp>
        <p:nvSpPr>
          <p:cNvPr id="10255" name="AutoShape 19"/>
          <p:cNvSpPr>
            <a:spLocks/>
          </p:cNvSpPr>
          <p:nvPr/>
        </p:nvSpPr>
        <p:spPr bwMode="auto">
          <a:xfrm rot="5400000">
            <a:off x="3029744" y="1705769"/>
            <a:ext cx="220662" cy="1714500"/>
          </a:xfrm>
          <a:prstGeom prst="leftBrace">
            <a:avLst>
              <a:gd name="adj1" fmla="val 64748"/>
              <a:gd name="adj2" fmla="val 50000"/>
            </a:avLst>
          </a:prstGeom>
          <a:noFill/>
          <a:ln w="19050">
            <a:solidFill>
              <a:srgbClr val="B2B2B2"/>
            </a:solidFill>
            <a:round/>
            <a:headEnd/>
            <a:tailEnd/>
          </a:ln>
        </p:spPr>
        <p:txBody>
          <a:bodyPr wrap="none" anchor="ctr"/>
          <a:lstStyle/>
          <a:p>
            <a:endParaRPr lang="en-US">
              <a:cs typeface="Arial" charset="0"/>
            </a:endParaRPr>
          </a:p>
        </p:txBody>
      </p:sp>
      <p:sp>
        <p:nvSpPr>
          <p:cNvPr id="116756" name="Text Box 20"/>
          <p:cNvSpPr txBox="1">
            <a:spLocks noChangeArrowheads="1"/>
          </p:cNvSpPr>
          <p:nvPr/>
        </p:nvSpPr>
        <p:spPr bwMode="auto">
          <a:xfrm>
            <a:off x="4960938" y="1782763"/>
            <a:ext cx="3968750" cy="1282700"/>
          </a:xfrm>
          <a:prstGeom prst="rect">
            <a:avLst/>
          </a:prstGeom>
          <a:noFill/>
          <a:ln w="9525">
            <a:noFill/>
            <a:miter lim="800000"/>
            <a:headEnd/>
            <a:tailEnd/>
          </a:ln>
        </p:spPr>
        <p:txBody>
          <a:bodyPr>
            <a:spAutoFit/>
          </a:bodyPr>
          <a:lstStyle/>
          <a:p>
            <a:pPr>
              <a:spcBef>
                <a:spcPct val="50000"/>
              </a:spcBef>
            </a:pPr>
            <a:r>
              <a:rPr lang="en-US" sz="2600">
                <a:cs typeface="Arial" charset="0"/>
              </a:rPr>
              <a:t>Facing a surplus, </a:t>
            </a:r>
            <a:br>
              <a:rPr lang="en-US" sz="2600">
                <a:cs typeface="Arial" charset="0"/>
              </a:rPr>
            </a:br>
            <a:r>
              <a:rPr lang="en-US" sz="2600">
                <a:cs typeface="Arial" charset="0"/>
              </a:rPr>
              <a:t>sellers try to increase sales by cutting price.</a:t>
            </a:r>
          </a:p>
        </p:txBody>
      </p:sp>
      <p:sp>
        <p:nvSpPr>
          <p:cNvPr id="116757" name="Text Box 21"/>
          <p:cNvSpPr txBox="1">
            <a:spLocks noChangeArrowheads="1"/>
          </p:cNvSpPr>
          <p:nvPr/>
        </p:nvSpPr>
        <p:spPr bwMode="auto">
          <a:xfrm>
            <a:off x="4962525" y="3155950"/>
            <a:ext cx="3122613" cy="885825"/>
          </a:xfrm>
          <a:prstGeom prst="rect">
            <a:avLst/>
          </a:prstGeom>
          <a:noFill/>
          <a:ln w="9525">
            <a:noFill/>
            <a:miter lim="800000"/>
            <a:headEnd/>
            <a:tailEnd/>
          </a:ln>
        </p:spPr>
        <p:txBody>
          <a:bodyPr>
            <a:spAutoFit/>
          </a:bodyPr>
          <a:lstStyle/>
          <a:p>
            <a:pPr>
              <a:spcBef>
                <a:spcPct val="50000"/>
              </a:spcBef>
            </a:pPr>
            <a:r>
              <a:rPr lang="en-US" sz="2600">
                <a:cs typeface="Arial" charset="0"/>
              </a:rPr>
              <a:t>This causes </a:t>
            </a:r>
            <a:br>
              <a:rPr lang="en-US" sz="2600">
                <a:cs typeface="Arial" charset="0"/>
              </a:rPr>
            </a:br>
            <a:r>
              <a:rPr lang="en-US" sz="2600" b="1" i="1">
                <a:cs typeface="Arial" charset="0"/>
              </a:rPr>
              <a:t>Q</a:t>
            </a:r>
            <a:r>
              <a:rPr lang="en-US" sz="2600" b="1" i="1" baseline="30000">
                <a:cs typeface="Arial" charset="0"/>
              </a:rPr>
              <a:t>D</a:t>
            </a:r>
            <a:r>
              <a:rPr lang="en-US" sz="2600">
                <a:cs typeface="Arial" charset="0"/>
              </a:rPr>
              <a:t> to rise</a:t>
            </a:r>
          </a:p>
        </p:txBody>
      </p:sp>
      <p:grpSp>
        <p:nvGrpSpPr>
          <p:cNvPr id="5" name="Group 22"/>
          <p:cNvGrpSpPr>
            <a:grpSpLocks/>
          </p:cNvGrpSpPr>
          <p:nvPr/>
        </p:nvGrpSpPr>
        <p:grpSpPr bwMode="auto">
          <a:xfrm>
            <a:off x="1320800" y="2770188"/>
            <a:ext cx="2152650" cy="558800"/>
            <a:chOff x="832" y="1745"/>
            <a:chExt cx="1356" cy="352"/>
          </a:xfrm>
        </p:grpSpPr>
        <p:sp>
          <p:nvSpPr>
            <p:cNvPr id="10275" name="Line 23"/>
            <p:cNvSpPr>
              <a:spLocks noChangeShapeType="1"/>
            </p:cNvSpPr>
            <p:nvPr/>
          </p:nvSpPr>
          <p:spPr bwMode="auto">
            <a:xfrm>
              <a:off x="833" y="1745"/>
              <a:ext cx="0" cy="352"/>
            </a:xfrm>
            <a:prstGeom prst="line">
              <a:avLst/>
            </a:prstGeom>
            <a:noFill/>
            <a:ln w="57150">
              <a:solidFill>
                <a:srgbClr val="990000"/>
              </a:solidFill>
              <a:round/>
              <a:headEnd/>
              <a:tailEnd type="triangle" w="med" len="med"/>
            </a:ln>
          </p:spPr>
          <p:txBody>
            <a:bodyPr/>
            <a:lstStyle/>
            <a:p>
              <a:endParaRPr lang="en-US"/>
            </a:p>
          </p:txBody>
        </p:sp>
        <p:sp>
          <p:nvSpPr>
            <p:cNvPr id="10276" name="Line 24"/>
            <p:cNvSpPr>
              <a:spLocks noChangeShapeType="1"/>
            </p:cNvSpPr>
            <p:nvPr/>
          </p:nvSpPr>
          <p:spPr bwMode="auto">
            <a:xfrm flipV="1">
              <a:off x="832" y="2096"/>
              <a:ext cx="1356" cy="1"/>
            </a:xfrm>
            <a:prstGeom prst="line">
              <a:avLst/>
            </a:prstGeom>
            <a:noFill/>
            <a:ln w="12700">
              <a:solidFill>
                <a:srgbClr val="FF0000"/>
              </a:solidFill>
              <a:prstDash val="dash"/>
              <a:round/>
              <a:headEnd/>
              <a:tailEnd/>
            </a:ln>
          </p:spPr>
          <p:txBody>
            <a:bodyPr/>
            <a:lstStyle/>
            <a:p>
              <a:endParaRPr lang="en-US"/>
            </a:p>
          </p:txBody>
        </p:sp>
      </p:grpSp>
      <p:grpSp>
        <p:nvGrpSpPr>
          <p:cNvPr id="6" name="Group 25"/>
          <p:cNvGrpSpPr>
            <a:grpSpLocks/>
          </p:cNvGrpSpPr>
          <p:nvPr/>
        </p:nvGrpSpPr>
        <p:grpSpPr bwMode="auto">
          <a:xfrm>
            <a:off x="2282825" y="3254375"/>
            <a:ext cx="377825" cy="2365375"/>
            <a:chOff x="1438" y="2050"/>
            <a:chExt cx="238" cy="1490"/>
          </a:xfrm>
        </p:grpSpPr>
        <p:sp>
          <p:nvSpPr>
            <p:cNvPr id="10272" name="Line 26"/>
            <p:cNvSpPr>
              <a:spLocks noChangeShapeType="1"/>
            </p:cNvSpPr>
            <p:nvPr/>
          </p:nvSpPr>
          <p:spPr bwMode="auto">
            <a:xfrm>
              <a:off x="1634" y="2090"/>
              <a:ext cx="6" cy="1450"/>
            </a:xfrm>
            <a:prstGeom prst="line">
              <a:avLst/>
            </a:prstGeom>
            <a:noFill/>
            <a:ln w="12700">
              <a:solidFill>
                <a:srgbClr val="FF0000"/>
              </a:solidFill>
              <a:prstDash val="dash"/>
              <a:round/>
              <a:headEnd/>
              <a:tailEnd/>
            </a:ln>
          </p:spPr>
          <p:txBody>
            <a:bodyPr/>
            <a:lstStyle/>
            <a:p>
              <a:endParaRPr lang="en-US"/>
            </a:p>
          </p:txBody>
        </p:sp>
        <p:sp>
          <p:nvSpPr>
            <p:cNvPr id="10273" name="Oval 27"/>
            <p:cNvSpPr>
              <a:spLocks noChangeArrowheads="1"/>
            </p:cNvSpPr>
            <p:nvPr/>
          </p:nvSpPr>
          <p:spPr bwMode="auto">
            <a:xfrm>
              <a:off x="1588" y="205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0274" name="Line 28"/>
            <p:cNvSpPr>
              <a:spLocks noChangeShapeType="1"/>
            </p:cNvSpPr>
            <p:nvPr/>
          </p:nvSpPr>
          <p:spPr bwMode="auto">
            <a:xfrm rot="-5400000">
              <a:off x="1541" y="3435"/>
              <a:ext cx="0" cy="206"/>
            </a:xfrm>
            <a:prstGeom prst="line">
              <a:avLst/>
            </a:prstGeom>
            <a:noFill/>
            <a:ln w="57150">
              <a:solidFill>
                <a:srgbClr val="990000"/>
              </a:solidFill>
              <a:round/>
              <a:headEnd/>
              <a:tailEnd type="triangle" w="med" len="med"/>
            </a:ln>
          </p:spPr>
          <p:txBody>
            <a:bodyPr/>
            <a:lstStyle/>
            <a:p>
              <a:endParaRPr lang="en-US"/>
            </a:p>
          </p:txBody>
        </p:sp>
      </p:grpSp>
      <p:grpSp>
        <p:nvGrpSpPr>
          <p:cNvPr id="7" name="Group 29"/>
          <p:cNvGrpSpPr>
            <a:grpSpLocks/>
          </p:cNvGrpSpPr>
          <p:nvPr/>
        </p:nvGrpSpPr>
        <p:grpSpPr bwMode="auto">
          <a:xfrm>
            <a:off x="3381375" y="3254375"/>
            <a:ext cx="617538" cy="2362200"/>
            <a:chOff x="2130" y="2050"/>
            <a:chExt cx="389" cy="1488"/>
          </a:xfrm>
        </p:grpSpPr>
        <p:sp>
          <p:nvSpPr>
            <p:cNvPr id="10269" name="Line 30"/>
            <p:cNvSpPr>
              <a:spLocks noChangeShapeType="1"/>
            </p:cNvSpPr>
            <p:nvPr/>
          </p:nvSpPr>
          <p:spPr bwMode="auto">
            <a:xfrm>
              <a:off x="2174" y="2088"/>
              <a:ext cx="6" cy="1450"/>
            </a:xfrm>
            <a:prstGeom prst="line">
              <a:avLst/>
            </a:prstGeom>
            <a:noFill/>
            <a:ln w="12700">
              <a:solidFill>
                <a:srgbClr val="FF0000"/>
              </a:solidFill>
              <a:prstDash val="dash"/>
              <a:round/>
              <a:headEnd/>
              <a:tailEnd/>
            </a:ln>
          </p:spPr>
          <p:txBody>
            <a:bodyPr/>
            <a:lstStyle/>
            <a:p>
              <a:endParaRPr lang="en-US"/>
            </a:p>
          </p:txBody>
        </p:sp>
        <p:sp>
          <p:nvSpPr>
            <p:cNvPr id="10270" name="Oval 31"/>
            <p:cNvSpPr>
              <a:spLocks noChangeArrowheads="1"/>
            </p:cNvSpPr>
            <p:nvPr/>
          </p:nvSpPr>
          <p:spPr bwMode="auto">
            <a:xfrm>
              <a:off x="2130" y="205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0271" name="Line 32"/>
            <p:cNvSpPr>
              <a:spLocks noChangeShapeType="1"/>
            </p:cNvSpPr>
            <p:nvPr/>
          </p:nvSpPr>
          <p:spPr bwMode="auto">
            <a:xfrm rot="5400000">
              <a:off x="2348" y="3367"/>
              <a:ext cx="0" cy="342"/>
            </a:xfrm>
            <a:prstGeom prst="line">
              <a:avLst/>
            </a:prstGeom>
            <a:noFill/>
            <a:ln w="57150">
              <a:solidFill>
                <a:srgbClr val="990000"/>
              </a:solidFill>
              <a:round/>
              <a:headEnd/>
              <a:tailEnd type="triangle" w="med" len="med"/>
            </a:ln>
          </p:spPr>
          <p:txBody>
            <a:bodyPr/>
            <a:lstStyle/>
            <a:p>
              <a:endParaRPr lang="en-US"/>
            </a:p>
          </p:txBody>
        </p:sp>
      </p:grpSp>
      <p:grpSp>
        <p:nvGrpSpPr>
          <p:cNvPr id="8" name="Group 33"/>
          <p:cNvGrpSpPr>
            <a:grpSpLocks/>
          </p:cNvGrpSpPr>
          <p:nvPr/>
        </p:nvGrpSpPr>
        <p:grpSpPr bwMode="auto">
          <a:xfrm>
            <a:off x="2428875" y="1924050"/>
            <a:ext cx="1501775" cy="1317625"/>
            <a:chOff x="1530" y="1212"/>
            <a:chExt cx="946" cy="830"/>
          </a:xfrm>
        </p:grpSpPr>
        <p:sp>
          <p:nvSpPr>
            <p:cNvPr id="10265" name="AutoShape 34"/>
            <p:cNvSpPr>
              <a:spLocks/>
            </p:cNvSpPr>
            <p:nvPr/>
          </p:nvSpPr>
          <p:spPr bwMode="auto">
            <a:xfrm rot="5400000">
              <a:off x="1834" y="1699"/>
              <a:ext cx="139" cy="548"/>
            </a:xfrm>
            <a:prstGeom prst="leftBrace">
              <a:avLst>
                <a:gd name="adj1" fmla="val 32854"/>
                <a:gd name="adj2" fmla="val 50000"/>
              </a:avLst>
            </a:prstGeom>
            <a:noFill/>
            <a:ln w="19050">
              <a:solidFill>
                <a:srgbClr val="990000"/>
              </a:solidFill>
              <a:round/>
              <a:headEnd/>
              <a:tailEnd/>
            </a:ln>
          </p:spPr>
          <p:txBody>
            <a:bodyPr wrap="none" anchor="ctr"/>
            <a:lstStyle/>
            <a:p>
              <a:endParaRPr lang="en-US">
                <a:cs typeface="Arial" charset="0"/>
              </a:endParaRPr>
            </a:p>
          </p:txBody>
        </p:sp>
        <p:grpSp>
          <p:nvGrpSpPr>
            <p:cNvPr id="9" name="Group 35"/>
            <p:cNvGrpSpPr>
              <a:grpSpLocks/>
            </p:cNvGrpSpPr>
            <p:nvPr/>
          </p:nvGrpSpPr>
          <p:grpSpPr bwMode="auto">
            <a:xfrm>
              <a:off x="1530" y="1212"/>
              <a:ext cx="946" cy="666"/>
              <a:chOff x="1530" y="1212"/>
              <a:chExt cx="946" cy="666"/>
            </a:xfrm>
          </p:grpSpPr>
          <p:sp>
            <p:nvSpPr>
              <p:cNvPr id="10267" name="Line 36"/>
              <p:cNvSpPr>
                <a:spLocks noChangeShapeType="1"/>
              </p:cNvSpPr>
              <p:nvPr/>
            </p:nvSpPr>
            <p:spPr bwMode="auto">
              <a:xfrm flipV="1">
                <a:off x="1907" y="1489"/>
                <a:ext cx="120" cy="389"/>
              </a:xfrm>
              <a:prstGeom prst="line">
                <a:avLst/>
              </a:prstGeom>
              <a:noFill/>
              <a:ln w="9525">
                <a:solidFill>
                  <a:schemeClr val="tx1"/>
                </a:solidFill>
                <a:round/>
                <a:headEnd/>
                <a:tailEnd/>
              </a:ln>
            </p:spPr>
            <p:txBody>
              <a:bodyPr/>
              <a:lstStyle/>
              <a:p>
                <a:endParaRPr lang="en-US"/>
              </a:p>
            </p:txBody>
          </p:sp>
          <p:sp>
            <p:nvSpPr>
              <p:cNvPr id="10268" name="Text Box 37"/>
              <p:cNvSpPr txBox="1">
                <a:spLocks noChangeArrowheads="1"/>
              </p:cNvSpPr>
              <p:nvPr/>
            </p:nvSpPr>
            <p:spPr bwMode="auto">
              <a:xfrm>
                <a:off x="1530" y="1212"/>
                <a:ext cx="946" cy="308"/>
              </a:xfrm>
              <a:prstGeom prst="rect">
                <a:avLst/>
              </a:prstGeom>
              <a:solidFill>
                <a:srgbClr val="CCFFCC"/>
              </a:solidFill>
              <a:ln w="9525">
                <a:noFill/>
                <a:miter lim="800000"/>
                <a:headEnd/>
                <a:tailEnd/>
              </a:ln>
            </p:spPr>
            <p:txBody>
              <a:bodyPr>
                <a:spAutoFit/>
              </a:bodyPr>
              <a:lstStyle/>
              <a:p>
                <a:pPr algn="ctr">
                  <a:spcBef>
                    <a:spcPct val="50000"/>
                  </a:spcBef>
                </a:pPr>
                <a:r>
                  <a:rPr lang="en-US" sz="2600" b="1" i="1">
                    <a:cs typeface="Arial" charset="0"/>
                  </a:rPr>
                  <a:t>Surplus</a:t>
                </a:r>
              </a:p>
            </p:txBody>
          </p:sp>
        </p:grpSp>
      </p:grpSp>
      <p:sp>
        <p:nvSpPr>
          <p:cNvPr id="116774" name="Text Box 38"/>
          <p:cNvSpPr txBox="1">
            <a:spLocks noChangeArrowheads="1"/>
          </p:cNvSpPr>
          <p:nvPr/>
        </p:nvSpPr>
        <p:spPr bwMode="auto">
          <a:xfrm>
            <a:off x="4973638" y="4156075"/>
            <a:ext cx="3352800" cy="885825"/>
          </a:xfrm>
          <a:prstGeom prst="rect">
            <a:avLst/>
          </a:prstGeom>
          <a:noFill/>
          <a:ln w="9525">
            <a:noFill/>
            <a:miter lim="800000"/>
            <a:headEnd/>
            <a:tailEnd/>
          </a:ln>
        </p:spPr>
        <p:txBody>
          <a:bodyPr>
            <a:spAutoFit/>
          </a:bodyPr>
          <a:lstStyle/>
          <a:p>
            <a:pPr>
              <a:spcBef>
                <a:spcPct val="50000"/>
              </a:spcBef>
            </a:pPr>
            <a:r>
              <a:rPr lang="en-US" sz="2600">
                <a:cs typeface="Arial" charset="0"/>
              </a:rPr>
              <a:t>…which reduces the surplus.   </a:t>
            </a:r>
          </a:p>
        </p:txBody>
      </p:sp>
      <p:sp>
        <p:nvSpPr>
          <p:cNvPr id="116775" name="Text Box 39"/>
          <p:cNvSpPr txBox="1">
            <a:spLocks noChangeArrowheads="1"/>
          </p:cNvSpPr>
          <p:nvPr/>
        </p:nvSpPr>
        <p:spPr bwMode="auto">
          <a:xfrm>
            <a:off x="6462713" y="3559175"/>
            <a:ext cx="2446337" cy="488950"/>
          </a:xfrm>
          <a:prstGeom prst="rect">
            <a:avLst/>
          </a:prstGeom>
          <a:noFill/>
          <a:ln w="9525">
            <a:noFill/>
            <a:miter lim="800000"/>
            <a:headEnd/>
            <a:tailEnd/>
          </a:ln>
        </p:spPr>
        <p:txBody>
          <a:bodyPr>
            <a:spAutoFit/>
          </a:bodyPr>
          <a:lstStyle/>
          <a:p>
            <a:pPr>
              <a:spcBef>
                <a:spcPct val="50000"/>
              </a:spcBef>
            </a:pPr>
            <a:r>
              <a:rPr lang="en-US" sz="2600">
                <a:cs typeface="Arial" charset="0"/>
              </a:rPr>
              <a:t>and </a:t>
            </a:r>
            <a:r>
              <a:rPr lang="en-US" sz="2600" b="1" i="1">
                <a:cs typeface="Arial" charset="0"/>
              </a:rPr>
              <a:t>Q</a:t>
            </a:r>
            <a:r>
              <a:rPr lang="en-US" sz="2600" b="1" i="1" baseline="30000">
                <a:cs typeface="Arial" charset="0"/>
              </a:rPr>
              <a:t>S</a:t>
            </a:r>
            <a:r>
              <a:rPr lang="en-US" sz="2600">
                <a:cs typeface="Arial" charset="0"/>
              </a:rPr>
              <a:t> to fall…  </a:t>
            </a:r>
          </a:p>
        </p:txBody>
      </p:sp>
      <p:sp>
        <p:nvSpPr>
          <p:cNvPr id="10264"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56"/>
                                        </p:tgtEl>
                                        <p:attrNameLst>
                                          <p:attrName>style.visibility</p:attrName>
                                        </p:attrNameLst>
                                      </p:cBhvr>
                                      <p:to>
                                        <p:strVal val="visible"/>
                                      </p:to>
                                    </p:set>
                                    <p:animEffect transition="in" filter="wipe(left)">
                                      <p:cBhvr>
                                        <p:cTn id="7" dur="500"/>
                                        <p:tgtEl>
                                          <p:spTgt spid="11675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57"/>
                                        </p:tgtEl>
                                        <p:attrNameLst>
                                          <p:attrName>style.visibility</p:attrName>
                                        </p:attrNameLst>
                                      </p:cBhvr>
                                      <p:to>
                                        <p:strVal val="visible"/>
                                      </p:to>
                                    </p:set>
                                    <p:animEffect transition="in" filter="wipe(left)">
                                      <p:cBhvr>
                                        <p:cTn id="17" dur="500"/>
                                        <p:tgtEl>
                                          <p:spTgt spid="116757"/>
                                        </p:tgtEl>
                                      </p:cBhvr>
                                    </p:animEffect>
                                  </p:childTnLst>
                                </p:cTn>
                              </p:par>
                            </p:childTnLst>
                          </p:cTn>
                        </p:par>
                        <p:par>
                          <p:cTn id="18" fill="hold">
                            <p:stCondLst>
                              <p:cond delay="500"/>
                            </p:stCondLst>
                            <p:childTnLst>
                              <p:par>
                                <p:cTn id="19" presetID="18" presetClass="entr" presetSubtype="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6775"/>
                                        </p:tgtEl>
                                        <p:attrNameLst>
                                          <p:attrName>style.visibility</p:attrName>
                                        </p:attrNameLst>
                                      </p:cBhvr>
                                      <p:to>
                                        <p:strVal val="visible"/>
                                      </p:to>
                                    </p:set>
                                    <p:animEffect transition="in" filter="wipe(left)">
                                      <p:cBhvr>
                                        <p:cTn id="26" dur="500"/>
                                        <p:tgtEl>
                                          <p:spTgt spid="116775"/>
                                        </p:tgtEl>
                                      </p:cBhvr>
                                    </p:animEffect>
                                  </p:childTnLst>
                                </p:cTn>
                              </p:par>
                            </p:childTnLst>
                          </p:cTn>
                        </p:par>
                        <p:par>
                          <p:cTn id="27" fill="hold">
                            <p:stCondLst>
                              <p:cond delay="500"/>
                            </p:stCondLst>
                            <p:childTnLst>
                              <p:par>
                                <p:cTn id="28" presetID="18" presetClass="entr" presetSubtype="1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774"/>
                                        </p:tgtEl>
                                        <p:attrNameLst>
                                          <p:attrName>style.visibility</p:attrName>
                                        </p:attrNameLst>
                                      </p:cBhvr>
                                      <p:to>
                                        <p:strVal val="visible"/>
                                      </p:to>
                                    </p:set>
                                    <p:animEffect transition="in" filter="wipe(left)">
                                      <p:cBhvr>
                                        <p:cTn id="35" dur="500"/>
                                        <p:tgtEl>
                                          <p:spTgt spid="116774"/>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6" grpId="0"/>
      <p:bldP spid="116757" grpId="0"/>
      <p:bldP spid="116774" grpId="0"/>
      <p:bldP spid="1167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11266" name="Object 3"/>
            <p:cNvGraphicFramePr>
              <a:graphicFrameLocks noChangeAspect="1"/>
            </p:cNvGraphicFramePr>
            <p:nvPr/>
          </p:nvGraphicFramePr>
          <p:xfrm>
            <a:off x="175" y="910"/>
            <a:ext cx="3446" cy="3078"/>
          </p:xfrm>
          <a:graphic>
            <a:graphicData uri="http://schemas.openxmlformats.org/presentationml/2006/ole">
              <p:oleObj spid="_x0000_s17410" name="Chart" r:id="rId4" imgW="5800649" imgH="5181600" progId="Excel.Sheet.8">
                <p:embed/>
              </p:oleObj>
            </a:graphicData>
          </a:graphic>
        </p:graphicFrame>
        <p:sp>
          <p:nvSpPr>
            <p:cNvPr id="11295"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1296"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3" name="Group 6"/>
          <p:cNvGrpSpPr>
            <a:grpSpLocks/>
          </p:cNvGrpSpPr>
          <p:nvPr/>
        </p:nvGrpSpPr>
        <p:grpSpPr bwMode="auto">
          <a:xfrm>
            <a:off x="1808163" y="1946275"/>
            <a:ext cx="2101850" cy="3660775"/>
            <a:chOff x="1139" y="1226"/>
            <a:chExt cx="1324" cy="2306"/>
          </a:xfrm>
        </p:grpSpPr>
        <p:sp>
          <p:nvSpPr>
            <p:cNvPr id="11293"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1294"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9"/>
          <p:cNvGrpSpPr>
            <a:grpSpLocks/>
          </p:cNvGrpSpPr>
          <p:nvPr/>
        </p:nvGrpSpPr>
        <p:grpSpPr bwMode="auto">
          <a:xfrm>
            <a:off x="1327150" y="1944688"/>
            <a:ext cx="3367088" cy="3665537"/>
            <a:chOff x="836" y="1225"/>
            <a:chExt cx="2121" cy="2309"/>
          </a:xfrm>
        </p:grpSpPr>
        <p:sp>
          <p:nvSpPr>
            <p:cNvPr id="11291"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1292"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272" name="Rectangle 12"/>
          <p:cNvSpPr>
            <a:spLocks noGrp="1" noChangeArrowheads="1"/>
          </p:cNvSpPr>
          <p:nvPr>
            <p:ph type="title" idx="4294967295"/>
          </p:nvPr>
        </p:nvSpPr>
        <p:spPr>
          <a:xfrm>
            <a:off x="571500" y="252413"/>
            <a:ext cx="6586538" cy="622300"/>
          </a:xfrm>
        </p:spPr>
        <p:txBody>
          <a:bodyPr/>
          <a:lstStyle/>
          <a:p>
            <a:pPr algn="l" eaLnBrk="1" hangingPunct="1"/>
            <a:r>
              <a:rPr lang="en-US" sz="3100" dirty="0" smtClean="0">
                <a:solidFill>
                  <a:srgbClr val="CC0000"/>
                </a:solidFill>
              </a:rPr>
              <a:t>Surplus</a:t>
            </a:r>
            <a:r>
              <a:rPr lang="en-US" sz="3100" dirty="0" smtClean="0">
                <a:solidFill>
                  <a:schemeClr val="tx1"/>
                </a:solidFill>
              </a:rPr>
              <a:t> (a.k.a. excess supply):</a:t>
            </a:r>
          </a:p>
        </p:txBody>
      </p:sp>
      <p:sp>
        <p:nvSpPr>
          <p:cNvPr id="11273" name="Text Box 13"/>
          <p:cNvSpPr txBox="1">
            <a:spLocks noChangeArrowheads="1"/>
          </p:cNvSpPr>
          <p:nvPr/>
        </p:nvSpPr>
        <p:spPr bwMode="auto">
          <a:xfrm>
            <a:off x="1512888" y="715963"/>
            <a:ext cx="6562725" cy="914400"/>
          </a:xfrm>
          <a:prstGeom prst="rect">
            <a:avLst/>
          </a:prstGeom>
          <a:noFill/>
          <a:ln w="9525">
            <a:noFill/>
            <a:miter lim="800000"/>
            <a:headEnd/>
            <a:tailEnd/>
          </a:ln>
        </p:spPr>
        <p:txBody>
          <a:bodyPr>
            <a:spAutoFit/>
          </a:bodyPr>
          <a:lstStyle/>
          <a:p>
            <a:pPr>
              <a:spcBef>
                <a:spcPct val="50000"/>
              </a:spcBef>
            </a:pPr>
            <a:r>
              <a:rPr lang="en-US" sz="2700" dirty="0">
                <a:cs typeface="Arial" charset="0"/>
              </a:rPr>
              <a:t>when quantity supplied is greater than quantity demanded</a:t>
            </a:r>
          </a:p>
        </p:txBody>
      </p:sp>
      <p:sp>
        <p:nvSpPr>
          <p:cNvPr id="11274" name="Text Box 14"/>
          <p:cNvSpPr txBox="1">
            <a:spLocks noChangeArrowheads="1"/>
          </p:cNvSpPr>
          <p:nvPr/>
        </p:nvSpPr>
        <p:spPr bwMode="auto">
          <a:xfrm>
            <a:off x="4967288" y="1782763"/>
            <a:ext cx="3968750" cy="1282700"/>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Facing a surplus, </a:t>
            </a:r>
            <a:br>
              <a:rPr lang="en-US" sz="2600">
                <a:solidFill>
                  <a:srgbClr val="B2B2B2"/>
                </a:solidFill>
                <a:cs typeface="Arial" charset="0"/>
              </a:rPr>
            </a:br>
            <a:r>
              <a:rPr lang="en-US" sz="2600">
                <a:solidFill>
                  <a:srgbClr val="B2B2B2"/>
                </a:solidFill>
                <a:cs typeface="Arial" charset="0"/>
              </a:rPr>
              <a:t>sellers try to increase sales by cutting price.</a:t>
            </a:r>
          </a:p>
        </p:txBody>
      </p:sp>
      <p:sp>
        <p:nvSpPr>
          <p:cNvPr id="11275" name="Text Box 15"/>
          <p:cNvSpPr txBox="1">
            <a:spLocks noChangeArrowheads="1"/>
          </p:cNvSpPr>
          <p:nvPr/>
        </p:nvSpPr>
        <p:spPr bwMode="auto">
          <a:xfrm>
            <a:off x="4956175" y="3155950"/>
            <a:ext cx="4048125" cy="885825"/>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This causes </a:t>
            </a:r>
            <a:br>
              <a:rPr lang="en-US" sz="2600">
                <a:solidFill>
                  <a:srgbClr val="B2B2B2"/>
                </a:solidFill>
                <a:cs typeface="Arial" charset="0"/>
              </a:rPr>
            </a:br>
            <a:r>
              <a:rPr lang="en-US" sz="2600" b="1" i="1">
                <a:solidFill>
                  <a:srgbClr val="B2B2B2"/>
                </a:solidFill>
                <a:cs typeface="Arial" charset="0"/>
              </a:rPr>
              <a:t>Q</a:t>
            </a:r>
            <a:r>
              <a:rPr lang="en-US" sz="2600" b="1" i="1" baseline="30000">
                <a:solidFill>
                  <a:srgbClr val="B2B2B2"/>
                </a:solidFill>
                <a:cs typeface="Arial" charset="0"/>
              </a:rPr>
              <a:t>D</a:t>
            </a:r>
            <a:r>
              <a:rPr lang="en-US" sz="2600">
                <a:solidFill>
                  <a:srgbClr val="B2B2B2"/>
                </a:solidFill>
                <a:cs typeface="Arial" charset="0"/>
              </a:rPr>
              <a:t> to rise and </a:t>
            </a:r>
            <a:r>
              <a:rPr lang="en-US" sz="2600" b="1" i="1">
                <a:solidFill>
                  <a:srgbClr val="B2B2B2"/>
                </a:solidFill>
                <a:cs typeface="Arial" charset="0"/>
              </a:rPr>
              <a:t>Q</a:t>
            </a:r>
            <a:r>
              <a:rPr lang="en-US" sz="2600" b="1" i="1" baseline="30000">
                <a:solidFill>
                  <a:srgbClr val="B2B2B2"/>
                </a:solidFill>
                <a:cs typeface="Arial" charset="0"/>
              </a:rPr>
              <a:t>S</a:t>
            </a:r>
            <a:r>
              <a:rPr lang="en-US" sz="2600">
                <a:solidFill>
                  <a:srgbClr val="B2B2B2"/>
                </a:solidFill>
                <a:cs typeface="Arial" charset="0"/>
              </a:rPr>
              <a:t> to fall.  </a:t>
            </a:r>
          </a:p>
        </p:txBody>
      </p:sp>
      <p:sp>
        <p:nvSpPr>
          <p:cNvPr id="11276" name="Line 16"/>
          <p:cNvSpPr>
            <a:spLocks noChangeShapeType="1"/>
          </p:cNvSpPr>
          <p:nvPr/>
        </p:nvSpPr>
        <p:spPr bwMode="auto">
          <a:xfrm flipV="1">
            <a:off x="1320800" y="3327400"/>
            <a:ext cx="2152650" cy="1588"/>
          </a:xfrm>
          <a:prstGeom prst="line">
            <a:avLst/>
          </a:prstGeom>
          <a:noFill/>
          <a:ln w="12700">
            <a:solidFill>
              <a:srgbClr val="B2B2B2"/>
            </a:solidFill>
            <a:prstDash val="dash"/>
            <a:round/>
            <a:headEnd/>
            <a:tailEnd/>
          </a:ln>
        </p:spPr>
        <p:txBody>
          <a:bodyPr/>
          <a:lstStyle/>
          <a:p>
            <a:endParaRPr lang="en-US"/>
          </a:p>
        </p:txBody>
      </p:sp>
      <p:sp>
        <p:nvSpPr>
          <p:cNvPr id="11277" name="Line 17"/>
          <p:cNvSpPr>
            <a:spLocks noChangeShapeType="1"/>
          </p:cNvSpPr>
          <p:nvPr/>
        </p:nvSpPr>
        <p:spPr bwMode="auto">
          <a:xfrm>
            <a:off x="2593975" y="3317875"/>
            <a:ext cx="9525" cy="2301875"/>
          </a:xfrm>
          <a:prstGeom prst="line">
            <a:avLst/>
          </a:prstGeom>
          <a:noFill/>
          <a:ln w="12700">
            <a:solidFill>
              <a:srgbClr val="B2B2B2"/>
            </a:solidFill>
            <a:prstDash val="dash"/>
            <a:round/>
            <a:headEnd/>
            <a:tailEnd/>
          </a:ln>
        </p:spPr>
        <p:txBody>
          <a:bodyPr/>
          <a:lstStyle/>
          <a:p>
            <a:endParaRPr lang="en-US"/>
          </a:p>
        </p:txBody>
      </p:sp>
      <p:sp>
        <p:nvSpPr>
          <p:cNvPr id="11278" name="Line 18"/>
          <p:cNvSpPr>
            <a:spLocks noChangeShapeType="1"/>
          </p:cNvSpPr>
          <p:nvPr/>
        </p:nvSpPr>
        <p:spPr bwMode="auto">
          <a:xfrm>
            <a:off x="3451225" y="3314700"/>
            <a:ext cx="9525" cy="2301875"/>
          </a:xfrm>
          <a:prstGeom prst="line">
            <a:avLst/>
          </a:prstGeom>
          <a:noFill/>
          <a:ln w="12700">
            <a:solidFill>
              <a:srgbClr val="B2B2B2"/>
            </a:solidFill>
            <a:prstDash val="dash"/>
            <a:round/>
            <a:headEnd/>
            <a:tailEnd/>
          </a:ln>
        </p:spPr>
        <p:txBody>
          <a:bodyPr/>
          <a:lstStyle/>
          <a:p>
            <a:endParaRPr lang="en-US"/>
          </a:p>
        </p:txBody>
      </p:sp>
      <p:sp>
        <p:nvSpPr>
          <p:cNvPr id="11279" name="AutoShape 19"/>
          <p:cNvSpPr>
            <a:spLocks/>
          </p:cNvSpPr>
          <p:nvPr/>
        </p:nvSpPr>
        <p:spPr bwMode="auto">
          <a:xfrm rot="5400000">
            <a:off x="2912269" y="2696369"/>
            <a:ext cx="220662" cy="869950"/>
          </a:xfrm>
          <a:prstGeom prst="leftBrace">
            <a:avLst>
              <a:gd name="adj1" fmla="val 32854"/>
              <a:gd name="adj2" fmla="val 50000"/>
            </a:avLst>
          </a:prstGeom>
          <a:noFill/>
          <a:ln w="19050">
            <a:solidFill>
              <a:srgbClr val="B2B2B2"/>
            </a:solidFill>
            <a:round/>
            <a:headEnd/>
            <a:tailEnd/>
          </a:ln>
        </p:spPr>
        <p:txBody>
          <a:bodyPr wrap="none" anchor="ctr"/>
          <a:lstStyle/>
          <a:p>
            <a:endParaRPr lang="en-US">
              <a:cs typeface="Arial" charset="0"/>
            </a:endParaRPr>
          </a:p>
        </p:txBody>
      </p:sp>
      <p:sp>
        <p:nvSpPr>
          <p:cNvPr id="11280" name="Line 20"/>
          <p:cNvSpPr>
            <a:spLocks noChangeShapeType="1"/>
          </p:cNvSpPr>
          <p:nvPr/>
        </p:nvSpPr>
        <p:spPr bwMode="auto">
          <a:xfrm flipV="1">
            <a:off x="3027363" y="2363788"/>
            <a:ext cx="190500" cy="617537"/>
          </a:xfrm>
          <a:prstGeom prst="line">
            <a:avLst/>
          </a:prstGeom>
          <a:noFill/>
          <a:ln w="9525">
            <a:solidFill>
              <a:srgbClr val="B2B2B2"/>
            </a:solidFill>
            <a:round/>
            <a:headEnd/>
            <a:tailEnd/>
          </a:ln>
        </p:spPr>
        <p:txBody>
          <a:bodyPr/>
          <a:lstStyle/>
          <a:p>
            <a:endParaRPr lang="en-US"/>
          </a:p>
        </p:txBody>
      </p:sp>
      <p:sp>
        <p:nvSpPr>
          <p:cNvPr id="11281" name="Text Box 21"/>
          <p:cNvSpPr txBox="1">
            <a:spLocks noChangeArrowheads="1"/>
          </p:cNvSpPr>
          <p:nvPr/>
        </p:nvSpPr>
        <p:spPr bwMode="auto">
          <a:xfrm>
            <a:off x="2428875" y="1924050"/>
            <a:ext cx="1501775" cy="488950"/>
          </a:xfrm>
          <a:prstGeom prst="rect">
            <a:avLst/>
          </a:prstGeom>
          <a:noFill/>
          <a:ln w="9525">
            <a:noFill/>
            <a:miter lim="800000"/>
            <a:headEnd/>
            <a:tailEnd/>
          </a:ln>
        </p:spPr>
        <p:txBody>
          <a:bodyPr>
            <a:spAutoFit/>
          </a:bodyPr>
          <a:lstStyle/>
          <a:p>
            <a:pPr algn="ctr">
              <a:spcBef>
                <a:spcPct val="50000"/>
              </a:spcBef>
            </a:pPr>
            <a:r>
              <a:rPr lang="en-US" sz="2600" b="1" i="1">
                <a:solidFill>
                  <a:srgbClr val="B2B2B2"/>
                </a:solidFill>
                <a:cs typeface="Arial" charset="0"/>
              </a:rPr>
              <a:t>Surplus</a:t>
            </a:r>
          </a:p>
        </p:txBody>
      </p:sp>
      <p:sp>
        <p:nvSpPr>
          <p:cNvPr id="117782" name="Text Box 22"/>
          <p:cNvSpPr txBox="1">
            <a:spLocks noChangeArrowheads="1"/>
          </p:cNvSpPr>
          <p:nvPr/>
        </p:nvSpPr>
        <p:spPr bwMode="auto">
          <a:xfrm>
            <a:off x="4967288" y="4108450"/>
            <a:ext cx="3768725" cy="1282700"/>
          </a:xfrm>
          <a:prstGeom prst="rect">
            <a:avLst/>
          </a:prstGeom>
          <a:noFill/>
          <a:ln w="9525">
            <a:noFill/>
            <a:miter lim="800000"/>
            <a:headEnd/>
            <a:tailEnd/>
          </a:ln>
        </p:spPr>
        <p:txBody>
          <a:bodyPr>
            <a:spAutoFit/>
          </a:bodyPr>
          <a:lstStyle/>
          <a:p>
            <a:pPr>
              <a:spcBef>
                <a:spcPct val="50000"/>
              </a:spcBef>
            </a:pPr>
            <a:r>
              <a:rPr lang="en-US" sz="2600">
                <a:cs typeface="Arial" charset="0"/>
              </a:rPr>
              <a:t>Prices continue to fall until market reaches equilibrium. </a:t>
            </a:r>
          </a:p>
        </p:txBody>
      </p:sp>
      <p:grpSp>
        <p:nvGrpSpPr>
          <p:cNvPr id="5" name="Group 23"/>
          <p:cNvGrpSpPr>
            <a:grpSpLocks/>
          </p:cNvGrpSpPr>
          <p:nvPr/>
        </p:nvGrpSpPr>
        <p:grpSpPr bwMode="auto">
          <a:xfrm>
            <a:off x="1319213" y="3338513"/>
            <a:ext cx="1681162" cy="2278062"/>
            <a:chOff x="831" y="2103"/>
            <a:chExt cx="1059" cy="1435"/>
          </a:xfrm>
        </p:grpSpPr>
        <p:grpSp>
          <p:nvGrpSpPr>
            <p:cNvPr id="6" name="Group 24"/>
            <p:cNvGrpSpPr>
              <a:grpSpLocks/>
            </p:cNvGrpSpPr>
            <p:nvPr/>
          </p:nvGrpSpPr>
          <p:grpSpPr bwMode="auto">
            <a:xfrm>
              <a:off x="831" y="2103"/>
              <a:ext cx="1013" cy="358"/>
              <a:chOff x="831" y="2103"/>
              <a:chExt cx="1013" cy="358"/>
            </a:xfrm>
          </p:grpSpPr>
          <p:sp>
            <p:nvSpPr>
              <p:cNvPr id="11289" name="Line 25"/>
              <p:cNvSpPr>
                <a:spLocks noChangeShapeType="1"/>
              </p:cNvSpPr>
              <p:nvPr/>
            </p:nvSpPr>
            <p:spPr bwMode="auto">
              <a:xfrm>
                <a:off x="831" y="2103"/>
                <a:ext cx="0" cy="352"/>
              </a:xfrm>
              <a:prstGeom prst="line">
                <a:avLst/>
              </a:prstGeom>
              <a:noFill/>
              <a:ln w="57150">
                <a:solidFill>
                  <a:srgbClr val="990000"/>
                </a:solidFill>
                <a:round/>
                <a:headEnd/>
                <a:tailEnd type="triangle" w="med" len="med"/>
              </a:ln>
            </p:spPr>
            <p:txBody>
              <a:bodyPr/>
              <a:lstStyle/>
              <a:p>
                <a:endParaRPr lang="en-US"/>
              </a:p>
            </p:txBody>
          </p:sp>
          <p:sp>
            <p:nvSpPr>
              <p:cNvPr id="11290"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p>
            </p:txBody>
          </p:sp>
        </p:grpSp>
        <p:grpSp>
          <p:nvGrpSpPr>
            <p:cNvPr id="7" name="Group 27"/>
            <p:cNvGrpSpPr>
              <a:grpSpLocks/>
            </p:cNvGrpSpPr>
            <p:nvPr/>
          </p:nvGrpSpPr>
          <p:grpSpPr bwMode="auto">
            <a:xfrm>
              <a:off x="1802" y="2410"/>
              <a:ext cx="88" cy="1128"/>
              <a:chOff x="1802" y="2410"/>
              <a:chExt cx="88" cy="1128"/>
            </a:xfrm>
          </p:grpSpPr>
          <p:sp>
            <p:nvSpPr>
              <p:cNvPr id="11287"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p>
            </p:txBody>
          </p:sp>
          <p:sp>
            <p:nvSpPr>
              <p:cNvPr id="11288"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sp>
        <p:nvSpPr>
          <p:cNvPr id="11284"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82"/>
                                        </p:tgtEl>
                                        <p:attrNameLst>
                                          <p:attrName>style.visibility</p:attrName>
                                        </p:attrNameLst>
                                      </p:cBhvr>
                                      <p:to>
                                        <p:strVal val="visible"/>
                                      </p:to>
                                    </p:set>
                                    <p:animEffect transition="in" filter="wipe(left)">
                                      <p:cBhvr>
                                        <p:cTn id="7" dur="500"/>
                                        <p:tgtEl>
                                          <p:spTgt spid="11778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12290" name="Object 3"/>
            <p:cNvGraphicFramePr>
              <a:graphicFrameLocks noChangeAspect="1"/>
            </p:cNvGraphicFramePr>
            <p:nvPr/>
          </p:nvGraphicFramePr>
          <p:xfrm>
            <a:off x="175" y="910"/>
            <a:ext cx="3446" cy="3078"/>
          </p:xfrm>
          <a:graphic>
            <a:graphicData uri="http://schemas.openxmlformats.org/presentationml/2006/ole">
              <p:oleObj spid="_x0000_s18434" name="Chart" r:id="rId4" imgW="5800649" imgH="5181600" progId="Excel.Sheet.8">
                <p:embed/>
              </p:oleObj>
            </a:graphicData>
          </a:graphic>
        </p:graphicFrame>
        <p:sp>
          <p:nvSpPr>
            <p:cNvPr id="12316"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2317"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3" name="Group 6"/>
          <p:cNvGrpSpPr>
            <a:grpSpLocks/>
          </p:cNvGrpSpPr>
          <p:nvPr/>
        </p:nvGrpSpPr>
        <p:grpSpPr bwMode="auto">
          <a:xfrm>
            <a:off x="1808163" y="1946275"/>
            <a:ext cx="2101850" cy="3660775"/>
            <a:chOff x="1139" y="1226"/>
            <a:chExt cx="1324" cy="2306"/>
          </a:xfrm>
        </p:grpSpPr>
        <p:sp>
          <p:nvSpPr>
            <p:cNvPr id="12314"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2315"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9"/>
          <p:cNvGrpSpPr>
            <a:grpSpLocks/>
          </p:cNvGrpSpPr>
          <p:nvPr/>
        </p:nvGrpSpPr>
        <p:grpSpPr bwMode="auto">
          <a:xfrm>
            <a:off x="1327150" y="1944688"/>
            <a:ext cx="3367088" cy="3665537"/>
            <a:chOff x="836" y="1225"/>
            <a:chExt cx="2121" cy="2309"/>
          </a:xfrm>
        </p:grpSpPr>
        <p:sp>
          <p:nvSpPr>
            <p:cNvPr id="12312"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2313"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8796" name="Rectangle 12"/>
          <p:cNvSpPr>
            <a:spLocks noGrp="1" noChangeArrowheads="1"/>
          </p:cNvSpPr>
          <p:nvPr>
            <p:ph type="title" idx="4294967295"/>
          </p:nvPr>
        </p:nvSpPr>
        <p:spPr>
          <a:xfrm>
            <a:off x="571500" y="257175"/>
            <a:ext cx="6819900" cy="622300"/>
          </a:xfrm>
        </p:spPr>
        <p:txBody>
          <a:bodyPr>
            <a:normAutofit/>
          </a:bodyPr>
          <a:lstStyle/>
          <a:p>
            <a:pPr algn="l" eaLnBrk="1" hangingPunct="1"/>
            <a:r>
              <a:rPr lang="en-US" sz="3100" dirty="0" smtClean="0">
                <a:solidFill>
                  <a:srgbClr val="CC0000"/>
                </a:solidFill>
              </a:rPr>
              <a:t>Shortage</a:t>
            </a:r>
            <a:r>
              <a:rPr lang="en-US" sz="3100" dirty="0" smtClean="0">
                <a:solidFill>
                  <a:schemeClr val="tx1"/>
                </a:solidFill>
              </a:rPr>
              <a:t> (a.k.a. excess demand):</a:t>
            </a:r>
          </a:p>
        </p:txBody>
      </p:sp>
      <p:sp>
        <p:nvSpPr>
          <p:cNvPr id="118797" name="Text Box 13"/>
          <p:cNvSpPr txBox="1">
            <a:spLocks noChangeArrowheads="1"/>
          </p:cNvSpPr>
          <p:nvPr/>
        </p:nvSpPr>
        <p:spPr bwMode="auto">
          <a:xfrm>
            <a:off x="1512888" y="714375"/>
            <a:ext cx="6675437"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demanded is greater than quantity supplied</a:t>
            </a:r>
          </a:p>
        </p:txBody>
      </p:sp>
      <p:sp>
        <p:nvSpPr>
          <p:cNvPr id="118798" name="Text Box 14"/>
          <p:cNvSpPr txBox="1">
            <a:spLocks noChangeArrowheads="1"/>
          </p:cNvSpPr>
          <p:nvPr/>
        </p:nvSpPr>
        <p:spPr bwMode="auto">
          <a:xfrm>
            <a:off x="5299075" y="1809750"/>
            <a:ext cx="2257425" cy="885825"/>
          </a:xfrm>
          <a:prstGeom prst="rect">
            <a:avLst/>
          </a:prstGeom>
          <a:noFill/>
          <a:ln w="9525">
            <a:noFill/>
            <a:miter lim="800000"/>
            <a:headEnd/>
            <a:tailEnd/>
          </a:ln>
        </p:spPr>
        <p:txBody>
          <a:bodyPr>
            <a:spAutoFit/>
          </a:bodyPr>
          <a:lstStyle/>
          <a:p>
            <a:pPr>
              <a:spcBef>
                <a:spcPct val="50000"/>
              </a:spcBef>
            </a:pPr>
            <a:r>
              <a:rPr lang="en-US" sz="2600">
                <a:cs typeface="Arial" charset="0"/>
              </a:rPr>
              <a:t>Example: </a:t>
            </a:r>
            <a:br>
              <a:rPr lang="en-US" sz="2600">
                <a:cs typeface="Arial" charset="0"/>
              </a:rPr>
            </a:br>
            <a:r>
              <a:rPr lang="en-US" sz="2600">
                <a:cs typeface="Arial" charset="0"/>
              </a:rPr>
              <a:t>If  </a:t>
            </a:r>
            <a:r>
              <a:rPr lang="en-US" sz="2600" b="1" i="1">
                <a:cs typeface="Arial" charset="0"/>
              </a:rPr>
              <a:t>P</a:t>
            </a:r>
            <a:r>
              <a:rPr lang="en-US" sz="2600">
                <a:cs typeface="Arial" charset="0"/>
              </a:rPr>
              <a:t>  =  $1, </a:t>
            </a:r>
          </a:p>
        </p:txBody>
      </p:sp>
      <p:sp>
        <p:nvSpPr>
          <p:cNvPr id="118799" name="Text Box 15"/>
          <p:cNvSpPr txBox="1">
            <a:spLocks noChangeArrowheads="1"/>
          </p:cNvSpPr>
          <p:nvPr/>
        </p:nvSpPr>
        <p:spPr bwMode="auto">
          <a:xfrm>
            <a:off x="5534025" y="2698750"/>
            <a:ext cx="2862263" cy="885825"/>
          </a:xfrm>
          <a:prstGeom prst="rect">
            <a:avLst/>
          </a:prstGeom>
          <a:noFill/>
          <a:ln w="9525">
            <a:noFill/>
            <a:miter lim="800000"/>
            <a:headEnd/>
            <a:tailEnd/>
          </a:ln>
        </p:spPr>
        <p:txBody>
          <a:bodyPr>
            <a:spAutoFit/>
          </a:bodyPr>
          <a:lstStyle/>
          <a:p>
            <a:pPr>
              <a:spcBef>
                <a:spcPct val="50000"/>
              </a:spcBef>
            </a:pPr>
            <a:r>
              <a:rPr lang="en-US" sz="2600">
                <a:cs typeface="Arial" charset="0"/>
              </a:rPr>
              <a:t>then</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D</a:t>
            </a:r>
            <a:r>
              <a:rPr lang="en-US" sz="2600">
                <a:cs typeface="Arial" charset="0"/>
              </a:rPr>
              <a:t>  =  21 lattes</a:t>
            </a:r>
          </a:p>
        </p:txBody>
      </p:sp>
      <p:sp>
        <p:nvSpPr>
          <p:cNvPr id="118800" name="Text Box 16"/>
          <p:cNvSpPr txBox="1">
            <a:spLocks noChangeArrowheads="1"/>
          </p:cNvSpPr>
          <p:nvPr/>
        </p:nvSpPr>
        <p:spPr bwMode="auto">
          <a:xfrm>
            <a:off x="5543550" y="3570288"/>
            <a:ext cx="2787650" cy="885825"/>
          </a:xfrm>
          <a:prstGeom prst="rect">
            <a:avLst/>
          </a:prstGeom>
          <a:noFill/>
          <a:ln w="9525">
            <a:noFill/>
            <a:miter lim="800000"/>
            <a:headEnd/>
            <a:tailEnd/>
          </a:ln>
        </p:spPr>
        <p:txBody>
          <a:bodyPr>
            <a:spAutoFit/>
          </a:bodyPr>
          <a:lstStyle/>
          <a:p>
            <a:pPr>
              <a:spcBef>
                <a:spcPct val="50000"/>
              </a:spcBef>
            </a:pPr>
            <a:r>
              <a:rPr lang="en-US" sz="2600">
                <a:cs typeface="Arial" charset="0"/>
              </a:rPr>
              <a:t>and</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S</a:t>
            </a:r>
            <a:r>
              <a:rPr lang="en-US" sz="2600">
                <a:cs typeface="Arial" charset="0"/>
              </a:rPr>
              <a:t>  =  5 lattes</a:t>
            </a:r>
          </a:p>
        </p:txBody>
      </p:sp>
      <p:sp>
        <p:nvSpPr>
          <p:cNvPr id="118801" name="Text Box 17"/>
          <p:cNvSpPr txBox="1">
            <a:spLocks noChangeArrowheads="1"/>
          </p:cNvSpPr>
          <p:nvPr/>
        </p:nvSpPr>
        <p:spPr bwMode="auto">
          <a:xfrm>
            <a:off x="5537200" y="4451350"/>
            <a:ext cx="3252788" cy="885825"/>
          </a:xfrm>
          <a:prstGeom prst="rect">
            <a:avLst/>
          </a:prstGeom>
          <a:noFill/>
          <a:ln w="9525">
            <a:noFill/>
            <a:miter lim="800000"/>
            <a:headEnd/>
            <a:tailEnd/>
          </a:ln>
        </p:spPr>
        <p:txBody>
          <a:bodyPr>
            <a:spAutoFit/>
          </a:bodyPr>
          <a:lstStyle/>
          <a:p>
            <a:pPr>
              <a:spcBef>
                <a:spcPct val="50000"/>
              </a:spcBef>
            </a:pPr>
            <a:r>
              <a:rPr lang="en-US" sz="2600">
                <a:cs typeface="Arial" charset="0"/>
              </a:rPr>
              <a:t>resulting in a </a:t>
            </a:r>
            <a:br>
              <a:rPr lang="en-US" sz="2600">
                <a:cs typeface="Arial" charset="0"/>
              </a:rPr>
            </a:br>
            <a:r>
              <a:rPr lang="en-US" sz="2600">
                <a:cs typeface="Arial" charset="0"/>
              </a:rPr>
              <a:t>shortage of 16 lattes</a:t>
            </a:r>
          </a:p>
        </p:txBody>
      </p:sp>
      <p:sp>
        <p:nvSpPr>
          <p:cNvPr id="118802" name="Line 18"/>
          <p:cNvSpPr>
            <a:spLocks noChangeShapeType="1"/>
          </p:cNvSpPr>
          <p:nvPr/>
        </p:nvSpPr>
        <p:spPr bwMode="auto">
          <a:xfrm>
            <a:off x="1322388" y="5045075"/>
            <a:ext cx="2259012" cy="0"/>
          </a:xfrm>
          <a:prstGeom prst="line">
            <a:avLst/>
          </a:prstGeom>
          <a:noFill/>
          <a:ln w="12700">
            <a:solidFill>
              <a:srgbClr val="FF0000"/>
            </a:solidFill>
            <a:prstDash val="dash"/>
            <a:round/>
            <a:headEnd/>
            <a:tailEnd/>
          </a:ln>
        </p:spPr>
        <p:txBody>
          <a:bodyPr/>
          <a:lstStyle/>
          <a:p>
            <a:endParaRPr lang="en-US"/>
          </a:p>
        </p:txBody>
      </p:sp>
      <p:grpSp>
        <p:nvGrpSpPr>
          <p:cNvPr id="5" name="Group 19"/>
          <p:cNvGrpSpPr>
            <a:grpSpLocks/>
          </p:cNvGrpSpPr>
          <p:nvPr/>
        </p:nvGrpSpPr>
        <p:grpSpPr bwMode="auto">
          <a:xfrm>
            <a:off x="3505200" y="4972050"/>
            <a:ext cx="139700" cy="642938"/>
            <a:chOff x="2208" y="3132"/>
            <a:chExt cx="88" cy="405"/>
          </a:xfrm>
        </p:grpSpPr>
        <p:sp>
          <p:nvSpPr>
            <p:cNvPr id="12310" name="Line 20"/>
            <p:cNvSpPr>
              <a:spLocks noChangeShapeType="1"/>
            </p:cNvSpPr>
            <p:nvPr/>
          </p:nvSpPr>
          <p:spPr bwMode="auto">
            <a:xfrm flipH="1">
              <a:off x="2247" y="3163"/>
              <a:ext cx="2" cy="374"/>
            </a:xfrm>
            <a:prstGeom prst="line">
              <a:avLst/>
            </a:prstGeom>
            <a:noFill/>
            <a:ln w="12700">
              <a:solidFill>
                <a:srgbClr val="FF0000"/>
              </a:solidFill>
              <a:prstDash val="dash"/>
              <a:round/>
              <a:headEnd/>
              <a:tailEnd/>
            </a:ln>
          </p:spPr>
          <p:txBody>
            <a:bodyPr/>
            <a:lstStyle/>
            <a:p>
              <a:endParaRPr lang="en-US"/>
            </a:p>
          </p:txBody>
        </p:sp>
        <p:sp>
          <p:nvSpPr>
            <p:cNvPr id="12311" name="Oval 21"/>
            <p:cNvSpPr>
              <a:spLocks noChangeArrowheads="1"/>
            </p:cNvSpPr>
            <p:nvPr/>
          </p:nvSpPr>
          <p:spPr bwMode="auto">
            <a:xfrm>
              <a:off x="2208" y="313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6" name="Group 22"/>
          <p:cNvGrpSpPr>
            <a:grpSpLocks/>
          </p:cNvGrpSpPr>
          <p:nvPr/>
        </p:nvGrpSpPr>
        <p:grpSpPr bwMode="auto">
          <a:xfrm>
            <a:off x="1793875" y="4972050"/>
            <a:ext cx="139700" cy="646113"/>
            <a:chOff x="1130" y="3132"/>
            <a:chExt cx="88" cy="407"/>
          </a:xfrm>
        </p:grpSpPr>
        <p:sp>
          <p:nvSpPr>
            <p:cNvPr id="12308" name="Line 23"/>
            <p:cNvSpPr>
              <a:spLocks noChangeShapeType="1"/>
            </p:cNvSpPr>
            <p:nvPr/>
          </p:nvSpPr>
          <p:spPr bwMode="auto">
            <a:xfrm flipH="1">
              <a:off x="1173" y="3165"/>
              <a:ext cx="2" cy="374"/>
            </a:xfrm>
            <a:prstGeom prst="line">
              <a:avLst/>
            </a:prstGeom>
            <a:noFill/>
            <a:ln w="12700">
              <a:solidFill>
                <a:srgbClr val="FF0000"/>
              </a:solidFill>
              <a:prstDash val="dash"/>
              <a:round/>
              <a:headEnd/>
              <a:tailEnd/>
            </a:ln>
          </p:spPr>
          <p:txBody>
            <a:bodyPr/>
            <a:lstStyle/>
            <a:p>
              <a:endParaRPr lang="en-US"/>
            </a:p>
          </p:txBody>
        </p:sp>
        <p:sp>
          <p:nvSpPr>
            <p:cNvPr id="12309" name="Oval 24"/>
            <p:cNvSpPr>
              <a:spLocks noChangeArrowheads="1"/>
            </p:cNvSpPr>
            <p:nvPr/>
          </p:nvSpPr>
          <p:spPr bwMode="auto">
            <a:xfrm>
              <a:off x="1130" y="313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18809" name="AutoShape 25"/>
          <p:cNvSpPr>
            <a:spLocks/>
          </p:cNvSpPr>
          <p:nvPr/>
        </p:nvSpPr>
        <p:spPr bwMode="auto">
          <a:xfrm rot="-5400000">
            <a:off x="2601119" y="4407694"/>
            <a:ext cx="220662" cy="1714500"/>
          </a:xfrm>
          <a:prstGeom prst="leftBrace">
            <a:avLst>
              <a:gd name="adj1" fmla="val 64748"/>
              <a:gd name="adj2" fmla="val 50000"/>
            </a:avLst>
          </a:prstGeom>
          <a:noFill/>
          <a:ln w="19050">
            <a:solidFill>
              <a:srgbClr val="990000"/>
            </a:solidFill>
            <a:round/>
            <a:headEnd/>
            <a:tailEnd/>
          </a:ln>
        </p:spPr>
        <p:txBody>
          <a:bodyPr wrap="none" anchor="ctr"/>
          <a:lstStyle/>
          <a:p>
            <a:endParaRPr lang="en-US">
              <a:cs typeface="Arial" charset="0"/>
            </a:endParaRPr>
          </a:p>
        </p:txBody>
      </p:sp>
      <p:sp>
        <p:nvSpPr>
          <p:cNvPr id="118810" name="Text Box 26"/>
          <p:cNvSpPr txBox="1">
            <a:spLocks noChangeArrowheads="1"/>
          </p:cNvSpPr>
          <p:nvPr/>
        </p:nvSpPr>
        <p:spPr bwMode="auto">
          <a:xfrm>
            <a:off x="1951038" y="5394325"/>
            <a:ext cx="1512887" cy="473075"/>
          </a:xfrm>
          <a:prstGeom prst="rect">
            <a:avLst/>
          </a:prstGeom>
          <a:solidFill>
            <a:srgbClr val="CCFFCC"/>
          </a:solidFill>
          <a:ln w="9525">
            <a:noFill/>
            <a:miter lim="800000"/>
            <a:headEnd/>
            <a:tailEnd/>
          </a:ln>
        </p:spPr>
        <p:txBody>
          <a:bodyPr lIns="45720" rIns="45720">
            <a:spAutoFit/>
          </a:bodyPr>
          <a:lstStyle/>
          <a:p>
            <a:pPr algn="ctr">
              <a:spcBef>
                <a:spcPct val="50000"/>
              </a:spcBef>
            </a:pPr>
            <a:r>
              <a:rPr lang="en-US" sz="2500" b="1" i="1">
                <a:cs typeface="Arial" charset="0"/>
              </a:rPr>
              <a:t>Shortage</a:t>
            </a:r>
          </a:p>
        </p:txBody>
      </p:sp>
      <p:sp>
        <p:nvSpPr>
          <p:cNvPr id="12307"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96"/>
                                        </p:tgtEl>
                                        <p:attrNameLst>
                                          <p:attrName>style.visibility</p:attrName>
                                        </p:attrNameLst>
                                      </p:cBhvr>
                                      <p:to>
                                        <p:strVal val="visible"/>
                                      </p:to>
                                    </p:set>
                                    <p:animEffect transition="in" filter="wipe(left)">
                                      <p:cBhvr>
                                        <p:cTn id="7" dur="500"/>
                                        <p:tgtEl>
                                          <p:spTgt spid="1187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8797"/>
                                        </p:tgtEl>
                                        <p:attrNameLst>
                                          <p:attrName>style.visibility</p:attrName>
                                        </p:attrNameLst>
                                      </p:cBhvr>
                                      <p:to>
                                        <p:strVal val="visible"/>
                                      </p:to>
                                    </p:set>
                                    <p:animEffect transition="in" filter="wipe(left)">
                                      <p:cBhvr>
                                        <p:cTn id="10" dur="500"/>
                                        <p:tgtEl>
                                          <p:spTgt spid="1187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8798"/>
                                        </p:tgtEl>
                                        <p:attrNameLst>
                                          <p:attrName>style.visibility</p:attrName>
                                        </p:attrNameLst>
                                      </p:cBhvr>
                                      <p:to>
                                        <p:strVal val="visible"/>
                                      </p:to>
                                    </p:set>
                                    <p:animEffect transition="in" filter="wipe(left)">
                                      <p:cBhvr>
                                        <p:cTn id="15" dur="500"/>
                                        <p:tgtEl>
                                          <p:spTgt spid="11879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8802"/>
                                        </p:tgtEl>
                                        <p:attrNameLst>
                                          <p:attrName>style.visibility</p:attrName>
                                        </p:attrNameLst>
                                      </p:cBhvr>
                                      <p:to>
                                        <p:strVal val="visible"/>
                                      </p:to>
                                    </p:set>
                                    <p:animEffect transition="in" filter="wipe(left)">
                                      <p:cBhvr>
                                        <p:cTn id="18" dur="500"/>
                                        <p:tgtEl>
                                          <p:spTgt spid="11880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8799"/>
                                        </p:tgtEl>
                                        <p:attrNameLst>
                                          <p:attrName>style.visibility</p:attrName>
                                        </p:attrNameLst>
                                      </p:cBhvr>
                                      <p:to>
                                        <p:strVal val="visible"/>
                                      </p:to>
                                    </p:set>
                                    <p:animEffect transition="in" filter="wipe(left)">
                                      <p:cBhvr>
                                        <p:cTn id="23" dur="500"/>
                                        <p:tgtEl>
                                          <p:spTgt spid="118799"/>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8800"/>
                                        </p:tgtEl>
                                        <p:attrNameLst>
                                          <p:attrName>style.visibility</p:attrName>
                                        </p:attrNameLst>
                                      </p:cBhvr>
                                      <p:to>
                                        <p:strVal val="visible"/>
                                      </p:to>
                                    </p:set>
                                    <p:animEffect transition="in" filter="wipe(left)">
                                      <p:cBhvr>
                                        <p:cTn id="32" dur="500"/>
                                        <p:tgtEl>
                                          <p:spTgt spid="118800"/>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8801"/>
                                        </p:tgtEl>
                                        <p:attrNameLst>
                                          <p:attrName>style.visibility</p:attrName>
                                        </p:attrNameLst>
                                      </p:cBhvr>
                                      <p:to>
                                        <p:strVal val="visible"/>
                                      </p:to>
                                    </p:set>
                                    <p:animEffect transition="in" filter="wipe(left)">
                                      <p:cBhvr>
                                        <p:cTn id="41" dur="500"/>
                                        <p:tgtEl>
                                          <p:spTgt spid="11880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8809"/>
                                        </p:tgtEl>
                                        <p:attrNameLst>
                                          <p:attrName>style.visibility</p:attrName>
                                        </p:attrNameLst>
                                      </p:cBhvr>
                                      <p:to>
                                        <p:strVal val="visible"/>
                                      </p:to>
                                    </p:set>
                                    <p:animEffect transition="in" filter="fade">
                                      <p:cBhvr>
                                        <p:cTn id="45" dur="500"/>
                                        <p:tgtEl>
                                          <p:spTgt spid="11880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8810"/>
                                        </p:tgtEl>
                                        <p:attrNameLst>
                                          <p:attrName>style.visibility</p:attrName>
                                        </p:attrNameLst>
                                      </p:cBhvr>
                                      <p:to>
                                        <p:strVal val="visible"/>
                                      </p:to>
                                    </p:set>
                                    <p:animEffect transition="in" filter="fade">
                                      <p:cBhvr>
                                        <p:cTn id="48" dur="500"/>
                                        <p:tgtEl>
                                          <p:spTgt spid="118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6" grpId="0"/>
      <p:bldP spid="118797" grpId="0"/>
      <p:bldP spid="118798" grpId="0"/>
      <p:bldP spid="118800" grpId="0"/>
      <p:bldP spid="118801" grpId="0"/>
      <p:bldP spid="118802" grpId="0" animBg="1"/>
      <p:bldP spid="118809" grpId="0" animBg="1"/>
      <p:bldP spid="1188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13314" name="Object 3"/>
            <p:cNvGraphicFramePr>
              <a:graphicFrameLocks noChangeAspect="1"/>
            </p:cNvGraphicFramePr>
            <p:nvPr/>
          </p:nvGraphicFramePr>
          <p:xfrm>
            <a:off x="175" y="910"/>
            <a:ext cx="3446" cy="3078"/>
          </p:xfrm>
          <a:graphic>
            <a:graphicData uri="http://schemas.openxmlformats.org/presentationml/2006/ole">
              <p:oleObj spid="_x0000_s19458" name="Chart" r:id="rId4" imgW="5800825" imgH="5181763" progId="Excel.Sheet.8">
                <p:embed/>
              </p:oleObj>
            </a:graphicData>
          </a:graphic>
        </p:graphicFrame>
        <p:sp>
          <p:nvSpPr>
            <p:cNvPr id="13355"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3356"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3" name="Group 6"/>
          <p:cNvGrpSpPr>
            <a:grpSpLocks/>
          </p:cNvGrpSpPr>
          <p:nvPr/>
        </p:nvGrpSpPr>
        <p:grpSpPr bwMode="auto">
          <a:xfrm>
            <a:off x="1808163" y="1946275"/>
            <a:ext cx="2101850" cy="3660775"/>
            <a:chOff x="1139" y="1226"/>
            <a:chExt cx="1324" cy="2306"/>
          </a:xfrm>
        </p:grpSpPr>
        <p:sp>
          <p:nvSpPr>
            <p:cNvPr id="13353"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3354"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9"/>
          <p:cNvGrpSpPr>
            <a:grpSpLocks/>
          </p:cNvGrpSpPr>
          <p:nvPr/>
        </p:nvGrpSpPr>
        <p:grpSpPr bwMode="auto">
          <a:xfrm>
            <a:off x="1327150" y="1944688"/>
            <a:ext cx="3367088" cy="3665537"/>
            <a:chOff x="836" y="1225"/>
            <a:chExt cx="2121" cy="2309"/>
          </a:xfrm>
        </p:grpSpPr>
        <p:sp>
          <p:nvSpPr>
            <p:cNvPr id="13351"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3352"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3320" name="Rectangle 12"/>
          <p:cNvSpPr>
            <a:spLocks noGrp="1" noChangeArrowheads="1"/>
          </p:cNvSpPr>
          <p:nvPr>
            <p:ph type="title" idx="4294967295"/>
          </p:nvPr>
        </p:nvSpPr>
        <p:spPr>
          <a:xfrm>
            <a:off x="571500" y="257175"/>
            <a:ext cx="7124700" cy="622300"/>
          </a:xfrm>
        </p:spPr>
        <p:txBody>
          <a:bodyPr>
            <a:normAutofit/>
          </a:bodyPr>
          <a:lstStyle/>
          <a:p>
            <a:pPr algn="l" eaLnBrk="1" hangingPunct="1"/>
            <a:r>
              <a:rPr lang="en-US" sz="3100" dirty="0" smtClean="0">
                <a:solidFill>
                  <a:srgbClr val="CC0000"/>
                </a:solidFill>
              </a:rPr>
              <a:t>Shortage</a:t>
            </a:r>
            <a:r>
              <a:rPr lang="en-US" sz="3100" dirty="0" smtClean="0">
                <a:solidFill>
                  <a:schemeClr val="tx1"/>
                </a:solidFill>
              </a:rPr>
              <a:t> (a.k.a. excess demand):</a:t>
            </a:r>
          </a:p>
        </p:txBody>
      </p:sp>
      <p:sp>
        <p:nvSpPr>
          <p:cNvPr id="13321" name="Text Box 13"/>
          <p:cNvSpPr txBox="1">
            <a:spLocks noChangeArrowheads="1"/>
          </p:cNvSpPr>
          <p:nvPr/>
        </p:nvSpPr>
        <p:spPr bwMode="auto">
          <a:xfrm>
            <a:off x="1512888" y="714375"/>
            <a:ext cx="6675437"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demanded is greater than quantity supplied</a:t>
            </a:r>
          </a:p>
        </p:txBody>
      </p:sp>
      <p:sp>
        <p:nvSpPr>
          <p:cNvPr id="13322" name="Line 14"/>
          <p:cNvSpPr>
            <a:spLocks noChangeShapeType="1"/>
          </p:cNvSpPr>
          <p:nvPr/>
        </p:nvSpPr>
        <p:spPr bwMode="auto">
          <a:xfrm>
            <a:off x="1322388" y="5045075"/>
            <a:ext cx="2259012" cy="0"/>
          </a:xfrm>
          <a:prstGeom prst="line">
            <a:avLst/>
          </a:prstGeom>
          <a:noFill/>
          <a:ln w="12700">
            <a:solidFill>
              <a:srgbClr val="B2B2B2"/>
            </a:solidFill>
            <a:prstDash val="dash"/>
            <a:round/>
            <a:headEnd/>
            <a:tailEnd/>
          </a:ln>
        </p:spPr>
        <p:txBody>
          <a:bodyPr/>
          <a:lstStyle/>
          <a:p>
            <a:endParaRPr lang="en-US"/>
          </a:p>
        </p:txBody>
      </p:sp>
      <p:sp>
        <p:nvSpPr>
          <p:cNvPr id="13323" name="Line 15"/>
          <p:cNvSpPr>
            <a:spLocks noChangeShapeType="1"/>
          </p:cNvSpPr>
          <p:nvPr/>
        </p:nvSpPr>
        <p:spPr bwMode="auto">
          <a:xfrm flipH="1">
            <a:off x="3567113" y="5021263"/>
            <a:ext cx="3175" cy="593725"/>
          </a:xfrm>
          <a:prstGeom prst="line">
            <a:avLst/>
          </a:prstGeom>
          <a:noFill/>
          <a:ln w="12700">
            <a:solidFill>
              <a:srgbClr val="B2B2B2"/>
            </a:solidFill>
            <a:prstDash val="dash"/>
            <a:round/>
            <a:headEnd/>
            <a:tailEnd/>
          </a:ln>
        </p:spPr>
        <p:txBody>
          <a:bodyPr/>
          <a:lstStyle/>
          <a:p>
            <a:endParaRPr lang="en-US"/>
          </a:p>
        </p:txBody>
      </p:sp>
      <p:sp>
        <p:nvSpPr>
          <p:cNvPr id="13324" name="Oval 16"/>
          <p:cNvSpPr>
            <a:spLocks noChangeArrowheads="1"/>
          </p:cNvSpPr>
          <p:nvPr/>
        </p:nvSpPr>
        <p:spPr bwMode="auto">
          <a:xfrm>
            <a:off x="3505200" y="4972050"/>
            <a:ext cx="139700" cy="138113"/>
          </a:xfrm>
          <a:prstGeom prst="ellipse">
            <a:avLst/>
          </a:prstGeom>
          <a:solidFill>
            <a:srgbClr val="B2B2B2"/>
          </a:solidFill>
          <a:ln w="9525">
            <a:noFill/>
            <a:prstDash val="dash"/>
            <a:round/>
            <a:headEnd/>
            <a:tailEnd/>
          </a:ln>
        </p:spPr>
        <p:txBody>
          <a:bodyPr wrap="none" anchor="ctr"/>
          <a:lstStyle/>
          <a:p>
            <a:endParaRPr lang="en-US">
              <a:cs typeface="Arial" charset="0"/>
            </a:endParaRPr>
          </a:p>
        </p:txBody>
      </p:sp>
      <p:grpSp>
        <p:nvGrpSpPr>
          <p:cNvPr id="5" name="Group 17"/>
          <p:cNvGrpSpPr>
            <a:grpSpLocks/>
          </p:cNvGrpSpPr>
          <p:nvPr/>
        </p:nvGrpSpPr>
        <p:grpSpPr bwMode="auto">
          <a:xfrm>
            <a:off x="1793875" y="4972050"/>
            <a:ext cx="139700" cy="646113"/>
            <a:chOff x="1130" y="3132"/>
            <a:chExt cx="88" cy="407"/>
          </a:xfrm>
        </p:grpSpPr>
        <p:sp>
          <p:nvSpPr>
            <p:cNvPr id="13349" name="Line 18"/>
            <p:cNvSpPr>
              <a:spLocks noChangeShapeType="1"/>
            </p:cNvSpPr>
            <p:nvPr/>
          </p:nvSpPr>
          <p:spPr bwMode="auto">
            <a:xfrm flipH="1">
              <a:off x="1173" y="3165"/>
              <a:ext cx="2" cy="374"/>
            </a:xfrm>
            <a:prstGeom prst="line">
              <a:avLst/>
            </a:prstGeom>
            <a:noFill/>
            <a:ln w="12700">
              <a:solidFill>
                <a:srgbClr val="B2B2B2"/>
              </a:solidFill>
              <a:prstDash val="dash"/>
              <a:round/>
              <a:headEnd/>
              <a:tailEnd/>
            </a:ln>
          </p:spPr>
          <p:txBody>
            <a:bodyPr/>
            <a:lstStyle/>
            <a:p>
              <a:endParaRPr lang="en-US"/>
            </a:p>
          </p:txBody>
        </p:sp>
        <p:sp>
          <p:nvSpPr>
            <p:cNvPr id="13350" name="Oval 19"/>
            <p:cNvSpPr>
              <a:spLocks noChangeArrowheads="1"/>
            </p:cNvSpPr>
            <p:nvPr/>
          </p:nvSpPr>
          <p:spPr bwMode="auto">
            <a:xfrm>
              <a:off x="1130" y="3132"/>
              <a:ext cx="88" cy="87"/>
            </a:xfrm>
            <a:prstGeom prst="ellipse">
              <a:avLst/>
            </a:prstGeom>
            <a:solidFill>
              <a:srgbClr val="B2B2B2"/>
            </a:solidFill>
            <a:ln w="9525">
              <a:noFill/>
              <a:prstDash val="dash"/>
              <a:round/>
              <a:headEnd/>
              <a:tailEnd/>
            </a:ln>
          </p:spPr>
          <p:txBody>
            <a:bodyPr wrap="none" anchor="ctr"/>
            <a:lstStyle/>
            <a:p>
              <a:endParaRPr lang="en-US">
                <a:cs typeface="Arial" charset="0"/>
              </a:endParaRPr>
            </a:p>
          </p:txBody>
        </p:sp>
      </p:grpSp>
      <p:sp>
        <p:nvSpPr>
          <p:cNvPr id="119828" name="Text Box 20"/>
          <p:cNvSpPr txBox="1">
            <a:spLocks noChangeArrowheads="1"/>
          </p:cNvSpPr>
          <p:nvPr/>
        </p:nvSpPr>
        <p:spPr bwMode="auto">
          <a:xfrm>
            <a:off x="5005388" y="1782763"/>
            <a:ext cx="3968750" cy="885825"/>
          </a:xfrm>
          <a:prstGeom prst="rect">
            <a:avLst/>
          </a:prstGeom>
          <a:noFill/>
          <a:ln w="9525">
            <a:noFill/>
            <a:miter lim="800000"/>
            <a:headEnd/>
            <a:tailEnd/>
          </a:ln>
        </p:spPr>
        <p:txBody>
          <a:bodyPr>
            <a:spAutoFit/>
          </a:bodyPr>
          <a:lstStyle/>
          <a:p>
            <a:pPr>
              <a:spcBef>
                <a:spcPct val="50000"/>
              </a:spcBef>
            </a:pPr>
            <a:r>
              <a:rPr lang="en-US" sz="2600">
                <a:cs typeface="Arial" charset="0"/>
              </a:rPr>
              <a:t>Facing a shortage, </a:t>
            </a:r>
            <a:br>
              <a:rPr lang="en-US" sz="2600">
                <a:cs typeface="Arial" charset="0"/>
              </a:rPr>
            </a:br>
            <a:r>
              <a:rPr lang="en-US" sz="2600">
                <a:cs typeface="Arial" charset="0"/>
              </a:rPr>
              <a:t>sellers raise the price,</a:t>
            </a:r>
          </a:p>
        </p:txBody>
      </p:sp>
      <p:sp>
        <p:nvSpPr>
          <p:cNvPr id="119829" name="Text Box 21"/>
          <p:cNvSpPr txBox="1">
            <a:spLocks noChangeArrowheads="1"/>
          </p:cNvSpPr>
          <p:nvPr/>
        </p:nvSpPr>
        <p:spPr bwMode="auto">
          <a:xfrm>
            <a:off x="5056188" y="2722563"/>
            <a:ext cx="3122612" cy="488950"/>
          </a:xfrm>
          <a:prstGeom prst="rect">
            <a:avLst/>
          </a:prstGeom>
          <a:noFill/>
          <a:ln w="9525">
            <a:noFill/>
            <a:miter lim="800000"/>
            <a:headEnd/>
            <a:tailEnd/>
          </a:ln>
        </p:spPr>
        <p:txBody>
          <a:bodyPr>
            <a:spAutoFit/>
          </a:bodyPr>
          <a:lstStyle/>
          <a:p>
            <a:pPr>
              <a:spcBef>
                <a:spcPct val="50000"/>
              </a:spcBef>
            </a:pPr>
            <a:r>
              <a:rPr lang="en-US" sz="2600">
                <a:cs typeface="Arial" charset="0"/>
              </a:rPr>
              <a:t>causing </a:t>
            </a:r>
            <a:r>
              <a:rPr lang="en-US" sz="2600" b="1" i="1">
                <a:cs typeface="Arial" charset="0"/>
              </a:rPr>
              <a:t>Q</a:t>
            </a:r>
            <a:r>
              <a:rPr lang="en-US" sz="2600" b="1" i="1" baseline="30000">
                <a:cs typeface="Arial" charset="0"/>
              </a:rPr>
              <a:t>D</a:t>
            </a:r>
            <a:r>
              <a:rPr lang="en-US" sz="2600">
                <a:cs typeface="Arial" charset="0"/>
              </a:rPr>
              <a:t> to fall</a:t>
            </a:r>
          </a:p>
        </p:txBody>
      </p:sp>
      <p:sp>
        <p:nvSpPr>
          <p:cNvPr id="119830" name="Text Box 22"/>
          <p:cNvSpPr txBox="1">
            <a:spLocks noChangeArrowheads="1"/>
          </p:cNvSpPr>
          <p:nvPr/>
        </p:nvSpPr>
        <p:spPr bwMode="auto">
          <a:xfrm>
            <a:off x="5019675" y="3638550"/>
            <a:ext cx="3352800" cy="885825"/>
          </a:xfrm>
          <a:prstGeom prst="rect">
            <a:avLst/>
          </a:prstGeom>
          <a:noFill/>
          <a:ln w="9525">
            <a:noFill/>
            <a:miter lim="800000"/>
            <a:headEnd/>
            <a:tailEnd/>
          </a:ln>
        </p:spPr>
        <p:txBody>
          <a:bodyPr>
            <a:spAutoFit/>
          </a:bodyPr>
          <a:lstStyle/>
          <a:p>
            <a:pPr>
              <a:spcBef>
                <a:spcPct val="50000"/>
              </a:spcBef>
            </a:pPr>
            <a:r>
              <a:rPr lang="en-US" sz="2600">
                <a:cs typeface="Arial" charset="0"/>
              </a:rPr>
              <a:t>…which reduces the shortage.   </a:t>
            </a:r>
          </a:p>
        </p:txBody>
      </p:sp>
      <p:sp>
        <p:nvSpPr>
          <p:cNvPr id="119831" name="Text Box 23"/>
          <p:cNvSpPr txBox="1">
            <a:spLocks noChangeArrowheads="1"/>
          </p:cNvSpPr>
          <p:nvPr/>
        </p:nvSpPr>
        <p:spPr bwMode="auto">
          <a:xfrm>
            <a:off x="5065713" y="3144838"/>
            <a:ext cx="3122612" cy="488950"/>
          </a:xfrm>
          <a:prstGeom prst="rect">
            <a:avLst/>
          </a:prstGeom>
          <a:noFill/>
          <a:ln w="9525">
            <a:noFill/>
            <a:miter lim="800000"/>
            <a:headEnd/>
            <a:tailEnd/>
          </a:ln>
        </p:spPr>
        <p:txBody>
          <a:bodyPr>
            <a:spAutoFit/>
          </a:bodyPr>
          <a:lstStyle/>
          <a:p>
            <a:pPr>
              <a:spcBef>
                <a:spcPct val="50000"/>
              </a:spcBef>
            </a:pPr>
            <a:r>
              <a:rPr lang="en-US" sz="2600">
                <a:cs typeface="Arial" charset="0"/>
              </a:rPr>
              <a:t>and </a:t>
            </a:r>
            <a:r>
              <a:rPr lang="en-US" sz="2600" b="1" i="1">
                <a:cs typeface="Arial" charset="0"/>
              </a:rPr>
              <a:t>Q</a:t>
            </a:r>
            <a:r>
              <a:rPr lang="en-US" sz="2600" b="1" i="1" baseline="30000">
                <a:cs typeface="Arial" charset="0"/>
              </a:rPr>
              <a:t>S</a:t>
            </a:r>
            <a:r>
              <a:rPr lang="en-US" sz="2600">
                <a:cs typeface="Arial" charset="0"/>
              </a:rPr>
              <a:t> to rise,</a:t>
            </a:r>
          </a:p>
        </p:txBody>
      </p:sp>
      <p:grpSp>
        <p:nvGrpSpPr>
          <p:cNvPr id="6" name="Group 24"/>
          <p:cNvGrpSpPr>
            <a:grpSpLocks/>
          </p:cNvGrpSpPr>
          <p:nvPr/>
        </p:nvGrpSpPr>
        <p:grpSpPr bwMode="auto">
          <a:xfrm>
            <a:off x="1319213" y="4479925"/>
            <a:ext cx="1952625" cy="558800"/>
            <a:chOff x="831" y="2822"/>
            <a:chExt cx="1230" cy="352"/>
          </a:xfrm>
        </p:grpSpPr>
        <p:sp>
          <p:nvSpPr>
            <p:cNvPr id="13347" name="Line 25"/>
            <p:cNvSpPr>
              <a:spLocks noChangeShapeType="1"/>
            </p:cNvSpPr>
            <p:nvPr/>
          </p:nvSpPr>
          <p:spPr bwMode="auto">
            <a:xfrm>
              <a:off x="831" y="2822"/>
              <a:ext cx="1230" cy="0"/>
            </a:xfrm>
            <a:prstGeom prst="line">
              <a:avLst/>
            </a:prstGeom>
            <a:noFill/>
            <a:ln w="12700">
              <a:solidFill>
                <a:srgbClr val="FF0000"/>
              </a:solidFill>
              <a:prstDash val="dash"/>
              <a:round/>
              <a:headEnd/>
              <a:tailEnd/>
            </a:ln>
          </p:spPr>
          <p:txBody>
            <a:bodyPr/>
            <a:lstStyle/>
            <a:p>
              <a:endParaRPr lang="en-US"/>
            </a:p>
          </p:txBody>
        </p:sp>
        <p:sp>
          <p:nvSpPr>
            <p:cNvPr id="13348" name="Line 26"/>
            <p:cNvSpPr>
              <a:spLocks noChangeShapeType="1"/>
            </p:cNvSpPr>
            <p:nvPr/>
          </p:nvSpPr>
          <p:spPr bwMode="auto">
            <a:xfrm rot="10800000">
              <a:off x="833" y="2822"/>
              <a:ext cx="0" cy="352"/>
            </a:xfrm>
            <a:prstGeom prst="line">
              <a:avLst/>
            </a:prstGeom>
            <a:noFill/>
            <a:ln w="57150">
              <a:solidFill>
                <a:srgbClr val="990000"/>
              </a:solidFill>
              <a:round/>
              <a:headEnd/>
              <a:tailEnd type="triangle" w="med" len="med"/>
            </a:ln>
          </p:spPr>
          <p:txBody>
            <a:bodyPr/>
            <a:lstStyle/>
            <a:p>
              <a:endParaRPr lang="en-US"/>
            </a:p>
          </p:txBody>
        </p:sp>
      </p:grpSp>
      <p:grpSp>
        <p:nvGrpSpPr>
          <p:cNvPr id="7" name="Group 27"/>
          <p:cNvGrpSpPr>
            <a:grpSpLocks/>
          </p:cNvGrpSpPr>
          <p:nvPr/>
        </p:nvGrpSpPr>
        <p:grpSpPr bwMode="auto">
          <a:xfrm>
            <a:off x="3186113" y="4405313"/>
            <a:ext cx="384175" cy="1214437"/>
            <a:chOff x="2007" y="2775"/>
            <a:chExt cx="242" cy="765"/>
          </a:xfrm>
        </p:grpSpPr>
        <p:grpSp>
          <p:nvGrpSpPr>
            <p:cNvPr id="8" name="Group 28"/>
            <p:cNvGrpSpPr>
              <a:grpSpLocks/>
            </p:cNvGrpSpPr>
            <p:nvPr/>
          </p:nvGrpSpPr>
          <p:grpSpPr bwMode="auto">
            <a:xfrm>
              <a:off x="2007" y="2775"/>
              <a:ext cx="88" cy="765"/>
              <a:chOff x="2007" y="2775"/>
              <a:chExt cx="88" cy="765"/>
            </a:xfrm>
          </p:grpSpPr>
          <p:sp>
            <p:nvSpPr>
              <p:cNvPr id="13345" name="Line 29"/>
              <p:cNvSpPr>
                <a:spLocks noChangeShapeType="1"/>
              </p:cNvSpPr>
              <p:nvPr/>
            </p:nvSpPr>
            <p:spPr bwMode="auto">
              <a:xfrm flipH="1">
                <a:off x="2050" y="2822"/>
                <a:ext cx="0" cy="718"/>
              </a:xfrm>
              <a:prstGeom prst="line">
                <a:avLst/>
              </a:prstGeom>
              <a:noFill/>
              <a:ln w="12700">
                <a:solidFill>
                  <a:srgbClr val="FF0000"/>
                </a:solidFill>
                <a:prstDash val="dash"/>
                <a:round/>
                <a:headEnd/>
                <a:tailEnd/>
              </a:ln>
            </p:spPr>
            <p:txBody>
              <a:bodyPr/>
              <a:lstStyle/>
              <a:p>
                <a:endParaRPr lang="en-US"/>
              </a:p>
            </p:txBody>
          </p:sp>
          <p:sp>
            <p:nvSpPr>
              <p:cNvPr id="13346" name="Oval 30"/>
              <p:cNvSpPr>
                <a:spLocks noChangeArrowheads="1"/>
              </p:cNvSpPr>
              <p:nvPr/>
            </p:nvSpPr>
            <p:spPr bwMode="auto">
              <a:xfrm>
                <a:off x="2007" y="277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3344" name="Line 31"/>
            <p:cNvSpPr>
              <a:spLocks noChangeShapeType="1"/>
            </p:cNvSpPr>
            <p:nvPr/>
          </p:nvSpPr>
          <p:spPr bwMode="auto">
            <a:xfrm rot="5400000">
              <a:off x="2148" y="3438"/>
              <a:ext cx="0" cy="202"/>
            </a:xfrm>
            <a:prstGeom prst="line">
              <a:avLst/>
            </a:prstGeom>
            <a:noFill/>
            <a:ln w="57150">
              <a:solidFill>
                <a:srgbClr val="990000"/>
              </a:solidFill>
              <a:round/>
              <a:headEnd/>
              <a:tailEnd type="triangle" w="med" len="med"/>
            </a:ln>
          </p:spPr>
          <p:txBody>
            <a:bodyPr/>
            <a:lstStyle/>
            <a:p>
              <a:endParaRPr lang="en-US"/>
            </a:p>
          </p:txBody>
        </p:sp>
      </p:grpSp>
      <p:grpSp>
        <p:nvGrpSpPr>
          <p:cNvPr id="9" name="Group 32"/>
          <p:cNvGrpSpPr>
            <a:grpSpLocks/>
          </p:cNvGrpSpPr>
          <p:nvPr/>
        </p:nvGrpSpPr>
        <p:grpSpPr bwMode="auto">
          <a:xfrm>
            <a:off x="1858963" y="4408488"/>
            <a:ext cx="596900" cy="1209675"/>
            <a:chOff x="1171" y="2777"/>
            <a:chExt cx="376" cy="762"/>
          </a:xfrm>
        </p:grpSpPr>
        <p:grpSp>
          <p:nvGrpSpPr>
            <p:cNvPr id="10" name="Group 33"/>
            <p:cNvGrpSpPr>
              <a:grpSpLocks/>
            </p:cNvGrpSpPr>
            <p:nvPr/>
          </p:nvGrpSpPr>
          <p:grpSpPr bwMode="auto">
            <a:xfrm>
              <a:off x="1459" y="2777"/>
              <a:ext cx="88" cy="759"/>
              <a:chOff x="1459" y="2777"/>
              <a:chExt cx="88" cy="759"/>
            </a:xfrm>
          </p:grpSpPr>
          <p:sp>
            <p:nvSpPr>
              <p:cNvPr id="13341" name="Line 34"/>
              <p:cNvSpPr>
                <a:spLocks noChangeShapeType="1"/>
              </p:cNvSpPr>
              <p:nvPr/>
            </p:nvSpPr>
            <p:spPr bwMode="auto">
              <a:xfrm flipH="1">
                <a:off x="1504" y="2820"/>
                <a:ext cx="2" cy="716"/>
              </a:xfrm>
              <a:prstGeom prst="line">
                <a:avLst/>
              </a:prstGeom>
              <a:noFill/>
              <a:ln w="12700">
                <a:solidFill>
                  <a:srgbClr val="FF0000"/>
                </a:solidFill>
                <a:prstDash val="dash"/>
                <a:round/>
                <a:headEnd/>
                <a:tailEnd/>
              </a:ln>
            </p:spPr>
            <p:txBody>
              <a:bodyPr/>
              <a:lstStyle/>
              <a:p>
                <a:endParaRPr lang="en-US"/>
              </a:p>
            </p:txBody>
          </p:sp>
          <p:sp>
            <p:nvSpPr>
              <p:cNvPr id="13342" name="Oval 35"/>
              <p:cNvSpPr>
                <a:spLocks noChangeArrowheads="1"/>
              </p:cNvSpPr>
              <p:nvPr/>
            </p:nvSpPr>
            <p:spPr bwMode="auto">
              <a:xfrm>
                <a:off x="1459" y="2777"/>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3340" name="Line 36"/>
            <p:cNvSpPr>
              <a:spLocks noChangeShapeType="1"/>
            </p:cNvSpPr>
            <p:nvPr/>
          </p:nvSpPr>
          <p:spPr bwMode="auto">
            <a:xfrm rot="-5400000">
              <a:off x="1340" y="3370"/>
              <a:ext cx="0" cy="338"/>
            </a:xfrm>
            <a:prstGeom prst="line">
              <a:avLst/>
            </a:prstGeom>
            <a:noFill/>
            <a:ln w="57150">
              <a:solidFill>
                <a:srgbClr val="990000"/>
              </a:solidFill>
              <a:round/>
              <a:headEnd/>
              <a:tailEnd type="triangle" w="med" len="med"/>
            </a:ln>
          </p:spPr>
          <p:txBody>
            <a:bodyPr/>
            <a:lstStyle/>
            <a:p>
              <a:endParaRPr lang="en-US"/>
            </a:p>
          </p:txBody>
        </p:sp>
      </p:grpSp>
      <p:grpSp>
        <p:nvGrpSpPr>
          <p:cNvPr id="11" name="Group 37"/>
          <p:cNvGrpSpPr>
            <a:grpSpLocks/>
          </p:cNvGrpSpPr>
          <p:nvPr/>
        </p:nvGrpSpPr>
        <p:grpSpPr bwMode="auto">
          <a:xfrm>
            <a:off x="1958975" y="4572000"/>
            <a:ext cx="1512888" cy="912813"/>
            <a:chOff x="1234" y="2880"/>
            <a:chExt cx="953" cy="575"/>
          </a:xfrm>
        </p:grpSpPr>
        <p:sp>
          <p:nvSpPr>
            <p:cNvPr id="13335" name="AutoShape 38"/>
            <p:cNvSpPr>
              <a:spLocks/>
            </p:cNvSpPr>
            <p:nvPr/>
          </p:nvSpPr>
          <p:spPr bwMode="auto">
            <a:xfrm rot="-5400000">
              <a:off x="1712" y="2675"/>
              <a:ext cx="132" cy="541"/>
            </a:xfrm>
            <a:prstGeom prst="leftBrace">
              <a:avLst>
                <a:gd name="adj1" fmla="val 34154"/>
                <a:gd name="adj2" fmla="val 50000"/>
              </a:avLst>
            </a:prstGeom>
            <a:noFill/>
            <a:ln w="19050">
              <a:solidFill>
                <a:srgbClr val="990000"/>
              </a:solidFill>
              <a:round/>
              <a:headEnd/>
              <a:tailEnd/>
            </a:ln>
          </p:spPr>
          <p:txBody>
            <a:bodyPr wrap="none" anchor="ctr"/>
            <a:lstStyle/>
            <a:p>
              <a:endParaRPr lang="en-US">
                <a:cs typeface="Arial" charset="0"/>
              </a:endParaRPr>
            </a:p>
          </p:txBody>
        </p:sp>
        <p:grpSp>
          <p:nvGrpSpPr>
            <p:cNvPr id="12" name="Group 39"/>
            <p:cNvGrpSpPr>
              <a:grpSpLocks/>
            </p:cNvGrpSpPr>
            <p:nvPr/>
          </p:nvGrpSpPr>
          <p:grpSpPr bwMode="auto">
            <a:xfrm>
              <a:off x="1234" y="3031"/>
              <a:ext cx="953" cy="424"/>
              <a:chOff x="1234" y="3031"/>
              <a:chExt cx="953" cy="424"/>
            </a:xfrm>
          </p:grpSpPr>
          <p:sp>
            <p:nvSpPr>
              <p:cNvPr id="13337" name="Line 40"/>
              <p:cNvSpPr>
                <a:spLocks noChangeShapeType="1"/>
              </p:cNvSpPr>
              <p:nvPr/>
            </p:nvSpPr>
            <p:spPr bwMode="auto">
              <a:xfrm flipV="1">
                <a:off x="1700" y="3031"/>
                <a:ext cx="75" cy="322"/>
              </a:xfrm>
              <a:prstGeom prst="line">
                <a:avLst/>
              </a:prstGeom>
              <a:noFill/>
              <a:ln w="9525">
                <a:solidFill>
                  <a:schemeClr val="tx1"/>
                </a:solidFill>
                <a:round/>
                <a:headEnd/>
                <a:tailEnd/>
              </a:ln>
            </p:spPr>
            <p:txBody>
              <a:bodyPr/>
              <a:lstStyle/>
              <a:p>
                <a:endParaRPr lang="en-US"/>
              </a:p>
            </p:txBody>
          </p:sp>
          <p:sp>
            <p:nvSpPr>
              <p:cNvPr id="13338" name="Text Box 41"/>
              <p:cNvSpPr txBox="1">
                <a:spLocks noChangeArrowheads="1"/>
              </p:cNvSpPr>
              <p:nvPr/>
            </p:nvSpPr>
            <p:spPr bwMode="auto">
              <a:xfrm>
                <a:off x="1234" y="3157"/>
                <a:ext cx="953" cy="298"/>
              </a:xfrm>
              <a:prstGeom prst="rect">
                <a:avLst/>
              </a:prstGeom>
              <a:solidFill>
                <a:srgbClr val="CCFFCC"/>
              </a:solidFill>
              <a:ln w="9525">
                <a:noFill/>
                <a:miter lim="800000"/>
                <a:headEnd/>
                <a:tailEnd/>
              </a:ln>
            </p:spPr>
            <p:txBody>
              <a:bodyPr lIns="45720" rIns="45720">
                <a:spAutoFit/>
              </a:bodyPr>
              <a:lstStyle/>
              <a:p>
                <a:pPr algn="ctr">
                  <a:spcBef>
                    <a:spcPct val="50000"/>
                  </a:spcBef>
                </a:pPr>
                <a:r>
                  <a:rPr lang="en-US" sz="2500" b="1" i="1">
                    <a:cs typeface="Arial" charset="0"/>
                  </a:rPr>
                  <a:t>Shortage</a:t>
                </a:r>
              </a:p>
            </p:txBody>
          </p:sp>
        </p:grpSp>
      </p:grpSp>
      <p:sp>
        <p:nvSpPr>
          <p:cNvPr id="13334"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28"/>
                                        </p:tgtEl>
                                        <p:attrNameLst>
                                          <p:attrName>style.visibility</p:attrName>
                                        </p:attrNameLst>
                                      </p:cBhvr>
                                      <p:to>
                                        <p:strVal val="visible"/>
                                      </p:to>
                                    </p:set>
                                    <p:animEffect transition="in" filter="wipe(left)">
                                      <p:cBhvr>
                                        <p:cTn id="7" dur="500"/>
                                        <p:tgtEl>
                                          <p:spTgt spid="11982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9829"/>
                                        </p:tgtEl>
                                        <p:attrNameLst>
                                          <p:attrName>style.visibility</p:attrName>
                                        </p:attrNameLst>
                                      </p:cBhvr>
                                      <p:to>
                                        <p:strVal val="visible"/>
                                      </p:to>
                                    </p:set>
                                    <p:animEffect transition="in" filter="wipe(left)">
                                      <p:cBhvr>
                                        <p:cTn id="16" dur="500"/>
                                        <p:tgtEl>
                                          <p:spTgt spid="119829"/>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9831"/>
                                        </p:tgtEl>
                                        <p:attrNameLst>
                                          <p:attrName>style.visibility</p:attrName>
                                        </p:attrNameLst>
                                      </p:cBhvr>
                                      <p:to>
                                        <p:strVal val="visible"/>
                                      </p:to>
                                    </p:set>
                                    <p:animEffect transition="in" filter="wipe(left)">
                                      <p:cBhvr>
                                        <p:cTn id="25" dur="500"/>
                                        <p:tgtEl>
                                          <p:spTgt spid="119831"/>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9830"/>
                                        </p:tgtEl>
                                        <p:attrNameLst>
                                          <p:attrName>style.visibility</p:attrName>
                                        </p:attrNameLst>
                                      </p:cBhvr>
                                      <p:to>
                                        <p:strVal val="visible"/>
                                      </p:to>
                                    </p:set>
                                    <p:animEffect transition="in" filter="wipe(left)">
                                      <p:cBhvr>
                                        <p:cTn id="34" dur="500"/>
                                        <p:tgtEl>
                                          <p:spTgt spid="11983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8" grpId="0"/>
      <p:bldP spid="119829" grpId="0"/>
      <p:bldP spid="119830" grpId="0"/>
      <p:bldP spid="1198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813" y="1444625"/>
            <a:ext cx="5513387" cy="4886325"/>
            <a:chOff x="175" y="910"/>
            <a:chExt cx="3473" cy="3078"/>
          </a:xfrm>
        </p:grpSpPr>
        <p:graphicFrame>
          <p:nvGraphicFramePr>
            <p:cNvPr id="14338" name="Object 3"/>
            <p:cNvGraphicFramePr>
              <a:graphicFrameLocks noChangeAspect="1"/>
            </p:cNvGraphicFramePr>
            <p:nvPr/>
          </p:nvGraphicFramePr>
          <p:xfrm>
            <a:off x="175" y="910"/>
            <a:ext cx="3446" cy="3078"/>
          </p:xfrm>
          <a:graphic>
            <a:graphicData uri="http://schemas.openxmlformats.org/presentationml/2006/ole">
              <p:oleObj spid="_x0000_s20482" name="Chart" r:id="rId4" imgW="5800825" imgH="5181763" progId="Excel.Sheet.8">
                <p:embed/>
              </p:oleObj>
            </a:graphicData>
          </a:graphic>
        </p:graphicFrame>
        <p:sp>
          <p:nvSpPr>
            <p:cNvPr id="14367"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4368"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3" name="Group 6"/>
          <p:cNvGrpSpPr>
            <a:grpSpLocks/>
          </p:cNvGrpSpPr>
          <p:nvPr/>
        </p:nvGrpSpPr>
        <p:grpSpPr bwMode="auto">
          <a:xfrm>
            <a:off x="1808163" y="1946275"/>
            <a:ext cx="2101850" cy="3660775"/>
            <a:chOff x="1139" y="1226"/>
            <a:chExt cx="1324" cy="2306"/>
          </a:xfrm>
        </p:grpSpPr>
        <p:sp>
          <p:nvSpPr>
            <p:cNvPr id="14365"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4366"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4" name="Group 9"/>
          <p:cNvGrpSpPr>
            <a:grpSpLocks/>
          </p:cNvGrpSpPr>
          <p:nvPr/>
        </p:nvGrpSpPr>
        <p:grpSpPr bwMode="auto">
          <a:xfrm>
            <a:off x="1327150" y="1944688"/>
            <a:ext cx="3367088" cy="3665537"/>
            <a:chOff x="836" y="1225"/>
            <a:chExt cx="2121" cy="2309"/>
          </a:xfrm>
        </p:grpSpPr>
        <p:sp>
          <p:nvSpPr>
            <p:cNvPr id="14363"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4364"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4344" name="Rectangle 12"/>
          <p:cNvSpPr>
            <a:spLocks noGrp="1" noChangeArrowheads="1"/>
          </p:cNvSpPr>
          <p:nvPr>
            <p:ph type="title" idx="4294967295"/>
          </p:nvPr>
        </p:nvSpPr>
        <p:spPr>
          <a:xfrm>
            <a:off x="571500" y="257175"/>
            <a:ext cx="7429500" cy="622300"/>
          </a:xfrm>
        </p:spPr>
        <p:txBody>
          <a:bodyPr>
            <a:normAutofit/>
          </a:bodyPr>
          <a:lstStyle/>
          <a:p>
            <a:pPr algn="l" eaLnBrk="1" hangingPunct="1"/>
            <a:r>
              <a:rPr lang="en-US" sz="3100" dirty="0" smtClean="0">
                <a:solidFill>
                  <a:srgbClr val="CC0000"/>
                </a:solidFill>
              </a:rPr>
              <a:t>Shortage</a:t>
            </a:r>
            <a:r>
              <a:rPr lang="en-US" sz="3100" dirty="0" smtClean="0">
                <a:solidFill>
                  <a:schemeClr val="tx1"/>
                </a:solidFill>
              </a:rPr>
              <a:t> (a.k.a. excess demand):</a:t>
            </a:r>
          </a:p>
        </p:txBody>
      </p:sp>
      <p:sp>
        <p:nvSpPr>
          <p:cNvPr id="14345" name="Text Box 13"/>
          <p:cNvSpPr txBox="1">
            <a:spLocks noChangeArrowheads="1"/>
          </p:cNvSpPr>
          <p:nvPr/>
        </p:nvSpPr>
        <p:spPr bwMode="auto">
          <a:xfrm>
            <a:off x="1512888" y="714375"/>
            <a:ext cx="6675437"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demanded is greater than quantity supplied</a:t>
            </a:r>
          </a:p>
        </p:txBody>
      </p:sp>
      <p:sp>
        <p:nvSpPr>
          <p:cNvPr id="14346" name="Text Box 14"/>
          <p:cNvSpPr txBox="1">
            <a:spLocks noChangeArrowheads="1"/>
          </p:cNvSpPr>
          <p:nvPr/>
        </p:nvSpPr>
        <p:spPr bwMode="auto">
          <a:xfrm>
            <a:off x="5005388" y="1782763"/>
            <a:ext cx="3517900" cy="885825"/>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Facing a shortage, </a:t>
            </a:r>
            <a:br>
              <a:rPr lang="en-US" sz="2600">
                <a:solidFill>
                  <a:srgbClr val="B2B2B2"/>
                </a:solidFill>
                <a:cs typeface="Arial" charset="0"/>
              </a:rPr>
            </a:br>
            <a:r>
              <a:rPr lang="en-US" sz="2600">
                <a:solidFill>
                  <a:srgbClr val="B2B2B2"/>
                </a:solidFill>
                <a:cs typeface="Arial" charset="0"/>
              </a:rPr>
              <a:t>sellers raise the price,</a:t>
            </a:r>
          </a:p>
        </p:txBody>
      </p:sp>
      <p:sp>
        <p:nvSpPr>
          <p:cNvPr id="14347" name="Text Box 15"/>
          <p:cNvSpPr txBox="1">
            <a:spLocks noChangeArrowheads="1"/>
          </p:cNvSpPr>
          <p:nvPr/>
        </p:nvSpPr>
        <p:spPr bwMode="auto">
          <a:xfrm>
            <a:off x="5056188" y="2722563"/>
            <a:ext cx="3122612" cy="488950"/>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causing </a:t>
            </a:r>
            <a:r>
              <a:rPr lang="en-US" sz="2600" b="1" i="1">
                <a:solidFill>
                  <a:srgbClr val="B2B2B2"/>
                </a:solidFill>
                <a:cs typeface="Arial" charset="0"/>
              </a:rPr>
              <a:t>Q</a:t>
            </a:r>
            <a:r>
              <a:rPr lang="en-US" sz="2600" b="1" i="1" baseline="30000">
                <a:solidFill>
                  <a:srgbClr val="B2B2B2"/>
                </a:solidFill>
                <a:cs typeface="Arial" charset="0"/>
              </a:rPr>
              <a:t>D</a:t>
            </a:r>
            <a:r>
              <a:rPr lang="en-US" sz="2600">
                <a:solidFill>
                  <a:srgbClr val="B2B2B2"/>
                </a:solidFill>
                <a:cs typeface="Arial" charset="0"/>
              </a:rPr>
              <a:t> to fall</a:t>
            </a:r>
          </a:p>
        </p:txBody>
      </p:sp>
      <p:sp>
        <p:nvSpPr>
          <p:cNvPr id="14348" name="Text Box 16"/>
          <p:cNvSpPr txBox="1">
            <a:spLocks noChangeArrowheads="1"/>
          </p:cNvSpPr>
          <p:nvPr/>
        </p:nvSpPr>
        <p:spPr bwMode="auto">
          <a:xfrm>
            <a:off x="5065713" y="3144838"/>
            <a:ext cx="3122612" cy="488950"/>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and </a:t>
            </a:r>
            <a:r>
              <a:rPr lang="en-US" sz="2600" b="1" i="1">
                <a:solidFill>
                  <a:srgbClr val="B2B2B2"/>
                </a:solidFill>
                <a:cs typeface="Arial" charset="0"/>
              </a:rPr>
              <a:t>Q</a:t>
            </a:r>
            <a:r>
              <a:rPr lang="en-US" sz="2600" b="1" i="1" baseline="30000">
                <a:solidFill>
                  <a:srgbClr val="B2B2B2"/>
                </a:solidFill>
                <a:cs typeface="Arial" charset="0"/>
              </a:rPr>
              <a:t>S</a:t>
            </a:r>
            <a:r>
              <a:rPr lang="en-US" sz="2600">
                <a:solidFill>
                  <a:srgbClr val="B2B2B2"/>
                </a:solidFill>
                <a:cs typeface="Arial" charset="0"/>
              </a:rPr>
              <a:t> to rise.</a:t>
            </a:r>
          </a:p>
        </p:txBody>
      </p:sp>
      <p:sp>
        <p:nvSpPr>
          <p:cNvPr id="14349" name="Line 17"/>
          <p:cNvSpPr>
            <a:spLocks noChangeShapeType="1"/>
          </p:cNvSpPr>
          <p:nvPr/>
        </p:nvSpPr>
        <p:spPr bwMode="auto">
          <a:xfrm>
            <a:off x="1319213" y="4479925"/>
            <a:ext cx="1952625" cy="0"/>
          </a:xfrm>
          <a:prstGeom prst="line">
            <a:avLst/>
          </a:prstGeom>
          <a:noFill/>
          <a:ln w="12700">
            <a:solidFill>
              <a:srgbClr val="B2B2B2"/>
            </a:solidFill>
            <a:prstDash val="dash"/>
            <a:round/>
            <a:headEnd/>
            <a:tailEnd/>
          </a:ln>
        </p:spPr>
        <p:txBody>
          <a:bodyPr/>
          <a:lstStyle/>
          <a:p>
            <a:endParaRPr lang="en-US"/>
          </a:p>
        </p:txBody>
      </p:sp>
      <p:sp>
        <p:nvSpPr>
          <p:cNvPr id="14350" name="Line 18"/>
          <p:cNvSpPr>
            <a:spLocks noChangeShapeType="1"/>
          </p:cNvSpPr>
          <p:nvPr/>
        </p:nvSpPr>
        <p:spPr bwMode="auto">
          <a:xfrm flipH="1">
            <a:off x="3254375" y="4479925"/>
            <a:ext cx="0" cy="1139825"/>
          </a:xfrm>
          <a:prstGeom prst="line">
            <a:avLst/>
          </a:prstGeom>
          <a:noFill/>
          <a:ln w="12700">
            <a:solidFill>
              <a:srgbClr val="B2B2B2"/>
            </a:solidFill>
            <a:prstDash val="dash"/>
            <a:round/>
            <a:headEnd/>
            <a:tailEnd/>
          </a:ln>
        </p:spPr>
        <p:txBody>
          <a:bodyPr/>
          <a:lstStyle/>
          <a:p>
            <a:endParaRPr lang="en-US"/>
          </a:p>
        </p:txBody>
      </p:sp>
      <p:sp>
        <p:nvSpPr>
          <p:cNvPr id="14351" name="Line 19"/>
          <p:cNvSpPr>
            <a:spLocks noChangeShapeType="1"/>
          </p:cNvSpPr>
          <p:nvPr/>
        </p:nvSpPr>
        <p:spPr bwMode="auto">
          <a:xfrm flipH="1">
            <a:off x="2387600" y="4476750"/>
            <a:ext cx="3175" cy="1136650"/>
          </a:xfrm>
          <a:prstGeom prst="line">
            <a:avLst/>
          </a:prstGeom>
          <a:noFill/>
          <a:ln w="12700">
            <a:solidFill>
              <a:srgbClr val="B2B2B2"/>
            </a:solidFill>
            <a:prstDash val="dash"/>
            <a:round/>
            <a:headEnd/>
            <a:tailEnd/>
          </a:ln>
        </p:spPr>
        <p:txBody>
          <a:bodyPr/>
          <a:lstStyle/>
          <a:p>
            <a:endParaRPr lang="en-US"/>
          </a:p>
        </p:txBody>
      </p:sp>
      <p:sp>
        <p:nvSpPr>
          <p:cNvPr id="14352" name="AutoShape 20"/>
          <p:cNvSpPr>
            <a:spLocks/>
          </p:cNvSpPr>
          <p:nvPr/>
        </p:nvSpPr>
        <p:spPr bwMode="auto">
          <a:xfrm rot="-5400000">
            <a:off x="2717007" y="4247356"/>
            <a:ext cx="209550" cy="858837"/>
          </a:xfrm>
          <a:prstGeom prst="leftBrace">
            <a:avLst>
              <a:gd name="adj1" fmla="val 34154"/>
              <a:gd name="adj2" fmla="val 50000"/>
            </a:avLst>
          </a:prstGeom>
          <a:noFill/>
          <a:ln w="19050">
            <a:solidFill>
              <a:srgbClr val="B2B2B2"/>
            </a:solidFill>
            <a:round/>
            <a:headEnd/>
            <a:tailEnd/>
          </a:ln>
        </p:spPr>
        <p:txBody>
          <a:bodyPr wrap="none" anchor="ctr"/>
          <a:lstStyle/>
          <a:p>
            <a:endParaRPr lang="en-US">
              <a:cs typeface="Arial" charset="0"/>
            </a:endParaRPr>
          </a:p>
        </p:txBody>
      </p:sp>
      <p:sp>
        <p:nvSpPr>
          <p:cNvPr id="14353" name="Line 21"/>
          <p:cNvSpPr>
            <a:spLocks noChangeShapeType="1"/>
          </p:cNvSpPr>
          <p:nvPr/>
        </p:nvSpPr>
        <p:spPr bwMode="auto">
          <a:xfrm flipV="1">
            <a:off x="2746375" y="4811713"/>
            <a:ext cx="71438" cy="320675"/>
          </a:xfrm>
          <a:prstGeom prst="line">
            <a:avLst/>
          </a:prstGeom>
          <a:noFill/>
          <a:ln w="9525">
            <a:solidFill>
              <a:srgbClr val="B2B2B2"/>
            </a:solidFill>
            <a:round/>
            <a:headEnd/>
            <a:tailEnd/>
          </a:ln>
        </p:spPr>
        <p:txBody>
          <a:bodyPr/>
          <a:lstStyle/>
          <a:p>
            <a:endParaRPr lang="en-US"/>
          </a:p>
        </p:txBody>
      </p:sp>
      <p:sp>
        <p:nvSpPr>
          <p:cNvPr id="14354" name="Text Box 22"/>
          <p:cNvSpPr txBox="1">
            <a:spLocks noChangeArrowheads="1"/>
          </p:cNvSpPr>
          <p:nvPr/>
        </p:nvSpPr>
        <p:spPr bwMode="auto">
          <a:xfrm>
            <a:off x="1958975" y="5011738"/>
            <a:ext cx="1512888" cy="473075"/>
          </a:xfrm>
          <a:prstGeom prst="rect">
            <a:avLst/>
          </a:prstGeom>
          <a:noFill/>
          <a:ln w="9525">
            <a:noFill/>
            <a:miter lim="800000"/>
            <a:headEnd/>
            <a:tailEnd/>
          </a:ln>
        </p:spPr>
        <p:txBody>
          <a:bodyPr lIns="45720" rIns="45720">
            <a:spAutoFit/>
          </a:bodyPr>
          <a:lstStyle/>
          <a:p>
            <a:pPr algn="ctr">
              <a:spcBef>
                <a:spcPct val="50000"/>
              </a:spcBef>
            </a:pPr>
            <a:r>
              <a:rPr lang="en-US" sz="2500" b="1" i="1">
                <a:solidFill>
                  <a:srgbClr val="B2B2B2"/>
                </a:solidFill>
                <a:cs typeface="Arial" charset="0"/>
              </a:rPr>
              <a:t>Shortage</a:t>
            </a:r>
          </a:p>
        </p:txBody>
      </p:sp>
      <p:sp>
        <p:nvSpPr>
          <p:cNvPr id="120855" name="Text Box 23"/>
          <p:cNvSpPr txBox="1">
            <a:spLocks noChangeArrowheads="1"/>
          </p:cNvSpPr>
          <p:nvPr/>
        </p:nvSpPr>
        <p:spPr bwMode="auto">
          <a:xfrm>
            <a:off x="5048250" y="3697288"/>
            <a:ext cx="3536950" cy="1282700"/>
          </a:xfrm>
          <a:prstGeom prst="rect">
            <a:avLst/>
          </a:prstGeom>
          <a:noFill/>
          <a:ln w="9525">
            <a:noFill/>
            <a:miter lim="800000"/>
            <a:headEnd/>
            <a:tailEnd/>
          </a:ln>
        </p:spPr>
        <p:txBody>
          <a:bodyPr>
            <a:spAutoFit/>
          </a:bodyPr>
          <a:lstStyle/>
          <a:p>
            <a:pPr>
              <a:spcBef>
                <a:spcPct val="50000"/>
              </a:spcBef>
            </a:pPr>
            <a:r>
              <a:rPr lang="en-US" sz="2600">
                <a:cs typeface="Arial" charset="0"/>
              </a:rPr>
              <a:t>Prices continue to rise until market reaches equilibrium. </a:t>
            </a:r>
          </a:p>
        </p:txBody>
      </p:sp>
      <p:grpSp>
        <p:nvGrpSpPr>
          <p:cNvPr id="5" name="Group 24"/>
          <p:cNvGrpSpPr>
            <a:grpSpLocks/>
          </p:cNvGrpSpPr>
          <p:nvPr/>
        </p:nvGrpSpPr>
        <p:grpSpPr bwMode="auto">
          <a:xfrm>
            <a:off x="1322388" y="3902075"/>
            <a:ext cx="1604962" cy="558800"/>
            <a:chOff x="833" y="2458"/>
            <a:chExt cx="1011" cy="352"/>
          </a:xfrm>
        </p:grpSpPr>
        <p:sp>
          <p:nvSpPr>
            <p:cNvPr id="14361" name="Line 25"/>
            <p:cNvSpPr>
              <a:spLocks noChangeShapeType="1"/>
            </p:cNvSpPr>
            <p:nvPr/>
          </p:nvSpPr>
          <p:spPr bwMode="auto">
            <a:xfrm rot="10800000">
              <a:off x="833" y="2458"/>
              <a:ext cx="0" cy="352"/>
            </a:xfrm>
            <a:prstGeom prst="line">
              <a:avLst/>
            </a:prstGeom>
            <a:noFill/>
            <a:ln w="57150">
              <a:solidFill>
                <a:srgbClr val="990000"/>
              </a:solidFill>
              <a:round/>
              <a:headEnd/>
              <a:tailEnd type="triangle" w="med" len="med"/>
            </a:ln>
          </p:spPr>
          <p:txBody>
            <a:bodyPr/>
            <a:lstStyle/>
            <a:p>
              <a:endParaRPr lang="en-US"/>
            </a:p>
          </p:txBody>
        </p:sp>
        <p:sp>
          <p:nvSpPr>
            <p:cNvPr id="14362"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p>
          </p:txBody>
        </p:sp>
      </p:grpSp>
      <p:grpSp>
        <p:nvGrpSpPr>
          <p:cNvPr id="6" name="Group 27"/>
          <p:cNvGrpSpPr>
            <a:grpSpLocks/>
          </p:cNvGrpSpPr>
          <p:nvPr/>
        </p:nvGrpSpPr>
        <p:grpSpPr bwMode="auto">
          <a:xfrm>
            <a:off x="2860675" y="3825875"/>
            <a:ext cx="139700" cy="1790700"/>
            <a:chOff x="1802" y="2410"/>
            <a:chExt cx="88" cy="1128"/>
          </a:xfrm>
        </p:grpSpPr>
        <p:sp>
          <p:nvSpPr>
            <p:cNvPr id="14359"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p>
          </p:txBody>
        </p:sp>
        <p:sp>
          <p:nvSpPr>
            <p:cNvPr id="14360"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14358"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55"/>
                                        </p:tgtEl>
                                        <p:attrNameLst>
                                          <p:attrName>style.visibility</p:attrName>
                                        </p:attrNameLst>
                                      </p:cBhvr>
                                      <p:to>
                                        <p:strVal val="visible"/>
                                      </p:to>
                                    </p:set>
                                    <p:animEffect transition="in" filter="wipe(left)">
                                      <p:cBhvr>
                                        <p:cTn id="7" dur="500"/>
                                        <p:tgtEl>
                                          <p:spTgt spid="120855"/>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idx="4294967295"/>
          </p:nvPr>
        </p:nvSpPr>
        <p:spPr>
          <a:xfrm>
            <a:off x="0" y="263525"/>
            <a:ext cx="9144000" cy="649288"/>
          </a:xfrm>
        </p:spPr>
        <p:txBody>
          <a:bodyPr>
            <a:normAutofit fontScale="90000"/>
          </a:bodyPr>
          <a:lstStyle/>
          <a:p>
            <a:pPr algn="ctr" eaLnBrk="1" hangingPunct="1"/>
            <a:r>
              <a:rPr lang="en-US" sz="3400" dirty="0" smtClean="0"/>
              <a:t>Three Steps to Analyzing Changes in </a:t>
            </a:r>
            <a:r>
              <a:rPr lang="en-US" sz="3400" dirty="0" err="1" smtClean="0"/>
              <a:t>Eq’m</a:t>
            </a:r>
            <a:endParaRPr lang="en-US" sz="3400" dirty="0" smtClean="0"/>
          </a:p>
        </p:txBody>
      </p:sp>
      <p:sp>
        <p:nvSpPr>
          <p:cNvPr id="200707" name="Rectangle 3"/>
          <p:cNvSpPr>
            <a:spLocks noGrp="1" noChangeArrowheads="1"/>
          </p:cNvSpPr>
          <p:nvPr>
            <p:ph type="body" idx="4294967295"/>
          </p:nvPr>
        </p:nvSpPr>
        <p:spPr>
          <a:xfrm>
            <a:off x="474663" y="1354138"/>
            <a:ext cx="8064500" cy="4159250"/>
          </a:xfrm>
          <a:solidFill>
            <a:schemeClr val="bg1"/>
          </a:solidFill>
          <a:ln>
            <a:solidFill>
              <a:srgbClr val="0000FF"/>
            </a:solidFill>
          </a:ln>
          <a:effectLst>
            <a:outerShdw blurRad="38100" dist="76200" dir="2700000" algn="ctr" rotWithShape="0">
              <a:srgbClr val="336699">
                <a:alpha val="50000"/>
              </a:srgbClr>
            </a:outerShdw>
          </a:effectLst>
        </p:spPr>
        <p:txBody>
          <a:bodyPr lIns="137160" tIns="91440" bIns="91440"/>
          <a:lstStyle/>
          <a:p>
            <a:pPr marL="0" indent="0" eaLnBrk="1" hangingPunct="1">
              <a:spcBef>
                <a:spcPct val="60000"/>
              </a:spcBef>
              <a:buFont typeface="Wingdings" pitchFamily="2" charset="2"/>
              <a:buNone/>
              <a:defRPr/>
            </a:pPr>
            <a:r>
              <a:rPr lang="en-US" dirty="0" smtClean="0"/>
              <a:t>To determine the effects of any event,  </a:t>
            </a:r>
            <a:endParaRPr lang="en-US" b="1" dirty="0" smtClean="0">
              <a:solidFill>
                <a:srgbClr val="CC0000"/>
              </a:solidFill>
            </a:endParaRPr>
          </a:p>
          <a:p>
            <a:pPr marL="692150" lvl="1" indent="-457200" eaLnBrk="1" hangingPunct="1">
              <a:lnSpc>
                <a:spcPct val="105000"/>
              </a:lnSpc>
              <a:spcBef>
                <a:spcPct val="80000"/>
              </a:spcBef>
              <a:buFont typeface="Wingdings" pitchFamily="2" charset="2"/>
              <a:buNone/>
              <a:defRPr/>
            </a:pPr>
            <a:r>
              <a:rPr lang="en-US" sz="2600" b="1" dirty="0" smtClean="0">
                <a:solidFill>
                  <a:srgbClr val="339966"/>
                </a:solidFill>
              </a:rPr>
              <a:t>1.</a:t>
            </a:r>
            <a:r>
              <a:rPr lang="en-US" sz="2600" dirty="0" smtClean="0">
                <a:solidFill>
                  <a:srgbClr val="339966"/>
                </a:solidFill>
              </a:rPr>
              <a:t>	</a:t>
            </a:r>
            <a:r>
              <a:rPr lang="en-US" sz="2800" dirty="0" smtClean="0"/>
              <a:t>Decide whether event shifts </a:t>
            </a:r>
            <a:r>
              <a:rPr lang="en-US" sz="2800" b="1" i="1" dirty="0" smtClean="0"/>
              <a:t>S</a:t>
            </a:r>
            <a:r>
              <a:rPr lang="en-US" sz="2800" dirty="0" smtClean="0"/>
              <a:t> curve, </a:t>
            </a:r>
            <a:br>
              <a:rPr lang="en-US" sz="2800" dirty="0" smtClean="0"/>
            </a:br>
            <a:r>
              <a:rPr lang="en-US" sz="2800" b="1" i="1" dirty="0" smtClean="0"/>
              <a:t>D</a:t>
            </a:r>
            <a:r>
              <a:rPr lang="en-US" sz="2800" dirty="0" smtClean="0"/>
              <a:t> curve, or both. </a:t>
            </a:r>
          </a:p>
          <a:p>
            <a:pPr marL="692150" lvl="1" indent="-457200" eaLnBrk="1" hangingPunct="1">
              <a:lnSpc>
                <a:spcPct val="105000"/>
              </a:lnSpc>
              <a:spcBef>
                <a:spcPct val="60000"/>
              </a:spcBef>
              <a:buFont typeface="Wingdings" pitchFamily="2" charset="2"/>
              <a:buNone/>
              <a:defRPr/>
            </a:pPr>
            <a:r>
              <a:rPr lang="en-US" sz="2600" b="1" dirty="0" smtClean="0">
                <a:solidFill>
                  <a:srgbClr val="339966"/>
                </a:solidFill>
              </a:rPr>
              <a:t>2.</a:t>
            </a:r>
            <a:r>
              <a:rPr lang="en-US" sz="2600" dirty="0" smtClean="0">
                <a:solidFill>
                  <a:srgbClr val="339966"/>
                </a:solidFill>
              </a:rPr>
              <a:t>	</a:t>
            </a:r>
            <a:r>
              <a:rPr lang="en-US" sz="2800" dirty="0" smtClean="0"/>
              <a:t>Decide in which direction curve shifts. </a:t>
            </a:r>
          </a:p>
          <a:p>
            <a:pPr marL="692150" lvl="1" indent="-457200" eaLnBrk="1" hangingPunct="1">
              <a:lnSpc>
                <a:spcPct val="105000"/>
              </a:lnSpc>
              <a:spcBef>
                <a:spcPct val="60000"/>
              </a:spcBef>
              <a:buFont typeface="Wingdings" pitchFamily="2" charset="2"/>
              <a:buNone/>
              <a:defRPr/>
            </a:pPr>
            <a:r>
              <a:rPr lang="en-US" sz="2600" b="1" dirty="0" smtClean="0">
                <a:solidFill>
                  <a:srgbClr val="339966"/>
                </a:solidFill>
              </a:rPr>
              <a:t>3.</a:t>
            </a:r>
            <a:r>
              <a:rPr lang="en-US" sz="2600" dirty="0" smtClean="0">
                <a:solidFill>
                  <a:srgbClr val="339966"/>
                </a:solidFill>
              </a:rPr>
              <a:t>	</a:t>
            </a:r>
            <a:r>
              <a:rPr lang="en-US" sz="2800" dirty="0" smtClean="0"/>
              <a:t>Use supply—demand diagram to see </a:t>
            </a:r>
            <a:br>
              <a:rPr lang="en-US" sz="2800" dirty="0" smtClean="0"/>
            </a:br>
            <a:r>
              <a:rPr lang="en-US" sz="2800" dirty="0" smtClean="0"/>
              <a:t>how the shift changes </a:t>
            </a:r>
            <a:r>
              <a:rPr lang="en-US" sz="2800" dirty="0" err="1" smtClean="0"/>
              <a:t>eq’m</a:t>
            </a:r>
            <a:r>
              <a:rPr lang="en-US" sz="2800" dirty="0" smtClean="0"/>
              <a:t> </a:t>
            </a:r>
            <a:r>
              <a:rPr lang="en-US" sz="2800" b="1" i="1" dirty="0" smtClean="0"/>
              <a:t>P</a:t>
            </a:r>
            <a:r>
              <a:rPr lang="en-US" sz="2800" dirty="0" smtClean="0"/>
              <a:t> and </a:t>
            </a:r>
            <a:r>
              <a:rPr lang="en-US" sz="2800" b="1" i="1" dirty="0" smtClean="0"/>
              <a:t>Q</a:t>
            </a:r>
            <a:r>
              <a:rPr lang="en-US" sz="2800" dirty="0" smtClean="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1" end="1"/>
                                            </p:txEl>
                                          </p:spTgt>
                                        </p:tgtEl>
                                        <p:attrNameLst>
                                          <p:attrName>style.visibility</p:attrName>
                                        </p:attrNameLst>
                                      </p:cBhvr>
                                      <p:to>
                                        <p:strVal val="visible"/>
                                      </p:to>
                                    </p:set>
                                    <p:animEffect transition="in" filter="wipe(left)">
                                      <p:cBhvr>
                                        <p:cTn id="7" dur="500"/>
                                        <p:tgtEl>
                                          <p:spTgt spid="2007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2" end="2"/>
                                            </p:txEl>
                                          </p:spTgt>
                                        </p:tgtEl>
                                        <p:attrNameLst>
                                          <p:attrName>style.visibility</p:attrName>
                                        </p:attrNameLst>
                                      </p:cBhvr>
                                      <p:to>
                                        <p:strVal val="visible"/>
                                      </p:to>
                                    </p:set>
                                    <p:animEffect transition="in" filter="wipe(left)">
                                      <p:cBhvr>
                                        <p:cTn id="12" dur="500"/>
                                        <p:tgtEl>
                                          <p:spTgt spid="2007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707">
                                            <p:txEl>
                                              <p:pRg st="3" end="3"/>
                                            </p:txEl>
                                          </p:spTgt>
                                        </p:tgtEl>
                                        <p:attrNameLst>
                                          <p:attrName>style.visibility</p:attrName>
                                        </p:attrNameLst>
                                      </p:cBhvr>
                                      <p:to>
                                        <p:strVal val="visible"/>
                                      </p:to>
                                    </p:set>
                                    <p:animEffect transition="in" filter="wipe(left)">
                                      <p:cBhvr>
                                        <p:cTn id="17" dur="500"/>
                                        <p:tgtEl>
                                          <p:spTgt spid="200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a:xfrm>
            <a:off x="346075" y="163513"/>
            <a:ext cx="8351838" cy="1139825"/>
          </a:xfrm>
        </p:spPr>
        <p:txBody>
          <a:bodyPr>
            <a:normAutofit/>
          </a:bodyPr>
          <a:lstStyle/>
          <a:p>
            <a:pPr marL="2341563" indent="-2341563" algn="l" eaLnBrk="1" hangingPunct="1"/>
            <a:r>
              <a:rPr lang="en-US" sz="2800" dirty="0" smtClean="0"/>
              <a:t>EXAMPLE:  </a:t>
            </a:r>
            <a:r>
              <a:rPr lang="en-US" sz="3200" dirty="0" smtClean="0"/>
              <a:t>The Market for Hybrid Cars</a:t>
            </a:r>
            <a:br>
              <a:rPr lang="en-US" sz="3200" dirty="0" smtClean="0"/>
            </a:br>
            <a:endParaRPr lang="en-US" sz="3200" dirty="0" smtClean="0"/>
          </a:p>
        </p:txBody>
      </p:sp>
      <p:grpSp>
        <p:nvGrpSpPr>
          <p:cNvPr id="2" name="Group 4"/>
          <p:cNvGrpSpPr>
            <a:grpSpLocks/>
          </p:cNvGrpSpPr>
          <p:nvPr/>
        </p:nvGrpSpPr>
        <p:grpSpPr bwMode="auto">
          <a:xfrm>
            <a:off x="4094163" y="1179513"/>
            <a:ext cx="4422775" cy="4106862"/>
            <a:chOff x="2579" y="785"/>
            <a:chExt cx="2786" cy="2420"/>
          </a:xfrm>
        </p:grpSpPr>
        <p:grpSp>
          <p:nvGrpSpPr>
            <p:cNvPr id="3" name="Group 5"/>
            <p:cNvGrpSpPr>
              <a:grpSpLocks/>
            </p:cNvGrpSpPr>
            <p:nvPr/>
          </p:nvGrpSpPr>
          <p:grpSpPr bwMode="auto">
            <a:xfrm>
              <a:off x="2697" y="1037"/>
              <a:ext cx="2409" cy="2049"/>
              <a:chOff x="1098" y="1361"/>
              <a:chExt cx="2116" cy="2027"/>
            </a:xfrm>
          </p:grpSpPr>
          <p:sp>
            <p:nvSpPr>
              <p:cNvPr id="55323"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5324"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5321"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5322"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38"/>
          <p:cNvGrpSpPr>
            <a:grpSpLocks/>
          </p:cNvGrpSpPr>
          <p:nvPr/>
        </p:nvGrpSpPr>
        <p:grpSpPr bwMode="auto">
          <a:xfrm>
            <a:off x="4524375" y="1957388"/>
            <a:ext cx="2486025" cy="2901950"/>
            <a:chOff x="2850" y="1233"/>
            <a:chExt cx="1566" cy="1828"/>
          </a:xfrm>
        </p:grpSpPr>
        <p:sp>
          <p:nvSpPr>
            <p:cNvPr id="55318"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55319"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5" name="Group 39"/>
          <p:cNvGrpSpPr>
            <a:grpSpLocks/>
          </p:cNvGrpSpPr>
          <p:nvPr/>
        </p:nvGrpSpPr>
        <p:grpSpPr bwMode="auto">
          <a:xfrm>
            <a:off x="4868863" y="1625600"/>
            <a:ext cx="1933575" cy="2901950"/>
            <a:chOff x="3067" y="1024"/>
            <a:chExt cx="1218" cy="1828"/>
          </a:xfrm>
        </p:grpSpPr>
        <p:sp>
          <p:nvSpPr>
            <p:cNvPr id="553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553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6" name="Group 42"/>
          <p:cNvGrpSpPr>
            <a:grpSpLocks/>
          </p:cNvGrpSpPr>
          <p:nvPr/>
        </p:nvGrpSpPr>
        <p:grpSpPr bwMode="auto">
          <a:xfrm>
            <a:off x="3783013" y="3136900"/>
            <a:ext cx="2060575" cy="2327275"/>
            <a:chOff x="2383" y="1976"/>
            <a:chExt cx="1298" cy="1466"/>
          </a:xfrm>
        </p:grpSpPr>
        <p:sp>
          <p:nvSpPr>
            <p:cNvPr id="55311"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55312"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5313"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55314" name="Line 21"/>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55315" name="Text Box 22"/>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7" name="Group 23"/>
          <p:cNvGrpSpPr>
            <a:grpSpLocks/>
          </p:cNvGrpSpPr>
          <p:nvPr/>
        </p:nvGrpSpPr>
        <p:grpSpPr bwMode="auto">
          <a:xfrm>
            <a:off x="1876425" y="1412875"/>
            <a:ext cx="2259013" cy="831850"/>
            <a:chOff x="1330" y="890"/>
            <a:chExt cx="1275" cy="524"/>
          </a:xfrm>
        </p:grpSpPr>
        <p:sp>
          <p:nvSpPr>
            <p:cNvPr id="55309" name="Line 24"/>
            <p:cNvSpPr>
              <a:spLocks noChangeShapeType="1"/>
            </p:cNvSpPr>
            <p:nvPr/>
          </p:nvSpPr>
          <p:spPr bwMode="auto">
            <a:xfrm flipV="1">
              <a:off x="2271" y="907"/>
              <a:ext cx="334" cy="240"/>
            </a:xfrm>
            <a:prstGeom prst="line">
              <a:avLst/>
            </a:prstGeom>
            <a:noFill/>
            <a:ln w="44450">
              <a:solidFill>
                <a:schemeClr val="tx1"/>
              </a:solidFill>
              <a:round/>
              <a:headEnd/>
              <a:tailEnd type="triangle" w="lg" len="med"/>
            </a:ln>
          </p:spPr>
          <p:txBody>
            <a:bodyPr/>
            <a:lstStyle/>
            <a:p>
              <a:endParaRPr lang="en-US"/>
            </a:p>
          </p:txBody>
        </p:sp>
        <p:sp>
          <p:nvSpPr>
            <p:cNvPr id="55310" name="Text Box 25"/>
            <p:cNvSpPr txBox="1">
              <a:spLocks noChangeArrowheads="1"/>
            </p:cNvSpPr>
            <p:nvPr/>
          </p:nvSpPr>
          <p:spPr bwMode="auto">
            <a:xfrm>
              <a:off x="1330" y="890"/>
              <a:ext cx="986" cy="52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a:cs typeface="Arial" charset="0"/>
                </a:rPr>
                <a:t>price of hybrid cars</a:t>
              </a:r>
            </a:p>
          </p:txBody>
        </p:sp>
      </p:grpSp>
      <p:grpSp>
        <p:nvGrpSpPr>
          <p:cNvPr id="8" name="Group 26"/>
          <p:cNvGrpSpPr>
            <a:grpSpLocks/>
          </p:cNvGrpSpPr>
          <p:nvPr/>
        </p:nvGrpSpPr>
        <p:grpSpPr bwMode="auto">
          <a:xfrm>
            <a:off x="6581775" y="5253038"/>
            <a:ext cx="1909763" cy="1214437"/>
            <a:chOff x="3703" y="3309"/>
            <a:chExt cx="1695" cy="765"/>
          </a:xfrm>
        </p:grpSpPr>
        <p:sp>
          <p:nvSpPr>
            <p:cNvPr id="55307" name="Line 27"/>
            <p:cNvSpPr>
              <a:spLocks noChangeShapeType="1"/>
            </p:cNvSpPr>
            <p:nvPr/>
          </p:nvSpPr>
          <p:spPr bwMode="auto">
            <a:xfrm flipV="1">
              <a:off x="5050" y="3309"/>
              <a:ext cx="127" cy="281"/>
            </a:xfrm>
            <a:prstGeom prst="line">
              <a:avLst/>
            </a:prstGeom>
            <a:noFill/>
            <a:ln w="44450">
              <a:solidFill>
                <a:schemeClr val="tx1"/>
              </a:solidFill>
              <a:round/>
              <a:headEnd/>
              <a:tailEnd type="triangle" w="lg" len="med"/>
            </a:ln>
          </p:spPr>
          <p:txBody>
            <a:bodyPr/>
            <a:lstStyle/>
            <a:p>
              <a:endParaRPr lang="en-US"/>
            </a:p>
          </p:txBody>
        </p:sp>
        <p:sp>
          <p:nvSpPr>
            <p:cNvPr id="55308" name="Text Box 28"/>
            <p:cNvSpPr txBox="1">
              <a:spLocks noChangeArrowheads="1"/>
            </p:cNvSpPr>
            <p:nvPr/>
          </p:nvSpPr>
          <p:spPr bwMode="auto">
            <a:xfrm>
              <a:off x="3703" y="3550"/>
              <a:ext cx="1695" cy="52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a:cs typeface="Arial" charset="0"/>
                </a:rPr>
                <a:t>quantity of </a:t>
              </a:r>
              <a:br>
                <a:rPr lang="en-US" sz="2400">
                  <a:cs typeface="Arial" charset="0"/>
                </a:rPr>
              </a:br>
              <a:r>
                <a:rPr lang="en-US" sz="2400">
                  <a:cs typeface="Arial" charset="0"/>
                </a:rPr>
                <a:t>hybrid cars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Righ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87" name="Text Box 31"/>
          <p:cNvSpPr txBox="1">
            <a:spLocks noChangeArrowheads="1"/>
          </p:cNvSpPr>
          <p:nvPr/>
        </p:nvSpPr>
        <p:spPr bwMode="auto">
          <a:xfrm>
            <a:off x="438150" y="2182813"/>
            <a:ext cx="3200400" cy="4175125"/>
          </a:xfrm>
          <a:prstGeom prst="rect">
            <a:avLst/>
          </a:prstGeom>
          <a:noFill/>
          <a:ln w="9525">
            <a:noFill/>
            <a:miter lim="800000"/>
            <a:headEnd/>
            <a:tailEnd/>
          </a:ln>
        </p:spPr>
        <p:txBody>
          <a:bodyPr>
            <a:spAutoFit/>
          </a:bodyPr>
          <a:lstStyle/>
          <a:p>
            <a:pPr>
              <a:lnSpc>
                <a:spcPct val="105000"/>
              </a:lnSpc>
              <a:spcBef>
                <a:spcPct val="15000"/>
              </a:spcBef>
              <a:buClr>
                <a:srgbClr val="00B85C"/>
              </a:buClr>
              <a:buSzPct val="120000"/>
              <a:buFont typeface="Wingdings" pitchFamily="2" charset="2"/>
              <a:buNone/>
            </a:pPr>
            <a:r>
              <a:rPr lang="en-US" sz="2300" b="1">
                <a:cs typeface="Arial" charset="0"/>
              </a:rPr>
              <a:t>STEP 1:  </a:t>
            </a:r>
          </a:p>
          <a:p>
            <a:pPr>
              <a:lnSpc>
                <a:spcPct val="105000"/>
              </a:lnSpc>
              <a:spcBef>
                <a:spcPct val="15000"/>
              </a:spcBef>
              <a:buClr>
                <a:srgbClr val="00B85C"/>
              </a:buClr>
              <a:buSzPct val="120000"/>
              <a:buFont typeface="Wingdings" pitchFamily="2" charset="2"/>
              <a:buNone/>
            </a:pPr>
            <a:r>
              <a:rPr lang="en-US" sz="2500" b="1" i="1">
                <a:cs typeface="Arial" charset="0"/>
              </a:rPr>
              <a:t>D</a:t>
            </a:r>
            <a:r>
              <a:rPr lang="en-US" sz="2500">
                <a:cs typeface="Arial" charset="0"/>
              </a:rPr>
              <a:t> curve shifts </a:t>
            </a:r>
            <a:br>
              <a:rPr lang="en-US" sz="2500">
                <a:cs typeface="Arial" charset="0"/>
              </a:rPr>
            </a:br>
            <a:r>
              <a:rPr lang="en-US" sz="2500">
                <a:cs typeface="Arial" charset="0"/>
              </a:rPr>
              <a:t>because price of gas affects demand for hybrids. </a:t>
            </a:r>
          </a:p>
          <a:p>
            <a:pPr>
              <a:lnSpc>
                <a:spcPct val="105000"/>
              </a:lnSpc>
              <a:spcBef>
                <a:spcPct val="15000"/>
              </a:spcBef>
              <a:buClr>
                <a:srgbClr val="00B85C"/>
              </a:buClr>
              <a:buSzPct val="120000"/>
              <a:buFont typeface="Wingdings" pitchFamily="2" charset="2"/>
              <a:buNone/>
            </a:pPr>
            <a:r>
              <a:rPr lang="en-US" sz="2500" b="1" i="1">
                <a:cs typeface="Arial" charset="0"/>
              </a:rPr>
              <a:t>S</a:t>
            </a:r>
            <a:r>
              <a:rPr lang="en-US" sz="2500">
                <a:cs typeface="Arial" charset="0"/>
              </a:rPr>
              <a:t> curve does not shift, because price of gas does not affect cost of producing hybrids. </a:t>
            </a:r>
          </a:p>
        </p:txBody>
      </p:sp>
      <p:sp>
        <p:nvSpPr>
          <p:cNvPr id="224290" name="Rectangle 34"/>
          <p:cNvSpPr>
            <a:spLocks noChangeArrowheads="1"/>
          </p:cNvSpPr>
          <p:nvPr/>
        </p:nvSpPr>
        <p:spPr bwMode="auto">
          <a:xfrm>
            <a:off x="268288" y="3100388"/>
            <a:ext cx="3433762" cy="3289300"/>
          </a:xfrm>
          <a:prstGeom prst="rect">
            <a:avLst/>
          </a:prstGeom>
          <a:solidFill>
            <a:schemeClr val="bg1"/>
          </a:solidFill>
          <a:ln w="9525">
            <a:noFill/>
            <a:miter lim="800000"/>
            <a:headEnd/>
            <a:tailEnd/>
          </a:ln>
        </p:spPr>
        <p:txBody>
          <a:bodyPr wrap="none" anchor="ctr"/>
          <a:lstStyle/>
          <a:p>
            <a:endParaRPr lang="en-US">
              <a:cs typeface="Arial" charset="0"/>
            </a:endParaRPr>
          </a:p>
        </p:txBody>
      </p:sp>
      <p:sp>
        <p:nvSpPr>
          <p:cNvPr id="224288" name="Text Box 32"/>
          <p:cNvSpPr txBox="1">
            <a:spLocks noChangeArrowheads="1"/>
          </p:cNvSpPr>
          <p:nvPr/>
        </p:nvSpPr>
        <p:spPr bwMode="auto">
          <a:xfrm>
            <a:off x="446088" y="3079750"/>
            <a:ext cx="3200400" cy="3248025"/>
          </a:xfrm>
          <a:prstGeom prst="rect">
            <a:avLst/>
          </a:prstGeom>
          <a:noFill/>
          <a:ln w="9525">
            <a:noFill/>
            <a:miter lim="800000"/>
            <a:headEnd/>
            <a:tailEnd/>
          </a:ln>
        </p:spPr>
        <p:txBody>
          <a:bodyPr tIns="137160"/>
          <a:lstStyle/>
          <a:p>
            <a:pPr>
              <a:lnSpc>
                <a:spcPct val="105000"/>
              </a:lnSpc>
              <a:spcBef>
                <a:spcPct val="15000"/>
              </a:spcBef>
              <a:buClr>
                <a:srgbClr val="00B85C"/>
              </a:buClr>
              <a:buSzPct val="120000"/>
              <a:buFont typeface="Wingdings" pitchFamily="2" charset="2"/>
              <a:buNone/>
            </a:pPr>
            <a:r>
              <a:rPr lang="en-US" sz="2300" b="1">
                <a:cs typeface="Arial" charset="0"/>
              </a:rPr>
              <a:t>STEP 2:  </a:t>
            </a:r>
          </a:p>
          <a:p>
            <a:pPr>
              <a:lnSpc>
                <a:spcPct val="105000"/>
              </a:lnSpc>
              <a:spcBef>
                <a:spcPct val="20000"/>
              </a:spcBef>
              <a:buClr>
                <a:srgbClr val="00B85C"/>
              </a:buClr>
              <a:buSzPct val="120000"/>
              <a:buFont typeface="Wingdings" pitchFamily="2" charset="2"/>
              <a:buNone/>
            </a:pPr>
            <a:r>
              <a:rPr lang="en-US" sz="2500" b="1" i="1">
                <a:cs typeface="Arial" charset="0"/>
              </a:rPr>
              <a:t>D</a:t>
            </a:r>
            <a:r>
              <a:rPr lang="en-US" sz="2500">
                <a:cs typeface="Arial" charset="0"/>
              </a:rPr>
              <a:t> shifts </a:t>
            </a:r>
            <a:r>
              <a:rPr lang="en-US" sz="2500" u="sng">
                <a:cs typeface="Arial" charset="0"/>
              </a:rPr>
              <a:t>right</a:t>
            </a:r>
            <a:r>
              <a:rPr lang="en-US" sz="2500">
                <a:cs typeface="Arial" charset="0"/>
              </a:rPr>
              <a:t/>
            </a:r>
            <a:br>
              <a:rPr lang="en-US" sz="2500">
                <a:cs typeface="Arial" charset="0"/>
              </a:rPr>
            </a:br>
            <a:r>
              <a:rPr lang="en-US" sz="2500">
                <a:cs typeface="Arial" charset="0"/>
              </a:rPr>
              <a:t>because high gas price makes hybrids more attractive relative to other cars.</a:t>
            </a:r>
          </a:p>
        </p:txBody>
      </p:sp>
      <p:sp>
        <p:nvSpPr>
          <p:cNvPr id="224291" name="Rectangle 35"/>
          <p:cNvSpPr>
            <a:spLocks noChangeArrowheads="1"/>
          </p:cNvSpPr>
          <p:nvPr/>
        </p:nvSpPr>
        <p:spPr bwMode="auto">
          <a:xfrm>
            <a:off x="446088" y="4114800"/>
            <a:ext cx="3400425" cy="2297113"/>
          </a:xfrm>
          <a:prstGeom prst="rect">
            <a:avLst/>
          </a:prstGeom>
          <a:solidFill>
            <a:schemeClr val="bg1"/>
          </a:solidFill>
          <a:ln w="9525">
            <a:noFill/>
            <a:miter lim="800000"/>
            <a:headEnd/>
            <a:tailEnd/>
          </a:ln>
        </p:spPr>
        <p:txBody>
          <a:bodyPr wrap="none" anchor="ctr"/>
          <a:lstStyle/>
          <a:p>
            <a:endParaRPr lang="en-US">
              <a:cs typeface="Arial" charset="0"/>
            </a:endParaRPr>
          </a:p>
        </p:txBody>
      </p:sp>
      <p:sp>
        <p:nvSpPr>
          <p:cNvPr id="56328" name="Rectangle 2"/>
          <p:cNvSpPr>
            <a:spLocks noGrp="1" noChangeArrowheads="1"/>
          </p:cNvSpPr>
          <p:nvPr>
            <p:ph type="title" idx="4294967295"/>
          </p:nvPr>
        </p:nvSpPr>
        <p:spPr>
          <a:xfrm>
            <a:off x="346075" y="163513"/>
            <a:ext cx="8351838" cy="1139825"/>
          </a:xfrm>
        </p:spPr>
        <p:txBody>
          <a:bodyPr/>
          <a:lstStyle/>
          <a:p>
            <a:pPr marL="2341563" indent="-2341563" algn="l" eaLnBrk="1" hangingPunct="1"/>
            <a:r>
              <a:rPr lang="en-US" sz="2800" dirty="0" smtClean="0"/>
              <a:t>EXAMPLE </a:t>
            </a:r>
            <a:r>
              <a:rPr lang="en-US" sz="3100" dirty="0" smtClean="0"/>
              <a:t>1</a:t>
            </a:r>
            <a:r>
              <a:rPr lang="en-US" sz="2800" dirty="0" smtClean="0"/>
              <a:t>:  </a:t>
            </a:r>
            <a:r>
              <a:rPr lang="en-US" sz="3100" dirty="0" smtClean="0"/>
              <a:t>A Shift in Demand</a:t>
            </a:r>
            <a:br>
              <a:rPr lang="en-US" sz="3100" dirty="0" smtClean="0"/>
            </a:br>
            <a:endParaRPr lang="en-US" sz="3100" dirty="0" smtClean="0"/>
          </a:p>
        </p:txBody>
      </p:sp>
      <p:sp>
        <p:nvSpPr>
          <p:cNvPr id="224259" name="Rectangle 3"/>
          <p:cNvSpPr>
            <a:spLocks noGrp="1" noChangeArrowheads="1"/>
          </p:cNvSpPr>
          <p:nvPr>
            <p:ph type="body" idx="4294967295"/>
          </p:nvPr>
        </p:nvSpPr>
        <p:spPr>
          <a:xfrm>
            <a:off x="433388" y="877888"/>
            <a:ext cx="3648075" cy="1350962"/>
          </a:xfrm>
        </p:spPr>
        <p:txBody>
          <a:bodyPr/>
          <a:lstStyle/>
          <a:p>
            <a:pPr marL="0" indent="0" eaLnBrk="1" hangingPunct="1">
              <a:lnSpc>
                <a:spcPct val="100000"/>
              </a:lnSpc>
              <a:buFont typeface="Wingdings" pitchFamily="2" charset="2"/>
              <a:buNone/>
            </a:pPr>
            <a:r>
              <a:rPr lang="en-US" sz="2300" b="1" smtClean="0"/>
              <a:t>EVENT TO BE </a:t>
            </a:r>
            <a:br>
              <a:rPr lang="en-US" sz="2300" b="1" smtClean="0"/>
            </a:br>
            <a:r>
              <a:rPr lang="en-US" sz="2300" b="1" smtClean="0"/>
              <a:t>ANALYZED:  </a:t>
            </a:r>
            <a:br>
              <a:rPr lang="en-US" sz="2300" b="1" smtClean="0"/>
            </a:br>
            <a:r>
              <a:rPr lang="en-US" sz="2500" smtClean="0"/>
              <a:t>Increase in price of gas.</a:t>
            </a:r>
          </a:p>
        </p:txBody>
      </p:sp>
      <p:grpSp>
        <p:nvGrpSpPr>
          <p:cNvPr id="2" name="Group 4"/>
          <p:cNvGrpSpPr>
            <a:grpSpLocks/>
          </p:cNvGrpSpPr>
          <p:nvPr/>
        </p:nvGrpSpPr>
        <p:grpSpPr bwMode="auto">
          <a:xfrm>
            <a:off x="4094163" y="1179513"/>
            <a:ext cx="4422775" cy="4106862"/>
            <a:chOff x="2579" y="785"/>
            <a:chExt cx="2786" cy="2420"/>
          </a:xfrm>
        </p:grpSpPr>
        <p:grpSp>
          <p:nvGrpSpPr>
            <p:cNvPr id="3" name="Group 5"/>
            <p:cNvGrpSpPr>
              <a:grpSpLocks/>
            </p:cNvGrpSpPr>
            <p:nvPr/>
          </p:nvGrpSpPr>
          <p:grpSpPr bwMode="auto">
            <a:xfrm>
              <a:off x="2697" y="1037"/>
              <a:ext cx="2409" cy="2049"/>
              <a:chOff x="1098" y="1361"/>
              <a:chExt cx="2116" cy="2027"/>
            </a:xfrm>
          </p:grpSpPr>
          <p:sp>
            <p:nvSpPr>
              <p:cNvPr id="56357"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6358"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6355"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6356"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4524375" y="1957388"/>
            <a:ext cx="2486025" cy="2901950"/>
            <a:chOff x="2850" y="1233"/>
            <a:chExt cx="1566" cy="1828"/>
          </a:xfrm>
        </p:grpSpPr>
        <p:sp>
          <p:nvSpPr>
            <p:cNvPr id="56352"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56353"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5" name="Group 13"/>
          <p:cNvGrpSpPr>
            <a:grpSpLocks/>
          </p:cNvGrpSpPr>
          <p:nvPr/>
        </p:nvGrpSpPr>
        <p:grpSpPr bwMode="auto">
          <a:xfrm>
            <a:off x="4868863" y="1625600"/>
            <a:ext cx="1933575" cy="2901950"/>
            <a:chOff x="3067" y="1024"/>
            <a:chExt cx="1218" cy="1828"/>
          </a:xfrm>
        </p:grpSpPr>
        <p:sp>
          <p:nvSpPr>
            <p:cNvPr id="56350"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56351"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6" name="Group 16"/>
          <p:cNvGrpSpPr>
            <a:grpSpLocks/>
          </p:cNvGrpSpPr>
          <p:nvPr/>
        </p:nvGrpSpPr>
        <p:grpSpPr bwMode="auto">
          <a:xfrm>
            <a:off x="3783013" y="3136900"/>
            <a:ext cx="2060575" cy="2327275"/>
            <a:chOff x="2383" y="1976"/>
            <a:chExt cx="1298" cy="1466"/>
          </a:xfrm>
        </p:grpSpPr>
        <p:sp>
          <p:nvSpPr>
            <p:cNvPr id="56345"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56346"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6347"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56348"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56349" name="Text Box 21"/>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7" name="Group 22"/>
          <p:cNvGrpSpPr>
            <a:grpSpLocks/>
          </p:cNvGrpSpPr>
          <p:nvPr/>
        </p:nvGrpSpPr>
        <p:grpSpPr bwMode="auto">
          <a:xfrm>
            <a:off x="5665788" y="1854200"/>
            <a:ext cx="2486025" cy="2901950"/>
            <a:chOff x="3569" y="1168"/>
            <a:chExt cx="1566" cy="1828"/>
          </a:xfrm>
        </p:grpSpPr>
        <p:sp>
          <p:nvSpPr>
            <p:cNvPr id="56343" name="Line 23"/>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56344" name="Text Box 24"/>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224281" name="Line 25"/>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p:spPr>
        <p:txBody>
          <a:bodyPr/>
          <a:lstStyle/>
          <a:p>
            <a:endParaRPr lang="en-US"/>
          </a:p>
        </p:txBody>
      </p:sp>
      <p:grpSp>
        <p:nvGrpSpPr>
          <p:cNvPr id="8" name="Group 36"/>
          <p:cNvGrpSpPr>
            <a:grpSpLocks/>
          </p:cNvGrpSpPr>
          <p:nvPr/>
        </p:nvGrpSpPr>
        <p:grpSpPr bwMode="auto">
          <a:xfrm>
            <a:off x="3775075" y="2252663"/>
            <a:ext cx="2598738" cy="3219450"/>
            <a:chOff x="2378" y="1419"/>
            <a:chExt cx="1637" cy="2028"/>
          </a:xfrm>
        </p:grpSpPr>
        <p:sp>
          <p:nvSpPr>
            <p:cNvPr id="56338" name="Text Box 26"/>
            <p:cNvSpPr txBox="1">
              <a:spLocks noChangeArrowheads="1"/>
            </p:cNvSpPr>
            <p:nvPr/>
          </p:nvSpPr>
          <p:spPr bwMode="auto">
            <a:xfrm>
              <a:off x="2378" y="1419"/>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56339" name="Oval 27"/>
            <p:cNvSpPr>
              <a:spLocks noChangeArrowheads="1"/>
            </p:cNvSpPr>
            <p:nvPr/>
          </p:nvSpPr>
          <p:spPr bwMode="auto">
            <a:xfrm>
              <a:off x="3818" y="1487"/>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6340" name="Text Box 28"/>
            <p:cNvSpPr txBox="1">
              <a:spLocks noChangeArrowheads="1"/>
            </p:cNvSpPr>
            <p:nvPr/>
          </p:nvSpPr>
          <p:spPr bwMode="auto">
            <a:xfrm>
              <a:off x="3707"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56341" name="Line 29"/>
            <p:cNvSpPr>
              <a:spLocks noChangeShapeType="1"/>
            </p:cNvSpPr>
            <p:nvPr/>
          </p:nvSpPr>
          <p:spPr bwMode="auto">
            <a:xfrm flipH="1">
              <a:off x="2700" y="1535"/>
              <a:ext cx="1165" cy="0"/>
            </a:xfrm>
            <a:prstGeom prst="line">
              <a:avLst/>
            </a:prstGeom>
            <a:noFill/>
            <a:ln w="9525">
              <a:solidFill>
                <a:schemeClr val="tx1"/>
              </a:solidFill>
              <a:prstDash val="lgDash"/>
              <a:round/>
              <a:headEnd/>
              <a:tailEnd/>
            </a:ln>
          </p:spPr>
          <p:txBody>
            <a:bodyPr/>
            <a:lstStyle/>
            <a:p>
              <a:endParaRPr lang="en-US"/>
            </a:p>
          </p:txBody>
        </p:sp>
        <p:sp>
          <p:nvSpPr>
            <p:cNvPr id="56342" name="Line 30"/>
            <p:cNvSpPr>
              <a:spLocks noChangeShapeType="1"/>
            </p:cNvSpPr>
            <p:nvPr/>
          </p:nvSpPr>
          <p:spPr bwMode="auto">
            <a:xfrm>
              <a:off x="3862" y="1535"/>
              <a:ext cx="0" cy="1665"/>
            </a:xfrm>
            <a:prstGeom prst="line">
              <a:avLst/>
            </a:prstGeom>
            <a:noFill/>
            <a:ln w="9525">
              <a:solidFill>
                <a:schemeClr val="tx1"/>
              </a:solidFill>
              <a:prstDash val="lgDash"/>
              <a:round/>
              <a:headEnd/>
              <a:tailEnd/>
            </a:ln>
          </p:spPr>
          <p:txBody>
            <a:bodyPr/>
            <a:lstStyle/>
            <a:p>
              <a:endParaRPr lang="en-US"/>
            </a:p>
          </p:txBody>
        </p:sp>
      </p:grpSp>
      <p:sp>
        <p:nvSpPr>
          <p:cNvPr id="224289" name="Text Box 33"/>
          <p:cNvSpPr txBox="1">
            <a:spLocks noChangeArrowheads="1"/>
          </p:cNvSpPr>
          <p:nvPr/>
        </p:nvSpPr>
        <p:spPr bwMode="auto">
          <a:xfrm>
            <a:off x="454025" y="4076700"/>
            <a:ext cx="3078163" cy="2284413"/>
          </a:xfrm>
          <a:prstGeom prst="rect">
            <a:avLst/>
          </a:prstGeom>
          <a:noFill/>
          <a:ln w="9525">
            <a:noFill/>
            <a:miter lim="800000"/>
            <a:headEnd/>
            <a:tailEnd/>
          </a:ln>
        </p:spPr>
        <p:txBody>
          <a:bodyPr tIns="137160"/>
          <a:lstStyle/>
          <a:p>
            <a:pPr>
              <a:lnSpc>
                <a:spcPct val="105000"/>
              </a:lnSpc>
              <a:spcBef>
                <a:spcPct val="20000"/>
              </a:spcBef>
              <a:buClr>
                <a:srgbClr val="00B85C"/>
              </a:buClr>
              <a:buSzPct val="120000"/>
              <a:buFont typeface="Wingdings" pitchFamily="2" charset="2"/>
              <a:buNone/>
            </a:pPr>
            <a:r>
              <a:rPr lang="en-US" sz="2300" b="1">
                <a:cs typeface="Arial" charset="0"/>
              </a:rPr>
              <a:t>STEP 3:  </a:t>
            </a:r>
          </a:p>
          <a:p>
            <a:pPr>
              <a:lnSpc>
                <a:spcPct val="105000"/>
              </a:lnSpc>
              <a:spcBef>
                <a:spcPct val="20000"/>
              </a:spcBef>
              <a:buClr>
                <a:srgbClr val="00B85C"/>
              </a:buClr>
              <a:buSzPct val="120000"/>
              <a:buFont typeface="Wingdings" pitchFamily="2" charset="2"/>
              <a:buNone/>
            </a:pPr>
            <a:r>
              <a:rPr lang="en-US" sz="2500">
                <a:cs typeface="Arial" charset="0"/>
              </a:rPr>
              <a:t>The shift causes an increase in price </a:t>
            </a:r>
            <a:br>
              <a:rPr lang="en-US" sz="2500">
                <a:cs typeface="Arial" charset="0"/>
              </a:rPr>
            </a:br>
            <a:r>
              <a:rPr lang="en-US" sz="2500">
                <a:cs typeface="Arial" charset="0"/>
              </a:rPr>
              <a:t>and quantity of hybrid cars.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87">
                                            <p:txEl>
                                              <p:pRg st="0" end="0"/>
                                            </p:txEl>
                                          </p:spTgt>
                                        </p:tgtEl>
                                        <p:attrNameLst>
                                          <p:attrName>style.visibility</p:attrName>
                                        </p:attrNameLst>
                                      </p:cBhvr>
                                      <p:to>
                                        <p:strVal val="visible"/>
                                      </p:to>
                                    </p:set>
                                    <p:animEffect transition="in" filter="wipe(left)">
                                      <p:cBhvr>
                                        <p:cTn id="12" dur="500"/>
                                        <p:tgtEl>
                                          <p:spTgt spid="2242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4287">
                                            <p:txEl>
                                              <p:pRg st="1" end="1"/>
                                            </p:txEl>
                                          </p:spTgt>
                                        </p:tgtEl>
                                        <p:attrNameLst>
                                          <p:attrName>style.visibility</p:attrName>
                                        </p:attrNameLst>
                                      </p:cBhvr>
                                      <p:to>
                                        <p:strVal val="visible"/>
                                      </p:to>
                                    </p:set>
                                    <p:animEffect transition="in" filter="wipe(left)">
                                      <p:cBhvr>
                                        <p:cTn id="17" dur="500"/>
                                        <p:tgtEl>
                                          <p:spTgt spid="2242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4287">
                                            <p:txEl>
                                              <p:pRg st="2" end="2"/>
                                            </p:txEl>
                                          </p:spTgt>
                                        </p:tgtEl>
                                        <p:attrNameLst>
                                          <p:attrName>style.visibility</p:attrName>
                                        </p:attrNameLst>
                                      </p:cBhvr>
                                      <p:to>
                                        <p:strVal val="visible"/>
                                      </p:to>
                                    </p:set>
                                    <p:animEffect transition="in" filter="wipe(left)">
                                      <p:cBhvr>
                                        <p:cTn id="22" dur="500"/>
                                        <p:tgtEl>
                                          <p:spTgt spid="2242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4290"/>
                                        </p:tgtEl>
                                        <p:attrNameLst>
                                          <p:attrName>style.visibility</p:attrName>
                                        </p:attrNameLst>
                                      </p:cBhvr>
                                      <p:to>
                                        <p:strVal val="visible"/>
                                      </p:to>
                                    </p:set>
                                    <p:animEffect transition="in" filter="fade">
                                      <p:cBhvr>
                                        <p:cTn id="27" dur="500"/>
                                        <p:tgtEl>
                                          <p:spTgt spid="2242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4288">
                                            <p:txEl>
                                              <p:pRg st="0" end="0"/>
                                            </p:txEl>
                                          </p:spTgt>
                                        </p:tgtEl>
                                        <p:attrNameLst>
                                          <p:attrName>style.visibility</p:attrName>
                                        </p:attrNameLst>
                                      </p:cBhvr>
                                      <p:to>
                                        <p:strVal val="visible"/>
                                      </p:to>
                                    </p:set>
                                    <p:animEffect transition="in" filter="wipe(left)">
                                      <p:cBhvr>
                                        <p:cTn id="32" dur="500"/>
                                        <p:tgtEl>
                                          <p:spTgt spid="22428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4288">
                                            <p:txEl>
                                              <p:pRg st="1" end="1"/>
                                            </p:txEl>
                                          </p:spTgt>
                                        </p:tgtEl>
                                        <p:attrNameLst>
                                          <p:attrName>style.visibility</p:attrName>
                                        </p:attrNameLst>
                                      </p:cBhvr>
                                      <p:to>
                                        <p:strVal val="visible"/>
                                      </p:to>
                                    </p:set>
                                    <p:animEffect transition="in" filter="wipe(left)">
                                      <p:cBhvr>
                                        <p:cTn id="37" dur="500"/>
                                        <p:tgtEl>
                                          <p:spTgt spid="224288">
                                            <p:txEl>
                                              <p:pRg st="1" end="1"/>
                                            </p:txEl>
                                          </p:spTgt>
                                        </p:tgtEl>
                                      </p:cBhvr>
                                    </p:animEffect>
                                  </p:childTnLst>
                                </p:cTn>
                              </p:par>
                            </p:childTnLst>
                          </p:cTn>
                        </p:par>
                        <p:par>
                          <p:cTn id="38" fill="hold">
                            <p:stCondLst>
                              <p:cond delay="500"/>
                            </p:stCondLst>
                            <p:childTnLst>
                              <p:par>
                                <p:cTn id="39" presetID="17" presetClass="entr" presetSubtype="8" fill="hold" grpId="0" nodeType="afterEffect">
                                  <p:stCondLst>
                                    <p:cond delay="0"/>
                                  </p:stCondLst>
                                  <p:childTnLst>
                                    <p:set>
                                      <p:cBhvr>
                                        <p:cTn id="40" dur="1" fill="hold">
                                          <p:stCondLst>
                                            <p:cond delay="0"/>
                                          </p:stCondLst>
                                        </p:cTn>
                                        <p:tgtEl>
                                          <p:spTgt spid="224281"/>
                                        </p:tgtEl>
                                        <p:attrNameLst>
                                          <p:attrName>style.visibility</p:attrName>
                                        </p:attrNameLst>
                                      </p:cBhvr>
                                      <p:to>
                                        <p:strVal val="visible"/>
                                      </p:to>
                                    </p:set>
                                    <p:anim calcmode="lin" valueType="num">
                                      <p:cBhvr>
                                        <p:cTn id="41" dur="500" fill="hold"/>
                                        <p:tgtEl>
                                          <p:spTgt spid="224281"/>
                                        </p:tgtEl>
                                        <p:attrNameLst>
                                          <p:attrName>ppt_x</p:attrName>
                                        </p:attrNameLst>
                                      </p:cBhvr>
                                      <p:tavLst>
                                        <p:tav tm="0">
                                          <p:val>
                                            <p:strVal val="#ppt_x-#ppt_w/2"/>
                                          </p:val>
                                        </p:tav>
                                        <p:tav tm="100000">
                                          <p:val>
                                            <p:strVal val="#ppt_x"/>
                                          </p:val>
                                        </p:tav>
                                      </p:tavLst>
                                    </p:anim>
                                    <p:anim calcmode="lin" valueType="num">
                                      <p:cBhvr>
                                        <p:cTn id="42" dur="500" fill="hold"/>
                                        <p:tgtEl>
                                          <p:spTgt spid="224281"/>
                                        </p:tgtEl>
                                        <p:attrNameLst>
                                          <p:attrName>ppt_y</p:attrName>
                                        </p:attrNameLst>
                                      </p:cBhvr>
                                      <p:tavLst>
                                        <p:tav tm="0">
                                          <p:val>
                                            <p:strVal val="#ppt_y"/>
                                          </p:val>
                                        </p:tav>
                                        <p:tav tm="100000">
                                          <p:val>
                                            <p:strVal val="#ppt_y"/>
                                          </p:val>
                                        </p:tav>
                                      </p:tavLst>
                                    </p:anim>
                                    <p:anim calcmode="lin" valueType="num">
                                      <p:cBhvr>
                                        <p:cTn id="43" dur="500" fill="hold"/>
                                        <p:tgtEl>
                                          <p:spTgt spid="224281"/>
                                        </p:tgtEl>
                                        <p:attrNameLst>
                                          <p:attrName>ppt_w</p:attrName>
                                        </p:attrNameLst>
                                      </p:cBhvr>
                                      <p:tavLst>
                                        <p:tav tm="0">
                                          <p:val>
                                            <p:fltVal val="0"/>
                                          </p:val>
                                        </p:tav>
                                        <p:tav tm="100000">
                                          <p:val>
                                            <p:strVal val="#ppt_w"/>
                                          </p:val>
                                        </p:tav>
                                      </p:tavLst>
                                    </p:anim>
                                    <p:anim calcmode="lin" valueType="num">
                                      <p:cBhvr>
                                        <p:cTn id="44" dur="500" fill="hold"/>
                                        <p:tgtEl>
                                          <p:spTgt spid="224281"/>
                                        </p:tgtEl>
                                        <p:attrNameLst>
                                          <p:attrName>ppt_h</p:attrName>
                                        </p:attrNameLst>
                                      </p:cBhvr>
                                      <p:tavLst>
                                        <p:tav tm="0">
                                          <p:val>
                                            <p:strVal val="#ppt_h"/>
                                          </p:val>
                                        </p:tav>
                                        <p:tav tm="100000">
                                          <p:val>
                                            <p:strVal val="#ppt_h"/>
                                          </p:val>
                                        </p:tav>
                                      </p:tavLst>
                                    </p:anim>
                                  </p:childTnLst>
                                </p:cTn>
                              </p:par>
                            </p:childTnLst>
                          </p:cTn>
                        </p:par>
                        <p:par>
                          <p:cTn id="45" fill="hold">
                            <p:stCondLst>
                              <p:cond delay="1000"/>
                            </p:stCondLst>
                            <p:childTnLst>
                              <p:par>
                                <p:cTn id="46" presetID="18" presetClass="entr" presetSubtype="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Righ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4291"/>
                                        </p:tgtEl>
                                        <p:attrNameLst>
                                          <p:attrName>style.visibility</p:attrName>
                                        </p:attrNameLst>
                                      </p:cBhvr>
                                      <p:to>
                                        <p:strVal val="visible"/>
                                      </p:to>
                                    </p:set>
                                    <p:animEffect transition="in" filter="fade">
                                      <p:cBhvr>
                                        <p:cTn id="53" dur="500"/>
                                        <p:tgtEl>
                                          <p:spTgt spid="224291"/>
                                        </p:tgtEl>
                                      </p:cBhvr>
                                    </p:animEffect>
                                  </p:childTnLst>
                                </p:cTn>
                              </p:par>
                              <p:par>
                                <p:cTn id="54" presetID="10" presetClass="exit" presetSubtype="0" fill="hold" grpId="1" nodeType="withEffect">
                                  <p:stCondLst>
                                    <p:cond delay="0"/>
                                  </p:stCondLst>
                                  <p:childTnLst>
                                    <p:animEffect transition="out" filter="fade">
                                      <p:cBhvr>
                                        <p:cTn id="55" dur="500"/>
                                        <p:tgtEl>
                                          <p:spTgt spid="224281"/>
                                        </p:tgtEl>
                                      </p:cBhvr>
                                    </p:animEffect>
                                    <p:set>
                                      <p:cBhvr>
                                        <p:cTn id="56" dur="1" fill="hold">
                                          <p:stCondLst>
                                            <p:cond delay="499"/>
                                          </p:stCondLst>
                                        </p:cTn>
                                        <p:tgtEl>
                                          <p:spTgt spid="22428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4289">
                                            <p:txEl>
                                              <p:pRg st="0" end="0"/>
                                            </p:txEl>
                                          </p:spTgt>
                                        </p:tgtEl>
                                        <p:attrNameLst>
                                          <p:attrName>style.visibility</p:attrName>
                                        </p:attrNameLst>
                                      </p:cBhvr>
                                      <p:to>
                                        <p:strVal val="visible"/>
                                      </p:to>
                                    </p:set>
                                    <p:animEffect transition="in" filter="wipe(left)">
                                      <p:cBhvr>
                                        <p:cTn id="61" dur="500"/>
                                        <p:tgtEl>
                                          <p:spTgt spid="22428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4289">
                                            <p:txEl>
                                              <p:pRg st="1" end="1"/>
                                            </p:txEl>
                                          </p:spTgt>
                                        </p:tgtEl>
                                        <p:attrNameLst>
                                          <p:attrName>style.visibility</p:attrName>
                                        </p:attrNameLst>
                                      </p:cBhvr>
                                      <p:to>
                                        <p:strVal val="visible"/>
                                      </p:to>
                                    </p:set>
                                    <p:animEffect transition="in" filter="wipe(left)">
                                      <p:cBhvr>
                                        <p:cTn id="66" dur="500"/>
                                        <p:tgtEl>
                                          <p:spTgt spid="224289">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strips(downLeft)">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7" grpId="0" build="p"/>
      <p:bldP spid="224290" grpId="0" animBg="1"/>
      <p:bldP spid="224288" grpId="0" uiExpand="1" build="p"/>
      <p:bldP spid="224291" grpId="0" animBg="1"/>
      <p:bldP spid="224259" grpId="0" build="p" bldLvl="5"/>
      <p:bldP spid="224281" grpId="0" animBg="1"/>
      <p:bldP spid="224281" grpId="1" animBg="1"/>
      <p:bldP spid="22428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222250" y="0"/>
            <a:ext cx="8686800" cy="901700"/>
          </a:xfrm>
        </p:spPr>
        <p:txBody>
          <a:bodyPr/>
          <a:lstStyle/>
          <a:p>
            <a:pPr eaLnBrk="1" hangingPunct="1"/>
            <a:r>
              <a:rPr lang="en-US" sz="3400" dirty="0" smtClean="0"/>
              <a:t>The Demand Schedule</a:t>
            </a:r>
          </a:p>
        </p:txBody>
      </p:sp>
      <p:sp>
        <p:nvSpPr>
          <p:cNvPr id="25605" name="Rectangle 3"/>
          <p:cNvSpPr>
            <a:spLocks noGrp="1" noChangeArrowheads="1"/>
          </p:cNvSpPr>
          <p:nvPr>
            <p:ph type="body" idx="4294967295"/>
          </p:nvPr>
        </p:nvSpPr>
        <p:spPr>
          <a:xfrm>
            <a:off x="531813" y="1016000"/>
            <a:ext cx="5099050" cy="5308600"/>
          </a:xfrm>
        </p:spPr>
        <p:txBody>
          <a:bodyPr>
            <a:normAutofit/>
          </a:bodyPr>
          <a:lstStyle/>
          <a:p>
            <a:pPr eaLnBrk="1" hangingPunct="1"/>
            <a:r>
              <a:rPr lang="en-US" b="1" dirty="0" smtClean="0">
                <a:solidFill>
                  <a:srgbClr val="FF0000"/>
                </a:solidFill>
              </a:rPr>
              <a:t>Demand schedule</a:t>
            </a:r>
            <a:r>
              <a:rPr lang="en-US" dirty="0" smtClean="0"/>
              <a:t>:   </a:t>
            </a:r>
            <a:br>
              <a:rPr lang="en-US" dirty="0" smtClean="0"/>
            </a:br>
            <a:r>
              <a:rPr lang="en-US" dirty="0" smtClean="0"/>
              <a:t>a table that shows the relationship between the price of a good and the quantity demanded </a:t>
            </a:r>
          </a:p>
          <a:p>
            <a:pPr eaLnBrk="1" hangingPunct="1">
              <a:spcBef>
                <a:spcPct val="60000"/>
              </a:spcBef>
            </a:pPr>
            <a:r>
              <a:rPr lang="en-US" dirty="0" smtClean="0"/>
              <a:t>Example:  </a:t>
            </a:r>
            <a:br>
              <a:rPr lang="en-US" dirty="0" smtClean="0"/>
            </a:br>
            <a:r>
              <a:rPr lang="en-US" dirty="0" smtClean="0"/>
              <a:t>Helen’s demand for lattes.</a:t>
            </a:r>
          </a:p>
          <a:p>
            <a:pPr>
              <a:spcBef>
                <a:spcPct val="60000"/>
              </a:spcBef>
            </a:pPr>
            <a:r>
              <a:rPr lang="en-US" dirty="0" smtClean="0">
                <a:cs typeface="Arial" charset="0"/>
              </a:rPr>
              <a:t>Notice that Helen’s preferences obey the </a:t>
            </a:r>
            <a:br>
              <a:rPr lang="en-US" dirty="0" smtClean="0">
                <a:cs typeface="Arial" charset="0"/>
              </a:rPr>
            </a:br>
            <a:r>
              <a:rPr lang="en-US" dirty="0" smtClean="0">
                <a:cs typeface="Arial" charset="0"/>
              </a:rPr>
              <a:t>law of demand.  </a:t>
            </a:r>
          </a:p>
        </p:txBody>
      </p:sp>
      <p:graphicFrame>
        <p:nvGraphicFramePr>
          <p:cNvPr id="71684" name="Group 4"/>
          <p:cNvGraphicFramePr>
            <a:graphicFrameLocks noGrp="1"/>
          </p:cNvGraphicFramePr>
          <p:nvPr/>
        </p:nvGraphicFramePr>
        <p:xfrm>
          <a:off x="6191250" y="841375"/>
          <a:ext cx="2668588" cy="4572000"/>
        </p:xfrm>
        <a:graphic>
          <a:graphicData uri="http://schemas.openxmlformats.org/drawingml/2006/table">
            <a:tbl>
              <a:tblPr/>
              <a:tblGrid>
                <a:gridCol w="998538"/>
                <a:gridCol w="1670050"/>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Price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Quantity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 demanded</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sp>
        <p:nvSpPr>
          <p:cNvPr id="2563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1684"/>
                                        </p:tgtEl>
                                        <p:attrNameLst>
                                          <p:attrName>style.visibility</p:attrName>
                                        </p:attrNameLst>
                                      </p:cBhvr>
                                      <p:to>
                                        <p:strVal val="visible"/>
                                      </p:to>
                                    </p:set>
                                    <p:animEffect transition="in" filter="fade">
                                      <p:cBhvr>
                                        <p:cTn id="16" dur="500"/>
                                        <p:tgtEl>
                                          <p:spTgt spid="7168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605">
                                            <p:txEl>
                                              <p:pRg st="2" end="2"/>
                                            </p:txEl>
                                          </p:spTgt>
                                        </p:tgtEl>
                                        <p:attrNameLst>
                                          <p:attrName>style.visibility</p:attrName>
                                        </p:attrNameLst>
                                      </p:cBhvr>
                                      <p:to>
                                        <p:strVal val="visible"/>
                                      </p:to>
                                    </p:set>
                                    <p:animEffect transition="in" filter="wipe(left)">
                                      <p:cBhvr>
                                        <p:cTn id="21" dur="5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346075" y="163513"/>
            <a:ext cx="8351838" cy="1139825"/>
          </a:xfrm>
        </p:spPr>
        <p:txBody>
          <a:bodyPr/>
          <a:lstStyle/>
          <a:p>
            <a:pPr marL="2341563" indent="-2341563" algn="l" eaLnBrk="1" hangingPunct="1"/>
            <a:r>
              <a:rPr lang="en-US" sz="2800" dirty="0" smtClean="0"/>
              <a:t>EXAMPLE </a:t>
            </a:r>
            <a:r>
              <a:rPr lang="en-US" sz="3100" dirty="0" smtClean="0"/>
              <a:t>1</a:t>
            </a:r>
            <a:r>
              <a:rPr lang="en-US" sz="2800" dirty="0" smtClean="0"/>
              <a:t>:  </a:t>
            </a:r>
            <a:r>
              <a:rPr lang="en-US" sz="3100" dirty="0" smtClean="0"/>
              <a:t>A Shift in Demand</a:t>
            </a:r>
            <a:br>
              <a:rPr lang="en-US" sz="3100" dirty="0" smtClean="0"/>
            </a:br>
            <a:endParaRPr lang="en-US" sz="3100" dirty="0" smtClean="0"/>
          </a:p>
        </p:txBody>
      </p:sp>
      <p:grpSp>
        <p:nvGrpSpPr>
          <p:cNvPr id="2" name="Group 4"/>
          <p:cNvGrpSpPr>
            <a:grpSpLocks/>
          </p:cNvGrpSpPr>
          <p:nvPr/>
        </p:nvGrpSpPr>
        <p:grpSpPr bwMode="auto">
          <a:xfrm>
            <a:off x="4094163" y="1179513"/>
            <a:ext cx="4422775" cy="4106862"/>
            <a:chOff x="2579" y="785"/>
            <a:chExt cx="2786" cy="2420"/>
          </a:xfrm>
        </p:grpSpPr>
        <p:grpSp>
          <p:nvGrpSpPr>
            <p:cNvPr id="3" name="Group 5"/>
            <p:cNvGrpSpPr>
              <a:grpSpLocks/>
            </p:cNvGrpSpPr>
            <p:nvPr/>
          </p:nvGrpSpPr>
          <p:grpSpPr bwMode="auto">
            <a:xfrm>
              <a:off x="2697" y="1037"/>
              <a:ext cx="2409" cy="2049"/>
              <a:chOff x="1098" y="1361"/>
              <a:chExt cx="2116" cy="2027"/>
            </a:xfrm>
          </p:grpSpPr>
          <p:sp>
            <p:nvSpPr>
              <p:cNvPr id="57375"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7376"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7373"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7374"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4524375" y="1957388"/>
            <a:ext cx="2486025" cy="2901950"/>
            <a:chOff x="2850" y="1233"/>
            <a:chExt cx="1566" cy="1828"/>
          </a:xfrm>
        </p:grpSpPr>
        <p:sp>
          <p:nvSpPr>
            <p:cNvPr id="57370"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57371"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5" name="Group 13"/>
          <p:cNvGrpSpPr>
            <a:grpSpLocks/>
          </p:cNvGrpSpPr>
          <p:nvPr/>
        </p:nvGrpSpPr>
        <p:grpSpPr bwMode="auto">
          <a:xfrm>
            <a:off x="4868863" y="1625600"/>
            <a:ext cx="1933575" cy="2901950"/>
            <a:chOff x="3067" y="1024"/>
            <a:chExt cx="1218" cy="1828"/>
          </a:xfrm>
        </p:grpSpPr>
        <p:sp>
          <p:nvSpPr>
            <p:cNvPr id="57368"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57369"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6" name="Group 16"/>
          <p:cNvGrpSpPr>
            <a:grpSpLocks/>
          </p:cNvGrpSpPr>
          <p:nvPr/>
        </p:nvGrpSpPr>
        <p:grpSpPr bwMode="auto">
          <a:xfrm>
            <a:off x="3783013" y="3136900"/>
            <a:ext cx="2060575" cy="2327275"/>
            <a:chOff x="2383" y="1976"/>
            <a:chExt cx="1298" cy="1466"/>
          </a:xfrm>
        </p:grpSpPr>
        <p:sp>
          <p:nvSpPr>
            <p:cNvPr id="57363"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57364"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7365"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57366"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57367" name="Text Box 21"/>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7" name="Group 22"/>
          <p:cNvGrpSpPr>
            <a:grpSpLocks/>
          </p:cNvGrpSpPr>
          <p:nvPr/>
        </p:nvGrpSpPr>
        <p:grpSpPr bwMode="auto">
          <a:xfrm>
            <a:off x="5665788" y="1854200"/>
            <a:ext cx="2486025" cy="2901950"/>
            <a:chOff x="3569" y="1168"/>
            <a:chExt cx="1566" cy="1828"/>
          </a:xfrm>
        </p:grpSpPr>
        <p:sp>
          <p:nvSpPr>
            <p:cNvPr id="57361" name="Line 23"/>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57362" name="Text Box 24"/>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57354" name="Text Box 26"/>
          <p:cNvSpPr txBox="1">
            <a:spLocks noChangeArrowheads="1"/>
          </p:cNvSpPr>
          <p:nvPr/>
        </p:nvSpPr>
        <p:spPr bwMode="auto">
          <a:xfrm>
            <a:off x="3775075" y="2252663"/>
            <a:ext cx="488950" cy="365125"/>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57355" name="Oval 27"/>
          <p:cNvSpPr>
            <a:spLocks noChangeArrowheads="1"/>
          </p:cNvSpPr>
          <p:nvPr/>
        </p:nvSpPr>
        <p:spPr bwMode="auto">
          <a:xfrm>
            <a:off x="6061075" y="236061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7356" name="Text Box 28"/>
          <p:cNvSpPr txBox="1">
            <a:spLocks noChangeArrowheads="1"/>
          </p:cNvSpPr>
          <p:nvPr/>
        </p:nvSpPr>
        <p:spPr bwMode="auto">
          <a:xfrm>
            <a:off x="5884863" y="5106988"/>
            <a:ext cx="488950" cy="365125"/>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57357" name="Line 29"/>
          <p:cNvSpPr>
            <a:spLocks noChangeShapeType="1"/>
          </p:cNvSpPr>
          <p:nvPr/>
        </p:nvSpPr>
        <p:spPr bwMode="auto">
          <a:xfrm flipH="1">
            <a:off x="4286250" y="2436813"/>
            <a:ext cx="1849438" cy="0"/>
          </a:xfrm>
          <a:prstGeom prst="line">
            <a:avLst/>
          </a:prstGeom>
          <a:noFill/>
          <a:ln w="9525">
            <a:solidFill>
              <a:schemeClr val="tx1"/>
            </a:solidFill>
            <a:prstDash val="lgDash"/>
            <a:round/>
            <a:headEnd/>
            <a:tailEnd/>
          </a:ln>
        </p:spPr>
        <p:txBody>
          <a:bodyPr/>
          <a:lstStyle/>
          <a:p>
            <a:endParaRPr lang="en-US"/>
          </a:p>
        </p:txBody>
      </p:sp>
      <p:sp>
        <p:nvSpPr>
          <p:cNvPr id="57358" name="Line 30"/>
          <p:cNvSpPr>
            <a:spLocks noChangeShapeType="1"/>
          </p:cNvSpPr>
          <p:nvPr/>
        </p:nvSpPr>
        <p:spPr bwMode="auto">
          <a:xfrm>
            <a:off x="6130925" y="2436813"/>
            <a:ext cx="0" cy="2643187"/>
          </a:xfrm>
          <a:prstGeom prst="line">
            <a:avLst/>
          </a:prstGeom>
          <a:noFill/>
          <a:ln w="9525">
            <a:solidFill>
              <a:schemeClr val="tx1"/>
            </a:solidFill>
            <a:prstDash val="lgDash"/>
            <a:round/>
            <a:headEnd/>
            <a:tailEnd/>
          </a:ln>
        </p:spPr>
        <p:txBody>
          <a:bodyPr/>
          <a:lstStyle/>
          <a:p>
            <a:endParaRPr lang="en-US"/>
          </a:p>
        </p:txBody>
      </p:sp>
      <p:sp>
        <p:nvSpPr>
          <p:cNvPr id="220191" name="Text Box 31"/>
          <p:cNvSpPr txBox="1">
            <a:spLocks noChangeArrowheads="1"/>
          </p:cNvSpPr>
          <p:nvPr/>
        </p:nvSpPr>
        <p:spPr bwMode="auto">
          <a:xfrm>
            <a:off x="517525" y="1025525"/>
            <a:ext cx="2965450" cy="2892425"/>
          </a:xfrm>
          <a:prstGeom prst="rect">
            <a:avLst/>
          </a:prstGeom>
          <a:noFill/>
          <a:ln w="9525">
            <a:noFill/>
            <a:miter lim="800000"/>
            <a:headEnd/>
            <a:tailEnd/>
          </a:ln>
        </p:spPr>
        <p:txBody>
          <a:bodyPr>
            <a:spAutoFit/>
          </a:bodyPr>
          <a:lstStyle/>
          <a:p>
            <a:pPr>
              <a:lnSpc>
                <a:spcPct val="105000"/>
              </a:lnSpc>
              <a:spcBef>
                <a:spcPct val="15000"/>
              </a:spcBef>
              <a:buClr>
                <a:srgbClr val="00B85C"/>
              </a:buClr>
              <a:buSzPct val="120000"/>
              <a:buFont typeface="Wingdings" pitchFamily="2" charset="2"/>
              <a:buNone/>
            </a:pPr>
            <a:r>
              <a:rPr lang="en-US" sz="2500">
                <a:cs typeface="Arial" charset="0"/>
              </a:rPr>
              <a:t>Notice:  </a:t>
            </a:r>
            <a:br>
              <a:rPr lang="en-US" sz="2500">
                <a:cs typeface="Arial" charset="0"/>
              </a:rPr>
            </a:br>
            <a:r>
              <a:rPr lang="en-US" sz="2500">
                <a:cs typeface="Arial" charset="0"/>
              </a:rPr>
              <a:t>When </a:t>
            </a:r>
            <a:r>
              <a:rPr lang="en-US" sz="2500" b="1" i="1">
                <a:cs typeface="Arial" charset="0"/>
              </a:rPr>
              <a:t>P</a:t>
            </a:r>
            <a:r>
              <a:rPr lang="en-US" sz="2500">
                <a:cs typeface="Arial" charset="0"/>
              </a:rPr>
              <a:t> rises, producers supply </a:t>
            </a:r>
            <a:br>
              <a:rPr lang="en-US" sz="2500">
                <a:cs typeface="Arial" charset="0"/>
              </a:rPr>
            </a:br>
            <a:r>
              <a:rPr lang="en-US" sz="2500">
                <a:cs typeface="Arial" charset="0"/>
              </a:rPr>
              <a:t>a larger quantity </a:t>
            </a:r>
            <a:br>
              <a:rPr lang="en-US" sz="2500">
                <a:cs typeface="Arial" charset="0"/>
              </a:rPr>
            </a:br>
            <a:r>
              <a:rPr lang="en-US" sz="2500">
                <a:cs typeface="Arial" charset="0"/>
              </a:rPr>
              <a:t>of hybrids, even though the </a:t>
            </a:r>
            <a:r>
              <a:rPr lang="en-US" sz="2500" b="1" i="1">
                <a:cs typeface="Arial" charset="0"/>
              </a:rPr>
              <a:t>S</a:t>
            </a:r>
            <a:r>
              <a:rPr lang="en-US" sz="2500">
                <a:cs typeface="Arial" charset="0"/>
              </a:rPr>
              <a:t> curve has not shifted. </a:t>
            </a:r>
          </a:p>
        </p:txBody>
      </p:sp>
      <p:sp>
        <p:nvSpPr>
          <p:cNvPr id="220194" name="Text Box 34"/>
          <p:cNvSpPr txBox="1">
            <a:spLocks noChangeArrowheads="1"/>
          </p:cNvSpPr>
          <p:nvPr/>
        </p:nvSpPr>
        <p:spPr bwMode="auto">
          <a:xfrm>
            <a:off x="534988" y="4003675"/>
            <a:ext cx="2967037" cy="2193925"/>
          </a:xfrm>
          <a:prstGeom prst="rect">
            <a:avLst/>
          </a:prstGeom>
          <a:solidFill>
            <a:srgbClr val="FFFF99"/>
          </a:solidFill>
          <a:ln w="9525">
            <a:solidFill>
              <a:schemeClr val="tx1"/>
            </a:solidFill>
            <a:miter lim="800000"/>
            <a:headEnd/>
            <a:tailEnd/>
          </a:ln>
          <a:effectLst/>
        </p:spPr>
        <p:txBody>
          <a:bodyPr lIns="137160" tIns="91440" bIns="91440">
            <a:spAutoFit/>
          </a:bodyPr>
          <a:lstStyle/>
          <a:p>
            <a:pPr>
              <a:lnSpc>
                <a:spcPct val="105000"/>
              </a:lnSpc>
              <a:spcBef>
                <a:spcPct val="15000"/>
              </a:spcBef>
              <a:buClr>
                <a:srgbClr val="00B85C"/>
              </a:buClr>
              <a:buSzPct val="120000"/>
              <a:buFont typeface="Wingdings" pitchFamily="2" charset="2"/>
              <a:buNone/>
              <a:defRPr/>
            </a:pPr>
            <a:r>
              <a:rPr lang="en-US" sz="2500" b="1" i="1">
                <a:effectLst>
                  <a:outerShdw blurRad="38100" dist="38100" dir="2700000" algn="tl">
                    <a:srgbClr val="FFFFFF"/>
                  </a:outerShdw>
                </a:effectLst>
                <a:cs typeface="Arial" charset="0"/>
              </a:rPr>
              <a:t>Always be careful to distinguish b/w a shift in a curve and a movement along the curve.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91">
                                            <p:txEl>
                                              <p:pRg st="0" end="0"/>
                                            </p:txEl>
                                          </p:spTgt>
                                        </p:tgtEl>
                                        <p:attrNameLst>
                                          <p:attrName>style.visibility</p:attrName>
                                        </p:attrNameLst>
                                      </p:cBhvr>
                                      <p:to>
                                        <p:strVal val="visible"/>
                                      </p:to>
                                    </p:set>
                                    <p:animEffect transition="in" filter="wipe(left)">
                                      <p:cBhvr>
                                        <p:cTn id="7" dur="500"/>
                                        <p:tgtEl>
                                          <p:spTgt spid="220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94"/>
                                        </p:tgtEl>
                                        <p:attrNameLst>
                                          <p:attrName>style.visibility</p:attrName>
                                        </p:attrNameLst>
                                      </p:cBhvr>
                                      <p:to>
                                        <p:strVal val="visible"/>
                                      </p:to>
                                    </p:set>
                                    <p:animEffect transition="in" filter="fade">
                                      <p:cBhvr>
                                        <p:cTn id="12" dur="500"/>
                                        <p:tgtEl>
                                          <p:spTgt spid="22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91" grpId="0" build="p"/>
      <p:bldP spid="22019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130175"/>
            <a:ext cx="9144000" cy="649288"/>
          </a:xfrm>
        </p:spPr>
        <p:txBody>
          <a:bodyPr>
            <a:normAutofit/>
          </a:bodyPr>
          <a:lstStyle/>
          <a:p>
            <a:pPr algn="ctr" eaLnBrk="1" hangingPunct="1"/>
            <a:r>
              <a:rPr lang="en-US" sz="3200" dirty="0" smtClean="0"/>
              <a:t>Terms for Shift vs. Movement Along Curve</a:t>
            </a:r>
          </a:p>
        </p:txBody>
      </p:sp>
      <p:sp>
        <p:nvSpPr>
          <p:cNvPr id="221187" name="Rectangle 3"/>
          <p:cNvSpPr>
            <a:spLocks noGrp="1" noChangeArrowheads="1"/>
          </p:cNvSpPr>
          <p:nvPr>
            <p:ph type="body" idx="4294967295"/>
          </p:nvPr>
        </p:nvSpPr>
        <p:spPr>
          <a:xfrm>
            <a:off x="458788" y="757238"/>
            <a:ext cx="8189912" cy="5910262"/>
          </a:xfrm>
        </p:spPr>
        <p:txBody>
          <a:bodyPr/>
          <a:lstStyle/>
          <a:p>
            <a:pPr eaLnBrk="1" hangingPunct="1">
              <a:spcBef>
                <a:spcPct val="10000"/>
              </a:spcBef>
            </a:pPr>
            <a:r>
              <a:rPr lang="en-US" sz="2700" b="1" dirty="0" smtClean="0">
                <a:solidFill>
                  <a:srgbClr val="CC0000"/>
                </a:solidFill>
              </a:rPr>
              <a:t>Change in supply</a:t>
            </a:r>
            <a:r>
              <a:rPr lang="en-US" sz="2700" dirty="0" smtClean="0"/>
              <a:t>:  a shift in the </a:t>
            </a:r>
            <a:r>
              <a:rPr lang="en-US" sz="2700" b="1" i="1" dirty="0" smtClean="0"/>
              <a:t>S</a:t>
            </a:r>
            <a:r>
              <a:rPr lang="en-US" sz="2700" dirty="0" smtClean="0"/>
              <a:t> curve</a:t>
            </a:r>
          </a:p>
          <a:p>
            <a:pPr eaLnBrk="1" hangingPunct="1">
              <a:spcBef>
                <a:spcPct val="5000"/>
              </a:spcBef>
              <a:buFont typeface="Wingdings" pitchFamily="2" charset="2"/>
              <a:buNone/>
            </a:pPr>
            <a:r>
              <a:rPr lang="en-US" sz="2700" dirty="0" smtClean="0"/>
              <a:t>	occurs when a non-price determinant of supply changes (like technology or costs)</a:t>
            </a:r>
          </a:p>
          <a:p>
            <a:pPr>
              <a:spcBef>
                <a:spcPct val="35000"/>
              </a:spcBef>
            </a:pPr>
            <a:r>
              <a:rPr lang="en-US" sz="2700" b="1" dirty="0" smtClean="0">
                <a:solidFill>
                  <a:srgbClr val="CC0000"/>
                </a:solidFill>
              </a:rPr>
              <a:t>Change in the quantity supplied</a:t>
            </a:r>
            <a:r>
              <a:rPr lang="en-US" sz="2700" dirty="0" smtClean="0"/>
              <a:t>: </a:t>
            </a:r>
            <a:br>
              <a:rPr lang="en-US" sz="2700" dirty="0" smtClean="0"/>
            </a:br>
            <a:r>
              <a:rPr lang="en-US" sz="2700" dirty="0" smtClean="0"/>
              <a:t>a movement along a fixed </a:t>
            </a:r>
            <a:r>
              <a:rPr lang="en-US" sz="2700" b="1" i="1" dirty="0" smtClean="0"/>
              <a:t>S</a:t>
            </a:r>
            <a:r>
              <a:rPr lang="en-US" sz="2700" dirty="0" smtClean="0"/>
              <a:t> curve </a:t>
            </a:r>
          </a:p>
          <a:p>
            <a:pPr eaLnBrk="1" hangingPunct="1">
              <a:spcBef>
                <a:spcPct val="5000"/>
              </a:spcBef>
              <a:buFont typeface="Wingdings" pitchFamily="2" charset="2"/>
              <a:buNone/>
            </a:pPr>
            <a:r>
              <a:rPr lang="en-US" sz="2700" dirty="0" smtClean="0"/>
              <a:t>	occurs when </a:t>
            </a:r>
            <a:r>
              <a:rPr lang="en-US" sz="2700" b="1" i="1" dirty="0" smtClean="0"/>
              <a:t>P</a:t>
            </a:r>
            <a:r>
              <a:rPr lang="en-US" sz="2700" dirty="0" smtClean="0"/>
              <a:t> changes  </a:t>
            </a:r>
          </a:p>
          <a:p>
            <a:pPr>
              <a:spcBef>
                <a:spcPct val="35000"/>
              </a:spcBef>
            </a:pPr>
            <a:r>
              <a:rPr lang="en-US" sz="2700" b="1" dirty="0" smtClean="0">
                <a:solidFill>
                  <a:srgbClr val="CC0000"/>
                </a:solidFill>
              </a:rPr>
              <a:t>Change in demand</a:t>
            </a:r>
            <a:r>
              <a:rPr lang="en-US" sz="2700" dirty="0" smtClean="0"/>
              <a:t>:  a shift in the </a:t>
            </a:r>
            <a:r>
              <a:rPr lang="en-US" sz="2700" b="1" i="1" dirty="0" smtClean="0"/>
              <a:t>D</a:t>
            </a:r>
            <a:r>
              <a:rPr lang="en-US" sz="2700" dirty="0" smtClean="0"/>
              <a:t> curve</a:t>
            </a:r>
          </a:p>
          <a:p>
            <a:pPr eaLnBrk="1" hangingPunct="1">
              <a:spcBef>
                <a:spcPct val="5000"/>
              </a:spcBef>
              <a:buFont typeface="Wingdings" pitchFamily="2" charset="2"/>
              <a:buNone/>
            </a:pPr>
            <a:r>
              <a:rPr lang="en-US" sz="2700" dirty="0" smtClean="0"/>
              <a:t>	occurs when a non-price determinant of demand changes (like income or # of buyers)</a:t>
            </a:r>
          </a:p>
          <a:p>
            <a:pPr>
              <a:spcBef>
                <a:spcPct val="35000"/>
              </a:spcBef>
            </a:pPr>
            <a:r>
              <a:rPr lang="en-US" sz="2700" b="1" dirty="0" smtClean="0">
                <a:solidFill>
                  <a:srgbClr val="CC0000"/>
                </a:solidFill>
              </a:rPr>
              <a:t>Change in the quantity demanded</a:t>
            </a:r>
            <a:r>
              <a:rPr lang="en-US" sz="2700" dirty="0" smtClean="0"/>
              <a:t>: </a:t>
            </a:r>
            <a:br>
              <a:rPr lang="en-US" sz="2700" dirty="0" smtClean="0"/>
            </a:br>
            <a:r>
              <a:rPr lang="en-US" sz="2700" dirty="0" smtClean="0"/>
              <a:t>a movement along a fixed </a:t>
            </a:r>
            <a:r>
              <a:rPr lang="en-US" sz="2700" b="1" i="1" dirty="0" smtClean="0"/>
              <a:t>D</a:t>
            </a:r>
            <a:r>
              <a:rPr lang="en-US" sz="2700" dirty="0" smtClean="0"/>
              <a:t> curve</a:t>
            </a:r>
          </a:p>
          <a:p>
            <a:pPr eaLnBrk="1" hangingPunct="1">
              <a:spcBef>
                <a:spcPct val="5000"/>
              </a:spcBef>
              <a:buFont typeface="Wingdings" pitchFamily="2" charset="2"/>
              <a:buNone/>
            </a:pPr>
            <a:r>
              <a:rPr lang="en-US" sz="2700" dirty="0" smtClean="0"/>
              <a:t>	occurs when </a:t>
            </a:r>
            <a:r>
              <a:rPr lang="en-US" sz="2700" b="1" i="1" dirty="0" smtClean="0"/>
              <a:t>P</a:t>
            </a:r>
            <a:r>
              <a:rPr lang="en-US" sz="2700" dirty="0" smtClean="0"/>
              <a:t> changes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wipe(left)">
                                      <p:cBhvr>
                                        <p:cTn id="12" dur="500"/>
                                        <p:tgtEl>
                                          <p:spTgt spid="221187">
                                            <p:txEl>
                                              <p:pRg st="1" end="1"/>
                                            </p:txEl>
                                          </p:spTgt>
                                        </p:tgtEl>
                                      </p:cBhvr>
                                    </p:animEffect>
                                  </p:childTnLst>
                                  <p:subTnLst>
                                    <p:animClr>
                                      <p:cBhvr override="childStyle">
                                        <p:cTn dur="1" fill="hold" display="0" masterRel="nextClick" afterEffect="1"/>
                                        <p:tgtEl>
                                          <p:spTgt spid="221187">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wipe(left)">
                                      <p:cBhvr>
                                        <p:cTn id="17" dur="500"/>
                                        <p:tgtEl>
                                          <p:spTgt spid="221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87">
                                            <p:txEl>
                                              <p:pRg st="3" end="3"/>
                                            </p:txEl>
                                          </p:spTgt>
                                        </p:tgtEl>
                                        <p:attrNameLst>
                                          <p:attrName>style.visibility</p:attrName>
                                        </p:attrNameLst>
                                      </p:cBhvr>
                                      <p:to>
                                        <p:strVal val="visible"/>
                                      </p:to>
                                    </p:set>
                                    <p:animEffect transition="in" filter="wipe(left)">
                                      <p:cBhvr>
                                        <p:cTn id="22" dur="500"/>
                                        <p:tgtEl>
                                          <p:spTgt spid="221187">
                                            <p:txEl>
                                              <p:pRg st="3" end="3"/>
                                            </p:txEl>
                                          </p:spTgt>
                                        </p:tgtEl>
                                      </p:cBhvr>
                                    </p:animEffect>
                                  </p:childTnLst>
                                  <p:subTnLst>
                                    <p:animClr>
                                      <p:cBhvr override="childStyle">
                                        <p:cTn dur="1" fill="hold" display="0" masterRel="nextClick" afterEffect="1"/>
                                        <p:tgtEl>
                                          <p:spTgt spid="221187">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1187">
                                            <p:txEl>
                                              <p:pRg st="4" end="4"/>
                                            </p:txEl>
                                          </p:spTgt>
                                        </p:tgtEl>
                                        <p:attrNameLst>
                                          <p:attrName>style.visibility</p:attrName>
                                        </p:attrNameLst>
                                      </p:cBhvr>
                                      <p:to>
                                        <p:strVal val="visible"/>
                                      </p:to>
                                    </p:set>
                                    <p:animEffect transition="in" filter="wipe(left)">
                                      <p:cBhvr>
                                        <p:cTn id="27" dur="500"/>
                                        <p:tgtEl>
                                          <p:spTgt spid="2211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1187">
                                            <p:txEl>
                                              <p:pRg st="5" end="5"/>
                                            </p:txEl>
                                          </p:spTgt>
                                        </p:tgtEl>
                                        <p:attrNameLst>
                                          <p:attrName>style.visibility</p:attrName>
                                        </p:attrNameLst>
                                      </p:cBhvr>
                                      <p:to>
                                        <p:strVal val="visible"/>
                                      </p:to>
                                    </p:set>
                                    <p:animEffect transition="in" filter="wipe(left)">
                                      <p:cBhvr>
                                        <p:cTn id="32" dur="500"/>
                                        <p:tgtEl>
                                          <p:spTgt spid="221187">
                                            <p:txEl>
                                              <p:pRg st="5" end="5"/>
                                            </p:txEl>
                                          </p:spTgt>
                                        </p:tgtEl>
                                      </p:cBhvr>
                                    </p:animEffect>
                                  </p:childTnLst>
                                  <p:subTnLst>
                                    <p:animClr>
                                      <p:cBhvr override="childStyle">
                                        <p:cTn dur="1" fill="hold" display="0" masterRel="nextClick" afterEffect="1"/>
                                        <p:tgtEl>
                                          <p:spTgt spid="221187">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1187">
                                            <p:txEl>
                                              <p:pRg st="6" end="6"/>
                                            </p:txEl>
                                          </p:spTgt>
                                        </p:tgtEl>
                                        <p:attrNameLst>
                                          <p:attrName>style.visibility</p:attrName>
                                        </p:attrNameLst>
                                      </p:cBhvr>
                                      <p:to>
                                        <p:strVal val="visible"/>
                                      </p:to>
                                    </p:set>
                                    <p:animEffect transition="in" filter="wipe(left)">
                                      <p:cBhvr>
                                        <p:cTn id="37" dur="500"/>
                                        <p:tgtEl>
                                          <p:spTgt spid="2211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1187">
                                            <p:txEl>
                                              <p:pRg st="7" end="7"/>
                                            </p:txEl>
                                          </p:spTgt>
                                        </p:tgtEl>
                                        <p:attrNameLst>
                                          <p:attrName>style.visibility</p:attrName>
                                        </p:attrNameLst>
                                      </p:cBhvr>
                                      <p:to>
                                        <p:strVal val="visible"/>
                                      </p:to>
                                    </p:set>
                                    <p:animEffect transition="in" filter="wipe(left)">
                                      <p:cBhvr>
                                        <p:cTn id="42" dur="500"/>
                                        <p:tgtEl>
                                          <p:spTgt spid="221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uiExpand="1" build="p" bldLvl="5"/>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88" name="Text Box 44"/>
          <p:cNvSpPr txBox="1">
            <a:spLocks noChangeArrowheads="1"/>
          </p:cNvSpPr>
          <p:nvPr/>
        </p:nvSpPr>
        <p:spPr bwMode="auto">
          <a:xfrm>
            <a:off x="438150" y="2182813"/>
            <a:ext cx="3289300" cy="4175125"/>
          </a:xfrm>
          <a:prstGeom prst="rect">
            <a:avLst/>
          </a:prstGeom>
          <a:noFill/>
          <a:ln w="9525">
            <a:noFill/>
            <a:miter lim="800000"/>
            <a:headEnd/>
            <a:tailEnd/>
          </a:ln>
        </p:spPr>
        <p:txBody>
          <a:bodyPr>
            <a:spAutoFit/>
          </a:bodyPr>
          <a:lstStyle/>
          <a:p>
            <a:pPr>
              <a:lnSpc>
                <a:spcPct val="105000"/>
              </a:lnSpc>
              <a:spcBef>
                <a:spcPct val="15000"/>
              </a:spcBef>
              <a:buClr>
                <a:srgbClr val="00B85C"/>
              </a:buClr>
              <a:buSzPct val="120000"/>
              <a:buFont typeface="Wingdings" pitchFamily="2" charset="2"/>
              <a:buNone/>
            </a:pPr>
            <a:r>
              <a:rPr lang="en-US" sz="2300" b="1">
                <a:cs typeface="Arial" charset="0"/>
              </a:rPr>
              <a:t>STEP 1:  </a:t>
            </a:r>
          </a:p>
          <a:p>
            <a:pPr>
              <a:lnSpc>
                <a:spcPct val="105000"/>
              </a:lnSpc>
              <a:spcBef>
                <a:spcPct val="15000"/>
              </a:spcBef>
              <a:buClr>
                <a:srgbClr val="00B85C"/>
              </a:buClr>
              <a:buSzPct val="120000"/>
              <a:buFont typeface="Wingdings" pitchFamily="2" charset="2"/>
              <a:buNone/>
            </a:pPr>
            <a:r>
              <a:rPr lang="en-US" sz="2500" b="1" i="1">
                <a:cs typeface="Arial" charset="0"/>
              </a:rPr>
              <a:t>S</a:t>
            </a:r>
            <a:r>
              <a:rPr lang="en-US" sz="2500">
                <a:cs typeface="Arial" charset="0"/>
              </a:rPr>
              <a:t> curve shifts </a:t>
            </a:r>
            <a:br>
              <a:rPr lang="en-US" sz="2500">
                <a:cs typeface="Arial" charset="0"/>
              </a:rPr>
            </a:br>
            <a:r>
              <a:rPr lang="en-US" sz="2500">
                <a:cs typeface="Arial" charset="0"/>
              </a:rPr>
              <a:t>because event affects cost of production. </a:t>
            </a:r>
          </a:p>
          <a:p>
            <a:pPr>
              <a:lnSpc>
                <a:spcPct val="105000"/>
              </a:lnSpc>
              <a:spcBef>
                <a:spcPct val="15000"/>
              </a:spcBef>
              <a:buClr>
                <a:srgbClr val="00B85C"/>
              </a:buClr>
              <a:buSzPct val="120000"/>
              <a:buFont typeface="Wingdings" pitchFamily="2" charset="2"/>
              <a:buNone/>
            </a:pPr>
            <a:r>
              <a:rPr lang="en-US" sz="2500" b="1" i="1">
                <a:cs typeface="Arial" charset="0"/>
              </a:rPr>
              <a:t>D</a:t>
            </a:r>
            <a:r>
              <a:rPr lang="en-US" sz="2500">
                <a:cs typeface="Arial" charset="0"/>
              </a:rPr>
              <a:t> curve does not shift, because production technology is not one of the factors that affect demand.</a:t>
            </a:r>
          </a:p>
        </p:txBody>
      </p:sp>
      <p:sp>
        <p:nvSpPr>
          <p:cNvPr id="210991" name="Rectangle 47"/>
          <p:cNvSpPr>
            <a:spLocks noChangeArrowheads="1"/>
          </p:cNvSpPr>
          <p:nvPr/>
        </p:nvSpPr>
        <p:spPr bwMode="auto">
          <a:xfrm>
            <a:off x="423863" y="3089275"/>
            <a:ext cx="3367087" cy="3244850"/>
          </a:xfrm>
          <a:prstGeom prst="rect">
            <a:avLst/>
          </a:prstGeom>
          <a:solidFill>
            <a:schemeClr val="bg1"/>
          </a:solidFill>
          <a:ln w="9525">
            <a:noFill/>
            <a:miter lim="800000"/>
            <a:headEnd/>
            <a:tailEnd/>
          </a:ln>
        </p:spPr>
        <p:txBody>
          <a:bodyPr wrap="none" anchor="ctr"/>
          <a:lstStyle/>
          <a:p>
            <a:endParaRPr lang="en-US">
              <a:cs typeface="Arial" charset="0"/>
            </a:endParaRPr>
          </a:p>
        </p:txBody>
      </p:sp>
      <p:sp>
        <p:nvSpPr>
          <p:cNvPr id="210989" name="Text Box 45"/>
          <p:cNvSpPr txBox="1">
            <a:spLocks noChangeArrowheads="1"/>
          </p:cNvSpPr>
          <p:nvPr/>
        </p:nvSpPr>
        <p:spPr bwMode="auto">
          <a:xfrm>
            <a:off x="446088" y="3079750"/>
            <a:ext cx="3200400" cy="3170238"/>
          </a:xfrm>
          <a:prstGeom prst="rect">
            <a:avLst/>
          </a:prstGeom>
          <a:noFill/>
          <a:ln w="9525">
            <a:noFill/>
            <a:miter lim="800000"/>
            <a:headEnd/>
            <a:tailEnd/>
          </a:ln>
        </p:spPr>
        <p:txBody>
          <a:bodyPr tIns="137160"/>
          <a:lstStyle/>
          <a:p>
            <a:pPr>
              <a:lnSpc>
                <a:spcPct val="105000"/>
              </a:lnSpc>
              <a:spcBef>
                <a:spcPct val="15000"/>
              </a:spcBef>
              <a:buClr>
                <a:srgbClr val="00B85C"/>
              </a:buClr>
              <a:buSzPct val="120000"/>
              <a:buFont typeface="Wingdings" pitchFamily="2" charset="2"/>
              <a:buNone/>
            </a:pPr>
            <a:r>
              <a:rPr lang="en-US" sz="2300" b="1">
                <a:cs typeface="Arial" charset="0"/>
              </a:rPr>
              <a:t>STEP 2:  </a:t>
            </a:r>
          </a:p>
          <a:p>
            <a:pPr>
              <a:lnSpc>
                <a:spcPct val="105000"/>
              </a:lnSpc>
              <a:spcBef>
                <a:spcPct val="20000"/>
              </a:spcBef>
              <a:buClr>
                <a:srgbClr val="00B85C"/>
              </a:buClr>
              <a:buSzPct val="120000"/>
              <a:buFont typeface="Wingdings" pitchFamily="2" charset="2"/>
              <a:buNone/>
            </a:pPr>
            <a:r>
              <a:rPr lang="en-US" sz="2500" b="1" i="1">
                <a:cs typeface="Arial" charset="0"/>
              </a:rPr>
              <a:t>S</a:t>
            </a:r>
            <a:r>
              <a:rPr lang="en-US" sz="2500">
                <a:cs typeface="Arial" charset="0"/>
              </a:rPr>
              <a:t> shifts </a:t>
            </a:r>
            <a:r>
              <a:rPr lang="en-US" sz="2500" u="sng">
                <a:cs typeface="Arial" charset="0"/>
              </a:rPr>
              <a:t>right</a:t>
            </a:r>
            <a:r>
              <a:rPr lang="en-US" sz="2500">
                <a:cs typeface="Arial" charset="0"/>
              </a:rPr>
              <a:t/>
            </a:r>
            <a:br>
              <a:rPr lang="en-US" sz="2500">
                <a:cs typeface="Arial" charset="0"/>
              </a:rPr>
            </a:br>
            <a:r>
              <a:rPr lang="en-US" sz="2500">
                <a:cs typeface="Arial" charset="0"/>
              </a:rPr>
              <a:t>because event reduces cost, </a:t>
            </a:r>
            <a:br>
              <a:rPr lang="en-US" sz="2500">
                <a:cs typeface="Arial" charset="0"/>
              </a:rPr>
            </a:br>
            <a:r>
              <a:rPr lang="en-US" sz="2500">
                <a:cs typeface="Arial" charset="0"/>
              </a:rPr>
              <a:t>makes production more profitable at any given price. </a:t>
            </a:r>
          </a:p>
        </p:txBody>
      </p:sp>
      <p:sp>
        <p:nvSpPr>
          <p:cNvPr id="210992" name="Rectangle 48"/>
          <p:cNvSpPr>
            <a:spLocks noChangeArrowheads="1"/>
          </p:cNvSpPr>
          <p:nvPr/>
        </p:nvSpPr>
        <p:spPr bwMode="auto">
          <a:xfrm>
            <a:off x="268288" y="4103688"/>
            <a:ext cx="3121025" cy="2085975"/>
          </a:xfrm>
          <a:prstGeom prst="rect">
            <a:avLst/>
          </a:prstGeom>
          <a:solidFill>
            <a:schemeClr val="bg1"/>
          </a:solidFill>
          <a:ln w="9525">
            <a:noFill/>
            <a:miter lim="800000"/>
            <a:headEnd/>
            <a:tailEnd/>
          </a:ln>
        </p:spPr>
        <p:txBody>
          <a:bodyPr wrap="none" anchor="ctr"/>
          <a:lstStyle/>
          <a:p>
            <a:endParaRPr lang="en-US">
              <a:cs typeface="Arial" charset="0"/>
            </a:endParaRPr>
          </a:p>
        </p:txBody>
      </p:sp>
      <p:sp>
        <p:nvSpPr>
          <p:cNvPr id="59400" name="Rectangle 2"/>
          <p:cNvSpPr>
            <a:spLocks noGrp="1" noChangeArrowheads="1"/>
          </p:cNvSpPr>
          <p:nvPr>
            <p:ph type="title" idx="4294967295"/>
          </p:nvPr>
        </p:nvSpPr>
        <p:spPr>
          <a:xfrm>
            <a:off x="346075" y="163513"/>
            <a:ext cx="8351838" cy="1139825"/>
          </a:xfrm>
        </p:spPr>
        <p:txBody>
          <a:bodyPr/>
          <a:lstStyle/>
          <a:p>
            <a:pPr marL="2341563" indent="-2341563" algn="l" eaLnBrk="1" hangingPunct="1"/>
            <a:r>
              <a:rPr lang="en-US" sz="2800" dirty="0" smtClean="0"/>
              <a:t>EXAMPLE </a:t>
            </a:r>
            <a:r>
              <a:rPr lang="en-US" sz="3100" dirty="0" smtClean="0"/>
              <a:t>2</a:t>
            </a:r>
            <a:r>
              <a:rPr lang="en-US" sz="2800" dirty="0" smtClean="0"/>
              <a:t>:  </a:t>
            </a:r>
            <a:r>
              <a:rPr lang="en-US" sz="3100" dirty="0" smtClean="0"/>
              <a:t>A Shift in Supply</a:t>
            </a:r>
            <a:br>
              <a:rPr lang="en-US" sz="3100" dirty="0" smtClean="0"/>
            </a:br>
            <a:endParaRPr lang="en-US" sz="3100" dirty="0" smtClean="0"/>
          </a:p>
        </p:txBody>
      </p:sp>
      <p:grpSp>
        <p:nvGrpSpPr>
          <p:cNvPr id="2" name="Group 4"/>
          <p:cNvGrpSpPr>
            <a:grpSpLocks/>
          </p:cNvGrpSpPr>
          <p:nvPr/>
        </p:nvGrpSpPr>
        <p:grpSpPr bwMode="auto">
          <a:xfrm>
            <a:off x="4094163" y="1179513"/>
            <a:ext cx="4422775" cy="4106862"/>
            <a:chOff x="2579" y="785"/>
            <a:chExt cx="2786" cy="2420"/>
          </a:xfrm>
        </p:grpSpPr>
        <p:grpSp>
          <p:nvGrpSpPr>
            <p:cNvPr id="3" name="Group 5"/>
            <p:cNvGrpSpPr>
              <a:grpSpLocks/>
            </p:cNvGrpSpPr>
            <p:nvPr/>
          </p:nvGrpSpPr>
          <p:grpSpPr bwMode="auto">
            <a:xfrm>
              <a:off x="2697" y="1037"/>
              <a:ext cx="2409" cy="2049"/>
              <a:chOff x="1098" y="1361"/>
              <a:chExt cx="2116" cy="2027"/>
            </a:xfrm>
          </p:grpSpPr>
          <p:sp>
            <p:nvSpPr>
              <p:cNvPr id="59429"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59430"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59427"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59428"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4524375" y="1957388"/>
            <a:ext cx="2486025" cy="2901950"/>
            <a:chOff x="2850" y="1233"/>
            <a:chExt cx="1566" cy="1828"/>
          </a:xfrm>
        </p:grpSpPr>
        <p:sp>
          <p:nvSpPr>
            <p:cNvPr id="59424"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59425"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5" name="Group 13"/>
          <p:cNvGrpSpPr>
            <a:grpSpLocks/>
          </p:cNvGrpSpPr>
          <p:nvPr/>
        </p:nvGrpSpPr>
        <p:grpSpPr bwMode="auto">
          <a:xfrm>
            <a:off x="4868863" y="1625600"/>
            <a:ext cx="1933575" cy="2901950"/>
            <a:chOff x="3067" y="1024"/>
            <a:chExt cx="1218" cy="1828"/>
          </a:xfrm>
        </p:grpSpPr>
        <p:sp>
          <p:nvSpPr>
            <p:cNvPr id="59422"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59423"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6" name="Group 16"/>
          <p:cNvGrpSpPr>
            <a:grpSpLocks/>
          </p:cNvGrpSpPr>
          <p:nvPr/>
        </p:nvGrpSpPr>
        <p:grpSpPr bwMode="auto">
          <a:xfrm>
            <a:off x="3783013" y="3136900"/>
            <a:ext cx="2060575" cy="2327275"/>
            <a:chOff x="2383" y="1976"/>
            <a:chExt cx="1298" cy="1466"/>
          </a:xfrm>
        </p:grpSpPr>
        <p:sp>
          <p:nvSpPr>
            <p:cNvPr id="59417"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59418"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9419"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59420"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59421" name="Text Box 21"/>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7" name="Group 28"/>
          <p:cNvGrpSpPr>
            <a:grpSpLocks/>
          </p:cNvGrpSpPr>
          <p:nvPr/>
        </p:nvGrpSpPr>
        <p:grpSpPr bwMode="auto">
          <a:xfrm>
            <a:off x="5588000" y="1633538"/>
            <a:ext cx="1933575" cy="2901950"/>
            <a:chOff x="3520" y="1029"/>
            <a:chExt cx="1218" cy="1828"/>
          </a:xfrm>
        </p:grpSpPr>
        <p:sp>
          <p:nvSpPr>
            <p:cNvPr id="59415"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59416"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sp>
        <p:nvSpPr>
          <p:cNvPr id="210979" name="Line 35"/>
          <p:cNvSpPr>
            <a:spLocks noChangeShapeType="1"/>
          </p:cNvSpPr>
          <p:nvPr/>
        </p:nvSpPr>
        <p:spPr bwMode="auto">
          <a:xfrm>
            <a:off x="6326188" y="2190750"/>
            <a:ext cx="646112" cy="0"/>
          </a:xfrm>
          <a:prstGeom prst="line">
            <a:avLst/>
          </a:prstGeom>
          <a:noFill/>
          <a:ln w="57150">
            <a:solidFill>
              <a:srgbClr val="A50021"/>
            </a:solidFill>
            <a:round/>
            <a:headEnd/>
            <a:tailEnd type="triangle" w="lg" len="med"/>
          </a:ln>
        </p:spPr>
        <p:txBody>
          <a:bodyPr/>
          <a:lstStyle/>
          <a:p>
            <a:endParaRPr lang="en-US"/>
          </a:p>
        </p:txBody>
      </p:sp>
      <p:grpSp>
        <p:nvGrpSpPr>
          <p:cNvPr id="8" name="Group 49"/>
          <p:cNvGrpSpPr>
            <a:grpSpLocks/>
          </p:cNvGrpSpPr>
          <p:nvPr/>
        </p:nvGrpSpPr>
        <p:grpSpPr bwMode="auto">
          <a:xfrm>
            <a:off x="3775075" y="3648075"/>
            <a:ext cx="2484438" cy="1824038"/>
            <a:chOff x="2378" y="2298"/>
            <a:chExt cx="1565" cy="1149"/>
          </a:xfrm>
        </p:grpSpPr>
        <p:sp>
          <p:nvSpPr>
            <p:cNvPr id="59410" name="Line 36"/>
            <p:cNvSpPr>
              <a:spLocks noChangeShapeType="1"/>
            </p:cNvSpPr>
            <p:nvPr/>
          </p:nvSpPr>
          <p:spPr bwMode="auto">
            <a:xfrm flipH="1">
              <a:off x="2697" y="2417"/>
              <a:ext cx="1089" cy="0"/>
            </a:xfrm>
            <a:prstGeom prst="line">
              <a:avLst/>
            </a:prstGeom>
            <a:noFill/>
            <a:ln w="9525">
              <a:solidFill>
                <a:schemeClr val="tx1"/>
              </a:solidFill>
              <a:prstDash val="lgDash"/>
              <a:round/>
              <a:headEnd/>
              <a:tailEnd/>
            </a:ln>
          </p:spPr>
          <p:txBody>
            <a:bodyPr/>
            <a:lstStyle/>
            <a:p>
              <a:endParaRPr lang="en-US"/>
            </a:p>
          </p:txBody>
        </p:sp>
        <p:sp>
          <p:nvSpPr>
            <p:cNvPr id="59411" name="Line 37"/>
            <p:cNvSpPr>
              <a:spLocks noChangeShapeType="1"/>
            </p:cNvSpPr>
            <p:nvPr/>
          </p:nvSpPr>
          <p:spPr bwMode="auto">
            <a:xfrm>
              <a:off x="3789" y="2417"/>
              <a:ext cx="0" cy="786"/>
            </a:xfrm>
            <a:prstGeom prst="line">
              <a:avLst/>
            </a:prstGeom>
            <a:noFill/>
            <a:ln w="9525">
              <a:solidFill>
                <a:schemeClr val="tx1"/>
              </a:solidFill>
              <a:prstDash val="lgDash"/>
              <a:round/>
              <a:headEnd/>
              <a:tailEnd/>
            </a:ln>
          </p:spPr>
          <p:txBody>
            <a:bodyPr/>
            <a:lstStyle/>
            <a:p>
              <a:endParaRPr lang="en-US"/>
            </a:p>
          </p:txBody>
        </p:sp>
        <p:sp>
          <p:nvSpPr>
            <p:cNvPr id="59412" name="Text Box 38"/>
            <p:cNvSpPr txBox="1">
              <a:spLocks noChangeArrowheads="1"/>
            </p:cNvSpPr>
            <p:nvPr/>
          </p:nvSpPr>
          <p:spPr bwMode="auto">
            <a:xfrm>
              <a:off x="2378" y="2298"/>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59413" name="Oval 39"/>
            <p:cNvSpPr>
              <a:spLocks noChangeArrowheads="1"/>
            </p:cNvSpPr>
            <p:nvPr/>
          </p:nvSpPr>
          <p:spPr bwMode="auto">
            <a:xfrm>
              <a:off x="3742" y="237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59414" name="Text Box 40"/>
            <p:cNvSpPr txBox="1">
              <a:spLocks noChangeArrowheads="1"/>
            </p:cNvSpPr>
            <p:nvPr/>
          </p:nvSpPr>
          <p:spPr bwMode="auto">
            <a:xfrm>
              <a:off x="3635"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grpSp>
      <p:sp>
        <p:nvSpPr>
          <p:cNvPr id="210987" name="Rectangle 43"/>
          <p:cNvSpPr>
            <a:spLocks noGrp="1" noChangeArrowheads="1"/>
          </p:cNvSpPr>
          <p:nvPr>
            <p:ph type="body" idx="4294967295"/>
          </p:nvPr>
        </p:nvSpPr>
        <p:spPr>
          <a:xfrm>
            <a:off x="433388" y="877888"/>
            <a:ext cx="3648075" cy="1228725"/>
          </a:xfrm>
          <a:noFill/>
        </p:spPr>
        <p:txBody>
          <a:bodyPr/>
          <a:lstStyle/>
          <a:p>
            <a:pPr marL="0" indent="0" eaLnBrk="1" hangingPunct="1">
              <a:lnSpc>
                <a:spcPct val="100000"/>
              </a:lnSpc>
              <a:buFont typeface="Wingdings" pitchFamily="2" charset="2"/>
              <a:buNone/>
            </a:pPr>
            <a:r>
              <a:rPr lang="en-US" sz="2400" b="1" smtClean="0"/>
              <a:t>EVENT:</a:t>
            </a:r>
            <a:r>
              <a:rPr lang="en-US" sz="2400" smtClean="0"/>
              <a:t>  New technology reduces cost of producing hybrid cars.</a:t>
            </a:r>
          </a:p>
        </p:txBody>
      </p:sp>
      <p:sp>
        <p:nvSpPr>
          <p:cNvPr id="210990" name="Text Box 46"/>
          <p:cNvSpPr txBox="1">
            <a:spLocks noChangeArrowheads="1"/>
          </p:cNvSpPr>
          <p:nvPr/>
        </p:nvSpPr>
        <p:spPr bwMode="auto">
          <a:xfrm>
            <a:off x="454025" y="4076700"/>
            <a:ext cx="3078163" cy="2284413"/>
          </a:xfrm>
          <a:prstGeom prst="rect">
            <a:avLst/>
          </a:prstGeom>
          <a:noFill/>
          <a:ln w="9525">
            <a:noFill/>
            <a:miter lim="800000"/>
            <a:headEnd/>
            <a:tailEnd/>
          </a:ln>
        </p:spPr>
        <p:txBody>
          <a:bodyPr tIns="137160"/>
          <a:lstStyle/>
          <a:p>
            <a:pPr>
              <a:lnSpc>
                <a:spcPct val="105000"/>
              </a:lnSpc>
              <a:spcBef>
                <a:spcPct val="20000"/>
              </a:spcBef>
              <a:buClr>
                <a:srgbClr val="00B85C"/>
              </a:buClr>
              <a:buSzPct val="120000"/>
              <a:buFont typeface="Wingdings" pitchFamily="2" charset="2"/>
              <a:buNone/>
            </a:pPr>
            <a:r>
              <a:rPr lang="en-US" sz="2300" b="1">
                <a:cs typeface="Arial" charset="0"/>
              </a:rPr>
              <a:t>STEP 3:  </a:t>
            </a:r>
          </a:p>
          <a:p>
            <a:pPr>
              <a:lnSpc>
                <a:spcPct val="105000"/>
              </a:lnSpc>
              <a:spcBef>
                <a:spcPct val="20000"/>
              </a:spcBef>
              <a:buClr>
                <a:srgbClr val="00B85C"/>
              </a:buClr>
              <a:buSzPct val="120000"/>
              <a:buFont typeface="Wingdings" pitchFamily="2" charset="2"/>
              <a:buNone/>
            </a:pPr>
            <a:r>
              <a:rPr lang="en-US" sz="2500">
                <a:cs typeface="Arial" charset="0"/>
              </a:rPr>
              <a:t>The shift causes price to fall </a:t>
            </a:r>
            <a:br>
              <a:rPr lang="en-US" sz="2500">
                <a:cs typeface="Arial" charset="0"/>
              </a:rPr>
            </a:br>
            <a:r>
              <a:rPr lang="en-US" sz="2500">
                <a:cs typeface="Arial" charset="0"/>
              </a:rPr>
              <a:t>and quantity to rise.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87">
                                            <p:txEl>
                                              <p:pRg st="0" end="0"/>
                                            </p:txEl>
                                          </p:spTgt>
                                        </p:tgtEl>
                                        <p:attrNameLst>
                                          <p:attrName>style.visibility</p:attrName>
                                        </p:attrNameLst>
                                      </p:cBhvr>
                                      <p:to>
                                        <p:strVal val="visible"/>
                                      </p:to>
                                    </p:set>
                                    <p:animEffect transition="in" filter="wipe(left)">
                                      <p:cBhvr>
                                        <p:cTn id="7" dur="500"/>
                                        <p:tgtEl>
                                          <p:spTgt spid="210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88">
                                            <p:txEl>
                                              <p:pRg st="0" end="0"/>
                                            </p:txEl>
                                          </p:spTgt>
                                        </p:tgtEl>
                                        <p:attrNameLst>
                                          <p:attrName>style.visibility</p:attrName>
                                        </p:attrNameLst>
                                      </p:cBhvr>
                                      <p:to>
                                        <p:strVal val="visible"/>
                                      </p:to>
                                    </p:set>
                                    <p:animEffect transition="in" filter="wipe(left)">
                                      <p:cBhvr>
                                        <p:cTn id="12" dur="500"/>
                                        <p:tgtEl>
                                          <p:spTgt spid="2109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88">
                                            <p:txEl>
                                              <p:pRg st="1" end="1"/>
                                            </p:txEl>
                                          </p:spTgt>
                                        </p:tgtEl>
                                        <p:attrNameLst>
                                          <p:attrName>style.visibility</p:attrName>
                                        </p:attrNameLst>
                                      </p:cBhvr>
                                      <p:to>
                                        <p:strVal val="visible"/>
                                      </p:to>
                                    </p:set>
                                    <p:animEffect transition="in" filter="wipe(left)">
                                      <p:cBhvr>
                                        <p:cTn id="17" dur="500"/>
                                        <p:tgtEl>
                                          <p:spTgt spid="2109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88">
                                            <p:txEl>
                                              <p:pRg st="2" end="2"/>
                                            </p:txEl>
                                          </p:spTgt>
                                        </p:tgtEl>
                                        <p:attrNameLst>
                                          <p:attrName>style.visibility</p:attrName>
                                        </p:attrNameLst>
                                      </p:cBhvr>
                                      <p:to>
                                        <p:strVal val="visible"/>
                                      </p:to>
                                    </p:set>
                                    <p:animEffect transition="in" filter="wipe(left)">
                                      <p:cBhvr>
                                        <p:cTn id="22" dur="500"/>
                                        <p:tgtEl>
                                          <p:spTgt spid="2109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0991"/>
                                        </p:tgtEl>
                                        <p:attrNameLst>
                                          <p:attrName>style.visibility</p:attrName>
                                        </p:attrNameLst>
                                      </p:cBhvr>
                                      <p:to>
                                        <p:strVal val="visible"/>
                                      </p:to>
                                    </p:set>
                                    <p:animEffect transition="in" filter="fade">
                                      <p:cBhvr>
                                        <p:cTn id="27" dur="500"/>
                                        <p:tgtEl>
                                          <p:spTgt spid="2109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0989">
                                            <p:txEl>
                                              <p:pRg st="0" end="0"/>
                                            </p:txEl>
                                          </p:spTgt>
                                        </p:tgtEl>
                                        <p:attrNameLst>
                                          <p:attrName>style.visibility</p:attrName>
                                        </p:attrNameLst>
                                      </p:cBhvr>
                                      <p:to>
                                        <p:strVal val="visible"/>
                                      </p:to>
                                    </p:set>
                                    <p:animEffect transition="in" filter="wipe(left)">
                                      <p:cBhvr>
                                        <p:cTn id="32" dur="500"/>
                                        <p:tgtEl>
                                          <p:spTgt spid="21098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0989">
                                            <p:txEl>
                                              <p:pRg st="1" end="1"/>
                                            </p:txEl>
                                          </p:spTgt>
                                        </p:tgtEl>
                                        <p:attrNameLst>
                                          <p:attrName>style.visibility</p:attrName>
                                        </p:attrNameLst>
                                      </p:cBhvr>
                                      <p:to>
                                        <p:strVal val="visible"/>
                                      </p:to>
                                    </p:set>
                                    <p:animEffect transition="in" filter="wipe(left)">
                                      <p:cBhvr>
                                        <p:cTn id="37" dur="500"/>
                                        <p:tgtEl>
                                          <p:spTgt spid="21098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210979"/>
                                        </p:tgtEl>
                                        <p:attrNameLst>
                                          <p:attrName>style.visibility</p:attrName>
                                        </p:attrNameLst>
                                      </p:cBhvr>
                                      <p:to>
                                        <p:strVal val="visible"/>
                                      </p:to>
                                    </p:set>
                                    <p:anim calcmode="lin" valueType="num">
                                      <p:cBhvr>
                                        <p:cTn id="42" dur="500" fill="hold"/>
                                        <p:tgtEl>
                                          <p:spTgt spid="210979"/>
                                        </p:tgtEl>
                                        <p:attrNameLst>
                                          <p:attrName>ppt_x</p:attrName>
                                        </p:attrNameLst>
                                      </p:cBhvr>
                                      <p:tavLst>
                                        <p:tav tm="0">
                                          <p:val>
                                            <p:strVal val="#ppt_x-#ppt_w/2"/>
                                          </p:val>
                                        </p:tav>
                                        <p:tav tm="100000">
                                          <p:val>
                                            <p:strVal val="#ppt_x"/>
                                          </p:val>
                                        </p:tav>
                                      </p:tavLst>
                                    </p:anim>
                                    <p:anim calcmode="lin" valueType="num">
                                      <p:cBhvr>
                                        <p:cTn id="43" dur="500" fill="hold"/>
                                        <p:tgtEl>
                                          <p:spTgt spid="210979"/>
                                        </p:tgtEl>
                                        <p:attrNameLst>
                                          <p:attrName>ppt_y</p:attrName>
                                        </p:attrNameLst>
                                      </p:cBhvr>
                                      <p:tavLst>
                                        <p:tav tm="0">
                                          <p:val>
                                            <p:strVal val="#ppt_y"/>
                                          </p:val>
                                        </p:tav>
                                        <p:tav tm="100000">
                                          <p:val>
                                            <p:strVal val="#ppt_y"/>
                                          </p:val>
                                        </p:tav>
                                      </p:tavLst>
                                    </p:anim>
                                    <p:anim calcmode="lin" valueType="num">
                                      <p:cBhvr>
                                        <p:cTn id="44" dur="500" fill="hold"/>
                                        <p:tgtEl>
                                          <p:spTgt spid="210979"/>
                                        </p:tgtEl>
                                        <p:attrNameLst>
                                          <p:attrName>ppt_w</p:attrName>
                                        </p:attrNameLst>
                                      </p:cBhvr>
                                      <p:tavLst>
                                        <p:tav tm="0">
                                          <p:val>
                                            <p:fltVal val="0"/>
                                          </p:val>
                                        </p:tav>
                                        <p:tav tm="100000">
                                          <p:val>
                                            <p:strVal val="#ppt_w"/>
                                          </p:val>
                                        </p:tav>
                                      </p:tavLst>
                                    </p:anim>
                                    <p:anim calcmode="lin" valueType="num">
                                      <p:cBhvr>
                                        <p:cTn id="45" dur="500" fill="hold"/>
                                        <p:tgtEl>
                                          <p:spTgt spid="210979"/>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8" presetClass="entr" presetSubtype="1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trips(down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0992"/>
                                        </p:tgtEl>
                                        <p:attrNameLst>
                                          <p:attrName>style.visibility</p:attrName>
                                        </p:attrNameLst>
                                      </p:cBhvr>
                                      <p:to>
                                        <p:strVal val="visible"/>
                                      </p:to>
                                    </p:set>
                                    <p:animEffect transition="in" filter="fade">
                                      <p:cBhvr>
                                        <p:cTn id="54" dur="500"/>
                                        <p:tgtEl>
                                          <p:spTgt spid="210992"/>
                                        </p:tgtEl>
                                      </p:cBhvr>
                                    </p:animEffect>
                                  </p:childTnLst>
                                </p:cTn>
                              </p:par>
                              <p:par>
                                <p:cTn id="55" presetID="10" presetClass="exit" presetSubtype="0" fill="hold" grpId="1" nodeType="withEffect">
                                  <p:stCondLst>
                                    <p:cond delay="0"/>
                                  </p:stCondLst>
                                  <p:childTnLst>
                                    <p:animEffect transition="out" filter="fade">
                                      <p:cBhvr>
                                        <p:cTn id="56" dur="500"/>
                                        <p:tgtEl>
                                          <p:spTgt spid="210979"/>
                                        </p:tgtEl>
                                      </p:cBhvr>
                                    </p:animEffect>
                                    <p:set>
                                      <p:cBhvr>
                                        <p:cTn id="57" dur="1" fill="hold">
                                          <p:stCondLst>
                                            <p:cond delay="499"/>
                                          </p:stCondLst>
                                        </p:cTn>
                                        <p:tgtEl>
                                          <p:spTgt spid="21097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0990">
                                            <p:txEl>
                                              <p:pRg st="0" end="0"/>
                                            </p:txEl>
                                          </p:spTgt>
                                        </p:tgtEl>
                                        <p:attrNameLst>
                                          <p:attrName>style.visibility</p:attrName>
                                        </p:attrNameLst>
                                      </p:cBhvr>
                                      <p:to>
                                        <p:strVal val="visible"/>
                                      </p:to>
                                    </p:set>
                                    <p:animEffect transition="in" filter="wipe(left)">
                                      <p:cBhvr>
                                        <p:cTn id="62" dur="500"/>
                                        <p:tgtEl>
                                          <p:spTgt spid="21099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0990">
                                            <p:txEl>
                                              <p:pRg st="1" end="1"/>
                                            </p:txEl>
                                          </p:spTgt>
                                        </p:tgtEl>
                                        <p:attrNameLst>
                                          <p:attrName>style.visibility</p:attrName>
                                        </p:attrNameLst>
                                      </p:cBhvr>
                                      <p:to>
                                        <p:strVal val="visible"/>
                                      </p:to>
                                    </p:set>
                                    <p:animEffect transition="in" filter="wipe(left)">
                                      <p:cBhvr>
                                        <p:cTn id="67" dur="500"/>
                                        <p:tgtEl>
                                          <p:spTgt spid="21099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strips(downLeft)">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8" grpId="0" build="p"/>
      <p:bldP spid="210991" grpId="0" animBg="1"/>
      <p:bldP spid="210989" grpId="0" build="p"/>
      <p:bldP spid="210992" grpId="0" animBg="1"/>
      <p:bldP spid="210979" grpId="0" animBg="1"/>
      <p:bldP spid="210979" grpId="1" animBg="1"/>
      <p:bldP spid="210987" grpId="0" build="p" bldLvl="5"/>
      <p:bldP spid="210990"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a:xfrm>
            <a:off x="346075" y="163513"/>
            <a:ext cx="8351838" cy="1139825"/>
          </a:xfrm>
        </p:spPr>
        <p:txBody>
          <a:bodyPr/>
          <a:lstStyle/>
          <a:p>
            <a:pPr marL="2341563" indent="-2341563" algn="l" eaLnBrk="1" hangingPunct="1"/>
            <a:r>
              <a:rPr lang="en-US" sz="2800" dirty="0" smtClean="0"/>
              <a:t>EXAMPLE </a:t>
            </a:r>
            <a:r>
              <a:rPr lang="en-US" sz="3100" dirty="0" smtClean="0"/>
              <a:t>3</a:t>
            </a:r>
            <a:r>
              <a:rPr lang="en-US" sz="2800" dirty="0" smtClean="0"/>
              <a:t>:  </a:t>
            </a:r>
            <a:r>
              <a:rPr lang="en-US" sz="3100" dirty="0" smtClean="0"/>
              <a:t>A Shift in Both Supply </a:t>
            </a:r>
            <a:br>
              <a:rPr lang="en-US" sz="3100" dirty="0" smtClean="0"/>
            </a:br>
            <a:r>
              <a:rPr lang="en-US" sz="3100" dirty="0" smtClean="0"/>
              <a:t>and Demand</a:t>
            </a:r>
          </a:p>
        </p:txBody>
      </p:sp>
      <p:grpSp>
        <p:nvGrpSpPr>
          <p:cNvPr id="2" name="Group 4"/>
          <p:cNvGrpSpPr>
            <a:grpSpLocks/>
          </p:cNvGrpSpPr>
          <p:nvPr/>
        </p:nvGrpSpPr>
        <p:grpSpPr bwMode="auto">
          <a:xfrm>
            <a:off x="4094163" y="1179513"/>
            <a:ext cx="4422775" cy="4106862"/>
            <a:chOff x="2579" y="785"/>
            <a:chExt cx="2786" cy="2420"/>
          </a:xfrm>
        </p:grpSpPr>
        <p:grpSp>
          <p:nvGrpSpPr>
            <p:cNvPr id="3" name="Group 5"/>
            <p:cNvGrpSpPr>
              <a:grpSpLocks/>
            </p:cNvGrpSpPr>
            <p:nvPr/>
          </p:nvGrpSpPr>
          <p:grpSpPr bwMode="auto">
            <a:xfrm>
              <a:off x="2697" y="1037"/>
              <a:ext cx="2409" cy="2049"/>
              <a:chOff x="1098" y="1361"/>
              <a:chExt cx="2116" cy="2027"/>
            </a:xfrm>
          </p:grpSpPr>
          <p:sp>
            <p:nvSpPr>
              <p:cNvPr id="60456"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60457"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60454"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60455"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4524375" y="1957388"/>
            <a:ext cx="2486025" cy="2901950"/>
            <a:chOff x="2850" y="1233"/>
            <a:chExt cx="1566" cy="1828"/>
          </a:xfrm>
        </p:grpSpPr>
        <p:sp>
          <p:nvSpPr>
            <p:cNvPr id="60451"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60452"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5" name="Group 13"/>
          <p:cNvGrpSpPr>
            <a:grpSpLocks/>
          </p:cNvGrpSpPr>
          <p:nvPr/>
        </p:nvGrpSpPr>
        <p:grpSpPr bwMode="auto">
          <a:xfrm>
            <a:off x="4868863" y="1625600"/>
            <a:ext cx="1933575" cy="2901950"/>
            <a:chOff x="3067" y="1024"/>
            <a:chExt cx="1218" cy="1828"/>
          </a:xfrm>
        </p:grpSpPr>
        <p:sp>
          <p:nvSpPr>
            <p:cNvPr id="60449"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60450"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6" name="Group 16"/>
          <p:cNvGrpSpPr>
            <a:grpSpLocks/>
          </p:cNvGrpSpPr>
          <p:nvPr/>
        </p:nvGrpSpPr>
        <p:grpSpPr bwMode="auto">
          <a:xfrm>
            <a:off x="3783013" y="3136900"/>
            <a:ext cx="2060575" cy="2327275"/>
            <a:chOff x="2383" y="1976"/>
            <a:chExt cx="1298" cy="1466"/>
          </a:xfrm>
        </p:grpSpPr>
        <p:sp>
          <p:nvSpPr>
            <p:cNvPr id="60444"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60445"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60446"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60447"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60448" name="Text Box 21"/>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7" name="Group 28"/>
          <p:cNvGrpSpPr>
            <a:grpSpLocks/>
          </p:cNvGrpSpPr>
          <p:nvPr/>
        </p:nvGrpSpPr>
        <p:grpSpPr bwMode="auto">
          <a:xfrm>
            <a:off x="5588000" y="1633538"/>
            <a:ext cx="1933575" cy="2901950"/>
            <a:chOff x="3520" y="1029"/>
            <a:chExt cx="1218" cy="1828"/>
          </a:xfrm>
        </p:grpSpPr>
        <p:sp>
          <p:nvSpPr>
            <p:cNvPr id="60442"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60443"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grpSp>
        <p:nvGrpSpPr>
          <p:cNvPr id="8" name="Group 31"/>
          <p:cNvGrpSpPr>
            <a:grpSpLocks/>
          </p:cNvGrpSpPr>
          <p:nvPr/>
        </p:nvGrpSpPr>
        <p:grpSpPr bwMode="auto">
          <a:xfrm>
            <a:off x="5665788" y="1854200"/>
            <a:ext cx="2486025" cy="2901950"/>
            <a:chOff x="3569" y="1168"/>
            <a:chExt cx="1566" cy="1828"/>
          </a:xfrm>
        </p:grpSpPr>
        <p:sp>
          <p:nvSpPr>
            <p:cNvPr id="60440" name="Line 32"/>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60441" name="Text Box 33"/>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212002" name="Line 34"/>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p:spPr>
        <p:txBody>
          <a:bodyPr/>
          <a:lstStyle/>
          <a:p>
            <a:endParaRPr lang="en-US"/>
          </a:p>
        </p:txBody>
      </p:sp>
      <p:sp>
        <p:nvSpPr>
          <p:cNvPr id="212003" name="Line 35"/>
          <p:cNvSpPr>
            <a:spLocks noChangeShapeType="1"/>
          </p:cNvSpPr>
          <p:nvPr/>
        </p:nvSpPr>
        <p:spPr bwMode="auto">
          <a:xfrm>
            <a:off x="6326188" y="2190750"/>
            <a:ext cx="646112" cy="0"/>
          </a:xfrm>
          <a:prstGeom prst="line">
            <a:avLst/>
          </a:prstGeom>
          <a:noFill/>
          <a:ln w="57150">
            <a:solidFill>
              <a:srgbClr val="A50021"/>
            </a:solidFill>
            <a:round/>
            <a:headEnd/>
            <a:tailEnd type="triangle" w="lg" len="med"/>
          </a:ln>
        </p:spPr>
        <p:txBody>
          <a:bodyPr/>
          <a:lstStyle/>
          <a:p>
            <a:endParaRPr lang="en-US"/>
          </a:p>
        </p:txBody>
      </p:sp>
      <p:grpSp>
        <p:nvGrpSpPr>
          <p:cNvPr id="9" name="Group 48"/>
          <p:cNvGrpSpPr>
            <a:grpSpLocks/>
          </p:cNvGrpSpPr>
          <p:nvPr/>
        </p:nvGrpSpPr>
        <p:grpSpPr bwMode="auto">
          <a:xfrm>
            <a:off x="3597275" y="2654300"/>
            <a:ext cx="3190875" cy="2817813"/>
            <a:chOff x="2266" y="1672"/>
            <a:chExt cx="2010" cy="1775"/>
          </a:xfrm>
        </p:grpSpPr>
        <p:sp>
          <p:nvSpPr>
            <p:cNvPr id="60434" name="Text Box 36"/>
            <p:cNvSpPr txBox="1">
              <a:spLocks noChangeArrowheads="1"/>
            </p:cNvSpPr>
            <p:nvPr/>
          </p:nvSpPr>
          <p:spPr bwMode="auto">
            <a:xfrm>
              <a:off x="2266" y="167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60435" name="Oval 37"/>
            <p:cNvSpPr>
              <a:spLocks noChangeArrowheads="1"/>
            </p:cNvSpPr>
            <p:nvPr/>
          </p:nvSpPr>
          <p:spPr bwMode="auto">
            <a:xfrm>
              <a:off x="4075" y="1817"/>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60436" name="Line 38"/>
            <p:cNvSpPr>
              <a:spLocks noChangeShapeType="1"/>
            </p:cNvSpPr>
            <p:nvPr/>
          </p:nvSpPr>
          <p:spPr bwMode="auto">
            <a:xfrm>
              <a:off x="2699" y="1864"/>
              <a:ext cx="1422" cy="0"/>
            </a:xfrm>
            <a:prstGeom prst="line">
              <a:avLst/>
            </a:prstGeom>
            <a:noFill/>
            <a:ln w="9525">
              <a:solidFill>
                <a:schemeClr val="tx1"/>
              </a:solidFill>
              <a:prstDash val="lgDash"/>
              <a:round/>
              <a:headEnd/>
              <a:tailEnd/>
            </a:ln>
          </p:spPr>
          <p:txBody>
            <a:bodyPr/>
            <a:lstStyle/>
            <a:p>
              <a:endParaRPr lang="en-US"/>
            </a:p>
          </p:txBody>
        </p:sp>
        <p:sp>
          <p:nvSpPr>
            <p:cNvPr id="60437" name="Text Box 40"/>
            <p:cNvSpPr txBox="1">
              <a:spLocks noChangeArrowheads="1"/>
            </p:cNvSpPr>
            <p:nvPr/>
          </p:nvSpPr>
          <p:spPr bwMode="auto">
            <a:xfrm>
              <a:off x="3968"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60438" name="Line 41"/>
            <p:cNvSpPr>
              <a:spLocks noChangeShapeType="1"/>
            </p:cNvSpPr>
            <p:nvPr/>
          </p:nvSpPr>
          <p:spPr bwMode="auto">
            <a:xfrm flipH="1" flipV="1">
              <a:off x="2538" y="1818"/>
              <a:ext cx="132" cy="42"/>
            </a:xfrm>
            <a:prstGeom prst="line">
              <a:avLst/>
            </a:prstGeom>
            <a:noFill/>
            <a:ln w="9525">
              <a:solidFill>
                <a:schemeClr val="tx1"/>
              </a:solidFill>
              <a:round/>
              <a:headEnd/>
              <a:tailEnd/>
            </a:ln>
          </p:spPr>
          <p:txBody>
            <a:bodyPr/>
            <a:lstStyle/>
            <a:p>
              <a:endParaRPr lang="en-US"/>
            </a:p>
          </p:txBody>
        </p:sp>
        <p:sp>
          <p:nvSpPr>
            <p:cNvPr id="60439" name="Line 42"/>
            <p:cNvSpPr>
              <a:spLocks noChangeShapeType="1"/>
            </p:cNvSpPr>
            <p:nvPr/>
          </p:nvSpPr>
          <p:spPr bwMode="auto">
            <a:xfrm>
              <a:off x="4122" y="1867"/>
              <a:ext cx="0" cy="1335"/>
            </a:xfrm>
            <a:prstGeom prst="line">
              <a:avLst/>
            </a:prstGeom>
            <a:noFill/>
            <a:ln w="9525">
              <a:solidFill>
                <a:schemeClr val="tx1"/>
              </a:solidFill>
              <a:prstDash val="lgDash"/>
              <a:round/>
              <a:headEnd/>
              <a:tailEnd/>
            </a:ln>
          </p:spPr>
          <p:txBody>
            <a:bodyPr/>
            <a:lstStyle/>
            <a:p>
              <a:endParaRPr lang="en-US"/>
            </a:p>
          </p:txBody>
        </p:sp>
      </p:grpSp>
      <p:sp>
        <p:nvSpPr>
          <p:cNvPr id="212012" name="Rectangle 44"/>
          <p:cNvSpPr>
            <a:spLocks noGrp="1" noChangeArrowheads="1"/>
          </p:cNvSpPr>
          <p:nvPr>
            <p:ph type="body" idx="4294967295"/>
          </p:nvPr>
        </p:nvSpPr>
        <p:spPr>
          <a:xfrm>
            <a:off x="433388" y="944563"/>
            <a:ext cx="3714750" cy="1641475"/>
          </a:xfrm>
          <a:noFill/>
        </p:spPr>
        <p:txBody>
          <a:bodyPr/>
          <a:lstStyle/>
          <a:p>
            <a:pPr marL="0" indent="0" eaLnBrk="1" hangingPunct="1">
              <a:lnSpc>
                <a:spcPct val="100000"/>
              </a:lnSpc>
              <a:buFont typeface="Wingdings" pitchFamily="2" charset="2"/>
              <a:buNone/>
            </a:pPr>
            <a:r>
              <a:rPr lang="en-US" sz="2400" b="1" dirty="0" smtClean="0"/>
              <a:t>EVENTS:</a:t>
            </a:r>
            <a:r>
              <a:rPr lang="en-US" sz="2400" dirty="0" smtClean="0"/>
              <a:t>  </a:t>
            </a:r>
            <a:br>
              <a:rPr lang="en-US" sz="2400" dirty="0" smtClean="0"/>
            </a:br>
            <a:r>
              <a:rPr lang="en-US" sz="2400" dirty="0" smtClean="0"/>
              <a:t>Price of gas rises AND </a:t>
            </a:r>
            <a:br>
              <a:rPr lang="en-US" sz="2400" dirty="0" smtClean="0"/>
            </a:br>
            <a:r>
              <a:rPr lang="en-US" sz="2400" dirty="0" smtClean="0"/>
              <a:t>new technology reduces production costs</a:t>
            </a:r>
          </a:p>
        </p:txBody>
      </p:sp>
      <p:sp>
        <p:nvSpPr>
          <p:cNvPr id="212013" name="Text Box 45"/>
          <p:cNvSpPr txBox="1">
            <a:spLocks noChangeArrowheads="1"/>
          </p:cNvSpPr>
          <p:nvPr/>
        </p:nvSpPr>
        <p:spPr bwMode="auto">
          <a:xfrm>
            <a:off x="438150" y="2516188"/>
            <a:ext cx="3289300" cy="842962"/>
          </a:xfrm>
          <a:prstGeom prst="rect">
            <a:avLst/>
          </a:prstGeom>
          <a:noFill/>
          <a:ln w="9525">
            <a:noFill/>
            <a:miter lim="800000"/>
            <a:headEnd/>
            <a:tailEnd/>
          </a:ln>
        </p:spPr>
        <p:txBody>
          <a:bodyPr>
            <a:spAutoFit/>
          </a:bodyPr>
          <a:lstStyle/>
          <a:p>
            <a:pPr>
              <a:spcBef>
                <a:spcPct val="5000"/>
              </a:spcBef>
              <a:buClr>
                <a:srgbClr val="00B85C"/>
              </a:buClr>
              <a:buSzPct val="120000"/>
              <a:buFont typeface="Wingdings" pitchFamily="2" charset="2"/>
              <a:buNone/>
            </a:pPr>
            <a:r>
              <a:rPr lang="en-US" sz="2300" b="1">
                <a:cs typeface="Arial" charset="0"/>
              </a:rPr>
              <a:t>STEP 1:  </a:t>
            </a:r>
          </a:p>
          <a:p>
            <a:pPr>
              <a:spcBef>
                <a:spcPct val="5000"/>
              </a:spcBef>
              <a:buClr>
                <a:srgbClr val="00B85C"/>
              </a:buClr>
              <a:buSzPct val="120000"/>
              <a:buFont typeface="Wingdings" pitchFamily="2" charset="2"/>
              <a:buNone/>
            </a:pPr>
            <a:r>
              <a:rPr lang="en-US" sz="2500">
                <a:cs typeface="Arial" charset="0"/>
              </a:rPr>
              <a:t>Both curves shift.</a:t>
            </a:r>
          </a:p>
        </p:txBody>
      </p:sp>
      <p:sp>
        <p:nvSpPr>
          <p:cNvPr id="212014" name="Text Box 46"/>
          <p:cNvSpPr txBox="1">
            <a:spLocks noChangeArrowheads="1"/>
          </p:cNvSpPr>
          <p:nvPr/>
        </p:nvSpPr>
        <p:spPr bwMode="auto">
          <a:xfrm>
            <a:off x="446088" y="3435350"/>
            <a:ext cx="3200400" cy="984250"/>
          </a:xfrm>
          <a:prstGeom prst="rect">
            <a:avLst/>
          </a:prstGeom>
          <a:noFill/>
          <a:ln w="9525">
            <a:noFill/>
            <a:miter lim="800000"/>
            <a:headEnd/>
            <a:tailEnd/>
          </a:ln>
        </p:spPr>
        <p:txBody>
          <a:bodyPr/>
          <a:lstStyle/>
          <a:p>
            <a:pPr>
              <a:spcBef>
                <a:spcPct val="5000"/>
              </a:spcBef>
              <a:buClr>
                <a:srgbClr val="00B85C"/>
              </a:buClr>
              <a:buSzPct val="120000"/>
              <a:buFont typeface="Wingdings" pitchFamily="2" charset="2"/>
              <a:buNone/>
            </a:pPr>
            <a:r>
              <a:rPr lang="en-US" sz="2300" b="1">
                <a:cs typeface="Arial" charset="0"/>
              </a:rPr>
              <a:t>STEP 2:  </a:t>
            </a:r>
          </a:p>
          <a:p>
            <a:pPr>
              <a:spcBef>
                <a:spcPct val="5000"/>
              </a:spcBef>
              <a:buClr>
                <a:srgbClr val="00B85C"/>
              </a:buClr>
              <a:buSzPct val="120000"/>
              <a:buFont typeface="Wingdings" pitchFamily="2" charset="2"/>
              <a:buNone/>
            </a:pPr>
            <a:r>
              <a:rPr lang="en-US" sz="2500">
                <a:cs typeface="Arial" charset="0"/>
              </a:rPr>
              <a:t>Both shift </a:t>
            </a:r>
            <a:r>
              <a:rPr lang="en-US" sz="2500" u="sng">
                <a:cs typeface="Arial" charset="0"/>
              </a:rPr>
              <a:t>to the right</a:t>
            </a:r>
            <a:r>
              <a:rPr lang="en-US" sz="2500">
                <a:cs typeface="Arial" charset="0"/>
              </a:rPr>
              <a:t>. </a:t>
            </a:r>
          </a:p>
        </p:txBody>
      </p:sp>
      <p:sp>
        <p:nvSpPr>
          <p:cNvPr id="212015" name="Text Box 47"/>
          <p:cNvSpPr txBox="1">
            <a:spLocks noChangeArrowheads="1"/>
          </p:cNvSpPr>
          <p:nvPr/>
        </p:nvSpPr>
        <p:spPr bwMode="auto">
          <a:xfrm>
            <a:off x="454025" y="4343400"/>
            <a:ext cx="4360863" cy="2084388"/>
          </a:xfrm>
          <a:prstGeom prst="rect">
            <a:avLst/>
          </a:prstGeom>
          <a:noFill/>
          <a:ln w="9525">
            <a:noFill/>
            <a:miter lim="800000"/>
            <a:headEnd/>
            <a:tailEnd/>
          </a:ln>
        </p:spPr>
        <p:txBody>
          <a:bodyPr/>
          <a:lstStyle/>
          <a:p>
            <a:pPr>
              <a:spcBef>
                <a:spcPct val="5000"/>
              </a:spcBef>
              <a:buClr>
                <a:srgbClr val="00B85C"/>
              </a:buClr>
              <a:buSzPct val="120000"/>
              <a:buFont typeface="Wingdings" pitchFamily="2" charset="2"/>
              <a:buNone/>
            </a:pPr>
            <a:r>
              <a:rPr lang="en-US" sz="2300" b="1">
                <a:cs typeface="Arial" charset="0"/>
              </a:rPr>
              <a:t>STEP 3:  </a:t>
            </a:r>
          </a:p>
          <a:p>
            <a:pPr>
              <a:spcBef>
                <a:spcPct val="5000"/>
              </a:spcBef>
              <a:buClr>
                <a:srgbClr val="00B85C"/>
              </a:buClr>
              <a:buSzPct val="120000"/>
              <a:buFont typeface="Wingdings" pitchFamily="2" charset="2"/>
              <a:buNone/>
            </a:pPr>
            <a:r>
              <a:rPr lang="en-US" sz="2500" b="1" i="1">
                <a:cs typeface="Arial" charset="0"/>
              </a:rPr>
              <a:t>Q</a:t>
            </a:r>
            <a:r>
              <a:rPr lang="en-US" sz="2500">
                <a:cs typeface="Arial" charset="0"/>
              </a:rPr>
              <a:t> rises, but effect </a:t>
            </a:r>
            <a:br>
              <a:rPr lang="en-US" sz="2500">
                <a:cs typeface="Arial" charset="0"/>
              </a:rPr>
            </a:br>
            <a:r>
              <a:rPr lang="en-US" sz="2500">
                <a:cs typeface="Arial" charset="0"/>
              </a:rPr>
              <a:t>on </a:t>
            </a:r>
            <a:r>
              <a:rPr lang="en-US" sz="2500" b="1" i="1">
                <a:cs typeface="Arial" charset="0"/>
              </a:rPr>
              <a:t>P</a:t>
            </a:r>
            <a:r>
              <a:rPr lang="en-US" sz="2500">
                <a:cs typeface="Arial" charset="0"/>
              </a:rPr>
              <a:t> is ambiguous: </a:t>
            </a:r>
          </a:p>
          <a:p>
            <a:pPr>
              <a:spcBef>
                <a:spcPct val="5000"/>
              </a:spcBef>
              <a:buClr>
                <a:srgbClr val="00B85C"/>
              </a:buClr>
              <a:buSzPct val="120000"/>
              <a:buFont typeface="Wingdings" pitchFamily="2" charset="2"/>
              <a:buNone/>
            </a:pPr>
            <a:r>
              <a:rPr lang="en-US" sz="2500">
                <a:cs typeface="Arial" charset="0"/>
              </a:rPr>
              <a:t>If demand increases more than supply, </a:t>
            </a:r>
            <a:r>
              <a:rPr lang="en-US" sz="2500" b="1" i="1">
                <a:cs typeface="Arial" charset="0"/>
              </a:rPr>
              <a:t>P</a:t>
            </a:r>
            <a:r>
              <a:rPr lang="en-US" sz="2500">
                <a:cs typeface="Arial" charset="0"/>
              </a:rPr>
              <a:t> rises.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012">
                                            <p:txEl>
                                              <p:pRg st="0" end="0"/>
                                            </p:txEl>
                                          </p:spTgt>
                                        </p:tgtEl>
                                        <p:attrNameLst>
                                          <p:attrName>style.visibility</p:attrName>
                                        </p:attrNameLst>
                                      </p:cBhvr>
                                      <p:to>
                                        <p:strVal val="visible"/>
                                      </p:to>
                                    </p:set>
                                    <p:animEffect transition="in" filter="wipe(left)">
                                      <p:cBhvr>
                                        <p:cTn id="7" dur="500"/>
                                        <p:tgtEl>
                                          <p:spTgt spid="212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013">
                                            <p:txEl>
                                              <p:pRg st="0" end="0"/>
                                            </p:txEl>
                                          </p:spTgt>
                                        </p:tgtEl>
                                        <p:attrNameLst>
                                          <p:attrName>style.visibility</p:attrName>
                                        </p:attrNameLst>
                                      </p:cBhvr>
                                      <p:to>
                                        <p:strVal val="visible"/>
                                      </p:to>
                                    </p:set>
                                    <p:animEffect transition="in" filter="wipe(left)">
                                      <p:cBhvr>
                                        <p:cTn id="12" dur="500"/>
                                        <p:tgtEl>
                                          <p:spTgt spid="212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013">
                                            <p:txEl>
                                              <p:pRg st="1" end="1"/>
                                            </p:txEl>
                                          </p:spTgt>
                                        </p:tgtEl>
                                        <p:attrNameLst>
                                          <p:attrName>style.visibility</p:attrName>
                                        </p:attrNameLst>
                                      </p:cBhvr>
                                      <p:to>
                                        <p:strVal val="visible"/>
                                      </p:to>
                                    </p:set>
                                    <p:animEffect transition="in" filter="wipe(left)">
                                      <p:cBhvr>
                                        <p:cTn id="17" dur="500"/>
                                        <p:tgtEl>
                                          <p:spTgt spid="2120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2014"/>
                                        </p:tgtEl>
                                        <p:attrNameLst>
                                          <p:attrName>style.visibility</p:attrName>
                                        </p:attrNameLst>
                                      </p:cBhvr>
                                      <p:to>
                                        <p:strVal val="visible"/>
                                      </p:to>
                                    </p:set>
                                    <p:animEffect transition="in" filter="wipe(left)">
                                      <p:cBhvr>
                                        <p:cTn id="22" dur="500"/>
                                        <p:tgtEl>
                                          <p:spTgt spid="212014"/>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212002"/>
                                        </p:tgtEl>
                                        <p:attrNameLst>
                                          <p:attrName>style.visibility</p:attrName>
                                        </p:attrNameLst>
                                      </p:cBhvr>
                                      <p:to>
                                        <p:strVal val="visible"/>
                                      </p:to>
                                    </p:set>
                                    <p:anim calcmode="lin" valueType="num">
                                      <p:cBhvr>
                                        <p:cTn id="27" dur="500" fill="hold"/>
                                        <p:tgtEl>
                                          <p:spTgt spid="212002"/>
                                        </p:tgtEl>
                                        <p:attrNameLst>
                                          <p:attrName>ppt_x</p:attrName>
                                        </p:attrNameLst>
                                      </p:cBhvr>
                                      <p:tavLst>
                                        <p:tav tm="0">
                                          <p:val>
                                            <p:strVal val="#ppt_x-#ppt_w/2"/>
                                          </p:val>
                                        </p:tav>
                                        <p:tav tm="100000">
                                          <p:val>
                                            <p:strVal val="#ppt_x"/>
                                          </p:val>
                                        </p:tav>
                                      </p:tavLst>
                                    </p:anim>
                                    <p:anim calcmode="lin" valueType="num">
                                      <p:cBhvr>
                                        <p:cTn id="28" dur="500" fill="hold"/>
                                        <p:tgtEl>
                                          <p:spTgt spid="212002"/>
                                        </p:tgtEl>
                                        <p:attrNameLst>
                                          <p:attrName>ppt_y</p:attrName>
                                        </p:attrNameLst>
                                      </p:cBhvr>
                                      <p:tavLst>
                                        <p:tav tm="0">
                                          <p:val>
                                            <p:strVal val="#ppt_y"/>
                                          </p:val>
                                        </p:tav>
                                        <p:tav tm="100000">
                                          <p:val>
                                            <p:strVal val="#ppt_y"/>
                                          </p:val>
                                        </p:tav>
                                      </p:tavLst>
                                    </p:anim>
                                    <p:anim calcmode="lin" valueType="num">
                                      <p:cBhvr>
                                        <p:cTn id="29" dur="500" fill="hold"/>
                                        <p:tgtEl>
                                          <p:spTgt spid="212002"/>
                                        </p:tgtEl>
                                        <p:attrNameLst>
                                          <p:attrName>ppt_w</p:attrName>
                                        </p:attrNameLst>
                                      </p:cBhvr>
                                      <p:tavLst>
                                        <p:tav tm="0">
                                          <p:val>
                                            <p:fltVal val="0"/>
                                          </p:val>
                                        </p:tav>
                                        <p:tav tm="100000">
                                          <p:val>
                                            <p:strVal val="#ppt_w"/>
                                          </p:val>
                                        </p:tav>
                                      </p:tavLst>
                                    </p:anim>
                                    <p:anim calcmode="lin" valueType="num">
                                      <p:cBhvr>
                                        <p:cTn id="30" dur="500" fill="hold"/>
                                        <p:tgtEl>
                                          <p:spTgt spid="212002"/>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8" presetClass="entr" presetSubtype="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12003"/>
                                        </p:tgtEl>
                                        <p:attrNameLst>
                                          <p:attrName>style.visibility</p:attrName>
                                        </p:attrNameLst>
                                      </p:cBhvr>
                                      <p:to>
                                        <p:strVal val="visible"/>
                                      </p:to>
                                    </p:set>
                                    <p:anim calcmode="lin" valueType="num">
                                      <p:cBhvr>
                                        <p:cTn id="39" dur="500" fill="hold"/>
                                        <p:tgtEl>
                                          <p:spTgt spid="212003"/>
                                        </p:tgtEl>
                                        <p:attrNameLst>
                                          <p:attrName>ppt_x</p:attrName>
                                        </p:attrNameLst>
                                      </p:cBhvr>
                                      <p:tavLst>
                                        <p:tav tm="0">
                                          <p:val>
                                            <p:strVal val="#ppt_x-#ppt_w/2"/>
                                          </p:val>
                                        </p:tav>
                                        <p:tav tm="100000">
                                          <p:val>
                                            <p:strVal val="#ppt_x"/>
                                          </p:val>
                                        </p:tav>
                                      </p:tavLst>
                                    </p:anim>
                                    <p:anim calcmode="lin" valueType="num">
                                      <p:cBhvr>
                                        <p:cTn id="40" dur="500" fill="hold"/>
                                        <p:tgtEl>
                                          <p:spTgt spid="212003"/>
                                        </p:tgtEl>
                                        <p:attrNameLst>
                                          <p:attrName>ppt_y</p:attrName>
                                        </p:attrNameLst>
                                      </p:cBhvr>
                                      <p:tavLst>
                                        <p:tav tm="0">
                                          <p:val>
                                            <p:strVal val="#ppt_y"/>
                                          </p:val>
                                        </p:tav>
                                        <p:tav tm="100000">
                                          <p:val>
                                            <p:strVal val="#ppt_y"/>
                                          </p:val>
                                        </p:tav>
                                      </p:tavLst>
                                    </p:anim>
                                    <p:anim calcmode="lin" valueType="num">
                                      <p:cBhvr>
                                        <p:cTn id="41" dur="500" fill="hold"/>
                                        <p:tgtEl>
                                          <p:spTgt spid="212003"/>
                                        </p:tgtEl>
                                        <p:attrNameLst>
                                          <p:attrName>ppt_w</p:attrName>
                                        </p:attrNameLst>
                                      </p:cBhvr>
                                      <p:tavLst>
                                        <p:tav tm="0">
                                          <p:val>
                                            <p:fltVal val="0"/>
                                          </p:val>
                                        </p:tav>
                                        <p:tav tm="100000">
                                          <p:val>
                                            <p:strVal val="#ppt_w"/>
                                          </p:val>
                                        </p:tav>
                                      </p:tavLst>
                                    </p:anim>
                                    <p:anim calcmode="lin" valueType="num">
                                      <p:cBhvr>
                                        <p:cTn id="42" dur="500" fill="hold"/>
                                        <p:tgtEl>
                                          <p:spTgt spid="212003"/>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8" presetClass="entr" presetSubtype="1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2015">
                                            <p:txEl>
                                              <p:pRg st="0" end="0"/>
                                            </p:txEl>
                                          </p:spTgt>
                                        </p:tgtEl>
                                        <p:attrNameLst>
                                          <p:attrName>style.visibility</p:attrName>
                                        </p:attrNameLst>
                                      </p:cBhvr>
                                      <p:to>
                                        <p:strVal val="visible"/>
                                      </p:to>
                                    </p:set>
                                    <p:animEffect transition="in" filter="wipe(left)">
                                      <p:cBhvr>
                                        <p:cTn id="51" dur="500"/>
                                        <p:tgtEl>
                                          <p:spTgt spid="2120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2015">
                                            <p:txEl>
                                              <p:pRg st="1" end="1"/>
                                            </p:txEl>
                                          </p:spTgt>
                                        </p:tgtEl>
                                        <p:attrNameLst>
                                          <p:attrName>style.visibility</p:attrName>
                                        </p:attrNameLst>
                                      </p:cBhvr>
                                      <p:to>
                                        <p:strVal val="visible"/>
                                      </p:to>
                                    </p:set>
                                    <p:animEffect transition="in" filter="wipe(left)">
                                      <p:cBhvr>
                                        <p:cTn id="56" dur="500"/>
                                        <p:tgtEl>
                                          <p:spTgt spid="21201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2015">
                                            <p:txEl>
                                              <p:pRg st="2" end="2"/>
                                            </p:txEl>
                                          </p:spTgt>
                                        </p:tgtEl>
                                        <p:attrNameLst>
                                          <p:attrName>style.visibility</p:attrName>
                                        </p:attrNameLst>
                                      </p:cBhvr>
                                      <p:to>
                                        <p:strVal val="visible"/>
                                      </p:to>
                                    </p:set>
                                    <p:animEffect transition="in" filter="wipe(left)">
                                      <p:cBhvr>
                                        <p:cTn id="61" dur="500"/>
                                        <p:tgtEl>
                                          <p:spTgt spid="21201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strips(down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2" grpId="0" animBg="1"/>
      <p:bldP spid="212003" grpId="0" animBg="1"/>
      <p:bldP spid="212012" grpId="0" build="p" bldLvl="5"/>
      <p:bldP spid="212013" grpId="0" build="p"/>
      <p:bldP spid="212014" grpId="0"/>
      <p:bldP spid="2120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2"/>
          <p:cNvSpPr>
            <a:spLocks noGrp="1" noChangeArrowheads="1"/>
          </p:cNvSpPr>
          <p:nvPr>
            <p:ph type="title" idx="4294967295"/>
          </p:nvPr>
        </p:nvSpPr>
        <p:spPr>
          <a:xfrm>
            <a:off x="346075" y="163513"/>
            <a:ext cx="8351838" cy="1139825"/>
          </a:xfrm>
        </p:spPr>
        <p:txBody>
          <a:bodyPr/>
          <a:lstStyle/>
          <a:p>
            <a:pPr marL="2341563" indent="-2341563" algn="l" eaLnBrk="1" hangingPunct="1"/>
            <a:r>
              <a:rPr lang="en-US" sz="2800" dirty="0" smtClean="0"/>
              <a:t>EXAMPLE </a:t>
            </a:r>
            <a:r>
              <a:rPr lang="en-US" sz="3100" dirty="0" smtClean="0"/>
              <a:t>3</a:t>
            </a:r>
            <a:r>
              <a:rPr lang="en-US" sz="2800" dirty="0" smtClean="0"/>
              <a:t>:  </a:t>
            </a:r>
            <a:r>
              <a:rPr lang="en-US" sz="3100" dirty="0" smtClean="0"/>
              <a:t>A Shift in Both Supply </a:t>
            </a:r>
            <a:br>
              <a:rPr lang="en-US" sz="3100" dirty="0" smtClean="0"/>
            </a:br>
            <a:r>
              <a:rPr lang="en-US" sz="3100" dirty="0" smtClean="0"/>
              <a:t>and Demand</a:t>
            </a:r>
          </a:p>
        </p:txBody>
      </p:sp>
      <p:sp>
        <p:nvSpPr>
          <p:cNvPr id="61445" name="Rectangle 3"/>
          <p:cNvSpPr>
            <a:spLocks noGrp="1" noChangeArrowheads="1"/>
          </p:cNvSpPr>
          <p:nvPr>
            <p:ph type="body" idx="4294967295"/>
          </p:nvPr>
        </p:nvSpPr>
        <p:spPr>
          <a:xfrm>
            <a:off x="441325" y="2798763"/>
            <a:ext cx="2570163" cy="506412"/>
          </a:xfrm>
        </p:spPr>
        <p:txBody>
          <a:bodyPr/>
          <a:lstStyle/>
          <a:p>
            <a:pPr marL="0" indent="0" eaLnBrk="1" hangingPunct="1">
              <a:buFont typeface="Wingdings" pitchFamily="2" charset="2"/>
              <a:buNone/>
            </a:pPr>
            <a:r>
              <a:rPr lang="en-US" sz="2300" b="1" smtClean="0"/>
              <a:t>STEP 3</a:t>
            </a:r>
            <a:r>
              <a:rPr lang="en-US" sz="2500" smtClean="0"/>
              <a:t>, cont.</a:t>
            </a:r>
          </a:p>
        </p:txBody>
      </p:sp>
      <p:grpSp>
        <p:nvGrpSpPr>
          <p:cNvPr id="2" name="Group 4"/>
          <p:cNvGrpSpPr>
            <a:grpSpLocks/>
          </p:cNvGrpSpPr>
          <p:nvPr/>
        </p:nvGrpSpPr>
        <p:grpSpPr bwMode="auto">
          <a:xfrm>
            <a:off x="4094163" y="1179513"/>
            <a:ext cx="4422775" cy="4106862"/>
            <a:chOff x="2579" y="785"/>
            <a:chExt cx="2786" cy="2420"/>
          </a:xfrm>
        </p:grpSpPr>
        <p:grpSp>
          <p:nvGrpSpPr>
            <p:cNvPr id="3" name="Group 5"/>
            <p:cNvGrpSpPr>
              <a:grpSpLocks/>
            </p:cNvGrpSpPr>
            <p:nvPr/>
          </p:nvGrpSpPr>
          <p:grpSpPr bwMode="auto">
            <a:xfrm>
              <a:off x="2697" y="1037"/>
              <a:ext cx="2409" cy="2049"/>
              <a:chOff x="1098" y="1361"/>
              <a:chExt cx="2116" cy="2027"/>
            </a:xfrm>
          </p:grpSpPr>
          <p:sp>
            <p:nvSpPr>
              <p:cNvPr id="61479"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61480"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61477"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61478"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4524375" y="1957388"/>
            <a:ext cx="2486025" cy="2901950"/>
            <a:chOff x="2850" y="1233"/>
            <a:chExt cx="1566" cy="1828"/>
          </a:xfrm>
        </p:grpSpPr>
        <p:sp>
          <p:nvSpPr>
            <p:cNvPr id="61474"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61475"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5" name="Group 13"/>
          <p:cNvGrpSpPr>
            <a:grpSpLocks/>
          </p:cNvGrpSpPr>
          <p:nvPr/>
        </p:nvGrpSpPr>
        <p:grpSpPr bwMode="auto">
          <a:xfrm>
            <a:off x="4868863" y="1625600"/>
            <a:ext cx="1933575" cy="2901950"/>
            <a:chOff x="3067" y="1024"/>
            <a:chExt cx="1218" cy="1828"/>
          </a:xfrm>
        </p:grpSpPr>
        <p:sp>
          <p:nvSpPr>
            <p:cNvPr id="61472"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61473"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6" name="Group 16"/>
          <p:cNvGrpSpPr>
            <a:grpSpLocks/>
          </p:cNvGrpSpPr>
          <p:nvPr/>
        </p:nvGrpSpPr>
        <p:grpSpPr bwMode="auto">
          <a:xfrm>
            <a:off x="3783013" y="3136900"/>
            <a:ext cx="2060575" cy="2327275"/>
            <a:chOff x="2383" y="1976"/>
            <a:chExt cx="1298" cy="1466"/>
          </a:xfrm>
        </p:grpSpPr>
        <p:sp>
          <p:nvSpPr>
            <p:cNvPr id="61467"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61468"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61469"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61470"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61471" name="Text Box 21"/>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7" name="Group 22"/>
          <p:cNvGrpSpPr>
            <a:grpSpLocks/>
          </p:cNvGrpSpPr>
          <p:nvPr/>
        </p:nvGrpSpPr>
        <p:grpSpPr bwMode="auto">
          <a:xfrm>
            <a:off x="6043613" y="1633538"/>
            <a:ext cx="1933575" cy="2901950"/>
            <a:chOff x="3520" y="1029"/>
            <a:chExt cx="1218" cy="1828"/>
          </a:xfrm>
        </p:grpSpPr>
        <p:sp>
          <p:nvSpPr>
            <p:cNvPr id="61465" name="Line 23"/>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61466" name="Text Box 24"/>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grpSp>
        <p:nvGrpSpPr>
          <p:cNvPr id="8" name="Group 25"/>
          <p:cNvGrpSpPr>
            <a:grpSpLocks/>
          </p:cNvGrpSpPr>
          <p:nvPr/>
        </p:nvGrpSpPr>
        <p:grpSpPr bwMode="auto">
          <a:xfrm>
            <a:off x="5210175" y="1854200"/>
            <a:ext cx="2486025" cy="2901950"/>
            <a:chOff x="3569" y="1168"/>
            <a:chExt cx="1566" cy="1828"/>
          </a:xfrm>
        </p:grpSpPr>
        <p:sp>
          <p:nvSpPr>
            <p:cNvPr id="61463" name="Line 26"/>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61464" name="Text Box 27"/>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216092" name="Line 28"/>
          <p:cNvSpPr>
            <a:spLocks noChangeShapeType="1"/>
          </p:cNvSpPr>
          <p:nvPr/>
        </p:nvSpPr>
        <p:spPr bwMode="auto">
          <a:xfrm>
            <a:off x="6332538" y="2192338"/>
            <a:ext cx="1068387" cy="0"/>
          </a:xfrm>
          <a:prstGeom prst="line">
            <a:avLst/>
          </a:prstGeom>
          <a:noFill/>
          <a:ln w="57150">
            <a:solidFill>
              <a:srgbClr val="A50021"/>
            </a:solidFill>
            <a:round/>
            <a:headEnd/>
            <a:tailEnd type="triangle" w="lg" len="med"/>
          </a:ln>
        </p:spPr>
        <p:txBody>
          <a:bodyPr/>
          <a:lstStyle/>
          <a:p>
            <a:endParaRPr lang="en-US"/>
          </a:p>
        </p:txBody>
      </p:sp>
      <p:sp>
        <p:nvSpPr>
          <p:cNvPr id="216093" name="Line 29"/>
          <p:cNvSpPr>
            <a:spLocks noChangeShapeType="1"/>
          </p:cNvSpPr>
          <p:nvPr/>
        </p:nvSpPr>
        <p:spPr bwMode="auto">
          <a:xfrm>
            <a:off x="4781550" y="2190750"/>
            <a:ext cx="646113" cy="0"/>
          </a:xfrm>
          <a:prstGeom prst="line">
            <a:avLst/>
          </a:prstGeom>
          <a:noFill/>
          <a:ln w="57150">
            <a:solidFill>
              <a:srgbClr val="A50021"/>
            </a:solidFill>
            <a:round/>
            <a:headEnd/>
            <a:tailEnd type="triangle" w="lg" len="med"/>
          </a:ln>
        </p:spPr>
        <p:txBody>
          <a:bodyPr/>
          <a:lstStyle/>
          <a:p>
            <a:endParaRPr lang="en-US"/>
          </a:p>
        </p:txBody>
      </p:sp>
      <p:grpSp>
        <p:nvGrpSpPr>
          <p:cNvPr id="9" name="Group 38"/>
          <p:cNvGrpSpPr>
            <a:grpSpLocks/>
          </p:cNvGrpSpPr>
          <p:nvPr/>
        </p:nvGrpSpPr>
        <p:grpSpPr bwMode="auto">
          <a:xfrm>
            <a:off x="3654425" y="3532188"/>
            <a:ext cx="3197225" cy="1939925"/>
            <a:chOff x="2302" y="2225"/>
            <a:chExt cx="2014" cy="1222"/>
          </a:xfrm>
        </p:grpSpPr>
        <p:sp>
          <p:nvSpPr>
            <p:cNvPr id="61457" name="Text Box 31"/>
            <p:cNvSpPr txBox="1">
              <a:spLocks noChangeArrowheads="1"/>
            </p:cNvSpPr>
            <p:nvPr/>
          </p:nvSpPr>
          <p:spPr bwMode="auto">
            <a:xfrm>
              <a:off x="2302" y="2280"/>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61458" name="Oval 32"/>
            <p:cNvSpPr>
              <a:spLocks noChangeArrowheads="1"/>
            </p:cNvSpPr>
            <p:nvPr/>
          </p:nvSpPr>
          <p:spPr bwMode="auto">
            <a:xfrm>
              <a:off x="4116" y="222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61459" name="Line 33"/>
            <p:cNvSpPr>
              <a:spLocks noChangeShapeType="1"/>
            </p:cNvSpPr>
            <p:nvPr/>
          </p:nvSpPr>
          <p:spPr bwMode="auto">
            <a:xfrm>
              <a:off x="2699" y="2274"/>
              <a:ext cx="1459" cy="0"/>
            </a:xfrm>
            <a:prstGeom prst="line">
              <a:avLst/>
            </a:prstGeom>
            <a:noFill/>
            <a:ln w="9525">
              <a:solidFill>
                <a:schemeClr val="tx1"/>
              </a:solidFill>
              <a:prstDash val="lgDash"/>
              <a:round/>
              <a:headEnd/>
              <a:tailEnd/>
            </a:ln>
          </p:spPr>
          <p:txBody>
            <a:bodyPr/>
            <a:lstStyle/>
            <a:p>
              <a:endParaRPr lang="en-US"/>
            </a:p>
          </p:txBody>
        </p:sp>
        <p:sp>
          <p:nvSpPr>
            <p:cNvPr id="61460" name="Line 34"/>
            <p:cNvSpPr>
              <a:spLocks noChangeShapeType="1"/>
            </p:cNvSpPr>
            <p:nvPr/>
          </p:nvSpPr>
          <p:spPr bwMode="auto">
            <a:xfrm flipH="1">
              <a:off x="4163" y="2274"/>
              <a:ext cx="0" cy="926"/>
            </a:xfrm>
            <a:prstGeom prst="line">
              <a:avLst/>
            </a:prstGeom>
            <a:noFill/>
            <a:ln w="9525">
              <a:solidFill>
                <a:schemeClr val="tx1"/>
              </a:solidFill>
              <a:prstDash val="lgDash"/>
              <a:round/>
              <a:headEnd/>
              <a:tailEnd/>
            </a:ln>
          </p:spPr>
          <p:txBody>
            <a:bodyPr/>
            <a:lstStyle/>
            <a:p>
              <a:endParaRPr lang="en-US"/>
            </a:p>
          </p:txBody>
        </p:sp>
        <p:sp>
          <p:nvSpPr>
            <p:cNvPr id="61461" name="Text Box 35"/>
            <p:cNvSpPr txBox="1">
              <a:spLocks noChangeArrowheads="1"/>
            </p:cNvSpPr>
            <p:nvPr/>
          </p:nvSpPr>
          <p:spPr bwMode="auto">
            <a:xfrm>
              <a:off x="4008"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61462" name="Line 36"/>
            <p:cNvSpPr>
              <a:spLocks noChangeShapeType="1"/>
            </p:cNvSpPr>
            <p:nvPr/>
          </p:nvSpPr>
          <p:spPr bwMode="auto">
            <a:xfrm flipH="1">
              <a:off x="2519" y="2278"/>
              <a:ext cx="155" cy="78"/>
            </a:xfrm>
            <a:prstGeom prst="line">
              <a:avLst/>
            </a:prstGeom>
            <a:noFill/>
            <a:ln w="9525">
              <a:solidFill>
                <a:schemeClr val="tx1"/>
              </a:solidFill>
              <a:round/>
              <a:headEnd/>
              <a:tailEnd/>
            </a:ln>
          </p:spPr>
          <p:txBody>
            <a:bodyPr/>
            <a:lstStyle/>
            <a:p>
              <a:endParaRPr lang="en-US"/>
            </a:p>
          </p:txBody>
        </p:sp>
      </p:grpSp>
      <p:sp>
        <p:nvSpPr>
          <p:cNvPr id="61455" name="Rectangle 37"/>
          <p:cNvSpPr>
            <a:spLocks noChangeArrowheads="1"/>
          </p:cNvSpPr>
          <p:nvPr/>
        </p:nvSpPr>
        <p:spPr bwMode="auto">
          <a:xfrm>
            <a:off x="433388" y="944563"/>
            <a:ext cx="3714750" cy="1641475"/>
          </a:xfrm>
          <a:prstGeom prst="rect">
            <a:avLst/>
          </a:prstGeom>
          <a:noFill/>
          <a:ln w="9525">
            <a:noFill/>
            <a:miter lim="800000"/>
            <a:headEnd/>
            <a:tailEnd/>
          </a:ln>
        </p:spPr>
        <p:txBody>
          <a:bodyPr/>
          <a:lstStyle/>
          <a:p>
            <a:pPr>
              <a:spcBef>
                <a:spcPct val="45000"/>
              </a:spcBef>
              <a:buClr>
                <a:srgbClr val="00B85C"/>
              </a:buClr>
              <a:buSzPct val="120000"/>
              <a:buFont typeface="Wingdings" pitchFamily="2" charset="2"/>
              <a:buNone/>
            </a:pPr>
            <a:r>
              <a:rPr lang="en-US" sz="2400" b="1">
                <a:cs typeface="Arial" charset="0"/>
              </a:rPr>
              <a:t>EVENTS:</a:t>
            </a:r>
            <a:r>
              <a:rPr lang="en-US" sz="2400">
                <a:cs typeface="Arial" charset="0"/>
              </a:rPr>
              <a:t>  </a:t>
            </a:r>
            <a:br>
              <a:rPr lang="en-US" sz="2400">
                <a:cs typeface="Arial" charset="0"/>
              </a:rPr>
            </a:br>
            <a:r>
              <a:rPr lang="en-US" sz="2400">
                <a:cs typeface="Arial" charset="0"/>
              </a:rPr>
              <a:t>price of gas rises AND </a:t>
            </a:r>
            <a:br>
              <a:rPr lang="en-US" sz="2400">
                <a:cs typeface="Arial" charset="0"/>
              </a:rPr>
            </a:br>
            <a:r>
              <a:rPr lang="en-US" sz="2400">
                <a:cs typeface="Arial" charset="0"/>
              </a:rPr>
              <a:t>new technology reduces production costs</a:t>
            </a:r>
          </a:p>
        </p:txBody>
      </p:sp>
      <p:sp>
        <p:nvSpPr>
          <p:cNvPr id="216103" name="Rectangle 39"/>
          <p:cNvSpPr>
            <a:spLocks noChangeArrowheads="1"/>
          </p:cNvSpPr>
          <p:nvPr/>
        </p:nvSpPr>
        <p:spPr bwMode="auto">
          <a:xfrm>
            <a:off x="544513" y="3279775"/>
            <a:ext cx="2543175" cy="1825625"/>
          </a:xfrm>
          <a:prstGeom prst="rect">
            <a:avLst/>
          </a:prstGeom>
          <a:noFill/>
          <a:ln w="9525">
            <a:noFill/>
            <a:miter lim="800000"/>
            <a:headEnd/>
            <a:tailEnd/>
          </a:ln>
        </p:spPr>
        <p:txBody>
          <a:bodyPr/>
          <a:lstStyle/>
          <a:p>
            <a:pPr>
              <a:lnSpc>
                <a:spcPct val="105000"/>
              </a:lnSpc>
              <a:spcBef>
                <a:spcPct val="20000"/>
              </a:spcBef>
              <a:buClr>
                <a:srgbClr val="00B85C"/>
              </a:buClr>
              <a:buSzPct val="120000"/>
              <a:buFont typeface="Wingdings" pitchFamily="2" charset="2"/>
              <a:buNone/>
            </a:pPr>
            <a:r>
              <a:rPr lang="en-US" sz="2500">
                <a:cs typeface="Arial" charset="0"/>
              </a:rPr>
              <a:t>But if supply increases more than demand, </a:t>
            </a:r>
            <a:br>
              <a:rPr lang="en-US" sz="2500">
                <a:cs typeface="Arial" charset="0"/>
              </a:rPr>
            </a:br>
            <a:r>
              <a:rPr lang="en-US" sz="2500" b="1" i="1">
                <a:cs typeface="Arial" charset="0"/>
              </a:rPr>
              <a:t>P</a:t>
            </a:r>
            <a:r>
              <a:rPr lang="en-US" sz="2500">
                <a:cs typeface="Arial" charset="0"/>
              </a:rPr>
              <a:t>  falls.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103">
                                            <p:txEl>
                                              <p:pRg st="0" end="0"/>
                                            </p:txEl>
                                          </p:spTgt>
                                        </p:tgtEl>
                                        <p:attrNameLst>
                                          <p:attrName>style.visibility</p:attrName>
                                        </p:attrNameLst>
                                      </p:cBhvr>
                                      <p:to>
                                        <p:strVal val="visible"/>
                                      </p:to>
                                    </p:set>
                                    <p:animEffect transition="in" filter="wipe(left)">
                                      <p:cBhvr>
                                        <p:cTn id="7" dur="500"/>
                                        <p:tgtEl>
                                          <p:spTgt spid="216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16092"/>
                                        </p:tgtEl>
                                        <p:attrNameLst>
                                          <p:attrName>style.visibility</p:attrName>
                                        </p:attrNameLst>
                                      </p:cBhvr>
                                      <p:to>
                                        <p:strVal val="visible"/>
                                      </p:to>
                                    </p:set>
                                    <p:anim calcmode="lin" valueType="num">
                                      <p:cBhvr>
                                        <p:cTn id="12" dur="500" fill="hold"/>
                                        <p:tgtEl>
                                          <p:spTgt spid="216092"/>
                                        </p:tgtEl>
                                        <p:attrNameLst>
                                          <p:attrName>ppt_x</p:attrName>
                                        </p:attrNameLst>
                                      </p:cBhvr>
                                      <p:tavLst>
                                        <p:tav tm="0">
                                          <p:val>
                                            <p:strVal val="#ppt_x-#ppt_w/2"/>
                                          </p:val>
                                        </p:tav>
                                        <p:tav tm="100000">
                                          <p:val>
                                            <p:strVal val="#ppt_x"/>
                                          </p:val>
                                        </p:tav>
                                      </p:tavLst>
                                    </p:anim>
                                    <p:anim calcmode="lin" valueType="num">
                                      <p:cBhvr>
                                        <p:cTn id="13" dur="500" fill="hold"/>
                                        <p:tgtEl>
                                          <p:spTgt spid="216092"/>
                                        </p:tgtEl>
                                        <p:attrNameLst>
                                          <p:attrName>ppt_y</p:attrName>
                                        </p:attrNameLst>
                                      </p:cBhvr>
                                      <p:tavLst>
                                        <p:tav tm="0">
                                          <p:val>
                                            <p:strVal val="#ppt_y"/>
                                          </p:val>
                                        </p:tav>
                                        <p:tav tm="100000">
                                          <p:val>
                                            <p:strVal val="#ppt_y"/>
                                          </p:val>
                                        </p:tav>
                                      </p:tavLst>
                                    </p:anim>
                                    <p:anim calcmode="lin" valueType="num">
                                      <p:cBhvr>
                                        <p:cTn id="14" dur="500" fill="hold"/>
                                        <p:tgtEl>
                                          <p:spTgt spid="216092"/>
                                        </p:tgtEl>
                                        <p:attrNameLst>
                                          <p:attrName>ppt_w</p:attrName>
                                        </p:attrNameLst>
                                      </p:cBhvr>
                                      <p:tavLst>
                                        <p:tav tm="0">
                                          <p:val>
                                            <p:fltVal val="0"/>
                                          </p:val>
                                        </p:tav>
                                        <p:tav tm="100000">
                                          <p:val>
                                            <p:strVal val="#ppt_w"/>
                                          </p:val>
                                        </p:tav>
                                      </p:tavLst>
                                    </p:anim>
                                    <p:anim calcmode="lin" valueType="num">
                                      <p:cBhvr>
                                        <p:cTn id="15" dur="500" fill="hold"/>
                                        <p:tgtEl>
                                          <p:spTgt spid="216092"/>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8" presetClass="entr" presetSubtype="1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216093"/>
                                        </p:tgtEl>
                                        <p:attrNameLst>
                                          <p:attrName>style.visibility</p:attrName>
                                        </p:attrNameLst>
                                      </p:cBhvr>
                                      <p:to>
                                        <p:strVal val="visible"/>
                                      </p:to>
                                    </p:set>
                                    <p:anim calcmode="lin" valueType="num">
                                      <p:cBhvr>
                                        <p:cTn id="24" dur="500" fill="hold"/>
                                        <p:tgtEl>
                                          <p:spTgt spid="216093"/>
                                        </p:tgtEl>
                                        <p:attrNameLst>
                                          <p:attrName>ppt_x</p:attrName>
                                        </p:attrNameLst>
                                      </p:cBhvr>
                                      <p:tavLst>
                                        <p:tav tm="0">
                                          <p:val>
                                            <p:strVal val="#ppt_x-#ppt_w/2"/>
                                          </p:val>
                                        </p:tav>
                                        <p:tav tm="100000">
                                          <p:val>
                                            <p:strVal val="#ppt_x"/>
                                          </p:val>
                                        </p:tav>
                                      </p:tavLst>
                                    </p:anim>
                                    <p:anim calcmode="lin" valueType="num">
                                      <p:cBhvr>
                                        <p:cTn id="25" dur="500" fill="hold"/>
                                        <p:tgtEl>
                                          <p:spTgt spid="216093"/>
                                        </p:tgtEl>
                                        <p:attrNameLst>
                                          <p:attrName>ppt_y</p:attrName>
                                        </p:attrNameLst>
                                      </p:cBhvr>
                                      <p:tavLst>
                                        <p:tav tm="0">
                                          <p:val>
                                            <p:strVal val="#ppt_y"/>
                                          </p:val>
                                        </p:tav>
                                        <p:tav tm="100000">
                                          <p:val>
                                            <p:strVal val="#ppt_y"/>
                                          </p:val>
                                        </p:tav>
                                      </p:tavLst>
                                    </p:anim>
                                    <p:anim calcmode="lin" valueType="num">
                                      <p:cBhvr>
                                        <p:cTn id="26" dur="500" fill="hold"/>
                                        <p:tgtEl>
                                          <p:spTgt spid="216093"/>
                                        </p:tgtEl>
                                        <p:attrNameLst>
                                          <p:attrName>ppt_w</p:attrName>
                                        </p:attrNameLst>
                                      </p:cBhvr>
                                      <p:tavLst>
                                        <p:tav tm="0">
                                          <p:val>
                                            <p:fltVal val="0"/>
                                          </p:val>
                                        </p:tav>
                                        <p:tav tm="100000">
                                          <p:val>
                                            <p:strVal val="#ppt_w"/>
                                          </p:val>
                                        </p:tav>
                                      </p:tavLst>
                                    </p:anim>
                                    <p:anim calcmode="lin" valueType="num">
                                      <p:cBhvr>
                                        <p:cTn id="27" dur="500" fill="hold"/>
                                        <p:tgtEl>
                                          <p:spTgt spid="216093"/>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92" grpId="0" animBg="1"/>
      <p:bldP spid="216093" grpId="0" animBg="1"/>
      <p:bldP spid="216103"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272394" name="Rectangle 10"/>
          <p:cNvSpPr>
            <a:spLocks noChangeArrowheads="1"/>
          </p:cNvSpPr>
          <p:nvPr/>
        </p:nvSpPr>
        <p:spPr bwMode="auto">
          <a:xfrm>
            <a:off x="633413" y="1462088"/>
            <a:ext cx="8229600" cy="4532312"/>
          </a:xfrm>
          <a:prstGeom prst="rect">
            <a:avLst/>
          </a:prstGeom>
          <a:noFill/>
          <a:ln w="9525">
            <a:noFill/>
            <a:miter lim="800000"/>
            <a:headEnd/>
            <a:tailEnd/>
          </a:ln>
        </p:spPr>
        <p:txBody>
          <a:bodyPr/>
          <a:lstStyle/>
          <a:p>
            <a:pPr>
              <a:lnSpc>
                <a:spcPct val="105000"/>
              </a:lnSpc>
              <a:spcBef>
                <a:spcPct val="50000"/>
              </a:spcBef>
              <a:buClr>
                <a:srgbClr val="003399"/>
              </a:buClr>
              <a:buSzPct val="120000"/>
              <a:buFont typeface="Wingdings" pitchFamily="2" charset="2"/>
              <a:buNone/>
            </a:pPr>
            <a:r>
              <a:rPr lang="en-US" sz="2700"/>
              <a:t>Use the three-step method to analyze the effects of each event on the equilibrium price and quantity of music downloads.  </a:t>
            </a:r>
          </a:p>
          <a:p>
            <a:pPr marL="1720850" lvl="1" indent="-1606550">
              <a:lnSpc>
                <a:spcPct val="105000"/>
              </a:lnSpc>
              <a:spcBef>
                <a:spcPct val="50000"/>
              </a:spcBef>
              <a:buClr>
                <a:srgbClr val="003399"/>
              </a:buClr>
              <a:buSzPct val="120000"/>
              <a:buFont typeface="Wingdings" pitchFamily="2" charset="2"/>
              <a:buNone/>
            </a:pPr>
            <a:r>
              <a:rPr lang="en-US" sz="2700"/>
              <a:t>Event A:  	A fall in the price of CDs</a:t>
            </a:r>
          </a:p>
          <a:p>
            <a:pPr marL="1720850" lvl="1" indent="-1606550">
              <a:lnSpc>
                <a:spcPct val="105000"/>
              </a:lnSpc>
              <a:spcBef>
                <a:spcPct val="50000"/>
              </a:spcBef>
              <a:buClr>
                <a:srgbClr val="003399"/>
              </a:buClr>
              <a:buSzPct val="120000"/>
              <a:buFont typeface="Wingdings" pitchFamily="2" charset="2"/>
              <a:buNone/>
            </a:pPr>
            <a:r>
              <a:rPr lang="en-US" sz="2700"/>
              <a:t>Event B:  	Sellers of music downloads negotiate a reduction in the royalties they must pay for each song they sell.  </a:t>
            </a:r>
          </a:p>
          <a:p>
            <a:pPr marL="1720850" lvl="1" indent="-1606550">
              <a:lnSpc>
                <a:spcPct val="105000"/>
              </a:lnSpc>
              <a:spcBef>
                <a:spcPct val="50000"/>
              </a:spcBef>
              <a:buClr>
                <a:srgbClr val="003399"/>
              </a:buClr>
              <a:buSzPct val="120000"/>
              <a:buFont typeface="Wingdings" pitchFamily="2" charset="2"/>
              <a:buNone/>
            </a:pPr>
            <a:r>
              <a:rPr lang="en-US" sz="2700"/>
              <a:t>Event C:  	Events A and B both occur. </a:t>
            </a:r>
          </a:p>
        </p:txBody>
      </p:sp>
      <p:sp>
        <p:nvSpPr>
          <p:cNvPr id="9"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Shifts in supply and demand</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2394">
                                            <p:txEl>
                                              <p:pRg st="1" end="1"/>
                                            </p:txEl>
                                          </p:spTgt>
                                        </p:tgtEl>
                                        <p:attrNameLst>
                                          <p:attrName>style.visibility</p:attrName>
                                        </p:attrNameLst>
                                      </p:cBhvr>
                                      <p:to>
                                        <p:strVal val="visible"/>
                                      </p:to>
                                    </p:set>
                                    <p:animEffect transition="in" filter="wipe(left)">
                                      <p:cBhvr>
                                        <p:cTn id="7" dur="500"/>
                                        <p:tgtEl>
                                          <p:spTgt spid="2723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2394">
                                            <p:txEl>
                                              <p:pRg st="2" end="2"/>
                                            </p:txEl>
                                          </p:spTgt>
                                        </p:tgtEl>
                                        <p:attrNameLst>
                                          <p:attrName>style.visibility</p:attrName>
                                        </p:attrNameLst>
                                      </p:cBhvr>
                                      <p:to>
                                        <p:strVal val="visible"/>
                                      </p:to>
                                    </p:set>
                                    <p:animEffect transition="in" filter="wipe(left)">
                                      <p:cBhvr>
                                        <p:cTn id="12" dur="500"/>
                                        <p:tgtEl>
                                          <p:spTgt spid="2723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2394">
                                            <p:txEl>
                                              <p:pRg st="3" end="3"/>
                                            </p:txEl>
                                          </p:spTgt>
                                        </p:tgtEl>
                                        <p:attrNameLst>
                                          <p:attrName>style.visibility</p:attrName>
                                        </p:attrNameLst>
                                      </p:cBhvr>
                                      <p:to>
                                        <p:strVal val="visible"/>
                                      </p:to>
                                    </p:set>
                                    <p:animEffect transition="in" filter="wipe(left)">
                                      <p:cBhvr>
                                        <p:cTn id="17" dur="500"/>
                                        <p:tgtEl>
                                          <p:spTgt spid="2723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274474" name="Rectangle 42"/>
          <p:cNvSpPr>
            <a:spLocks noChangeArrowheads="1"/>
          </p:cNvSpPr>
          <p:nvPr/>
        </p:nvSpPr>
        <p:spPr bwMode="auto">
          <a:xfrm>
            <a:off x="636588" y="2973388"/>
            <a:ext cx="2516187" cy="546100"/>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a:cs typeface="Arial" charset="0"/>
              </a:rPr>
              <a:t>2.	</a:t>
            </a:r>
            <a:r>
              <a:rPr lang="en-US" sz="2600" b="1" i="1">
                <a:cs typeface="Arial" charset="0"/>
              </a:rPr>
              <a:t>D</a:t>
            </a:r>
            <a:r>
              <a:rPr lang="en-US" sz="2600">
                <a:cs typeface="Arial" charset="0"/>
              </a:rPr>
              <a:t> shifts </a:t>
            </a:r>
            <a:r>
              <a:rPr lang="en-US" sz="2600" u="sng">
                <a:cs typeface="Arial" charset="0"/>
              </a:rPr>
              <a:t>left</a:t>
            </a:r>
          </a:p>
        </p:txBody>
      </p:sp>
      <p:grpSp>
        <p:nvGrpSpPr>
          <p:cNvPr id="3" name="Group 9"/>
          <p:cNvGrpSpPr>
            <a:grpSpLocks/>
          </p:cNvGrpSpPr>
          <p:nvPr/>
        </p:nvGrpSpPr>
        <p:grpSpPr bwMode="auto">
          <a:xfrm>
            <a:off x="4110038" y="2073275"/>
            <a:ext cx="4422775" cy="4106863"/>
            <a:chOff x="2579" y="785"/>
            <a:chExt cx="2786" cy="2420"/>
          </a:xfrm>
        </p:grpSpPr>
        <p:grpSp>
          <p:nvGrpSpPr>
            <p:cNvPr id="4" name="Group 10"/>
            <p:cNvGrpSpPr>
              <a:grpSpLocks/>
            </p:cNvGrpSpPr>
            <p:nvPr/>
          </p:nvGrpSpPr>
          <p:grpSpPr bwMode="auto">
            <a:xfrm>
              <a:off x="2697" y="1037"/>
              <a:ext cx="2409" cy="2049"/>
              <a:chOff x="1098" y="1361"/>
              <a:chExt cx="2116" cy="2027"/>
            </a:xfrm>
          </p:grpSpPr>
          <p:sp>
            <p:nvSpPr>
              <p:cNvPr id="63527"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63528"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63525" name="Text Box 13"/>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63526" name="Text Box 14"/>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5"/>
          <p:cNvGrpSpPr>
            <a:grpSpLocks/>
          </p:cNvGrpSpPr>
          <p:nvPr/>
        </p:nvGrpSpPr>
        <p:grpSpPr bwMode="auto">
          <a:xfrm>
            <a:off x="5565775" y="2906713"/>
            <a:ext cx="2486025" cy="2901950"/>
            <a:chOff x="2850" y="1233"/>
            <a:chExt cx="1566" cy="1828"/>
          </a:xfrm>
        </p:grpSpPr>
        <p:sp>
          <p:nvSpPr>
            <p:cNvPr id="63522"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63523"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6" name="Group 18"/>
          <p:cNvGrpSpPr>
            <a:grpSpLocks/>
          </p:cNvGrpSpPr>
          <p:nvPr/>
        </p:nvGrpSpPr>
        <p:grpSpPr bwMode="auto">
          <a:xfrm>
            <a:off x="4884738" y="2519363"/>
            <a:ext cx="1933575" cy="2901950"/>
            <a:chOff x="3067" y="1024"/>
            <a:chExt cx="1218" cy="1828"/>
          </a:xfrm>
        </p:grpSpPr>
        <p:sp>
          <p:nvSpPr>
            <p:cNvPr id="63520"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63521"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7" name="Group 21"/>
          <p:cNvGrpSpPr>
            <a:grpSpLocks/>
          </p:cNvGrpSpPr>
          <p:nvPr/>
        </p:nvGrpSpPr>
        <p:grpSpPr bwMode="auto">
          <a:xfrm>
            <a:off x="3800475" y="3321050"/>
            <a:ext cx="2489200" cy="3036888"/>
            <a:chOff x="2480" y="1625"/>
            <a:chExt cx="1568" cy="1913"/>
          </a:xfrm>
        </p:grpSpPr>
        <p:sp>
          <p:nvSpPr>
            <p:cNvPr id="63514" name="Text Box 22"/>
            <p:cNvSpPr txBox="1">
              <a:spLocks noChangeArrowheads="1"/>
            </p:cNvSpPr>
            <p:nvPr/>
          </p:nvSpPr>
          <p:spPr bwMode="auto">
            <a:xfrm>
              <a:off x="2480" y="1625"/>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63515"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8" name="Group 24"/>
            <p:cNvGrpSpPr>
              <a:grpSpLocks/>
            </p:cNvGrpSpPr>
            <p:nvPr/>
          </p:nvGrpSpPr>
          <p:grpSpPr bwMode="auto">
            <a:xfrm>
              <a:off x="2796" y="1737"/>
              <a:ext cx="1098" cy="1562"/>
              <a:chOff x="3068" y="1737"/>
              <a:chExt cx="826" cy="1117"/>
            </a:xfrm>
          </p:grpSpPr>
          <p:sp>
            <p:nvSpPr>
              <p:cNvPr id="63518"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63519"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63517" name="Text Box 27"/>
            <p:cNvSpPr txBox="1">
              <a:spLocks noChangeArrowheads="1"/>
            </p:cNvSpPr>
            <p:nvPr/>
          </p:nvSpPr>
          <p:spPr bwMode="auto">
            <a:xfrm>
              <a:off x="3740" y="3308"/>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9" name="Group 28"/>
          <p:cNvGrpSpPr>
            <a:grpSpLocks/>
          </p:cNvGrpSpPr>
          <p:nvPr/>
        </p:nvGrpSpPr>
        <p:grpSpPr bwMode="auto">
          <a:xfrm>
            <a:off x="4722813" y="2959100"/>
            <a:ext cx="2486025" cy="2901950"/>
            <a:chOff x="3569" y="1168"/>
            <a:chExt cx="1566" cy="1828"/>
          </a:xfrm>
        </p:grpSpPr>
        <p:sp>
          <p:nvSpPr>
            <p:cNvPr id="63512" name="Line 29"/>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63513" name="Text Box 30"/>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274463" name="Line 31"/>
          <p:cNvSpPr>
            <a:spLocks noChangeShapeType="1"/>
          </p:cNvSpPr>
          <p:nvPr/>
        </p:nvSpPr>
        <p:spPr bwMode="auto">
          <a:xfrm rot="10800000">
            <a:off x="5008563" y="3259138"/>
            <a:ext cx="782637" cy="0"/>
          </a:xfrm>
          <a:prstGeom prst="line">
            <a:avLst/>
          </a:prstGeom>
          <a:noFill/>
          <a:ln w="57150">
            <a:solidFill>
              <a:srgbClr val="A50021"/>
            </a:solidFill>
            <a:round/>
            <a:headEnd/>
            <a:tailEnd type="triangle" w="lg" len="med"/>
          </a:ln>
        </p:spPr>
        <p:txBody>
          <a:bodyPr/>
          <a:lstStyle/>
          <a:p>
            <a:endParaRPr lang="en-US"/>
          </a:p>
        </p:txBody>
      </p:sp>
      <p:sp>
        <p:nvSpPr>
          <p:cNvPr id="63501" name="Text Box 32"/>
          <p:cNvSpPr txBox="1">
            <a:spLocks noChangeArrowheads="1"/>
          </p:cNvSpPr>
          <p:nvPr/>
        </p:nvSpPr>
        <p:spPr bwMode="auto">
          <a:xfrm>
            <a:off x="4905375" y="1530350"/>
            <a:ext cx="2754313"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music downloads</a:t>
            </a:r>
          </a:p>
        </p:txBody>
      </p:sp>
      <p:grpSp>
        <p:nvGrpSpPr>
          <p:cNvPr id="10" name="Group 33"/>
          <p:cNvGrpSpPr>
            <a:grpSpLocks/>
          </p:cNvGrpSpPr>
          <p:nvPr/>
        </p:nvGrpSpPr>
        <p:grpSpPr bwMode="auto">
          <a:xfrm>
            <a:off x="3789363" y="3949700"/>
            <a:ext cx="2089150" cy="2414588"/>
            <a:chOff x="2473" y="2021"/>
            <a:chExt cx="1316" cy="1521"/>
          </a:xfrm>
        </p:grpSpPr>
        <p:grpSp>
          <p:nvGrpSpPr>
            <p:cNvPr id="11" name="Group 34"/>
            <p:cNvGrpSpPr>
              <a:grpSpLocks/>
            </p:cNvGrpSpPr>
            <p:nvPr/>
          </p:nvGrpSpPr>
          <p:grpSpPr bwMode="auto">
            <a:xfrm>
              <a:off x="2793" y="2135"/>
              <a:ext cx="862" cy="1166"/>
              <a:chOff x="3068" y="1737"/>
              <a:chExt cx="826" cy="1117"/>
            </a:xfrm>
          </p:grpSpPr>
          <p:sp>
            <p:nvSpPr>
              <p:cNvPr id="63510" name="Line 3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63511" name="Line 3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63507" name="Oval 37"/>
            <p:cNvSpPr>
              <a:spLocks noChangeArrowheads="1"/>
            </p:cNvSpPr>
            <p:nvPr/>
          </p:nvSpPr>
          <p:spPr bwMode="auto">
            <a:xfrm>
              <a:off x="3605" y="2097"/>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63508" name="Text Box 38"/>
            <p:cNvSpPr txBox="1">
              <a:spLocks noChangeArrowheads="1"/>
            </p:cNvSpPr>
            <p:nvPr/>
          </p:nvSpPr>
          <p:spPr bwMode="auto">
            <a:xfrm>
              <a:off x="2473" y="2021"/>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63509" name="Text Box 39"/>
            <p:cNvSpPr txBox="1">
              <a:spLocks noChangeArrowheads="1"/>
            </p:cNvSpPr>
            <p:nvPr/>
          </p:nvSpPr>
          <p:spPr bwMode="auto">
            <a:xfrm>
              <a:off x="3481" y="33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grpSp>
      <p:sp>
        <p:nvSpPr>
          <p:cNvPr id="274472" name="Rectangle 40"/>
          <p:cNvSpPr>
            <a:spLocks noChangeArrowheads="1"/>
          </p:cNvSpPr>
          <p:nvPr/>
        </p:nvSpPr>
        <p:spPr bwMode="auto">
          <a:xfrm>
            <a:off x="639763" y="2309813"/>
            <a:ext cx="3084512" cy="546100"/>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a:cs typeface="Arial" charset="0"/>
              </a:rPr>
              <a:t>1.	</a:t>
            </a:r>
            <a:r>
              <a:rPr lang="en-US" sz="2600" b="1" i="1">
                <a:cs typeface="Arial" charset="0"/>
              </a:rPr>
              <a:t>D</a:t>
            </a:r>
            <a:r>
              <a:rPr lang="en-US" sz="2600">
                <a:cs typeface="Arial" charset="0"/>
              </a:rPr>
              <a:t> curve shifts</a:t>
            </a:r>
          </a:p>
        </p:txBody>
      </p:sp>
      <p:sp>
        <p:nvSpPr>
          <p:cNvPr id="274476" name="Rectangle 44"/>
          <p:cNvSpPr>
            <a:spLocks noChangeArrowheads="1"/>
          </p:cNvSpPr>
          <p:nvPr/>
        </p:nvSpPr>
        <p:spPr bwMode="auto">
          <a:xfrm>
            <a:off x="642938" y="3616325"/>
            <a:ext cx="3084512" cy="960438"/>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a:cs typeface="Arial" charset="0"/>
              </a:rPr>
              <a:t>3.	</a:t>
            </a:r>
            <a:r>
              <a:rPr lang="en-US" sz="2600" b="1" i="1">
                <a:cs typeface="Arial" charset="0"/>
              </a:rPr>
              <a:t>P</a:t>
            </a:r>
            <a:r>
              <a:rPr lang="en-US" sz="2600">
                <a:cs typeface="Arial" charset="0"/>
              </a:rPr>
              <a:t> and </a:t>
            </a:r>
            <a:r>
              <a:rPr lang="en-US" sz="2600" b="1" i="1">
                <a:cs typeface="Arial" charset="0"/>
              </a:rPr>
              <a:t>Q</a:t>
            </a:r>
            <a:r>
              <a:rPr lang="en-US" sz="2600">
                <a:cs typeface="Arial" charset="0"/>
              </a:rPr>
              <a:t> both fall.</a:t>
            </a:r>
            <a:endParaRPr lang="en-US" sz="2600" u="sng">
              <a:cs typeface="Arial" charset="0"/>
            </a:endParaRPr>
          </a:p>
        </p:txBody>
      </p:sp>
      <p:sp>
        <p:nvSpPr>
          <p:cNvPr id="63505" name="Rectangle 45"/>
          <p:cNvSpPr>
            <a:spLocks noChangeArrowheads="1"/>
          </p:cNvSpPr>
          <p:nvPr/>
        </p:nvSpPr>
        <p:spPr bwMode="auto">
          <a:xfrm>
            <a:off x="661988" y="1711325"/>
            <a:ext cx="1376362" cy="544513"/>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500" b="1" u="sng">
                <a:cs typeface="Arial" charset="0"/>
              </a:rPr>
              <a:t>STEPS</a:t>
            </a:r>
            <a:endParaRPr lang="en-US" sz="2500" b="1">
              <a:cs typeface="Arial" charset="0"/>
            </a:endParaRPr>
          </a:p>
        </p:txBody>
      </p:sp>
      <p:sp>
        <p:nvSpPr>
          <p:cNvPr id="43"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4" name="TextBox 43"/>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46"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  Fall in price of CDs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72"/>
                                        </p:tgtEl>
                                        <p:attrNameLst>
                                          <p:attrName>style.visibility</p:attrName>
                                        </p:attrNameLst>
                                      </p:cBhvr>
                                      <p:to>
                                        <p:strVal val="visible"/>
                                      </p:to>
                                    </p:set>
                                    <p:animEffect transition="in" filter="wipe(left)">
                                      <p:cBhvr>
                                        <p:cTn id="7" dur="500"/>
                                        <p:tgtEl>
                                          <p:spTgt spid="2744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4474"/>
                                        </p:tgtEl>
                                        <p:attrNameLst>
                                          <p:attrName>style.visibility</p:attrName>
                                        </p:attrNameLst>
                                      </p:cBhvr>
                                      <p:to>
                                        <p:strVal val="visible"/>
                                      </p:to>
                                    </p:set>
                                    <p:animEffect transition="in" filter="wipe(left)">
                                      <p:cBhvr>
                                        <p:cTn id="12" dur="500"/>
                                        <p:tgtEl>
                                          <p:spTgt spid="274474"/>
                                        </p:tgtEl>
                                      </p:cBhvr>
                                    </p:animEffect>
                                  </p:childTnLst>
                                </p:cTn>
                              </p:par>
                            </p:childTnLst>
                          </p:cTn>
                        </p:par>
                        <p:par>
                          <p:cTn id="13" fill="hold">
                            <p:stCondLst>
                              <p:cond delay="500"/>
                            </p:stCondLst>
                            <p:childTnLst>
                              <p:par>
                                <p:cTn id="14" presetID="17" presetClass="entr" presetSubtype="2" fill="hold" grpId="0" nodeType="afterEffect">
                                  <p:stCondLst>
                                    <p:cond delay="0"/>
                                  </p:stCondLst>
                                  <p:childTnLst>
                                    <p:set>
                                      <p:cBhvr>
                                        <p:cTn id="15" dur="1" fill="hold">
                                          <p:stCondLst>
                                            <p:cond delay="0"/>
                                          </p:stCondLst>
                                        </p:cTn>
                                        <p:tgtEl>
                                          <p:spTgt spid="274463"/>
                                        </p:tgtEl>
                                        <p:attrNameLst>
                                          <p:attrName>style.visibility</p:attrName>
                                        </p:attrNameLst>
                                      </p:cBhvr>
                                      <p:to>
                                        <p:strVal val="visible"/>
                                      </p:to>
                                    </p:set>
                                    <p:anim calcmode="lin" valueType="num">
                                      <p:cBhvr>
                                        <p:cTn id="16" dur="500" fill="hold"/>
                                        <p:tgtEl>
                                          <p:spTgt spid="274463"/>
                                        </p:tgtEl>
                                        <p:attrNameLst>
                                          <p:attrName>ppt_x</p:attrName>
                                        </p:attrNameLst>
                                      </p:cBhvr>
                                      <p:tavLst>
                                        <p:tav tm="0">
                                          <p:val>
                                            <p:strVal val="#ppt_x+#ppt_w/2"/>
                                          </p:val>
                                        </p:tav>
                                        <p:tav tm="100000">
                                          <p:val>
                                            <p:strVal val="#ppt_x"/>
                                          </p:val>
                                        </p:tav>
                                      </p:tavLst>
                                    </p:anim>
                                    <p:anim calcmode="lin" valueType="num">
                                      <p:cBhvr>
                                        <p:cTn id="17" dur="500" fill="hold"/>
                                        <p:tgtEl>
                                          <p:spTgt spid="274463"/>
                                        </p:tgtEl>
                                        <p:attrNameLst>
                                          <p:attrName>ppt_y</p:attrName>
                                        </p:attrNameLst>
                                      </p:cBhvr>
                                      <p:tavLst>
                                        <p:tav tm="0">
                                          <p:val>
                                            <p:strVal val="#ppt_y"/>
                                          </p:val>
                                        </p:tav>
                                        <p:tav tm="100000">
                                          <p:val>
                                            <p:strVal val="#ppt_y"/>
                                          </p:val>
                                        </p:tav>
                                      </p:tavLst>
                                    </p:anim>
                                    <p:anim calcmode="lin" valueType="num">
                                      <p:cBhvr>
                                        <p:cTn id="18" dur="500" fill="hold"/>
                                        <p:tgtEl>
                                          <p:spTgt spid="274463"/>
                                        </p:tgtEl>
                                        <p:attrNameLst>
                                          <p:attrName>ppt_w</p:attrName>
                                        </p:attrNameLst>
                                      </p:cBhvr>
                                      <p:tavLst>
                                        <p:tav tm="0">
                                          <p:val>
                                            <p:fltVal val="0"/>
                                          </p:val>
                                        </p:tav>
                                        <p:tav tm="100000">
                                          <p:val>
                                            <p:strVal val="#ppt_w"/>
                                          </p:val>
                                        </p:tav>
                                      </p:tavLst>
                                    </p:anim>
                                    <p:anim calcmode="lin" valueType="num">
                                      <p:cBhvr>
                                        <p:cTn id="19" dur="500" fill="hold"/>
                                        <p:tgtEl>
                                          <p:spTgt spid="274463"/>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8" presetClass="entr" presetSubtype="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4476"/>
                                        </p:tgtEl>
                                        <p:attrNameLst>
                                          <p:attrName>style.visibility</p:attrName>
                                        </p:attrNameLst>
                                      </p:cBhvr>
                                      <p:to>
                                        <p:strVal val="visible"/>
                                      </p:to>
                                    </p:set>
                                    <p:animEffect transition="in" filter="wipe(left)">
                                      <p:cBhvr>
                                        <p:cTn id="28" dur="500"/>
                                        <p:tgtEl>
                                          <p:spTgt spid="274476"/>
                                        </p:tgtEl>
                                      </p:cBhvr>
                                    </p:animEffect>
                                  </p:childTnLst>
                                </p:cTn>
                              </p:par>
                            </p:childTnLst>
                          </p:cTn>
                        </p:par>
                        <p:par>
                          <p:cTn id="29" fill="hold">
                            <p:stCondLst>
                              <p:cond delay="500"/>
                            </p:stCondLst>
                            <p:childTnLst>
                              <p:par>
                                <p:cTn id="30" presetID="18" presetClass="entr" presetSubtype="1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74" grpId="0"/>
      <p:bldP spid="274463" grpId="0" animBg="1"/>
      <p:bldP spid="274472" grpId="0"/>
      <p:bldP spid="274476"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grpSp>
        <p:nvGrpSpPr>
          <p:cNvPr id="3" name="Group 9"/>
          <p:cNvGrpSpPr>
            <a:grpSpLocks/>
          </p:cNvGrpSpPr>
          <p:nvPr/>
        </p:nvGrpSpPr>
        <p:grpSpPr bwMode="auto">
          <a:xfrm>
            <a:off x="4318000" y="2114550"/>
            <a:ext cx="4422775" cy="4106863"/>
            <a:chOff x="2579" y="785"/>
            <a:chExt cx="2786" cy="2420"/>
          </a:xfrm>
        </p:grpSpPr>
        <p:grpSp>
          <p:nvGrpSpPr>
            <p:cNvPr id="4" name="Group 10"/>
            <p:cNvGrpSpPr>
              <a:grpSpLocks/>
            </p:cNvGrpSpPr>
            <p:nvPr/>
          </p:nvGrpSpPr>
          <p:grpSpPr bwMode="auto">
            <a:xfrm>
              <a:off x="2697" y="1037"/>
              <a:ext cx="2409" cy="2049"/>
              <a:chOff x="1098" y="1361"/>
              <a:chExt cx="2116" cy="2027"/>
            </a:xfrm>
          </p:grpSpPr>
          <p:sp>
            <p:nvSpPr>
              <p:cNvPr id="64552"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64553"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64550" name="Text Box 13"/>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64551" name="Text Box 14"/>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5"/>
          <p:cNvGrpSpPr>
            <a:grpSpLocks/>
          </p:cNvGrpSpPr>
          <p:nvPr/>
        </p:nvGrpSpPr>
        <p:grpSpPr bwMode="auto">
          <a:xfrm>
            <a:off x="5773738" y="2947988"/>
            <a:ext cx="2486025" cy="2901950"/>
            <a:chOff x="2850" y="1233"/>
            <a:chExt cx="1566" cy="1828"/>
          </a:xfrm>
        </p:grpSpPr>
        <p:sp>
          <p:nvSpPr>
            <p:cNvPr id="64547"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64548"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6" name="Group 18"/>
          <p:cNvGrpSpPr>
            <a:grpSpLocks/>
          </p:cNvGrpSpPr>
          <p:nvPr/>
        </p:nvGrpSpPr>
        <p:grpSpPr bwMode="auto">
          <a:xfrm>
            <a:off x="5092700" y="2560638"/>
            <a:ext cx="1933575" cy="2901950"/>
            <a:chOff x="3067" y="1024"/>
            <a:chExt cx="1218" cy="1828"/>
          </a:xfrm>
        </p:grpSpPr>
        <p:sp>
          <p:nvSpPr>
            <p:cNvPr id="64545"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64546"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7" name="Group 21"/>
          <p:cNvGrpSpPr>
            <a:grpSpLocks/>
          </p:cNvGrpSpPr>
          <p:nvPr/>
        </p:nvGrpSpPr>
        <p:grpSpPr bwMode="auto">
          <a:xfrm>
            <a:off x="4008438" y="3362325"/>
            <a:ext cx="2489200" cy="3036888"/>
            <a:chOff x="2480" y="1625"/>
            <a:chExt cx="1568" cy="1913"/>
          </a:xfrm>
        </p:grpSpPr>
        <p:sp>
          <p:nvSpPr>
            <p:cNvPr id="64539" name="Text Box 22"/>
            <p:cNvSpPr txBox="1">
              <a:spLocks noChangeArrowheads="1"/>
            </p:cNvSpPr>
            <p:nvPr/>
          </p:nvSpPr>
          <p:spPr bwMode="auto">
            <a:xfrm>
              <a:off x="2480" y="1625"/>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64540"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8" name="Group 24"/>
            <p:cNvGrpSpPr>
              <a:grpSpLocks/>
            </p:cNvGrpSpPr>
            <p:nvPr/>
          </p:nvGrpSpPr>
          <p:grpSpPr bwMode="auto">
            <a:xfrm>
              <a:off x="2796" y="1737"/>
              <a:ext cx="1098" cy="1562"/>
              <a:chOff x="3068" y="1737"/>
              <a:chExt cx="826" cy="1117"/>
            </a:xfrm>
          </p:grpSpPr>
          <p:sp>
            <p:nvSpPr>
              <p:cNvPr id="64543"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64544"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64542" name="Text Box 27"/>
            <p:cNvSpPr txBox="1">
              <a:spLocks noChangeArrowheads="1"/>
            </p:cNvSpPr>
            <p:nvPr/>
          </p:nvSpPr>
          <p:spPr bwMode="auto">
            <a:xfrm>
              <a:off x="3740" y="3308"/>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9" name="Group 28"/>
          <p:cNvGrpSpPr>
            <a:grpSpLocks/>
          </p:cNvGrpSpPr>
          <p:nvPr/>
        </p:nvGrpSpPr>
        <p:grpSpPr bwMode="auto">
          <a:xfrm>
            <a:off x="5989638" y="2568575"/>
            <a:ext cx="1933575" cy="2901950"/>
            <a:chOff x="3520" y="1029"/>
            <a:chExt cx="1218" cy="1828"/>
          </a:xfrm>
        </p:grpSpPr>
        <p:sp>
          <p:nvSpPr>
            <p:cNvPr id="64537"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64538"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sp>
        <p:nvSpPr>
          <p:cNvPr id="276511" name="Line 31"/>
          <p:cNvSpPr>
            <a:spLocks noChangeShapeType="1"/>
          </p:cNvSpPr>
          <p:nvPr/>
        </p:nvSpPr>
        <p:spPr bwMode="auto">
          <a:xfrm>
            <a:off x="6453188" y="3305175"/>
            <a:ext cx="790575" cy="0"/>
          </a:xfrm>
          <a:prstGeom prst="line">
            <a:avLst/>
          </a:prstGeom>
          <a:noFill/>
          <a:ln w="57150">
            <a:solidFill>
              <a:srgbClr val="A50021"/>
            </a:solidFill>
            <a:round/>
            <a:headEnd/>
            <a:tailEnd type="triangle" w="lg" len="med"/>
          </a:ln>
        </p:spPr>
        <p:txBody>
          <a:bodyPr/>
          <a:lstStyle/>
          <a:p>
            <a:endParaRPr lang="en-US"/>
          </a:p>
        </p:txBody>
      </p:sp>
      <p:sp>
        <p:nvSpPr>
          <p:cNvPr id="64524" name="Text Box 32"/>
          <p:cNvSpPr txBox="1">
            <a:spLocks noChangeArrowheads="1"/>
          </p:cNvSpPr>
          <p:nvPr/>
        </p:nvSpPr>
        <p:spPr bwMode="auto">
          <a:xfrm>
            <a:off x="5113338" y="1571625"/>
            <a:ext cx="2754312"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music downloads</a:t>
            </a:r>
          </a:p>
        </p:txBody>
      </p:sp>
      <p:grpSp>
        <p:nvGrpSpPr>
          <p:cNvPr id="10" name="Group 33"/>
          <p:cNvGrpSpPr>
            <a:grpSpLocks/>
          </p:cNvGrpSpPr>
          <p:nvPr/>
        </p:nvGrpSpPr>
        <p:grpSpPr bwMode="auto">
          <a:xfrm>
            <a:off x="3998913" y="4003675"/>
            <a:ext cx="3022600" cy="2403475"/>
            <a:chOff x="2474" y="2029"/>
            <a:chExt cx="1904" cy="1514"/>
          </a:xfrm>
        </p:grpSpPr>
        <p:grpSp>
          <p:nvGrpSpPr>
            <p:cNvPr id="11" name="Group 34"/>
            <p:cNvGrpSpPr>
              <a:grpSpLocks/>
            </p:cNvGrpSpPr>
            <p:nvPr/>
          </p:nvGrpSpPr>
          <p:grpSpPr bwMode="auto">
            <a:xfrm>
              <a:off x="2796" y="2147"/>
              <a:ext cx="1417" cy="1150"/>
              <a:chOff x="3068" y="1737"/>
              <a:chExt cx="826" cy="1117"/>
            </a:xfrm>
          </p:grpSpPr>
          <p:sp>
            <p:nvSpPr>
              <p:cNvPr id="64535" name="Line 3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64536" name="Line 3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64532" name="Text Box 37"/>
            <p:cNvSpPr txBox="1">
              <a:spLocks noChangeArrowheads="1"/>
            </p:cNvSpPr>
            <p:nvPr/>
          </p:nvSpPr>
          <p:spPr bwMode="auto">
            <a:xfrm>
              <a:off x="4070" y="3313"/>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64533" name="Text Box 38"/>
            <p:cNvSpPr txBox="1">
              <a:spLocks noChangeArrowheads="1"/>
            </p:cNvSpPr>
            <p:nvPr/>
          </p:nvSpPr>
          <p:spPr bwMode="auto">
            <a:xfrm>
              <a:off x="2474" y="2029"/>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64534" name="Oval 39"/>
            <p:cNvSpPr>
              <a:spLocks noChangeArrowheads="1"/>
            </p:cNvSpPr>
            <p:nvPr/>
          </p:nvSpPr>
          <p:spPr bwMode="auto">
            <a:xfrm>
              <a:off x="4168" y="210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
        <p:nvSpPr>
          <p:cNvPr id="276520" name="Rectangle 40"/>
          <p:cNvSpPr>
            <a:spLocks noChangeArrowheads="1"/>
          </p:cNvSpPr>
          <p:nvPr/>
        </p:nvSpPr>
        <p:spPr bwMode="auto">
          <a:xfrm>
            <a:off x="681038" y="2295525"/>
            <a:ext cx="3084512" cy="546100"/>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a:cs typeface="Arial" charset="0"/>
              </a:rPr>
              <a:t>1.	</a:t>
            </a:r>
            <a:r>
              <a:rPr lang="en-US" sz="2600" b="1" i="1">
                <a:cs typeface="Arial" charset="0"/>
              </a:rPr>
              <a:t>S</a:t>
            </a:r>
            <a:r>
              <a:rPr lang="en-US" sz="2600">
                <a:cs typeface="Arial" charset="0"/>
              </a:rPr>
              <a:t> curve shifts</a:t>
            </a:r>
          </a:p>
        </p:txBody>
      </p:sp>
      <p:sp>
        <p:nvSpPr>
          <p:cNvPr id="276521" name="Rectangle 41"/>
          <p:cNvSpPr>
            <a:spLocks noChangeArrowheads="1"/>
          </p:cNvSpPr>
          <p:nvPr/>
        </p:nvSpPr>
        <p:spPr bwMode="auto">
          <a:xfrm>
            <a:off x="677863" y="2959100"/>
            <a:ext cx="2516187" cy="546100"/>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a:cs typeface="Arial" charset="0"/>
              </a:rPr>
              <a:t>2.	</a:t>
            </a:r>
            <a:r>
              <a:rPr lang="en-US" sz="2600" b="1" i="1">
                <a:cs typeface="Arial" charset="0"/>
              </a:rPr>
              <a:t>S</a:t>
            </a:r>
            <a:r>
              <a:rPr lang="en-US" sz="2600">
                <a:cs typeface="Arial" charset="0"/>
              </a:rPr>
              <a:t> shifts </a:t>
            </a:r>
            <a:r>
              <a:rPr lang="en-US" sz="2600" u="sng">
                <a:cs typeface="Arial" charset="0"/>
              </a:rPr>
              <a:t>right</a:t>
            </a:r>
          </a:p>
        </p:txBody>
      </p:sp>
      <p:sp>
        <p:nvSpPr>
          <p:cNvPr id="276522" name="Rectangle 42"/>
          <p:cNvSpPr>
            <a:spLocks noChangeArrowheads="1"/>
          </p:cNvSpPr>
          <p:nvPr/>
        </p:nvSpPr>
        <p:spPr bwMode="auto">
          <a:xfrm>
            <a:off x="684213" y="3602038"/>
            <a:ext cx="3084512" cy="960437"/>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a:cs typeface="Arial" charset="0"/>
              </a:rPr>
              <a:t>3.	</a:t>
            </a:r>
            <a:r>
              <a:rPr lang="en-US" sz="2600" b="1" i="1">
                <a:cs typeface="Arial" charset="0"/>
              </a:rPr>
              <a:t>P</a:t>
            </a:r>
            <a:r>
              <a:rPr lang="en-US" sz="2600">
                <a:cs typeface="Arial" charset="0"/>
              </a:rPr>
              <a:t> falls, </a:t>
            </a:r>
            <a:br>
              <a:rPr lang="en-US" sz="2600">
                <a:cs typeface="Arial" charset="0"/>
              </a:rPr>
            </a:br>
            <a:r>
              <a:rPr lang="en-US" sz="2600" b="1" i="1">
                <a:cs typeface="Arial" charset="0"/>
              </a:rPr>
              <a:t>Q</a:t>
            </a:r>
            <a:r>
              <a:rPr lang="en-US" sz="2600">
                <a:cs typeface="Arial" charset="0"/>
              </a:rPr>
              <a:t> rises.</a:t>
            </a:r>
            <a:endParaRPr lang="en-US" sz="2600" u="sng">
              <a:cs typeface="Arial" charset="0"/>
            </a:endParaRPr>
          </a:p>
        </p:txBody>
      </p:sp>
      <p:sp>
        <p:nvSpPr>
          <p:cNvPr id="64529" name="Rectangle 43"/>
          <p:cNvSpPr>
            <a:spLocks noChangeArrowheads="1"/>
          </p:cNvSpPr>
          <p:nvPr/>
        </p:nvSpPr>
        <p:spPr bwMode="auto">
          <a:xfrm>
            <a:off x="703263" y="1697038"/>
            <a:ext cx="1376362" cy="544512"/>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500" b="1" u="sng">
                <a:cs typeface="Arial" charset="0"/>
              </a:rPr>
              <a:t>STEPS</a:t>
            </a:r>
            <a:endParaRPr lang="en-US" sz="2500" b="1">
              <a:cs typeface="Arial" charset="0"/>
            </a:endParaRPr>
          </a:p>
        </p:txBody>
      </p:sp>
      <p:sp>
        <p:nvSpPr>
          <p:cNvPr id="276524" name="Rectangle 44"/>
          <p:cNvSpPr>
            <a:spLocks noChangeArrowheads="1"/>
          </p:cNvSpPr>
          <p:nvPr/>
        </p:nvSpPr>
        <p:spPr bwMode="auto">
          <a:xfrm>
            <a:off x="1120775" y="2732088"/>
            <a:ext cx="2989263" cy="927100"/>
          </a:xfrm>
          <a:prstGeom prst="rect">
            <a:avLst/>
          </a:prstGeom>
          <a:noFill/>
          <a:ln w="9525">
            <a:noFill/>
            <a:miter lim="800000"/>
            <a:headEnd/>
            <a:tailEnd/>
          </a:ln>
        </p:spPr>
        <p:txBody>
          <a:bodyPr>
            <a:spAutoFit/>
          </a:bodyPr>
          <a:lstStyle/>
          <a:p>
            <a:pPr>
              <a:lnSpc>
                <a:spcPct val="105000"/>
              </a:lnSpc>
              <a:spcBef>
                <a:spcPct val="45000"/>
              </a:spcBef>
              <a:buClr>
                <a:srgbClr val="003399"/>
              </a:buClr>
              <a:buSzPct val="120000"/>
              <a:buFont typeface="Wingdings" pitchFamily="2" charset="2"/>
              <a:buNone/>
            </a:pPr>
            <a:r>
              <a:rPr lang="en-US" sz="2600" dirty="0">
                <a:cs typeface="Arial" charset="0"/>
              </a:rPr>
              <a:t>(Royalties are part of sellers’ costs)</a:t>
            </a:r>
          </a:p>
        </p:txBody>
      </p:sp>
      <p:sp>
        <p:nvSpPr>
          <p:cNvPr id="4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5" name="TextBox 4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47"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B.  Fall in cost of royalties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0"/>
                                        </p:tgtEl>
                                        <p:attrNameLst>
                                          <p:attrName>style.visibility</p:attrName>
                                        </p:attrNameLst>
                                      </p:cBhvr>
                                      <p:to>
                                        <p:strVal val="visible"/>
                                      </p:to>
                                    </p:set>
                                    <p:animEffect transition="in" filter="wipe(left)">
                                      <p:cBhvr>
                                        <p:cTn id="7" dur="500"/>
                                        <p:tgtEl>
                                          <p:spTgt spid="2765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6524"/>
                                        </p:tgtEl>
                                        <p:attrNameLst>
                                          <p:attrName>style.visibility</p:attrName>
                                        </p:attrNameLst>
                                      </p:cBhvr>
                                      <p:to>
                                        <p:strVal val="visible"/>
                                      </p:to>
                                    </p:set>
                                    <p:animEffect transition="in" filter="wipe(left)">
                                      <p:cBhvr>
                                        <p:cTn id="10" dur="500"/>
                                        <p:tgtEl>
                                          <p:spTgt spid="2765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6524"/>
                                        </p:tgtEl>
                                      </p:cBhvr>
                                    </p:animEffect>
                                    <p:set>
                                      <p:cBhvr>
                                        <p:cTn id="15" dur="1" fill="hold">
                                          <p:stCondLst>
                                            <p:cond delay="499"/>
                                          </p:stCondLst>
                                        </p:cTn>
                                        <p:tgtEl>
                                          <p:spTgt spid="276524"/>
                                        </p:tgtEl>
                                        <p:attrNameLst>
                                          <p:attrName>style.visibility</p:attrName>
                                        </p:attrNameLst>
                                      </p:cBhvr>
                                      <p:to>
                                        <p:strVal val="hidden"/>
                                      </p:to>
                                    </p:se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76521"/>
                                        </p:tgtEl>
                                        <p:attrNameLst>
                                          <p:attrName>style.visibility</p:attrName>
                                        </p:attrNameLst>
                                      </p:cBhvr>
                                      <p:to>
                                        <p:strVal val="visible"/>
                                      </p:to>
                                    </p:set>
                                    <p:animEffect transition="in" filter="wipe(left)">
                                      <p:cBhvr>
                                        <p:cTn id="19" dur="500"/>
                                        <p:tgtEl>
                                          <p:spTgt spid="276521"/>
                                        </p:tgtEl>
                                      </p:cBhvr>
                                    </p:animEffect>
                                  </p:childTnLst>
                                </p:cTn>
                              </p:par>
                            </p:childTnLst>
                          </p:cTn>
                        </p:par>
                        <p:par>
                          <p:cTn id="20" fill="hold">
                            <p:stCondLst>
                              <p:cond delay="1000"/>
                            </p:stCondLst>
                            <p:childTnLst>
                              <p:par>
                                <p:cTn id="21" presetID="17" presetClass="entr" presetSubtype="8" fill="hold" grpId="0" nodeType="afterEffect">
                                  <p:stCondLst>
                                    <p:cond delay="0"/>
                                  </p:stCondLst>
                                  <p:childTnLst>
                                    <p:set>
                                      <p:cBhvr>
                                        <p:cTn id="22" dur="1" fill="hold">
                                          <p:stCondLst>
                                            <p:cond delay="0"/>
                                          </p:stCondLst>
                                        </p:cTn>
                                        <p:tgtEl>
                                          <p:spTgt spid="276511"/>
                                        </p:tgtEl>
                                        <p:attrNameLst>
                                          <p:attrName>style.visibility</p:attrName>
                                        </p:attrNameLst>
                                      </p:cBhvr>
                                      <p:to>
                                        <p:strVal val="visible"/>
                                      </p:to>
                                    </p:set>
                                    <p:anim calcmode="lin" valueType="num">
                                      <p:cBhvr>
                                        <p:cTn id="23" dur="500" fill="hold"/>
                                        <p:tgtEl>
                                          <p:spTgt spid="276511"/>
                                        </p:tgtEl>
                                        <p:attrNameLst>
                                          <p:attrName>ppt_x</p:attrName>
                                        </p:attrNameLst>
                                      </p:cBhvr>
                                      <p:tavLst>
                                        <p:tav tm="0">
                                          <p:val>
                                            <p:strVal val="#ppt_x-#ppt_w/2"/>
                                          </p:val>
                                        </p:tav>
                                        <p:tav tm="100000">
                                          <p:val>
                                            <p:strVal val="#ppt_x"/>
                                          </p:val>
                                        </p:tav>
                                      </p:tavLst>
                                    </p:anim>
                                    <p:anim calcmode="lin" valueType="num">
                                      <p:cBhvr>
                                        <p:cTn id="24" dur="500" fill="hold"/>
                                        <p:tgtEl>
                                          <p:spTgt spid="276511"/>
                                        </p:tgtEl>
                                        <p:attrNameLst>
                                          <p:attrName>ppt_y</p:attrName>
                                        </p:attrNameLst>
                                      </p:cBhvr>
                                      <p:tavLst>
                                        <p:tav tm="0">
                                          <p:val>
                                            <p:strVal val="#ppt_y"/>
                                          </p:val>
                                        </p:tav>
                                        <p:tav tm="100000">
                                          <p:val>
                                            <p:strVal val="#ppt_y"/>
                                          </p:val>
                                        </p:tav>
                                      </p:tavLst>
                                    </p:anim>
                                    <p:anim calcmode="lin" valueType="num">
                                      <p:cBhvr>
                                        <p:cTn id="25" dur="500" fill="hold"/>
                                        <p:tgtEl>
                                          <p:spTgt spid="276511"/>
                                        </p:tgtEl>
                                        <p:attrNameLst>
                                          <p:attrName>ppt_w</p:attrName>
                                        </p:attrNameLst>
                                      </p:cBhvr>
                                      <p:tavLst>
                                        <p:tav tm="0">
                                          <p:val>
                                            <p:fltVal val="0"/>
                                          </p:val>
                                        </p:tav>
                                        <p:tav tm="100000">
                                          <p:val>
                                            <p:strVal val="#ppt_w"/>
                                          </p:val>
                                        </p:tav>
                                      </p:tavLst>
                                    </p:anim>
                                    <p:anim calcmode="lin" valueType="num">
                                      <p:cBhvr>
                                        <p:cTn id="26" dur="500" fill="hold"/>
                                        <p:tgtEl>
                                          <p:spTgt spid="276511"/>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18"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6522"/>
                                        </p:tgtEl>
                                        <p:attrNameLst>
                                          <p:attrName>style.visibility</p:attrName>
                                        </p:attrNameLst>
                                      </p:cBhvr>
                                      <p:to>
                                        <p:strVal val="visible"/>
                                      </p:to>
                                    </p:set>
                                    <p:animEffect transition="in" filter="wipe(left)">
                                      <p:cBhvr>
                                        <p:cTn id="35" dur="500"/>
                                        <p:tgtEl>
                                          <p:spTgt spid="276522"/>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1" grpId="0" animBg="1"/>
      <p:bldP spid="276520" grpId="0"/>
      <p:bldP spid="276521" grpId="0"/>
      <p:bldP spid="276522" grpId="0"/>
      <p:bldP spid="276524" grpId="0"/>
      <p:bldP spid="276524"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278537" name="Text Box 9"/>
          <p:cNvSpPr txBox="1">
            <a:spLocks noChangeArrowheads="1"/>
          </p:cNvSpPr>
          <p:nvPr/>
        </p:nvSpPr>
        <p:spPr bwMode="auto">
          <a:xfrm>
            <a:off x="1017588" y="2236788"/>
            <a:ext cx="7497762" cy="3925887"/>
          </a:xfrm>
          <a:prstGeom prst="rect">
            <a:avLst/>
          </a:prstGeom>
          <a:solidFill>
            <a:schemeClr val="bg1"/>
          </a:solidFill>
          <a:ln w="9525">
            <a:solidFill>
              <a:schemeClr val="tx1"/>
            </a:solidFill>
            <a:miter lim="800000"/>
            <a:headEnd/>
            <a:tailEnd/>
          </a:ln>
          <a:effectLst>
            <a:outerShdw dist="89803" dir="2700000" algn="ctr" rotWithShape="0">
              <a:schemeClr val="bg2"/>
            </a:outerShdw>
          </a:effectLst>
        </p:spPr>
        <p:txBody>
          <a:bodyPr lIns="137160" tIns="91440"/>
          <a:lstStyle/>
          <a:p>
            <a:pPr marL="568325" indent="-568325">
              <a:lnSpc>
                <a:spcPct val="105000"/>
              </a:lnSpc>
              <a:spcBef>
                <a:spcPct val="50000"/>
              </a:spcBef>
              <a:defRPr/>
            </a:pPr>
            <a:r>
              <a:rPr lang="en-US" sz="2600" b="1" u="sng">
                <a:cs typeface="Arial" charset="0"/>
              </a:rPr>
              <a:t>STEPS</a:t>
            </a:r>
            <a:endParaRPr lang="en-US" sz="2600" b="1">
              <a:cs typeface="Arial" charset="0"/>
            </a:endParaRPr>
          </a:p>
          <a:p>
            <a:pPr marL="568325" indent="-568325">
              <a:lnSpc>
                <a:spcPct val="105000"/>
              </a:lnSpc>
              <a:spcBef>
                <a:spcPct val="50000"/>
              </a:spcBef>
              <a:defRPr/>
            </a:pPr>
            <a:r>
              <a:rPr lang="en-US" sz="2600">
                <a:cs typeface="Arial" charset="0"/>
              </a:rPr>
              <a:t>1.	Both curves shift (see parts A &amp; B).</a:t>
            </a:r>
          </a:p>
          <a:p>
            <a:pPr marL="568325" indent="-568325">
              <a:lnSpc>
                <a:spcPct val="105000"/>
              </a:lnSpc>
              <a:spcBef>
                <a:spcPct val="50000"/>
              </a:spcBef>
              <a:defRPr/>
            </a:pPr>
            <a:r>
              <a:rPr lang="en-US" sz="2600">
                <a:cs typeface="Arial" charset="0"/>
              </a:rPr>
              <a:t>2.	</a:t>
            </a:r>
            <a:r>
              <a:rPr lang="en-US" sz="2600" b="1" i="1">
                <a:cs typeface="Arial" charset="0"/>
              </a:rPr>
              <a:t>D</a:t>
            </a:r>
            <a:r>
              <a:rPr lang="en-US" sz="2600">
                <a:cs typeface="Arial" charset="0"/>
              </a:rPr>
              <a:t> shifts left, </a:t>
            </a:r>
            <a:r>
              <a:rPr lang="en-US" sz="2600" b="1" i="1">
                <a:cs typeface="Arial" charset="0"/>
              </a:rPr>
              <a:t>S</a:t>
            </a:r>
            <a:r>
              <a:rPr lang="en-US" sz="2600">
                <a:cs typeface="Arial" charset="0"/>
              </a:rPr>
              <a:t> shifts right. </a:t>
            </a:r>
          </a:p>
          <a:p>
            <a:pPr marL="568325" indent="-568325">
              <a:lnSpc>
                <a:spcPct val="105000"/>
              </a:lnSpc>
              <a:spcBef>
                <a:spcPct val="50000"/>
              </a:spcBef>
              <a:defRPr/>
            </a:pPr>
            <a:r>
              <a:rPr lang="en-US" sz="2600">
                <a:cs typeface="Arial" charset="0"/>
              </a:rPr>
              <a:t>3.	</a:t>
            </a:r>
            <a:r>
              <a:rPr lang="en-US" sz="2600" b="1" i="1">
                <a:cs typeface="Arial" charset="0"/>
              </a:rPr>
              <a:t>P</a:t>
            </a:r>
            <a:r>
              <a:rPr lang="en-US" sz="2600">
                <a:cs typeface="Arial" charset="0"/>
              </a:rPr>
              <a:t> unambiguously falls.</a:t>
            </a:r>
          </a:p>
          <a:p>
            <a:pPr marL="568325" indent="-568325">
              <a:lnSpc>
                <a:spcPct val="105000"/>
              </a:lnSpc>
              <a:spcBef>
                <a:spcPct val="20000"/>
              </a:spcBef>
              <a:defRPr/>
            </a:pPr>
            <a:r>
              <a:rPr lang="en-US" sz="2600">
                <a:cs typeface="Arial" charset="0"/>
              </a:rPr>
              <a:t>	Effect on </a:t>
            </a:r>
            <a:r>
              <a:rPr lang="en-US" sz="2600" b="1" i="1">
                <a:cs typeface="Arial" charset="0"/>
              </a:rPr>
              <a:t>Q</a:t>
            </a:r>
            <a:r>
              <a:rPr lang="en-US" sz="2600">
                <a:cs typeface="Arial" charset="0"/>
              </a:rPr>
              <a:t> is ambiguous:  </a:t>
            </a:r>
            <a:br>
              <a:rPr lang="en-US" sz="2600">
                <a:cs typeface="Arial" charset="0"/>
              </a:rPr>
            </a:br>
            <a:r>
              <a:rPr lang="en-US" sz="2600">
                <a:cs typeface="Arial" charset="0"/>
              </a:rPr>
              <a:t>The fall in demand reduces </a:t>
            </a:r>
            <a:r>
              <a:rPr lang="en-US" sz="2600" b="1" i="1">
                <a:cs typeface="Arial" charset="0"/>
              </a:rPr>
              <a:t>Q</a:t>
            </a:r>
            <a:r>
              <a:rPr lang="en-US" sz="2600">
                <a:cs typeface="Arial" charset="0"/>
              </a:rPr>
              <a:t>, </a:t>
            </a:r>
            <a:br>
              <a:rPr lang="en-US" sz="2600">
                <a:cs typeface="Arial" charset="0"/>
              </a:rPr>
            </a:br>
            <a:r>
              <a:rPr lang="en-US" sz="2600">
                <a:cs typeface="Arial" charset="0"/>
              </a:rPr>
              <a:t>the increase in supply increases </a:t>
            </a:r>
            <a:r>
              <a:rPr lang="en-US" sz="2600" b="1" i="1">
                <a:cs typeface="Arial" charset="0"/>
              </a:rPr>
              <a:t>Q</a:t>
            </a:r>
            <a:r>
              <a:rPr lang="en-US" sz="2600">
                <a:cs typeface="Arial" charset="0"/>
              </a:rPr>
              <a:t>.  </a:t>
            </a:r>
            <a:endParaRPr lang="en-US" sz="2600" u="sng">
              <a:cs typeface="Arial" charset="0"/>
            </a:endParaRPr>
          </a:p>
        </p:txBody>
      </p:sp>
      <p:sp>
        <p:nvSpPr>
          <p:cNvPr id="7"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 name="TextBox 7"/>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10" name="Rectangle 4"/>
          <p:cNvSpPr>
            <a:spLocks noGrp="1" noChangeArrowheads="1"/>
          </p:cNvSpPr>
          <p:nvPr>
            <p:ph type="title"/>
          </p:nvPr>
        </p:nvSpPr>
        <p:spPr>
          <a:xfrm>
            <a:off x="533400" y="104900"/>
            <a:ext cx="8208963" cy="1524000"/>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  Fall in price of CDs </a:t>
            </a:r>
            <a:r>
              <a:rPr lang="en-US" sz="3600" u="sng" dirty="0" smtClean="0">
                <a:solidFill>
                  <a:srgbClr val="CC9900"/>
                </a:solidFill>
                <a:effectLst>
                  <a:outerShdw blurRad="38100" dist="38100" dir="2700000" algn="tl">
                    <a:srgbClr val="C0C0C0"/>
                  </a:outerShdw>
                </a:effectLst>
                <a:cs typeface="Arial" charset="0"/>
              </a:rPr>
              <a:t>and</a:t>
            </a:r>
            <a:r>
              <a:rPr lang="en-US" sz="3600" dirty="0" smtClean="0">
                <a:solidFill>
                  <a:srgbClr val="CC9900"/>
                </a:solidFill>
                <a:effectLst>
                  <a:outerShdw blurRad="38100" dist="38100" dir="2700000" algn="tl">
                    <a:srgbClr val="C0C0C0"/>
                  </a:outerShdw>
                </a:effectLst>
                <a:cs typeface="Arial" charset="0"/>
              </a:rPr>
              <a:t> </a:t>
            </a:r>
            <a:br>
              <a:rPr lang="en-US" sz="3600" dirty="0" smtClean="0">
                <a:solidFill>
                  <a:srgbClr val="CC9900"/>
                </a:solidFill>
                <a:effectLst>
                  <a:outerShdw blurRad="38100" dist="38100" dir="2700000" algn="tl">
                    <a:srgbClr val="C0C0C0"/>
                  </a:outerShdw>
                </a:effectLst>
                <a:cs typeface="Arial" charset="0"/>
              </a:rPr>
            </a:br>
            <a:r>
              <a:rPr lang="en-US" sz="3600" dirty="0" smtClean="0">
                <a:solidFill>
                  <a:srgbClr val="CC9900"/>
                </a:solidFill>
                <a:effectLst>
                  <a:outerShdw blurRad="38100" dist="38100" dir="2700000" algn="tl">
                    <a:srgbClr val="C0C0C0"/>
                  </a:outerShdw>
                </a:effectLst>
                <a:cs typeface="Arial" charset="0"/>
              </a:rPr>
              <a:t>      fall in cost of royalties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xEl>
                                              <p:pRg st="1" end="1"/>
                                            </p:txEl>
                                          </p:spTgt>
                                        </p:tgtEl>
                                        <p:attrNameLst>
                                          <p:attrName>style.visibility</p:attrName>
                                        </p:attrNameLst>
                                      </p:cBhvr>
                                      <p:to>
                                        <p:strVal val="visible"/>
                                      </p:to>
                                    </p:set>
                                    <p:animEffect transition="in" filter="wipe(left)">
                                      <p:cBhvr>
                                        <p:cTn id="7" dur="500"/>
                                        <p:tgtEl>
                                          <p:spTgt spid="2785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7">
                                            <p:txEl>
                                              <p:pRg st="2" end="2"/>
                                            </p:txEl>
                                          </p:spTgt>
                                        </p:tgtEl>
                                        <p:attrNameLst>
                                          <p:attrName>style.visibility</p:attrName>
                                        </p:attrNameLst>
                                      </p:cBhvr>
                                      <p:to>
                                        <p:strVal val="visible"/>
                                      </p:to>
                                    </p:set>
                                    <p:animEffect transition="in" filter="wipe(left)">
                                      <p:cBhvr>
                                        <p:cTn id="12" dur="500"/>
                                        <p:tgtEl>
                                          <p:spTgt spid="278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xEl>
                                              <p:pRg st="3" end="3"/>
                                            </p:txEl>
                                          </p:spTgt>
                                        </p:tgtEl>
                                        <p:attrNameLst>
                                          <p:attrName>style.visibility</p:attrName>
                                        </p:attrNameLst>
                                      </p:cBhvr>
                                      <p:to>
                                        <p:strVal val="visible"/>
                                      </p:to>
                                    </p:set>
                                    <p:animEffect transition="in" filter="wipe(left)">
                                      <p:cBhvr>
                                        <p:cTn id="17" dur="500"/>
                                        <p:tgtEl>
                                          <p:spTgt spid="278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37">
                                            <p:txEl>
                                              <p:pRg st="4" end="4"/>
                                            </p:txEl>
                                          </p:spTgt>
                                        </p:tgtEl>
                                        <p:attrNameLst>
                                          <p:attrName>style.visibility</p:attrName>
                                        </p:attrNameLst>
                                      </p:cBhvr>
                                      <p:to>
                                        <p:strVal val="visible"/>
                                      </p:to>
                                    </p:set>
                                    <p:animEffect transition="in" filter="wipe(left)">
                                      <p:cBhvr>
                                        <p:cTn id="22" dur="500"/>
                                        <p:tgtEl>
                                          <p:spTgt spid="278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uiExpand="1"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normAutofit fontScale="90000"/>
          </a:bodyPr>
          <a:lstStyle/>
          <a:p>
            <a:pPr eaLnBrk="1" hangingPunct="1"/>
            <a:r>
              <a:rPr lang="en-US" sz="3400" dirty="0" smtClean="0"/>
              <a:t>CONCLUSION:  </a:t>
            </a:r>
            <a:br>
              <a:rPr lang="en-US" sz="3400" dirty="0" smtClean="0"/>
            </a:br>
            <a:r>
              <a:rPr lang="en-US" sz="3800" dirty="0" smtClean="0"/>
              <a:t>How Prices Allocate Resources</a:t>
            </a:r>
          </a:p>
        </p:txBody>
      </p:sp>
      <p:sp>
        <p:nvSpPr>
          <p:cNvPr id="164867" name="Rectangle 3"/>
          <p:cNvSpPr>
            <a:spLocks noGrp="1" noChangeArrowheads="1"/>
          </p:cNvSpPr>
          <p:nvPr>
            <p:ph idx="1"/>
          </p:nvPr>
        </p:nvSpPr>
        <p:spPr>
          <a:xfrm>
            <a:off x="457200" y="1295400"/>
            <a:ext cx="8229600" cy="4495800"/>
          </a:xfrm>
        </p:spPr>
        <p:txBody>
          <a:bodyPr/>
          <a:lstStyle/>
          <a:p>
            <a:pPr eaLnBrk="1" hangingPunct="1"/>
            <a:r>
              <a:rPr lang="en-US" dirty="0" smtClean="0"/>
              <a:t>One of the Ten Principles from Chapter 1:</a:t>
            </a:r>
            <a:br>
              <a:rPr lang="en-US" dirty="0" smtClean="0"/>
            </a:br>
            <a:r>
              <a:rPr lang="en-US" dirty="0" smtClean="0"/>
              <a:t>    </a:t>
            </a:r>
            <a:r>
              <a:rPr lang="en-US" dirty="0" smtClean="0">
                <a:solidFill>
                  <a:srgbClr val="996633"/>
                </a:solidFill>
              </a:rPr>
              <a:t> </a:t>
            </a:r>
            <a:r>
              <a:rPr lang="en-US" b="1" i="1" dirty="0" smtClean="0">
                <a:solidFill>
                  <a:srgbClr val="996633"/>
                </a:solidFill>
              </a:rPr>
              <a:t>Markets are usually a good way </a:t>
            </a:r>
            <a:br>
              <a:rPr lang="en-US" b="1" i="1" dirty="0" smtClean="0">
                <a:solidFill>
                  <a:srgbClr val="996633"/>
                </a:solidFill>
              </a:rPr>
            </a:br>
            <a:r>
              <a:rPr lang="en-US" b="1" i="1" dirty="0" smtClean="0">
                <a:solidFill>
                  <a:srgbClr val="996633"/>
                </a:solidFill>
              </a:rPr>
              <a:t>     to organize economic activity.</a:t>
            </a:r>
            <a:r>
              <a:rPr lang="en-US" i="1" dirty="0" smtClean="0">
                <a:solidFill>
                  <a:srgbClr val="996633"/>
                </a:solidFill>
              </a:rPr>
              <a:t> </a:t>
            </a:r>
          </a:p>
          <a:p>
            <a:r>
              <a:rPr lang="en-US" dirty="0" smtClean="0">
                <a:cs typeface="Arial" charset="0"/>
              </a:rPr>
              <a:t>In market economies, prices adjust to balance supply and demand.  These equilibrium prices are the signals that guide economic decisions and thereby allocate scarce resources.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wipe(left)">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wipe(left)">
                                      <p:cBhvr>
                                        <p:cTn id="12" dur="500"/>
                                        <p:tgtEl>
                                          <p:spTgt spid="164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350" y="876300"/>
            <a:ext cx="6445250" cy="5456238"/>
            <a:chOff x="84" y="552"/>
            <a:chExt cx="4060" cy="3437"/>
          </a:xfrm>
        </p:grpSpPr>
        <p:pic>
          <p:nvPicPr>
            <p:cNvPr id="26695" name="Picture 3" descr="chap4 graph1"/>
            <p:cNvPicPr>
              <a:picLocks noChangeAspect="1" noChangeArrowheads="1"/>
            </p:cNvPicPr>
            <p:nvPr/>
          </p:nvPicPr>
          <p:blipFill>
            <a:blip r:embed="rId3" cstate="print"/>
            <a:srcRect/>
            <a:stretch>
              <a:fillRect/>
            </a:stretch>
          </p:blipFill>
          <p:spPr bwMode="auto">
            <a:xfrm>
              <a:off x="137" y="631"/>
              <a:ext cx="3646" cy="3358"/>
            </a:xfrm>
            <a:prstGeom prst="rect">
              <a:avLst/>
            </a:prstGeom>
            <a:noFill/>
            <a:ln w="9525">
              <a:noFill/>
              <a:miter lim="800000"/>
              <a:headEnd/>
              <a:tailEnd/>
            </a:ln>
          </p:spPr>
        </p:pic>
        <p:sp>
          <p:nvSpPr>
            <p:cNvPr id="26696" name="Text Box 4"/>
            <p:cNvSpPr txBox="1">
              <a:spLocks noChangeArrowheads="1"/>
            </p:cNvSpPr>
            <p:nvPr/>
          </p:nvSpPr>
          <p:spPr bwMode="auto">
            <a:xfrm>
              <a:off x="84" y="552"/>
              <a:ext cx="857" cy="518"/>
            </a:xfrm>
            <a:prstGeom prst="rect">
              <a:avLst/>
            </a:prstGeom>
            <a:solidFill>
              <a:schemeClr val="bg1"/>
            </a:solidFill>
            <a:ln w="9525">
              <a:noFill/>
              <a:miter lim="800000"/>
              <a:headEnd/>
              <a:tailEnd/>
            </a:ln>
          </p:spPr>
          <p:txBody>
            <a:bodyPr>
              <a:spAutoFit/>
            </a:bodyPr>
            <a:lstStyle/>
            <a:p>
              <a:pPr algn="r">
                <a:spcBef>
                  <a:spcPct val="50000"/>
                </a:spcBef>
              </a:pPr>
              <a:r>
                <a:rPr lang="en-US" sz="2400" b="1">
                  <a:cs typeface="Arial" charset="0"/>
                </a:rPr>
                <a:t>Price of Lattes</a:t>
              </a:r>
            </a:p>
          </p:txBody>
        </p:sp>
        <p:sp>
          <p:nvSpPr>
            <p:cNvPr id="26697" name="Text Box 5"/>
            <p:cNvSpPr txBox="1">
              <a:spLocks noChangeArrowheads="1"/>
            </p:cNvSpPr>
            <p:nvPr/>
          </p:nvSpPr>
          <p:spPr bwMode="auto">
            <a:xfrm>
              <a:off x="3277" y="3489"/>
              <a:ext cx="867" cy="46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400" b="1">
                  <a:cs typeface="Arial" charset="0"/>
                </a:rPr>
                <a:t>Quantity of Lattes</a:t>
              </a:r>
            </a:p>
          </p:txBody>
        </p:sp>
      </p:grpSp>
      <p:sp>
        <p:nvSpPr>
          <p:cNvPr id="72710" name="Line 6"/>
          <p:cNvSpPr>
            <a:spLocks noChangeShapeType="1"/>
          </p:cNvSpPr>
          <p:nvPr/>
        </p:nvSpPr>
        <p:spPr bwMode="auto">
          <a:xfrm>
            <a:off x="1960563" y="1585913"/>
            <a:ext cx="3052762" cy="3889375"/>
          </a:xfrm>
          <a:prstGeom prst="line">
            <a:avLst/>
          </a:prstGeom>
          <a:noFill/>
          <a:ln w="50800">
            <a:solidFill>
              <a:srgbClr val="FF0000"/>
            </a:solidFill>
            <a:round/>
            <a:headEnd/>
            <a:tailEnd/>
          </a:ln>
        </p:spPr>
        <p:txBody>
          <a:bodyPr/>
          <a:lstStyle/>
          <a:p>
            <a:endParaRPr lang="en-US"/>
          </a:p>
        </p:txBody>
      </p:sp>
      <p:sp>
        <p:nvSpPr>
          <p:cNvPr id="72711" name="Oval 7"/>
          <p:cNvSpPr>
            <a:spLocks noChangeArrowheads="1"/>
          </p:cNvSpPr>
          <p:nvPr/>
        </p:nvSpPr>
        <p:spPr bwMode="auto">
          <a:xfrm>
            <a:off x="4943475" y="5414963"/>
            <a:ext cx="139700" cy="138112"/>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26631" name="Rectangle 8"/>
          <p:cNvSpPr>
            <a:spLocks noGrp="1" noChangeArrowheads="1"/>
          </p:cNvSpPr>
          <p:nvPr>
            <p:ph type="title" idx="4294967295"/>
          </p:nvPr>
        </p:nvSpPr>
        <p:spPr>
          <a:xfrm>
            <a:off x="896938" y="109538"/>
            <a:ext cx="7491412" cy="677862"/>
          </a:xfrm>
        </p:spPr>
        <p:txBody>
          <a:bodyPr/>
          <a:lstStyle/>
          <a:p>
            <a:pPr eaLnBrk="1" hangingPunct="1"/>
            <a:r>
              <a:rPr lang="en-US" sz="3200" smtClean="0"/>
              <a:t>Helen’s Demand Schedule &amp; Curve</a:t>
            </a:r>
          </a:p>
        </p:txBody>
      </p:sp>
      <p:graphicFrame>
        <p:nvGraphicFramePr>
          <p:cNvPr id="72713" name="Group 9"/>
          <p:cNvGraphicFramePr>
            <a:graphicFrameLocks noGrp="1"/>
          </p:cNvGraphicFramePr>
          <p:nvPr/>
        </p:nvGraphicFramePr>
        <p:xfrm>
          <a:off x="6191250" y="841375"/>
          <a:ext cx="2668588" cy="4572000"/>
        </p:xfrm>
        <a:graphic>
          <a:graphicData uri="http://schemas.openxmlformats.org/drawingml/2006/table">
            <a:tbl>
              <a:tblPr/>
              <a:tblGrid>
                <a:gridCol w="998538"/>
                <a:gridCol w="1670050"/>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Price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Quantity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lattes demanded</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grpSp>
        <p:nvGrpSpPr>
          <p:cNvPr id="3" name="Group 54"/>
          <p:cNvGrpSpPr>
            <a:grpSpLocks/>
          </p:cNvGrpSpPr>
          <p:nvPr/>
        </p:nvGrpSpPr>
        <p:grpSpPr bwMode="auto">
          <a:xfrm>
            <a:off x="1335088" y="4235450"/>
            <a:ext cx="2832100" cy="1250950"/>
            <a:chOff x="841" y="2668"/>
            <a:chExt cx="1784" cy="788"/>
          </a:xfrm>
        </p:grpSpPr>
        <p:grpSp>
          <p:nvGrpSpPr>
            <p:cNvPr id="4" name="Group 55"/>
            <p:cNvGrpSpPr>
              <a:grpSpLocks/>
            </p:cNvGrpSpPr>
            <p:nvPr/>
          </p:nvGrpSpPr>
          <p:grpSpPr bwMode="auto">
            <a:xfrm>
              <a:off x="841" y="2712"/>
              <a:ext cx="1747" cy="744"/>
              <a:chOff x="357" y="2450"/>
              <a:chExt cx="795" cy="646"/>
            </a:xfrm>
          </p:grpSpPr>
          <p:sp>
            <p:nvSpPr>
              <p:cNvPr id="26693" name="Line 5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694" name="Line 5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692" name="Oval 58"/>
            <p:cNvSpPr>
              <a:spLocks noChangeArrowheads="1"/>
            </p:cNvSpPr>
            <p:nvPr/>
          </p:nvSpPr>
          <p:spPr bwMode="auto">
            <a:xfrm>
              <a:off x="2537" y="2668"/>
              <a:ext cx="88"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nvGrpSpPr>
          <p:cNvPr id="5" name="Group 59"/>
          <p:cNvGrpSpPr>
            <a:grpSpLocks/>
          </p:cNvGrpSpPr>
          <p:nvPr/>
        </p:nvGrpSpPr>
        <p:grpSpPr bwMode="auto">
          <a:xfrm>
            <a:off x="1335088" y="4837113"/>
            <a:ext cx="3300412" cy="655637"/>
            <a:chOff x="841" y="3047"/>
            <a:chExt cx="2079" cy="413"/>
          </a:xfrm>
        </p:grpSpPr>
        <p:grpSp>
          <p:nvGrpSpPr>
            <p:cNvPr id="6" name="Group 60"/>
            <p:cNvGrpSpPr>
              <a:grpSpLocks/>
            </p:cNvGrpSpPr>
            <p:nvPr/>
          </p:nvGrpSpPr>
          <p:grpSpPr bwMode="auto">
            <a:xfrm>
              <a:off x="841" y="3092"/>
              <a:ext cx="2032" cy="368"/>
              <a:chOff x="357" y="2450"/>
              <a:chExt cx="795" cy="646"/>
            </a:xfrm>
          </p:grpSpPr>
          <p:sp>
            <p:nvSpPr>
              <p:cNvPr id="26689" name="Line 6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690" name="Line 6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688" name="Oval 63"/>
            <p:cNvSpPr>
              <a:spLocks noChangeArrowheads="1"/>
            </p:cNvSpPr>
            <p:nvPr/>
          </p:nvSpPr>
          <p:spPr bwMode="auto">
            <a:xfrm>
              <a:off x="2832" y="3047"/>
              <a:ext cx="88"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nvGrpSpPr>
          <p:cNvPr id="7" name="Group 64"/>
          <p:cNvGrpSpPr>
            <a:grpSpLocks/>
          </p:cNvGrpSpPr>
          <p:nvPr/>
        </p:nvGrpSpPr>
        <p:grpSpPr bwMode="auto">
          <a:xfrm>
            <a:off x="1338263" y="3652838"/>
            <a:ext cx="2374900" cy="1835150"/>
            <a:chOff x="843" y="2301"/>
            <a:chExt cx="1496" cy="1156"/>
          </a:xfrm>
        </p:grpSpPr>
        <p:grpSp>
          <p:nvGrpSpPr>
            <p:cNvPr id="8" name="Group 66"/>
            <p:cNvGrpSpPr>
              <a:grpSpLocks/>
            </p:cNvGrpSpPr>
            <p:nvPr/>
          </p:nvGrpSpPr>
          <p:grpSpPr bwMode="auto">
            <a:xfrm>
              <a:off x="843" y="2343"/>
              <a:ext cx="1452" cy="1114"/>
              <a:chOff x="357" y="2450"/>
              <a:chExt cx="795" cy="646"/>
            </a:xfrm>
          </p:grpSpPr>
          <p:sp>
            <p:nvSpPr>
              <p:cNvPr id="26685" name="Line 6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686" name="Line 6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683" name="Oval 65"/>
            <p:cNvSpPr>
              <a:spLocks noChangeArrowheads="1"/>
            </p:cNvSpPr>
            <p:nvPr/>
          </p:nvSpPr>
          <p:spPr bwMode="auto">
            <a:xfrm>
              <a:off x="2251" y="2301"/>
              <a:ext cx="88"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nvGrpSpPr>
          <p:cNvPr id="9" name="Group 69"/>
          <p:cNvGrpSpPr>
            <a:grpSpLocks/>
          </p:cNvGrpSpPr>
          <p:nvPr/>
        </p:nvGrpSpPr>
        <p:grpSpPr bwMode="auto">
          <a:xfrm>
            <a:off x="1333500" y="3063875"/>
            <a:ext cx="1917700" cy="2420938"/>
            <a:chOff x="840" y="1930"/>
            <a:chExt cx="1208" cy="1525"/>
          </a:xfrm>
        </p:grpSpPr>
        <p:grpSp>
          <p:nvGrpSpPr>
            <p:cNvPr id="10" name="Group 71"/>
            <p:cNvGrpSpPr>
              <a:grpSpLocks/>
            </p:cNvGrpSpPr>
            <p:nvPr/>
          </p:nvGrpSpPr>
          <p:grpSpPr bwMode="auto">
            <a:xfrm>
              <a:off x="840" y="1971"/>
              <a:ext cx="1172" cy="1484"/>
              <a:chOff x="357" y="2450"/>
              <a:chExt cx="795" cy="646"/>
            </a:xfrm>
          </p:grpSpPr>
          <p:sp>
            <p:nvSpPr>
              <p:cNvPr id="26681" name="Line 7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682" name="Line 7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679" name="Oval 70"/>
            <p:cNvSpPr>
              <a:spLocks noChangeArrowheads="1"/>
            </p:cNvSpPr>
            <p:nvPr/>
          </p:nvSpPr>
          <p:spPr bwMode="auto">
            <a:xfrm>
              <a:off x="1960" y="1930"/>
              <a:ext cx="88"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nvGrpSpPr>
          <p:cNvPr id="11" name="Group 74"/>
          <p:cNvGrpSpPr>
            <a:grpSpLocks/>
          </p:cNvGrpSpPr>
          <p:nvPr/>
        </p:nvGrpSpPr>
        <p:grpSpPr bwMode="auto">
          <a:xfrm>
            <a:off x="1336675" y="2466975"/>
            <a:ext cx="1452563" cy="3027363"/>
            <a:chOff x="842" y="1554"/>
            <a:chExt cx="915" cy="1907"/>
          </a:xfrm>
        </p:grpSpPr>
        <p:grpSp>
          <p:nvGrpSpPr>
            <p:cNvPr id="12" name="Group 76"/>
            <p:cNvGrpSpPr>
              <a:grpSpLocks/>
            </p:cNvGrpSpPr>
            <p:nvPr/>
          </p:nvGrpSpPr>
          <p:grpSpPr bwMode="auto">
            <a:xfrm>
              <a:off x="842" y="1590"/>
              <a:ext cx="873" cy="1871"/>
              <a:chOff x="357" y="2450"/>
              <a:chExt cx="795" cy="646"/>
            </a:xfrm>
          </p:grpSpPr>
          <p:sp>
            <p:nvSpPr>
              <p:cNvPr id="26677" name="Line 7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678" name="Line 7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675" name="Oval 75"/>
            <p:cNvSpPr>
              <a:spLocks noChangeArrowheads="1"/>
            </p:cNvSpPr>
            <p:nvPr/>
          </p:nvSpPr>
          <p:spPr bwMode="auto">
            <a:xfrm>
              <a:off x="1669" y="1554"/>
              <a:ext cx="88" cy="87"/>
            </a:xfrm>
            <a:prstGeom prst="ellipse">
              <a:avLst/>
            </a:prstGeom>
            <a:solidFill>
              <a:srgbClr val="FF0000"/>
            </a:solidFill>
            <a:ln w="9525">
              <a:noFill/>
              <a:round/>
              <a:headEnd/>
              <a:tailEnd/>
            </a:ln>
          </p:spPr>
          <p:txBody>
            <a:bodyPr wrap="none" anchor="ctr"/>
            <a:lstStyle/>
            <a:p>
              <a:endParaRPr lang="en-US">
                <a:cs typeface="Arial" charset="0"/>
              </a:endParaRPr>
            </a:p>
          </p:txBody>
        </p:sp>
      </p:grpSp>
      <p:grpSp>
        <p:nvGrpSpPr>
          <p:cNvPr id="13" name="Group 79"/>
          <p:cNvGrpSpPr>
            <a:grpSpLocks/>
          </p:cNvGrpSpPr>
          <p:nvPr/>
        </p:nvGrpSpPr>
        <p:grpSpPr bwMode="auto">
          <a:xfrm>
            <a:off x="1333500" y="1876425"/>
            <a:ext cx="984250" cy="3619500"/>
            <a:chOff x="840" y="1182"/>
            <a:chExt cx="620" cy="2280"/>
          </a:xfrm>
        </p:grpSpPr>
        <p:grpSp>
          <p:nvGrpSpPr>
            <p:cNvPr id="14" name="Group 81"/>
            <p:cNvGrpSpPr>
              <a:grpSpLocks/>
            </p:cNvGrpSpPr>
            <p:nvPr/>
          </p:nvGrpSpPr>
          <p:grpSpPr bwMode="auto">
            <a:xfrm>
              <a:off x="840" y="1221"/>
              <a:ext cx="579" cy="2241"/>
              <a:chOff x="357" y="2450"/>
              <a:chExt cx="795" cy="646"/>
            </a:xfrm>
          </p:grpSpPr>
          <p:sp>
            <p:nvSpPr>
              <p:cNvPr id="26673" name="Line 8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674" name="Line 8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6671" name="Oval 80"/>
            <p:cNvSpPr>
              <a:spLocks noChangeArrowheads="1"/>
            </p:cNvSpPr>
            <p:nvPr/>
          </p:nvSpPr>
          <p:spPr bwMode="auto">
            <a:xfrm>
              <a:off x="1372" y="1182"/>
              <a:ext cx="88" cy="87"/>
            </a:xfrm>
            <a:prstGeom prst="ellipse">
              <a:avLst/>
            </a:prstGeom>
            <a:solidFill>
              <a:srgbClr val="FF0000"/>
            </a:solidFill>
            <a:ln w="9525">
              <a:noFill/>
              <a:round/>
              <a:headEnd/>
              <a:tailEnd/>
            </a:ln>
          </p:spPr>
          <p:txBody>
            <a:bodyPr wrap="none" anchor="ctr"/>
            <a:lstStyle/>
            <a:p>
              <a:endParaRPr lang="en-US">
                <a:cs typeface="Arial" charset="0"/>
              </a:endParaRPr>
            </a:p>
          </p:txBody>
        </p:sp>
      </p:grpSp>
      <p:sp>
        <p:nvSpPr>
          <p:cNvPr id="72788" name="Line 84"/>
          <p:cNvSpPr>
            <a:spLocks noChangeShapeType="1"/>
          </p:cNvSpPr>
          <p:nvPr/>
        </p:nvSpPr>
        <p:spPr bwMode="auto">
          <a:xfrm>
            <a:off x="5645150" y="2338388"/>
            <a:ext cx="552450" cy="0"/>
          </a:xfrm>
          <a:prstGeom prst="line">
            <a:avLst/>
          </a:prstGeom>
          <a:noFill/>
          <a:ln w="76200">
            <a:solidFill>
              <a:srgbClr val="FF0000"/>
            </a:solidFill>
            <a:round/>
            <a:headEnd/>
            <a:tailEnd type="triangle" w="lg" len="med"/>
          </a:ln>
        </p:spPr>
        <p:txBody>
          <a:bodyPr/>
          <a:lstStyle/>
          <a:p>
            <a:endParaRPr lang="en-US"/>
          </a:p>
        </p:txBody>
      </p:sp>
      <p:sp>
        <p:nvSpPr>
          <p:cNvPr id="72789" name="Line 85"/>
          <p:cNvSpPr>
            <a:spLocks noChangeShapeType="1"/>
          </p:cNvSpPr>
          <p:nvPr/>
        </p:nvSpPr>
        <p:spPr bwMode="auto">
          <a:xfrm>
            <a:off x="5637213" y="2809875"/>
            <a:ext cx="552450" cy="0"/>
          </a:xfrm>
          <a:prstGeom prst="line">
            <a:avLst/>
          </a:prstGeom>
          <a:noFill/>
          <a:ln w="76200">
            <a:solidFill>
              <a:srgbClr val="FF0000"/>
            </a:solidFill>
            <a:round/>
            <a:headEnd/>
            <a:tailEnd type="triangle" w="lg" len="med"/>
          </a:ln>
        </p:spPr>
        <p:txBody>
          <a:bodyPr/>
          <a:lstStyle/>
          <a:p>
            <a:endParaRPr lang="en-US"/>
          </a:p>
        </p:txBody>
      </p:sp>
      <p:sp>
        <p:nvSpPr>
          <p:cNvPr id="72790" name="Line 86"/>
          <p:cNvSpPr>
            <a:spLocks noChangeShapeType="1"/>
          </p:cNvSpPr>
          <p:nvPr/>
        </p:nvSpPr>
        <p:spPr bwMode="auto">
          <a:xfrm>
            <a:off x="5646738" y="3279775"/>
            <a:ext cx="552450" cy="0"/>
          </a:xfrm>
          <a:prstGeom prst="line">
            <a:avLst/>
          </a:prstGeom>
          <a:noFill/>
          <a:ln w="76200">
            <a:solidFill>
              <a:srgbClr val="FF0000"/>
            </a:solidFill>
            <a:round/>
            <a:headEnd/>
            <a:tailEnd type="triangle" w="lg" len="med"/>
          </a:ln>
        </p:spPr>
        <p:txBody>
          <a:bodyPr/>
          <a:lstStyle/>
          <a:p>
            <a:endParaRPr lang="en-US"/>
          </a:p>
        </p:txBody>
      </p:sp>
      <p:sp>
        <p:nvSpPr>
          <p:cNvPr id="72791" name="Line 87"/>
          <p:cNvSpPr>
            <a:spLocks noChangeShapeType="1"/>
          </p:cNvSpPr>
          <p:nvPr/>
        </p:nvSpPr>
        <p:spPr bwMode="auto">
          <a:xfrm>
            <a:off x="5637213" y="3752850"/>
            <a:ext cx="552450" cy="0"/>
          </a:xfrm>
          <a:prstGeom prst="line">
            <a:avLst/>
          </a:prstGeom>
          <a:noFill/>
          <a:ln w="76200">
            <a:solidFill>
              <a:srgbClr val="FF0000"/>
            </a:solidFill>
            <a:round/>
            <a:headEnd/>
            <a:tailEnd type="triangle" w="lg" len="med"/>
          </a:ln>
        </p:spPr>
        <p:txBody>
          <a:bodyPr/>
          <a:lstStyle/>
          <a:p>
            <a:endParaRPr lang="en-US"/>
          </a:p>
        </p:txBody>
      </p:sp>
      <p:sp>
        <p:nvSpPr>
          <p:cNvPr id="72792" name="Line 88"/>
          <p:cNvSpPr>
            <a:spLocks noChangeShapeType="1"/>
          </p:cNvSpPr>
          <p:nvPr/>
        </p:nvSpPr>
        <p:spPr bwMode="auto">
          <a:xfrm>
            <a:off x="5645150" y="4238625"/>
            <a:ext cx="552450" cy="0"/>
          </a:xfrm>
          <a:prstGeom prst="line">
            <a:avLst/>
          </a:prstGeom>
          <a:noFill/>
          <a:ln w="76200">
            <a:solidFill>
              <a:srgbClr val="FF0000"/>
            </a:solidFill>
            <a:round/>
            <a:headEnd/>
            <a:tailEnd type="triangle" w="lg" len="med"/>
          </a:ln>
        </p:spPr>
        <p:txBody>
          <a:bodyPr/>
          <a:lstStyle/>
          <a:p>
            <a:endParaRPr lang="en-US"/>
          </a:p>
        </p:txBody>
      </p:sp>
      <p:sp>
        <p:nvSpPr>
          <p:cNvPr id="72793" name="Line 89"/>
          <p:cNvSpPr>
            <a:spLocks noChangeShapeType="1"/>
          </p:cNvSpPr>
          <p:nvPr/>
        </p:nvSpPr>
        <p:spPr bwMode="auto">
          <a:xfrm>
            <a:off x="5638800" y="4710113"/>
            <a:ext cx="552450" cy="0"/>
          </a:xfrm>
          <a:prstGeom prst="line">
            <a:avLst/>
          </a:prstGeom>
          <a:noFill/>
          <a:ln w="76200">
            <a:solidFill>
              <a:srgbClr val="FF0000"/>
            </a:solidFill>
            <a:round/>
            <a:headEnd/>
            <a:tailEnd type="triangle" w="lg" len="med"/>
          </a:ln>
        </p:spPr>
        <p:txBody>
          <a:bodyPr/>
          <a:lstStyle/>
          <a:p>
            <a:endParaRPr lang="en-US"/>
          </a:p>
        </p:txBody>
      </p:sp>
      <p:sp>
        <p:nvSpPr>
          <p:cNvPr id="72794" name="Line 90"/>
          <p:cNvSpPr>
            <a:spLocks noChangeShapeType="1"/>
          </p:cNvSpPr>
          <p:nvPr/>
        </p:nvSpPr>
        <p:spPr bwMode="auto">
          <a:xfrm>
            <a:off x="5629275" y="5181600"/>
            <a:ext cx="552450" cy="0"/>
          </a:xfrm>
          <a:prstGeom prst="line">
            <a:avLst/>
          </a:prstGeom>
          <a:noFill/>
          <a:ln w="76200">
            <a:solidFill>
              <a:srgbClr val="FF0000"/>
            </a:solidFill>
            <a:round/>
            <a:headEnd/>
            <a:tailEnd type="triangle" w="lg" len="med"/>
          </a:ln>
        </p:spPr>
        <p:txBody>
          <a:bodyPr/>
          <a:lstStyle/>
          <a:p>
            <a:endParaRPr lang="en-US"/>
          </a:p>
        </p:txBody>
      </p:sp>
      <p:sp>
        <p:nvSpPr>
          <p:cNvPr id="2667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2788"/>
                                        </p:tgtEl>
                                        <p:attrNameLst>
                                          <p:attrName>style.visibility</p:attrName>
                                        </p:attrNameLst>
                                      </p:cBhvr>
                                      <p:to>
                                        <p:strVal val="visible"/>
                                      </p:to>
                                    </p:set>
                                    <p:animEffect transition="in" filter="fade">
                                      <p:cBhvr>
                                        <p:cTn id="15" dur="500"/>
                                        <p:tgtEl>
                                          <p:spTgt spid="72788"/>
                                        </p:tgtEl>
                                      </p:cBhvr>
                                    </p:animEffect>
                                  </p:childTnLst>
                                  <p:subTnLst>
                                    <p:animClr>
                                      <p:cBhvr override="childStyle">
                                        <p:cTn dur="1" fill="hold" display="0" masterRel="nextClick" afterEffect="1"/>
                                        <p:tgtEl>
                                          <p:spTgt spid="72788"/>
                                        </p:tgtEl>
                                        <p:attrNameLst>
                                          <p:attrName>ppt_c</p:attrName>
                                        </p:attrNameLst>
                                      </p:cBhvr>
                                      <p:to>
                                        <a:schemeClr val="bg1"/>
                                      </p:to>
                                    </p:animClr>
                                  </p:sub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upRight)">
                                      <p:cBhvr>
                                        <p:cTn id="20" dur="1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2789"/>
                                        </p:tgtEl>
                                        <p:attrNameLst>
                                          <p:attrName>style.visibility</p:attrName>
                                        </p:attrNameLst>
                                      </p:cBhvr>
                                      <p:to>
                                        <p:strVal val="visible"/>
                                      </p:to>
                                    </p:set>
                                    <p:animEffect transition="in" filter="fade">
                                      <p:cBhvr>
                                        <p:cTn id="23" dur="500"/>
                                        <p:tgtEl>
                                          <p:spTgt spid="72789"/>
                                        </p:tgtEl>
                                      </p:cBhvr>
                                    </p:animEffect>
                                  </p:childTnLst>
                                  <p:subTnLst>
                                    <p:animClr>
                                      <p:cBhvr override="childStyle">
                                        <p:cTn dur="1" fill="hold" display="0" masterRel="nextClick" afterEffect="1"/>
                                        <p:tgtEl>
                                          <p:spTgt spid="72789"/>
                                        </p:tgtEl>
                                        <p:attrNameLst>
                                          <p:attrName>ppt_c</p:attrName>
                                        </p:attrNameLst>
                                      </p:cBhvr>
                                      <p:to>
                                        <a:schemeClr val="bg1"/>
                                      </p:to>
                                    </p:animClr>
                                  </p:sub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upRight)">
                                      <p:cBhvr>
                                        <p:cTn id="28" dur="10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790"/>
                                        </p:tgtEl>
                                        <p:attrNameLst>
                                          <p:attrName>style.visibility</p:attrName>
                                        </p:attrNameLst>
                                      </p:cBhvr>
                                      <p:to>
                                        <p:strVal val="visible"/>
                                      </p:to>
                                    </p:set>
                                    <p:animEffect transition="in" filter="fade">
                                      <p:cBhvr>
                                        <p:cTn id="31" dur="500"/>
                                        <p:tgtEl>
                                          <p:spTgt spid="72790"/>
                                        </p:tgtEl>
                                      </p:cBhvr>
                                    </p:animEffect>
                                  </p:childTnLst>
                                  <p:subTnLst>
                                    <p:animClr>
                                      <p:cBhvr override="childStyle">
                                        <p:cTn dur="1" fill="hold" display="0" masterRel="nextClick" afterEffect="1"/>
                                        <p:tgtEl>
                                          <p:spTgt spid="72790"/>
                                        </p:tgtEl>
                                        <p:attrNameLst>
                                          <p:attrName>ppt_c</p:attrName>
                                        </p:attrNameLst>
                                      </p:cBhvr>
                                      <p:to>
                                        <a:schemeClr val="bg1"/>
                                      </p:to>
                                    </p:animClr>
                                  </p:sub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upRight)">
                                      <p:cBhvr>
                                        <p:cTn id="36" dur="10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791"/>
                                        </p:tgtEl>
                                        <p:attrNameLst>
                                          <p:attrName>style.visibility</p:attrName>
                                        </p:attrNameLst>
                                      </p:cBhvr>
                                      <p:to>
                                        <p:strVal val="visible"/>
                                      </p:to>
                                    </p:set>
                                    <p:animEffect transition="in" filter="fade">
                                      <p:cBhvr>
                                        <p:cTn id="39" dur="500"/>
                                        <p:tgtEl>
                                          <p:spTgt spid="72791"/>
                                        </p:tgtEl>
                                      </p:cBhvr>
                                    </p:animEffect>
                                  </p:childTnLst>
                                  <p:subTnLst>
                                    <p:animClr>
                                      <p:cBhvr override="childStyle">
                                        <p:cTn dur="1" fill="hold" display="0" masterRel="nextClick" afterEffect="1"/>
                                        <p:tgtEl>
                                          <p:spTgt spid="72791"/>
                                        </p:tgtEl>
                                        <p:attrNameLst>
                                          <p:attrName>ppt_c</p:attrName>
                                        </p:attrNameLst>
                                      </p:cBhvr>
                                      <p:to>
                                        <a:schemeClr val="bg1"/>
                                      </p:to>
                                    </p:animClr>
                                  </p:sub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upRight)">
                                      <p:cBhvr>
                                        <p:cTn id="44" dur="10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2792"/>
                                        </p:tgtEl>
                                        <p:attrNameLst>
                                          <p:attrName>style.visibility</p:attrName>
                                        </p:attrNameLst>
                                      </p:cBhvr>
                                      <p:to>
                                        <p:strVal val="visible"/>
                                      </p:to>
                                    </p:set>
                                    <p:animEffect transition="in" filter="fade">
                                      <p:cBhvr>
                                        <p:cTn id="47" dur="500"/>
                                        <p:tgtEl>
                                          <p:spTgt spid="72792"/>
                                        </p:tgtEl>
                                      </p:cBhvr>
                                    </p:animEffect>
                                  </p:childTnLst>
                                  <p:subTnLst>
                                    <p:animClr>
                                      <p:cBhvr override="childStyle">
                                        <p:cTn dur="1" fill="hold" display="0" masterRel="nextClick" afterEffect="1"/>
                                        <p:tgtEl>
                                          <p:spTgt spid="72792"/>
                                        </p:tgtEl>
                                        <p:attrNameLst>
                                          <p:attrName>ppt_c</p:attrName>
                                        </p:attrNameLst>
                                      </p:cBhvr>
                                      <p:to>
                                        <a:schemeClr val="bg1"/>
                                      </p:to>
                                    </p:animClr>
                                  </p:sub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upRight)">
                                      <p:cBhvr>
                                        <p:cTn id="52" dur="10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793"/>
                                        </p:tgtEl>
                                        <p:attrNameLst>
                                          <p:attrName>style.visibility</p:attrName>
                                        </p:attrNameLst>
                                      </p:cBhvr>
                                      <p:to>
                                        <p:strVal val="visible"/>
                                      </p:to>
                                    </p:set>
                                    <p:animEffect transition="in" filter="fade">
                                      <p:cBhvr>
                                        <p:cTn id="55" dur="500"/>
                                        <p:tgtEl>
                                          <p:spTgt spid="72793"/>
                                        </p:tgtEl>
                                      </p:cBhvr>
                                    </p:animEffect>
                                  </p:childTnLst>
                                  <p:subTnLst>
                                    <p:animClr>
                                      <p:cBhvr override="childStyle">
                                        <p:cTn dur="1" fill="hold" display="0" masterRel="nextClick" afterEffect="1"/>
                                        <p:tgtEl>
                                          <p:spTgt spid="72793"/>
                                        </p:tgtEl>
                                        <p:attrNameLst>
                                          <p:attrName>ppt_c</p:attrName>
                                        </p:attrNameLst>
                                      </p:cBhvr>
                                      <p:to>
                                        <a:schemeClr val="bg1"/>
                                      </p:to>
                                    </p:animClr>
                                  </p:sub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upRight)">
                                      <p:cBhvr>
                                        <p:cTn id="60" dur="10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794"/>
                                        </p:tgtEl>
                                        <p:attrNameLst>
                                          <p:attrName>style.visibility</p:attrName>
                                        </p:attrNameLst>
                                      </p:cBhvr>
                                      <p:to>
                                        <p:strVal val="visible"/>
                                      </p:to>
                                    </p:set>
                                    <p:animEffect transition="in" filter="fade">
                                      <p:cBhvr>
                                        <p:cTn id="63" dur="500"/>
                                        <p:tgtEl>
                                          <p:spTgt spid="72794"/>
                                        </p:tgtEl>
                                      </p:cBhvr>
                                    </p:animEffect>
                                  </p:childTnLst>
                                  <p:subTnLst>
                                    <p:animClr>
                                      <p:cBhvr override="childStyle">
                                        <p:cTn dur="1" fill="hold" display="0" masterRel="nextClick" afterEffect="1"/>
                                        <p:tgtEl>
                                          <p:spTgt spid="72794"/>
                                        </p:tgtEl>
                                        <p:attrNameLst>
                                          <p:attrName>ppt_c</p:attrName>
                                        </p:attrNameLst>
                                      </p:cBhvr>
                                      <p:to>
                                        <a:schemeClr val="bg1"/>
                                      </p:to>
                                    </p:animClr>
                                  </p:sub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72710"/>
                                        </p:tgtEl>
                                        <p:attrNameLst>
                                          <p:attrName>style.visibility</p:attrName>
                                        </p:attrNameLst>
                                      </p:cBhvr>
                                      <p:to>
                                        <p:strVal val="visible"/>
                                      </p:to>
                                    </p:set>
                                    <p:animEffect transition="in" filter="strips(downRight)">
                                      <p:cBhvr>
                                        <p:cTn id="68" dur="10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p:bldP spid="72711" grpId="0" animBg="1"/>
      <p:bldP spid="72788" grpId="0" animBg="1"/>
      <p:bldP spid="72789" grpId="0" animBg="1"/>
      <p:bldP spid="72790" grpId="0" animBg="1"/>
      <p:bldP spid="72791" grpId="0" animBg="1"/>
      <p:bldP spid="72792" grpId="0" animBg="1"/>
      <p:bldP spid="72793" grpId="0" animBg="1"/>
      <p:bldP spid="7279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A competitive market has many buyers and sellers, each of whom has little or no influence </a:t>
            </a:r>
            <a:br>
              <a:rPr lang="en-US" dirty="0" smtClean="0"/>
            </a:br>
            <a:r>
              <a:rPr lang="en-US" dirty="0" smtClean="0"/>
              <a:t>on the market price. </a:t>
            </a:r>
          </a:p>
          <a:p>
            <a:pPr>
              <a:buClrTx/>
              <a:buSzPct val="120000"/>
              <a:buFont typeface="Arial" pitchFamily="34" charset="0"/>
              <a:buChar char="•"/>
            </a:pPr>
            <a:r>
              <a:rPr lang="en-US" dirty="0" smtClean="0"/>
              <a:t>Economists use the supply and demand model to analyze competitive markets.  </a:t>
            </a:r>
          </a:p>
          <a:p>
            <a:pPr>
              <a:buClrTx/>
              <a:buSzPct val="120000"/>
              <a:buFont typeface="Arial" pitchFamily="34" charset="0"/>
              <a:buChar char="•"/>
            </a:pPr>
            <a:r>
              <a:rPr lang="en-US" dirty="0" smtClean="0"/>
              <a:t>The downward-sloping demand curve reflects the law </a:t>
            </a:r>
            <a:r>
              <a:rPr lang="en-US" smtClean="0"/>
              <a:t>of demand</a:t>
            </a:r>
            <a:r>
              <a:rPr lang="en-US" dirty="0" smtClean="0"/>
              <a:t>, which states that the quantity buyers demand of a good depends negatively on the good’s price.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305800" cy="5105400"/>
          </a:xfrm>
        </p:spPr>
        <p:txBody>
          <a:bodyPr>
            <a:normAutofit fontScale="92500"/>
          </a:bodyPr>
          <a:lstStyle/>
          <a:p>
            <a:pPr>
              <a:buClrTx/>
              <a:buSzPct val="120000"/>
              <a:buFont typeface="Arial" pitchFamily="34" charset="0"/>
              <a:buChar char="•"/>
            </a:pPr>
            <a:r>
              <a:rPr lang="en-US" dirty="0" smtClean="0"/>
              <a:t>Besides price, demand depends on buyers’ incomes, tastes, expectations, the prices of substitutes and complements, and number of buyers.  </a:t>
            </a:r>
            <a:br>
              <a:rPr lang="en-US" dirty="0" smtClean="0"/>
            </a:br>
            <a:r>
              <a:rPr lang="en-US" dirty="0" smtClean="0"/>
              <a:t>If one of these factors changes, the </a:t>
            </a:r>
            <a:r>
              <a:rPr lang="en-US" b="1" i="1" dirty="0" smtClean="0"/>
              <a:t>D</a:t>
            </a:r>
            <a:r>
              <a:rPr lang="en-US" dirty="0" smtClean="0"/>
              <a:t> curve shifts. </a:t>
            </a:r>
          </a:p>
          <a:p>
            <a:pPr>
              <a:buClrTx/>
              <a:buSzPct val="120000"/>
              <a:buFont typeface="Arial" pitchFamily="34" charset="0"/>
              <a:buChar char="•"/>
            </a:pPr>
            <a:r>
              <a:rPr lang="en-US" dirty="0" smtClean="0"/>
              <a:t>The upward-sloping supply curve reflects the Law of Supply, which states that the quantity sellers supply depends positively on the good’s price. </a:t>
            </a:r>
          </a:p>
          <a:p>
            <a:pPr>
              <a:buClrTx/>
              <a:buSzPct val="120000"/>
              <a:buFont typeface="Arial" pitchFamily="34" charset="0"/>
              <a:buChar char="•"/>
            </a:pPr>
            <a:r>
              <a:rPr lang="en-US" dirty="0" smtClean="0"/>
              <a:t>Other determinants of supply include input prices, technology, expectations, and the # of sellers.  Changes in these factors shift the </a:t>
            </a:r>
            <a:r>
              <a:rPr lang="en-US" b="1" i="1" dirty="0" smtClean="0"/>
              <a:t>S</a:t>
            </a:r>
            <a:r>
              <a:rPr lang="en-US" dirty="0" smtClean="0"/>
              <a:t> curve.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The intersection of </a:t>
            </a:r>
            <a:r>
              <a:rPr lang="en-US" b="1" i="1" dirty="0" smtClean="0"/>
              <a:t>S</a:t>
            </a:r>
            <a:r>
              <a:rPr lang="en-US" dirty="0" smtClean="0"/>
              <a:t> and </a:t>
            </a:r>
            <a:r>
              <a:rPr lang="en-US" b="1" i="1" dirty="0" smtClean="0"/>
              <a:t>D</a:t>
            </a:r>
            <a:r>
              <a:rPr lang="en-US" dirty="0" smtClean="0"/>
              <a:t> curves determines the market equilibrium.  At the equilibrium price, quantity supplied equals quantity demanded.  </a:t>
            </a:r>
          </a:p>
          <a:p>
            <a:pPr>
              <a:buClrTx/>
              <a:buSzPct val="120000"/>
              <a:buFont typeface="Arial" pitchFamily="34" charset="0"/>
              <a:buChar char="•"/>
            </a:pPr>
            <a:r>
              <a:rPr lang="en-US" dirty="0" smtClean="0"/>
              <a:t>If the market price is above equilibrium, </a:t>
            </a:r>
            <a:br>
              <a:rPr lang="en-US" dirty="0" smtClean="0"/>
            </a:br>
            <a:r>
              <a:rPr lang="en-US" dirty="0" smtClean="0"/>
              <a:t>a surplus results, which causes the price to fall.  </a:t>
            </a:r>
            <a:br>
              <a:rPr lang="en-US" dirty="0" smtClean="0"/>
            </a:br>
            <a:r>
              <a:rPr lang="en-US" dirty="0" smtClean="0"/>
              <a:t>If the market price is below equilibrium, </a:t>
            </a:r>
            <a:br>
              <a:rPr lang="en-US" dirty="0" smtClean="0"/>
            </a:br>
            <a:r>
              <a:rPr lang="en-US" dirty="0" smtClean="0"/>
              <a:t>a shortage results, causing the price to rise.</a:t>
            </a:r>
          </a:p>
        </p:txBody>
      </p:sp>
      <p:sp>
        <p:nvSpPr>
          <p:cNvPr id="8" name="TextBox 7"/>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We can use the supply-demand diagram to analyze the effects of any event on a market:</a:t>
            </a:r>
            <a:br>
              <a:rPr lang="en-US" dirty="0" smtClean="0"/>
            </a:br>
            <a:r>
              <a:rPr lang="en-US" dirty="0" smtClean="0"/>
              <a:t>First, determine whether the event shifts one or both curves.  Second, determine the direction of the shifts.  Third, compare the new equilibrium to the initial one.  </a:t>
            </a:r>
          </a:p>
          <a:p>
            <a:pPr>
              <a:buClrTx/>
              <a:buSzPct val="120000"/>
              <a:buFont typeface="Arial" pitchFamily="34" charset="0"/>
              <a:buChar char="•"/>
            </a:pPr>
            <a:r>
              <a:rPr lang="en-US" dirty="0" smtClean="0"/>
              <a:t>In market economies, prices are the signals that guide economic decisions and allocate scarce resources.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41375" y="2801938"/>
            <a:ext cx="7491413" cy="3863975"/>
            <a:chOff x="530" y="1765"/>
            <a:chExt cx="4719" cy="2434"/>
          </a:xfrm>
        </p:grpSpPr>
        <p:sp>
          <p:nvSpPr>
            <p:cNvPr id="27736" name="Rectangle 3"/>
            <p:cNvSpPr>
              <a:spLocks noChangeArrowheads="1"/>
            </p:cNvSpPr>
            <p:nvPr/>
          </p:nvSpPr>
          <p:spPr bwMode="auto">
            <a:xfrm>
              <a:off x="530" y="1765"/>
              <a:ext cx="4719" cy="2434"/>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27737" name="Line 4"/>
            <p:cNvSpPr>
              <a:spLocks noChangeShapeType="1"/>
            </p:cNvSpPr>
            <p:nvPr/>
          </p:nvSpPr>
          <p:spPr bwMode="auto">
            <a:xfrm>
              <a:off x="582" y="2095"/>
              <a:ext cx="4588" cy="0"/>
            </a:xfrm>
            <a:prstGeom prst="line">
              <a:avLst/>
            </a:prstGeom>
            <a:noFill/>
            <a:ln w="12700">
              <a:solidFill>
                <a:schemeClr val="tx1"/>
              </a:solidFill>
              <a:round/>
              <a:headEnd/>
              <a:tailEnd/>
            </a:ln>
          </p:spPr>
          <p:txBody>
            <a:bodyPr/>
            <a:lstStyle/>
            <a:p>
              <a:endParaRPr lang="en-US"/>
            </a:p>
          </p:txBody>
        </p:sp>
      </p:grpSp>
      <p:sp>
        <p:nvSpPr>
          <p:cNvPr id="27651" name="Rectangle 5"/>
          <p:cNvSpPr>
            <a:spLocks noGrp="1" noChangeArrowheads="1"/>
          </p:cNvSpPr>
          <p:nvPr>
            <p:ph type="title" idx="4294967295"/>
          </p:nvPr>
        </p:nvSpPr>
        <p:spPr>
          <a:xfrm>
            <a:off x="0" y="238125"/>
            <a:ext cx="9143999" cy="588963"/>
          </a:xfrm>
        </p:spPr>
        <p:txBody>
          <a:bodyPr>
            <a:normAutofit/>
          </a:bodyPr>
          <a:lstStyle/>
          <a:p>
            <a:pPr algn="ctr" eaLnBrk="1" hangingPunct="1"/>
            <a:r>
              <a:rPr lang="en-US" sz="3100" dirty="0" smtClean="0"/>
              <a:t>Market Demand versus Individual Demand</a:t>
            </a:r>
          </a:p>
        </p:txBody>
      </p:sp>
      <p:sp>
        <p:nvSpPr>
          <p:cNvPr id="27652" name="Rectangle 6"/>
          <p:cNvSpPr>
            <a:spLocks noGrp="1" noChangeArrowheads="1"/>
          </p:cNvSpPr>
          <p:nvPr>
            <p:ph type="body" idx="4294967295"/>
          </p:nvPr>
        </p:nvSpPr>
        <p:spPr>
          <a:xfrm>
            <a:off x="323850" y="846138"/>
            <a:ext cx="8526463" cy="1984375"/>
          </a:xfrm>
        </p:spPr>
        <p:txBody>
          <a:bodyPr/>
          <a:lstStyle/>
          <a:p>
            <a:pPr eaLnBrk="1" hangingPunct="1">
              <a:lnSpc>
                <a:spcPct val="100000"/>
              </a:lnSpc>
              <a:spcBef>
                <a:spcPct val="35000"/>
              </a:spcBef>
            </a:pPr>
            <a:r>
              <a:rPr lang="en-US" sz="2600" smtClean="0"/>
              <a:t>The quantity demanded in the market is the sum of the quantities demanded by all buyers at each price. </a:t>
            </a:r>
          </a:p>
          <a:p>
            <a:pPr eaLnBrk="1" hangingPunct="1">
              <a:lnSpc>
                <a:spcPct val="100000"/>
              </a:lnSpc>
              <a:spcBef>
                <a:spcPct val="35000"/>
              </a:spcBef>
            </a:pPr>
            <a:r>
              <a:rPr lang="en-US" sz="2600" smtClean="0"/>
              <a:t>Suppose Helen and Ken are the only two buyers in the Latte market.     (</a:t>
            </a:r>
            <a:r>
              <a:rPr lang="en-US" sz="2600" b="1" i="1" smtClean="0"/>
              <a:t>Q</a:t>
            </a:r>
            <a:r>
              <a:rPr lang="en-US" sz="2600" b="1" i="1" baseline="30000" smtClean="0"/>
              <a:t>d</a:t>
            </a:r>
            <a:r>
              <a:rPr lang="en-US" sz="2600" smtClean="0"/>
              <a:t> = quantity demanded)</a:t>
            </a:r>
          </a:p>
        </p:txBody>
      </p:sp>
      <p:grpSp>
        <p:nvGrpSpPr>
          <p:cNvPr id="3" name="Group 7"/>
          <p:cNvGrpSpPr>
            <a:grpSpLocks/>
          </p:cNvGrpSpPr>
          <p:nvPr/>
        </p:nvGrpSpPr>
        <p:grpSpPr bwMode="auto">
          <a:xfrm>
            <a:off x="2116138" y="2832100"/>
            <a:ext cx="1873250" cy="3816350"/>
            <a:chOff x="1333" y="1784"/>
            <a:chExt cx="1180" cy="2404"/>
          </a:xfrm>
        </p:grpSpPr>
        <p:sp>
          <p:nvSpPr>
            <p:cNvPr id="27728" name="Rectangle 8"/>
            <p:cNvSpPr>
              <a:spLocks noChangeArrowheads="1"/>
            </p:cNvSpPr>
            <p:nvPr/>
          </p:nvSpPr>
          <p:spPr bwMode="auto">
            <a:xfrm>
              <a:off x="1333" y="3889"/>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4</a:t>
              </a:r>
            </a:p>
          </p:txBody>
        </p:sp>
        <p:sp>
          <p:nvSpPr>
            <p:cNvPr id="27729" name="Rectangle 9"/>
            <p:cNvSpPr>
              <a:spLocks noChangeArrowheads="1"/>
            </p:cNvSpPr>
            <p:nvPr/>
          </p:nvSpPr>
          <p:spPr bwMode="auto">
            <a:xfrm>
              <a:off x="1333" y="3590"/>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6</a:t>
              </a:r>
            </a:p>
          </p:txBody>
        </p:sp>
        <p:sp>
          <p:nvSpPr>
            <p:cNvPr id="27730" name="Rectangle 10"/>
            <p:cNvSpPr>
              <a:spLocks noChangeArrowheads="1"/>
            </p:cNvSpPr>
            <p:nvPr/>
          </p:nvSpPr>
          <p:spPr bwMode="auto">
            <a:xfrm>
              <a:off x="1333" y="3291"/>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8</a:t>
              </a:r>
            </a:p>
          </p:txBody>
        </p:sp>
        <p:sp>
          <p:nvSpPr>
            <p:cNvPr id="27731" name="Rectangle 11"/>
            <p:cNvSpPr>
              <a:spLocks noChangeArrowheads="1"/>
            </p:cNvSpPr>
            <p:nvPr/>
          </p:nvSpPr>
          <p:spPr bwMode="auto">
            <a:xfrm>
              <a:off x="1333" y="2992"/>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10</a:t>
              </a:r>
            </a:p>
          </p:txBody>
        </p:sp>
        <p:sp>
          <p:nvSpPr>
            <p:cNvPr id="27732" name="Rectangle 12"/>
            <p:cNvSpPr>
              <a:spLocks noChangeArrowheads="1"/>
            </p:cNvSpPr>
            <p:nvPr/>
          </p:nvSpPr>
          <p:spPr bwMode="auto">
            <a:xfrm>
              <a:off x="1333" y="2693"/>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12</a:t>
              </a:r>
            </a:p>
          </p:txBody>
        </p:sp>
        <p:sp>
          <p:nvSpPr>
            <p:cNvPr id="27733" name="Rectangle 13"/>
            <p:cNvSpPr>
              <a:spLocks noChangeArrowheads="1"/>
            </p:cNvSpPr>
            <p:nvPr/>
          </p:nvSpPr>
          <p:spPr bwMode="auto">
            <a:xfrm>
              <a:off x="1333" y="2394"/>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14</a:t>
              </a:r>
            </a:p>
          </p:txBody>
        </p:sp>
        <p:sp>
          <p:nvSpPr>
            <p:cNvPr id="27734" name="Rectangle 14"/>
            <p:cNvSpPr>
              <a:spLocks noChangeArrowheads="1"/>
            </p:cNvSpPr>
            <p:nvPr/>
          </p:nvSpPr>
          <p:spPr bwMode="auto">
            <a:xfrm>
              <a:off x="1333" y="2095"/>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16</a:t>
              </a:r>
            </a:p>
          </p:txBody>
        </p:sp>
        <p:sp>
          <p:nvSpPr>
            <p:cNvPr id="27735" name="Rectangle 15"/>
            <p:cNvSpPr>
              <a:spLocks noChangeArrowheads="1"/>
            </p:cNvSpPr>
            <p:nvPr/>
          </p:nvSpPr>
          <p:spPr bwMode="auto">
            <a:xfrm>
              <a:off x="1333" y="1784"/>
              <a:ext cx="1180"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cs typeface="Arial" charset="0"/>
                </a:rPr>
                <a:t>Helen’s </a:t>
              </a:r>
              <a:r>
                <a:rPr lang="en-US" sz="2400" b="1" i="1">
                  <a:cs typeface="Arial" charset="0"/>
                </a:rPr>
                <a:t>Q</a:t>
              </a:r>
              <a:r>
                <a:rPr lang="en-US" sz="2400" b="1" i="1" baseline="30000">
                  <a:cs typeface="Arial" charset="0"/>
                </a:rPr>
                <a:t>d</a:t>
              </a:r>
              <a:r>
                <a:rPr lang="en-US" sz="2400">
                  <a:cs typeface="Arial" charset="0"/>
                </a:rPr>
                <a:t> </a:t>
              </a:r>
            </a:p>
          </p:txBody>
        </p:sp>
      </p:grpSp>
      <p:grpSp>
        <p:nvGrpSpPr>
          <p:cNvPr id="4" name="Group 16"/>
          <p:cNvGrpSpPr>
            <a:grpSpLocks/>
          </p:cNvGrpSpPr>
          <p:nvPr/>
        </p:nvGrpSpPr>
        <p:grpSpPr bwMode="auto">
          <a:xfrm>
            <a:off x="4256088" y="2832100"/>
            <a:ext cx="1598612" cy="3816350"/>
            <a:chOff x="2681" y="1784"/>
            <a:chExt cx="1007" cy="2404"/>
          </a:xfrm>
        </p:grpSpPr>
        <p:sp>
          <p:nvSpPr>
            <p:cNvPr id="27720" name="Rectangle 17"/>
            <p:cNvSpPr>
              <a:spLocks noChangeArrowheads="1"/>
            </p:cNvSpPr>
            <p:nvPr/>
          </p:nvSpPr>
          <p:spPr bwMode="auto">
            <a:xfrm>
              <a:off x="2681" y="3889"/>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2</a:t>
              </a:r>
            </a:p>
          </p:txBody>
        </p:sp>
        <p:sp>
          <p:nvSpPr>
            <p:cNvPr id="27721" name="Rectangle 18"/>
            <p:cNvSpPr>
              <a:spLocks noChangeArrowheads="1"/>
            </p:cNvSpPr>
            <p:nvPr/>
          </p:nvSpPr>
          <p:spPr bwMode="auto">
            <a:xfrm>
              <a:off x="2681" y="3590"/>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3</a:t>
              </a:r>
            </a:p>
          </p:txBody>
        </p:sp>
        <p:sp>
          <p:nvSpPr>
            <p:cNvPr id="27722" name="Rectangle 19"/>
            <p:cNvSpPr>
              <a:spLocks noChangeArrowheads="1"/>
            </p:cNvSpPr>
            <p:nvPr/>
          </p:nvSpPr>
          <p:spPr bwMode="auto">
            <a:xfrm>
              <a:off x="2681" y="3291"/>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4</a:t>
              </a:r>
            </a:p>
          </p:txBody>
        </p:sp>
        <p:sp>
          <p:nvSpPr>
            <p:cNvPr id="27723" name="Rectangle 20"/>
            <p:cNvSpPr>
              <a:spLocks noChangeArrowheads="1"/>
            </p:cNvSpPr>
            <p:nvPr/>
          </p:nvSpPr>
          <p:spPr bwMode="auto">
            <a:xfrm>
              <a:off x="2681" y="2992"/>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5</a:t>
              </a:r>
            </a:p>
          </p:txBody>
        </p:sp>
        <p:sp>
          <p:nvSpPr>
            <p:cNvPr id="27724" name="Rectangle 21"/>
            <p:cNvSpPr>
              <a:spLocks noChangeArrowheads="1"/>
            </p:cNvSpPr>
            <p:nvPr/>
          </p:nvSpPr>
          <p:spPr bwMode="auto">
            <a:xfrm>
              <a:off x="2681" y="2693"/>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6</a:t>
              </a:r>
            </a:p>
          </p:txBody>
        </p:sp>
        <p:sp>
          <p:nvSpPr>
            <p:cNvPr id="27725" name="Rectangle 22"/>
            <p:cNvSpPr>
              <a:spLocks noChangeArrowheads="1"/>
            </p:cNvSpPr>
            <p:nvPr/>
          </p:nvSpPr>
          <p:spPr bwMode="auto">
            <a:xfrm>
              <a:off x="2681" y="2394"/>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7</a:t>
              </a:r>
            </a:p>
          </p:txBody>
        </p:sp>
        <p:sp>
          <p:nvSpPr>
            <p:cNvPr id="27726" name="Rectangle 23"/>
            <p:cNvSpPr>
              <a:spLocks noChangeArrowheads="1"/>
            </p:cNvSpPr>
            <p:nvPr/>
          </p:nvSpPr>
          <p:spPr bwMode="auto">
            <a:xfrm>
              <a:off x="2681" y="2095"/>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8</a:t>
              </a:r>
            </a:p>
          </p:txBody>
        </p:sp>
        <p:sp>
          <p:nvSpPr>
            <p:cNvPr id="27727" name="Rectangle 24"/>
            <p:cNvSpPr>
              <a:spLocks noChangeArrowheads="1"/>
            </p:cNvSpPr>
            <p:nvPr/>
          </p:nvSpPr>
          <p:spPr bwMode="auto">
            <a:xfrm>
              <a:off x="2681" y="1784"/>
              <a:ext cx="1007"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cs typeface="Arial" charset="0"/>
                </a:rPr>
                <a:t>Ken’s </a:t>
              </a:r>
              <a:r>
                <a:rPr lang="en-US" sz="2400" b="1" i="1">
                  <a:cs typeface="Arial" charset="0"/>
                </a:rPr>
                <a:t>Q</a:t>
              </a:r>
              <a:r>
                <a:rPr lang="en-US" sz="2400" b="1" i="1" baseline="30000">
                  <a:cs typeface="Arial" charset="0"/>
                </a:rPr>
                <a:t>d</a:t>
              </a:r>
              <a:r>
                <a:rPr lang="en-US" sz="2400">
                  <a:cs typeface="Arial" charset="0"/>
                </a:rPr>
                <a:t> </a:t>
              </a:r>
            </a:p>
          </p:txBody>
        </p:sp>
      </p:grpSp>
      <p:grpSp>
        <p:nvGrpSpPr>
          <p:cNvPr id="5" name="Group 25"/>
          <p:cNvGrpSpPr>
            <a:grpSpLocks/>
          </p:cNvGrpSpPr>
          <p:nvPr/>
        </p:nvGrpSpPr>
        <p:grpSpPr bwMode="auto">
          <a:xfrm>
            <a:off x="3989388" y="4749800"/>
            <a:ext cx="4217987" cy="1898650"/>
            <a:chOff x="2513" y="2992"/>
            <a:chExt cx="2657" cy="1196"/>
          </a:xfrm>
        </p:grpSpPr>
        <p:sp>
          <p:nvSpPr>
            <p:cNvPr id="27708" name="Rectangle 26"/>
            <p:cNvSpPr>
              <a:spLocks noChangeArrowheads="1"/>
            </p:cNvSpPr>
            <p:nvPr/>
          </p:nvSpPr>
          <p:spPr bwMode="auto">
            <a:xfrm>
              <a:off x="2513" y="3889"/>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9" name="Rectangle 27"/>
            <p:cNvSpPr>
              <a:spLocks noChangeArrowheads="1"/>
            </p:cNvSpPr>
            <p:nvPr/>
          </p:nvSpPr>
          <p:spPr bwMode="auto">
            <a:xfrm>
              <a:off x="2513" y="3590"/>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0" name="Rectangle 28"/>
            <p:cNvSpPr>
              <a:spLocks noChangeArrowheads="1"/>
            </p:cNvSpPr>
            <p:nvPr/>
          </p:nvSpPr>
          <p:spPr bwMode="auto">
            <a:xfrm>
              <a:off x="2513" y="3291"/>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1" name="Rectangle 29"/>
            <p:cNvSpPr>
              <a:spLocks noChangeArrowheads="1"/>
            </p:cNvSpPr>
            <p:nvPr/>
          </p:nvSpPr>
          <p:spPr bwMode="auto">
            <a:xfrm>
              <a:off x="2513" y="2992"/>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2" name="Rectangle 30"/>
            <p:cNvSpPr>
              <a:spLocks noChangeArrowheads="1"/>
            </p:cNvSpPr>
            <p:nvPr/>
          </p:nvSpPr>
          <p:spPr bwMode="auto">
            <a:xfrm>
              <a:off x="3688" y="3889"/>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3" name="Rectangle 31"/>
            <p:cNvSpPr>
              <a:spLocks noChangeArrowheads="1"/>
            </p:cNvSpPr>
            <p:nvPr/>
          </p:nvSpPr>
          <p:spPr bwMode="auto">
            <a:xfrm>
              <a:off x="3688" y="3590"/>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4" name="Rectangle 32"/>
            <p:cNvSpPr>
              <a:spLocks noChangeArrowheads="1"/>
            </p:cNvSpPr>
            <p:nvPr/>
          </p:nvSpPr>
          <p:spPr bwMode="auto">
            <a:xfrm>
              <a:off x="3688" y="3291"/>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5" name="Rectangle 33"/>
            <p:cNvSpPr>
              <a:spLocks noChangeArrowheads="1"/>
            </p:cNvSpPr>
            <p:nvPr/>
          </p:nvSpPr>
          <p:spPr bwMode="auto">
            <a:xfrm>
              <a:off x="3688" y="2992"/>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16" name="Rectangle 34"/>
            <p:cNvSpPr>
              <a:spLocks noChangeArrowheads="1"/>
            </p:cNvSpPr>
            <p:nvPr/>
          </p:nvSpPr>
          <p:spPr bwMode="auto">
            <a:xfrm>
              <a:off x="3973" y="3889"/>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6</a:t>
              </a:r>
            </a:p>
          </p:txBody>
        </p:sp>
        <p:sp>
          <p:nvSpPr>
            <p:cNvPr id="27717" name="Rectangle 35"/>
            <p:cNvSpPr>
              <a:spLocks noChangeArrowheads="1"/>
            </p:cNvSpPr>
            <p:nvPr/>
          </p:nvSpPr>
          <p:spPr bwMode="auto">
            <a:xfrm>
              <a:off x="3973" y="3590"/>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9</a:t>
              </a:r>
            </a:p>
          </p:txBody>
        </p:sp>
        <p:sp>
          <p:nvSpPr>
            <p:cNvPr id="27718" name="Rectangle 36"/>
            <p:cNvSpPr>
              <a:spLocks noChangeArrowheads="1"/>
            </p:cNvSpPr>
            <p:nvPr/>
          </p:nvSpPr>
          <p:spPr bwMode="auto">
            <a:xfrm>
              <a:off x="3973" y="3291"/>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12</a:t>
              </a:r>
            </a:p>
          </p:txBody>
        </p:sp>
        <p:sp>
          <p:nvSpPr>
            <p:cNvPr id="27719" name="Rectangle 37"/>
            <p:cNvSpPr>
              <a:spLocks noChangeArrowheads="1"/>
            </p:cNvSpPr>
            <p:nvPr/>
          </p:nvSpPr>
          <p:spPr bwMode="auto">
            <a:xfrm>
              <a:off x="3973" y="2992"/>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15</a:t>
              </a:r>
            </a:p>
          </p:txBody>
        </p:sp>
      </p:grpSp>
      <p:grpSp>
        <p:nvGrpSpPr>
          <p:cNvPr id="6" name="Group 38"/>
          <p:cNvGrpSpPr>
            <a:grpSpLocks/>
          </p:cNvGrpSpPr>
          <p:nvPr/>
        </p:nvGrpSpPr>
        <p:grpSpPr bwMode="auto">
          <a:xfrm>
            <a:off x="3989388" y="4275138"/>
            <a:ext cx="4217987" cy="474662"/>
            <a:chOff x="2513" y="2693"/>
            <a:chExt cx="2657" cy="299"/>
          </a:xfrm>
        </p:grpSpPr>
        <p:sp>
          <p:nvSpPr>
            <p:cNvPr id="27705" name="Rectangle 39"/>
            <p:cNvSpPr>
              <a:spLocks noChangeArrowheads="1"/>
            </p:cNvSpPr>
            <p:nvPr/>
          </p:nvSpPr>
          <p:spPr bwMode="auto">
            <a:xfrm>
              <a:off x="2513" y="2693"/>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6" name="Rectangle 40"/>
            <p:cNvSpPr>
              <a:spLocks noChangeArrowheads="1"/>
            </p:cNvSpPr>
            <p:nvPr/>
          </p:nvSpPr>
          <p:spPr bwMode="auto">
            <a:xfrm>
              <a:off x="3688" y="2693"/>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7" name="Rectangle 41"/>
            <p:cNvSpPr>
              <a:spLocks noChangeArrowheads="1"/>
            </p:cNvSpPr>
            <p:nvPr/>
          </p:nvSpPr>
          <p:spPr bwMode="auto">
            <a:xfrm>
              <a:off x="3973" y="2693"/>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18</a:t>
              </a:r>
            </a:p>
          </p:txBody>
        </p:sp>
      </p:grpSp>
      <p:grpSp>
        <p:nvGrpSpPr>
          <p:cNvPr id="7" name="Group 42"/>
          <p:cNvGrpSpPr>
            <a:grpSpLocks/>
          </p:cNvGrpSpPr>
          <p:nvPr/>
        </p:nvGrpSpPr>
        <p:grpSpPr bwMode="auto">
          <a:xfrm>
            <a:off x="3989388" y="3800475"/>
            <a:ext cx="4217987" cy="474663"/>
            <a:chOff x="2513" y="2394"/>
            <a:chExt cx="2657" cy="299"/>
          </a:xfrm>
        </p:grpSpPr>
        <p:sp>
          <p:nvSpPr>
            <p:cNvPr id="27702" name="Rectangle 43"/>
            <p:cNvSpPr>
              <a:spLocks noChangeArrowheads="1"/>
            </p:cNvSpPr>
            <p:nvPr/>
          </p:nvSpPr>
          <p:spPr bwMode="auto">
            <a:xfrm>
              <a:off x="2513" y="2394"/>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3" name="Rectangle 44"/>
            <p:cNvSpPr>
              <a:spLocks noChangeArrowheads="1"/>
            </p:cNvSpPr>
            <p:nvPr/>
          </p:nvSpPr>
          <p:spPr bwMode="auto">
            <a:xfrm>
              <a:off x="3688" y="2394"/>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4" name="Rectangle 45"/>
            <p:cNvSpPr>
              <a:spLocks noChangeArrowheads="1"/>
            </p:cNvSpPr>
            <p:nvPr/>
          </p:nvSpPr>
          <p:spPr bwMode="auto">
            <a:xfrm>
              <a:off x="3973" y="2394"/>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21</a:t>
              </a:r>
            </a:p>
          </p:txBody>
        </p:sp>
      </p:grpSp>
      <p:grpSp>
        <p:nvGrpSpPr>
          <p:cNvPr id="8" name="Group 46"/>
          <p:cNvGrpSpPr>
            <a:grpSpLocks/>
          </p:cNvGrpSpPr>
          <p:nvPr/>
        </p:nvGrpSpPr>
        <p:grpSpPr bwMode="auto">
          <a:xfrm>
            <a:off x="3989388" y="3325813"/>
            <a:ext cx="4217987" cy="474662"/>
            <a:chOff x="2513" y="2095"/>
            <a:chExt cx="2657" cy="299"/>
          </a:xfrm>
        </p:grpSpPr>
        <p:sp>
          <p:nvSpPr>
            <p:cNvPr id="27699" name="Rectangle 47"/>
            <p:cNvSpPr>
              <a:spLocks noChangeArrowheads="1"/>
            </p:cNvSpPr>
            <p:nvPr/>
          </p:nvSpPr>
          <p:spPr bwMode="auto">
            <a:xfrm>
              <a:off x="2513" y="2095"/>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0" name="Rectangle 48"/>
            <p:cNvSpPr>
              <a:spLocks noChangeArrowheads="1"/>
            </p:cNvSpPr>
            <p:nvPr/>
          </p:nvSpPr>
          <p:spPr bwMode="auto">
            <a:xfrm>
              <a:off x="3688" y="2095"/>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cs typeface="Arial" charset="0"/>
                </a:rPr>
                <a:t>=</a:t>
              </a:r>
            </a:p>
          </p:txBody>
        </p:sp>
        <p:sp>
          <p:nvSpPr>
            <p:cNvPr id="27701" name="Rectangle 49"/>
            <p:cNvSpPr>
              <a:spLocks noChangeArrowheads="1"/>
            </p:cNvSpPr>
            <p:nvPr/>
          </p:nvSpPr>
          <p:spPr bwMode="auto">
            <a:xfrm>
              <a:off x="3973" y="2095"/>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0000"/>
                  </a:solidFill>
                  <a:cs typeface="Arial" charset="0"/>
                </a:rPr>
                <a:t>24</a:t>
              </a:r>
            </a:p>
          </p:txBody>
        </p:sp>
      </p:grpSp>
      <p:sp>
        <p:nvSpPr>
          <p:cNvPr id="73778" name="Rectangle 50"/>
          <p:cNvSpPr>
            <a:spLocks noChangeArrowheads="1"/>
          </p:cNvSpPr>
          <p:nvPr/>
        </p:nvSpPr>
        <p:spPr bwMode="auto">
          <a:xfrm>
            <a:off x="6307138" y="2832100"/>
            <a:ext cx="1900237" cy="49371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solidFill>
                  <a:srgbClr val="FF0000"/>
                </a:solidFill>
                <a:cs typeface="Arial" charset="0"/>
              </a:rPr>
              <a:t>Market </a:t>
            </a:r>
            <a:r>
              <a:rPr lang="en-US" sz="2400" b="1" i="1">
                <a:solidFill>
                  <a:srgbClr val="FF0000"/>
                </a:solidFill>
                <a:cs typeface="Arial" charset="0"/>
              </a:rPr>
              <a:t>Q</a:t>
            </a:r>
            <a:r>
              <a:rPr lang="en-US" sz="2400" b="1" i="1" baseline="30000">
                <a:solidFill>
                  <a:srgbClr val="FF0000"/>
                </a:solidFill>
                <a:cs typeface="Arial" charset="0"/>
              </a:rPr>
              <a:t>d</a:t>
            </a:r>
            <a:r>
              <a:rPr lang="en-US" sz="2400">
                <a:solidFill>
                  <a:srgbClr val="FF0000"/>
                </a:solidFill>
                <a:cs typeface="Arial" charset="0"/>
              </a:rPr>
              <a:t> </a:t>
            </a:r>
          </a:p>
        </p:txBody>
      </p:sp>
      <p:grpSp>
        <p:nvGrpSpPr>
          <p:cNvPr id="9" name="Group 51"/>
          <p:cNvGrpSpPr>
            <a:grpSpLocks/>
          </p:cNvGrpSpPr>
          <p:nvPr/>
        </p:nvGrpSpPr>
        <p:grpSpPr bwMode="auto">
          <a:xfrm>
            <a:off x="923925" y="2832100"/>
            <a:ext cx="1192213" cy="3816350"/>
            <a:chOff x="582" y="1784"/>
            <a:chExt cx="751" cy="2404"/>
          </a:xfrm>
        </p:grpSpPr>
        <p:sp>
          <p:nvSpPr>
            <p:cNvPr id="27691" name="Rectangle 52"/>
            <p:cNvSpPr>
              <a:spLocks noChangeArrowheads="1"/>
            </p:cNvSpPr>
            <p:nvPr/>
          </p:nvSpPr>
          <p:spPr bwMode="auto">
            <a:xfrm>
              <a:off x="582" y="2095"/>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$0.00</a:t>
              </a:r>
            </a:p>
          </p:txBody>
        </p:sp>
        <p:sp>
          <p:nvSpPr>
            <p:cNvPr id="27692" name="Rectangle 53"/>
            <p:cNvSpPr>
              <a:spLocks noChangeArrowheads="1"/>
            </p:cNvSpPr>
            <p:nvPr/>
          </p:nvSpPr>
          <p:spPr bwMode="auto">
            <a:xfrm>
              <a:off x="582" y="3889"/>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6.00</a:t>
              </a:r>
            </a:p>
          </p:txBody>
        </p:sp>
        <p:sp>
          <p:nvSpPr>
            <p:cNvPr id="27693" name="Rectangle 54"/>
            <p:cNvSpPr>
              <a:spLocks noChangeArrowheads="1"/>
            </p:cNvSpPr>
            <p:nvPr/>
          </p:nvSpPr>
          <p:spPr bwMode="auto">
            <a:xfrm>
              <a:off x="582" y="3590"/>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5.00</a:t>
              </a:r>
            </a:p>
          </p:txBody>
        </p:sp>
        <p:sp>
          <p:nvSpPr>
            <p:cNvPr id="27694" name="Rectangle 55"/>
            <p:cNvSpPr>
              <a:spLocks noChangeArrowheads="1"/>
            </p:cNvSpPr>
            <p:nvPr/>
          </p:nvSpPr>
          <p:spPr bwMode="auto">
            <a:xfrm>
              <a:off x="582" y="3291"/>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4.00</a:t>
              </a:r>
            </a:p>
          </p:txBody>
        </p:sp>
        <p:sp>
          <p:nvSpPr>
            <p:cNvPr id="27695" name="Rectangle 56"/>
            <p:cNvSpPr>
              <a:spLocks noChangeArrowheads="1"/>
            </p:cNvSpPr>
            <p:nvPr/>
          </p:nvSpPr>
          <p:spPr bwMode="auto">
            <a:xfrm>
              <a:off x="582" y="2992"/>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3.00</a:t>
              </a:r>
            </a:p>
          </p:txBody>
        </p:sp>
        <p:sp>
          <p:nvSpPr>
            <p:cNvPr id="27696" name="Rectangle 57"/>
            <p:cNvSpPr>
              <a:spLocks noChangeArrowheads="1"/>
            </p:cNvSpPr>
            <p:nvPr/>
          </p:nvSpPr>
          <p:spPr bwMode="auto">
            <a:xfrm>
              <a:off x="582" y="2693"/>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2.00</a:t>
              </a:r>
            </a:p>
          </p:txBody>
        </p:sp>
        <p:sp>
          <p:nvSpPr>
            <p:cNvPr id="27697" name="Rectangle 58"/>
            <p:cNvSpPr>
              <a:spLocks noChangeArrowheads="1"/>
            </p:cNvSpPr>
            <p:nvPr/>
          </p:nvSpPr>
          <p:spPr bwMode="auto">
            <a:xfrm>
              <a:off x="582" y="2394"/>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cs typeface="Arial" charset="0"/>
                </a:rPr>
                <a:t>1.00</a:t>
              </a:r>
            </a:p>
          </p:txBody>
        </p:sp>
        <p:sp>
          <p:nvSpPr>
            <p:cNvPr id="27698" name="Rectangle 59"/>
            <p:cNvSpPr>
              <a:spLocks noChangeArrowheads="1"/>
            </p:cNvSpPr>
            <p:nvPr/>
          </p:nvSpPr>
          <p:spPr bwMode="auto">
            <a:xfrm>
              <a:off x="582" y="1784"/>
              <a:ext cx="751"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cs typeface="Arial" charset="0"/>
                </a:rPr>
                <a:t>Price </a:t>
              </a:r>
            </a:p>
          </p:txBody>
        </p:sp>
      </p:grpSp>
      <p:sp>
        <p:nvSpPr>
          <p:cNvPr id="27661" name="Line 60"/>
          <p:cNvSpPr>
            <a:spLocks noChangeShapeType="1"/>
          </p:cNvSpPr>
          <p:nvPr/>
        </p:nvSpPr>
        <p:spPr bwMode="auto">
          <a:xfrm>
            <a:off x="923925" y="2832100"/>
            <a:ext cx="1192213" cy="0"/>
          </a:xfrm>
          <a:prstGeom prst="line">
            <a:avLst/>
          </a:prstGeom>
          <a:noFill/>
          <a:ln w="28575" cap="sq">
            <a:noFill/>
            <a:round/>
            <a:headEnd/>
            <a:tailEnd/>
          </a:ln>
        </p:spPr>
        <p:txBody>
          <a:bodyPr/>
          <a:lstStyle/>
          <a:p>
            <a:endParaRPr lang="en-US"/>
          </a:p>
        </p:txBody>
      </p:sp>
      <p:sp>
        <p:nvSpPr>
          <p:cNvPr id="27662" name="Line 61"/>
          <p:cNvSpPr>
            <a:spLocks noChangeShapeType="1"/>
          </p:cNvSpPr>
          <p:nvPr/>
        </p:nvSpPr>
        <p:spPr bwMode="auto">
          <a:xfrm>
            <a:off x="923925" y="6648450"/>
            <a:ext cx="1192213" cy="0"/>
          </a:xfrm>
          <a:prstGeom prst="line">
            <a:avLst/>
          </a:prstGeom>
          <a:noFill/>
          <a:ln w="28575" cap="sq">
            <a:noFill/>
            <a:round/>
            <a:headEnd/>
            <a:tailEnd/>
          </a:ln>
        </p:spPr>
        <p:txBody>
          <a:bodyPr/>
          <a:lstStyle/>
          <a:p>
            <a:endParaRPr lang="en-US"/>
          </a:p>
        </p:txBody>
      </p:sp>
      <p:sp>
        <p:nvSpPr>
          <p:cNvPr id="27663" name="Line 62"/>
          <p:cNvSpPr>
            <a:spLocks noChangeShapeType="1"/>
          </p:cNvSpPr>
          <p:nvPr/>
        </p:nvSpPr>
        <p:spPr bwMode="auto">
          <a:xfrm>
            <a:off x="923925" y="2832100"/>
            <a:ext cx="0" cy="493713"/>
          </a:xfrm>
          <a:prstGeom prst="line">
            <a:avLst/>
          </a:prstGeom>
          <a:noFill/>
          <a:ln w="28575" cap="sq">
            <a:noFill/>
            <a:round/>
            <a:headEnd/>
            <a:tailEnd/>
          </a:ln>
        </p:spPr>
        <p:txBody>
          <a:bodyPr/>
          <a:lstStyle/>
          <a:p>
            <a:endParaRPr lang="en-US"/>
          </a:p>
        </p:txBody>
      </p:sp>
      <p:sp>
        <p:nvSpPr>
          <p:cNvPr id="27664" name="Line 63"/>
          <p:cNvSpPr>
            <a:spLocks noChangeShapeType="1"/>
          </p:cNvSpPr>
          <p:nvPr/>
        </p:nvSpPr>
        <p:spPr bwMode="auto">
          <a:xfrm>
            <a:off x="8207375" y="2832100"/>
            <a:ext cx="0" cy="493713"/>
          </a:xfrm>
          <a:prstGeom prst="line">
            <a:avLst/>
          </a:prstGeom>
          <a:noFill/>
          <a:ln w="28575" cap="sq">
            <a:noFill/>
            <a:round/>
            <a:headEnd/>
            <a:tailEnd/>
          </a:ln>
        </p:spPr>
        <p:txBody>
          <a:bodyPr/>
          <a:lstStyle/>
          <a:p>
            <a:endParaRPr lang="en-US"/>
          </a:p>
        </p:txBody>
      </p:sp>
      <p:sp>
        <p:nvSpPr>
          <p:cNvPr id="27665" name="Line 64"/>
          <p:cNvSpPr>
            <a:spLocks noChangeShapeType="1"/>
          </p:cNvSpPr>
          <p:nvPr/>
        </p:nvSpPr>
        <p:spPr bwMode="auto">
          <a:xfrm>
            <a:off x="2116138" y="2832100"/>
            <a:ext cx="1873250" cy="0"/>
          </a:xfrm>
          <a:prstGeom prst="line">
            <a:avLst/>
          </a:prstGeom>
          <a:noFill/>
          <a:ln w="28575" cap="sq">
            <a:noFill/>
            <a:round/>
            <a:headEnd/>
            <a:tailEnd/>
          </a:ln>
        </p:spPr>
        <p:txBody>
          <a:bodyPr/>
          <a:lstStyle/>
          <a:p>
            <a:endParaRPr lang="en-US"/>
          </a:p>
        </p:txBody>
      </p:sp>
      <p:sp>
        <p:nvSpPr>
          <p:cNvPr id="27666" name="Line 65"/>
          <p:cNvSpPr>
            <a:spLocks noChangeShapeType="1"/>
          </p:cNvSpPr>
          <p:nvPr/>
        </p:nvSpPr>
        <p:spPr bwMode="auto">
          <a:xfrm>
            <a:off x="923925" y="3325813"/>
            <a:ext cx="0" cy="474662"/>
          </a:xfrm>
          <a:prstGeom prst="line">
            <a:avLst/>
          </a:prstGeom>
          <a:noFill/>
          <a:ln w="28575" cap="sq">
            <a:noFill/>
            <a:round/>
            <a:headEnd/>
            <a:tailEnd/>
          </a:ln>
        </p:spPr>
        <p:txBody>
          <a:bodyPr/>
          <a:lstStyle/>
          <a:p>
            <a:endParaRPr lang="en-US"/>
          </a:p>
        </p:txBody>
      </p:sp>
      <p:sp>
        <p:nvSpPr>
          <p:cNvPr id="27667" name="Line 66"/>
          <p:cNvSpPr>
            <a:spLocks noChangeShapeType="1"/>
          </p:cNvSpPr>
          <p:nvPr/>
        </p:nvSpPr>
        <p:spPr bwMode="auto">
          <a:xfrm>
            <a:off x="8207375" y="3325813"/>
            <a:ext cx="0" cy="474662"/>
          </a:xfrm>
          <a:prstGeom prst="line">
            <a:avLst/>
          </a:prstGeom>
          <a:noFill/>
          <a:ln w="28575" cap="sq">
            <a:noFill/>
            <a:round/>
            <a:headEnd/>
            <a:tailEnd/>
          </a:ln>
        </p:spPr>
        <p:txBody>
          <a:bodyPr/>
          <a:lstStyle/>
          <a:p>
            <a:endParaRPr lang="en-US"/>
          </a:p>
        </p:txBody>
      </p:sp>
      <p:sp>
        <p:nvSpPr>
          <p:cNvPr id="27668" name="Line 67"/>
          <p:cNvSpPr>
            <a:spLocks noChangeShapeType="1"/>
          </p:cNvSpPr>
          <p:nvPr/>
        </p:nvSpPr>
        <p:spPr bwMode="auto">
          <a:xfrm>
            <a:off x="923925" y="3800475"/>
            <a:ext cx="0" cy="474663"/>
          </a:xfrm>
          <a:prstGeom prst="line">
            <a:avLst/>
          </a:prstGeom>
          <a:noFill/>
          <a:ln w="28575" cap="sq">
            <a:noFill/>
            <a:round/>
            <a:headEnd/>
            <a:tailEnd/>
          </a:ln>
        </p:spPr>
        <p:txBody>
          <a:bodyPr/>
          <a:lstStyle/>
          <a:p>
            <a:endParaRPr lang="en-US"/>
          </a:p>
        </p:txBody>
      </p:sp>
      <p:sp>
        <p:nvSpPr>
          <p:cNvPr id="27669" name="Line 68"/>
          <p:cNvSpPr>
            <a:spLocks noChangeShapeType="1"/>
          </p:cNvSpPr>
          <p:nvPr/>
        </p:nvSpPr>
        <p:spPr bwMode="auto">
          <a:xfrm>
            <a:off x="8207375" y="3800475"/>
            <a:ext cx="0" cy="474663"/>
          </a:xfrm>
          <a:prstGeom prst="line">
            <a:avLst/>
          </a:prstGeom>
          <a:noFill/>
          <a:ln w="28575" cap="sq">
            <a:noFill/>
            <a:round/>
            <a:headEnd/>
            <a:tailEnd/>
          </a:ln>
        </p:spPr>
        <p:txBody>
          <a:bodyPr/>
          <a:lstStyle/>
          <a:p>
            <a:endParaRPr lang="en-US"/>
          </a:p>
        </p:txBody>
      </p:sp>
      <p:sp>
        <p:nvSpPr>
          <p:cNvPr id="27670" name="Line 69"/>
          <p:cNvSpPr>
            <a:spLocks noChangeShapeType="1"/>
          </p:cNvSpPr>
          <p:nvPr/>
        </p:nvSpPr>
        <p:spPr bwMode="auto">
          <a:xfrm>
            <a:off x="923925" y="4275138"/>
            <a:ext cx="0" cy="474662"/>
          </a:xfrm>
          <a:prstGeom prst="line">
            <a:avLst/>
          </a:prstGeom>
          <a:noFill/>
          <a:ln w="28575" cap="sq">
            <a:noFill/>
            <a:round/>
            <a:headEnd/>
            <a:tailEnd/>
          </a:ln>
        </p:spPr>
        <p:txBody>
          <a:bodyPr/>
          <a:lstStyle/>
          <a:p>
            <a:endParaRPr lang="en-US"/>
          </a:p>
        </p:txBody>
      </p:sp>
      <p:sp>
        <p:nvSpPr>
          <p:cNvPr id="27671" name="Line 70"/>
          <p:cNvSpPr>
            <a:spLocks noChangeShapeType="1"/>
          </p:cNvSpPr>
          <p:nvPr/>
        </p:nvSpPr>
        <p:spPr bwMode="auto">
          <a:xfrm>
            <a:off x="8207375" y="4275138"/>
            <a:ext cx="0" cy="474662"/>
          </a:xfrm>
          <a:prstGeom prst="line">
            <a:avLst/>
          </a:prstGeom>
          <a:noFill/>
          <a:ln w="28575" cap="sq">
            <a:noFill/>
            <a:round/>
            <a:headEnd/>
            <a:tailEnd/>
          </a:ln>
        </p:spPr>
        <p:txBody>
          <a:bodyPr/>
          <a:lstStyle/>
          <a:p>
            <a:endParaRPr lang="en-US"/>
          </a:p>
        </p:txBody>
      </p:sp>
      <p:sp>
        <p:nvSpPr>
          <p:cNvPr id="27672" name="Line 71"/>
          <p:cNvSpPr>
            <a:spLocks noChangeShapeType="1"/>
          </p:cNvSpPr>
          <p:nvPr/>
        </p:nvSpPr>
        <p:spPr bwMode="auto">
          <a:xfrm>
            <a:off x="923925" y="4749800"/>
            <a:ext cx="0" cy="474663"/>
          </a:xfrm>
          <a:prstGeom prst="line">
            <a:avLst/>
          </a:prstGeom>
          <a:noFill/>
          <a:ln w="28575" cap="sq">
            <a:noFill/>
            <a:round/>
            <a:headEnd/>
            <a:tailEnd/>
          </a:ln>
        </p:spPr>
        <p:txBody>
          <a:bodyPr/>
          <a:lstStyle/>
          <a:p>
            <a:endParaRPr lang="en-US"/>
          </a:p>
        </p:txBody>
      </p:sp>
      <p:sp>
        <p:nvSpPr>
          <p:cNvPr id="27673" name="Line 72"/>
          <p:cNvSpPr>
            <a:spLocks noChangeShapeType="1"/>
          </p:cNvSpPr>
          <p:nvPr/>
        </p:nvSpPr>
        <p:spPr bwMode="auto">
          <a:xfrm>
            <a:off x="8207375" y="4749800"/>
            <a:ext cx="0" cy="474663"/>
          </a:xfrm>
          <a:prstGeom prst="line">
            <a:avLst/>
          </a:prstGeom>
          <a:noFill/>
          <a:ln w="28575" cap="sq">
            <a:noFill/>
            <a:round/>
            <a:headEnd/>
            <a:tailEnd/>
          </a:ln>
        </p:spPr>
        <p:txBody>
          <a:bodyPr/>
          <a:lstStyle/>
          <a:p>
            <a:endParaRPr lang="en-US"/>
          </a:p>
        </p:txBody>
      </p:sp>
      <p:sp>
        <p:nvSpPr>
          <p:cNvPr id="27674" name="Line 73"/>
          <p:cNvSpPr>
            <a:spLocks noChangeShapeType="1"/>
          </p:cNvSpPr>
          <p:nvPr/>
        </p:nvSpPr>
        <p:spPr bwMode="auto">
          <a:xfrm>
            <a:off x="923925" y="5224463"/>
            <a:ext cx="0" cy="474662"/>
          </a:xfrm>
          <a:prstGeom prst="line">
            <a:avLst/>
          </a:prstGeom>
          <a:noFill/>
          <a:ln w="28575" cap="sq">
            <a:noFill/>
            <a:round/>
            <a:headEnd/>
            <a:tailEnd/>
          </a:ln>
        </p:spPr>
        <p:txBody>
          <a:bodyPr/>
          <a:lstStyle/>
          <a:p>
            <a:endParaRPr lang="en-US"/>
          </a:p>
        </p:txBody>
      </p:sp>
      <p:sp>
        <p:nvSpPr>
          <p:cNvPr id="27675" name="Line 74"/>
          <p:cNvSpPr>
            <a:spLocks noChangeShapeType="1"/>
          </p:cNvSpPr>
          <p:nvPr/>
        </p:nvSpPr>
        <p:spPr bwMode="auto">
          <a:xfrm>
            <a:off x="8207375" y="5224463"/>
            <a:ext cx="0" cy="474662"/>
          </a:xfrm>
          <a:prstGeom prst="line">
            <a:avLst/>
          </a:prstGeom>
          <a:noFill/>
          <a:ln w="28575" cap="sq">
            <a:noFill/>
            <a:round/>
            <a:headEnd/>
            <a:tailEnd/>
          </a:ln>
        </p:spPr>
        <p:txBody>
          <a:bodyPr/>
          <a:lstStyle/>
          <a:p>
            <a:endParaRPr lang="en-US"/>
          </a:p>
        </p:txBody>
      </p:sp>
      <p:sp>
        <p:nvSpPr>
          <p:cNvPr id="27676" name="Line 75"/>
          <p:cNvSpPr>
            <a:spLocks noChangeShapeType="1"/>
          </p:cNvSpPr>
          <p:nvPr/>
        </p:nvSpPr>
        <p:spPr bwMode="auto">
          <a:xfrm>
            <a:off x="923925" y="5699125"/>
            <a:ext cx="0" cy="474663"/>
          </a:xfrm>
          <a:prstGeom prst="line">
            <a:avLst/>
          </a:prstGeom>
          <a:noFill/>
          <a:ln w="28575" cap="sq">
            <a:noFill/>
            <a:round/>
            <a:headEnd/>
            <a:tailEnd/>
          </a:ln>
        </p:spPr>
        <p:txBody>
          <a:bodyPr/>
          <a:lstStyle/>
          <a:p>
            <a:endParaRPr lang="en-US"/>
          </a:p>
        </p:txBody>
      </p:sp>
      <p:sp>
        <p:nvSpPr>
          <p:cNvPr id="27677" name="Line 76"/>
          <p:cNvSpPr>
            <a:spLocks noChangeShapeType="1"/>
          </p:cNvSpPr>
          <p:nvPr/>
        </p:nvSpPr>
        <p:spPr bwMode="auto">
          <a:xfrm>
            <a:off x="8207375" y="5699125"/>
            <a:ext cx="0" cy="474663"/>
          </a:xfrm>
          <a:prstGeom prst="line">
            <a:avLst/>
          </a:prstGeom>
          <a:noFill/>
          <a:ln w="28575" cap="sq">
            <a:noFill/>
            <a:round/>
            <a:headEnd/>
            <a:tailEnd/>
          </a:ln>
        </p:spPr>
        <p:txBody>
          <a:bodyPr/>
          <a:lstStyle/>
          <a:p>
            <a:endParaRPr lang="en-US"/>
          </a:p>
        </p:txBody>
      </p:sp>
      <p:sp>
        <p:nvSpPr>
          <p:cNvPr id="27678" name="Line 77"/>
          <p:cNvSpPr>
            <a:spLocks noChangeShapeType="1"/>
          </p:cNvSpPr>
          <p:nvPr/>
        </p:nvSpPr>
        <p:spPr bwMode="auto">
          <a:xfrm>
            <a:off x="923925" y="6173788"/>
            <a:ext cx="0" cy="474662"/>
          </a:xfrm>
          <a:prstGeom prst="line">
            <a:avLst/>
          </a:prstGeom>
          <a:noFill/>
          <a:ln w="28575" cap="sq">
            <a:noFill/>
            <a:round/>
            <a:headEnd/>
            <a:tailEnd/>
          </a:ln>
        </p:spPr>
        <p:txBody>
          <a:bodyPr/>
          <a:lstStyle/>
          <a:p>
            <a:endParaRPr lang="en-US"/>
          </a:p>
        </p:txBody>
      </p:sp>
      <p:sp>
        <p:nvSpPr>
          <p:cNvPr id="27679" name="Line 78"/>
          <p:cNvSpPr>
            <a:spLocks noChangeShapeType="1"/>
          </p:cNvSpPr>
          <p:nvPr/>
        </p:nvSpPr>
        <p:spPr bwMode="auto">
          <a:xfrm>
            <a:off x="8207375" y="6173788"/>
            <a:ext cx="0" cy="474662"/>
          </a:xfrm>
          <a:prstGeom prst="line">
            <a:avLst/>
          </a:prstGeom>
          <a:noFill/>
          <a:ln w="28575" cap="sq">
            <a:noFill/>
            <a:round/>
            <a:headEnd/>
            <a:tailEnd/>
          </a:ln>
        </p:spPr>
        <p:txBody>
          <a:bodyPr/>
          <a:lstStyle/>
          <a:p>
            <a:endParaRPr lang="en-US"/>
          </a:p>
        </p:txBody>
      </p:sp>
      <p:sp>
        <p:nvSpPr>
          <p:cNvPr id="27680" name="Line 79"/>
          <p:cNvSpPr>
            <a:spLocks noChangeShapeType="1"/>
          </p:cNvSpPr>
          <p:nvPr/>
        </p:nvSpPr>
        <p:spPr bwMode="auto">
          <a:xfrm>
            <a:off x="2116138" y="6648450"/>
            <a:ext cx="1873250" cy="0"/>
          </a:xfrm>
          <a:prstGeom prst="line">
            <a:avLst/>
          </a:prstGeom>
          <a:noFill/>
          <a:ln w="28575" cap="sq">
            <a:noFill/>
            <a:round/>
            <a:headEnd/>
            <a:tailEnd/>
          </a:ln>
        </p:spPr>
        <p:txBody>
          <a:bodyPr/>
          <a:lstStyle/>
          <a:p>
            <a:endParaRPr lang="en-US"/>
          </a:p>
        </p:txBody>
      </p:sp>
      <p:sp>
        <p:nvSpPr>
          <p:cNvPr id="27681" name="Line 80"/>
          <p:cNvSpPr>
            <a:spLocks noChangeShapeType="1"/>
          </p:cNvSpPr>
          <p:nvPr/>
        </p:nvSpPr>
        <p:spPr bwMode="auto">
          <a:xfrm>
            <a:off x="3989388" y="2832100"/>
            <a:ext cx="266700" cy="0"/>
          </a:xfrm>
          <a:prstGeom prst="line">
            <a:avLst/>
          </a:prstGeom>
          <a:noFill/>
          <a:ln w="28575" cap="sq">
            <a:noFill/>
            <a:round/>
            <a:headEnd/>
            <a:tailEnd/>
          </a:ln>
        </p:spPr>
        <p:txBody>
          <a:bodyPr/>
          <a:lstStyle/>
          <a:p>
            <a:endParaRPr lang="en-US"/>
          </a:p>
        </p:txBody>
      </p:sp>
      <p:sp>
        <p:nvSpPr>
          <p:cNvPr id="27682" name="Line 81"/>
          <p:cNvSpPr>
            <a:spLocks noChangeShapeType="1"/>
          </p:cNvSpPr>
          <p:nvPr/>
        </p:nvSpPr>
        <p:spPr bwMode="auto">
          <a:xfrm>
            <a:off x="4256088" y="2832100"/>
            <a:ext cx="1598612" cy="0"/>
          </a:xfrm>
          <a:prstGeom prst="line">
            <a:avLst/>
          </a:prstGeom>
          <a:noFill/>
          <a:ln w="28575" cap="sq">
            <a:noFill/>
            <a:round/>
            <a:headEnd/>
            <a:tailEnd/>
          </a:ln>
        </p:spPr>
        <p:txBody>
          <a:bodyPr/>
          <a:lstStyle/>
          <a:p>
            <a:endParaRPr lang="en-US"/>
          </a:p>
        </p:txBody>
      </p:sp>
      <p:sp>
        <p:nvSpPr>
          <p:cNvPr id="27683" name="Line 82"/>
          <p:cNvSpPr>
            <a:spLocks noChangeShapeType="1"/>
          </p:cNvSpPr>
          <p:nvPr/>
        </p:nvSpPr>
        <p:spPr bwMode="auto">
          <a:xfrm>
            <a:off x="5854700" y="2832100"/>
            <a:ext cx="452438" cy="0"/>
          </a:xfrm>
          <a:prstGeom prst="line">
            <a:avLst/>
          </a:prstGeom>
          <a:noFill/>
          <a:ln w="28575" cap="sq">
            <a:noFill/>
            <a:round/>
            <a:headEnd/>
            <a:tailEnd/>
          </a:ln>
        </p:spPr>
        <p:txBody>
          <a:bodyPr/>
          <a:lstStyle/>
          <a:p>
            <a:endParaRPr lang="en-US"/>
          </a:p>
        </p:txBody>
      </p:sp>
      <p:sp>
        <p:nvSpPr>
          <p:cNvPr id="27684" name="Line 83"/>
          <p:cNvSpPr>
            <a:spLocks noChangeShapeType="1"/>
          </p:cNvSpPr>
          <p:nvPr/>
        </p:nvSpPr>
        <p:spPr bwMode="auto">
          <a:xfrm>
            <a:off x="6307138" y="2832100"/>
            <a:ext cx="1900237" cy="0"/>
          </a:xfrm>
          <a:prstGeom prst="line">
            <a:avLst/>
          </a:prstGeom>
          <a:noFill/>
          <a:ln w="28575" cap="sq">
            <a:noFill/>
            <a:round/>
            <a:headEnd/>
            <a:tailEnd/>
          </a:ln>
        </p:spPr>
        <p:txBody>
          <a:bodyPr/>
          <a:lstStyle/>
          <a:p>
            <a:endParaRPr lang="en-US"/>
          </a:p>
        </p:txBody>
      </p:sp>
      <p:sp>
        <p:nvSpPr>
          <p:cNvPr id="27685" name="Line 84"/>
          <p:cNvSpPr>
            <a:spLocks noChangeShapeType="1"/>
          </p:cNvSpPr>
          <p:nvPr/>
        </p:nvSpPr>
        <p:spPr bwMode="auto">
          <a:xfrm>
            <a:off x="3989388" y="6648450"/>
            <a:ext cx="266700" cy="0"/>
          </a:xfrm>
          <a:prstGeom prst="line">
            <a:avLst/>
          </a:prstGeom>
          <a:noFill/>
          <a:ln w="28575" cap="sq">
            <a:noFill/>
            <a:round/>
            <a:headEnd/>
            <a:tailEnd/>
          </a:ln>
        </p:spPr>
        <p:txBody>
          <a:bodyPr/>
          <a:lstStyle/>
          <a:p>
            <a:endParaRPr lang="en-US"/>
          </a:p>
        </p:txBody>
      </p:sp>
      <p:sp>
        <p:nvSpPr>
          <p:cNvPr id="27686" name="Line 85"/>
          <p:cNvSpPr>
            <a:spLocks noChangeShapeType="1"/>
          </p:cNvSpPr>
          <p:nvPr/>
        </p:nvSpPr>
        <p:spPr bwMode="auto">
          <a:xfrm>
            <a:off x="4256088" y="6648450"/>
            <a:ext cx="1598612" cy="0"/>
          </a:xfrm>
          <a:prstGeom prst="line">
            <a:avLst/>
          </a:prstGeom>
          <a:noFill/>
          <a:ln w="28575" cap="sq">
            <a:noFill/>
            <a:round/>
            <a:headEnd/>
            <a:tailEnd/>
          </a:ln>
        </p:spPr>
        <p:txBody>
          <a:bodyPr/>
          <a:lstStyle/>
          <a:p>
            <a:endParaRPr lang="en-US"/>
          </a:p>
        </p:txBody>
      </p:sp>
      <p:sp>
        <p:nvSpPr>
          <p:cNvPr id="27687" name="Line 86"/>
          <p:cNvSpPr>
            <a:spLocks noChangeShapeType="1"/>
          </p:cNvSpPr>
          <p:nvPr/>
        </p:nvSpPr>
        <p:spPr bwMode="auto">
          <a:xfrm>
            <a:off x="5854700" y="6648450"/>
            <a:ext cx="452438" cy="0"/>
          </a:xfrm>
          <a:prstGeom prst="line">
            <a:avLst/>
          </a:prstGeom>
          <a:noFill/>
          <a:ln w="28575" cap="sq">
            <a:noFill/>
            <a:round/>
            <a:headEnd/>
            <a:tailEnd/>
          </a:ln>
        </p:spPr>
        <p:txBody>
          <a:bodyPr/>
          <a:lstStyle/>
          <a:p>
            <a:endParaRPr lang="en-US"/>
          </a:p>
        </p:txBody>
      </p:sp>
      <p:sp>
        <p:nvSpPr>
          <p:cNvPr id="27688" name="Line 87"/>
          <p:cNvSpPr>
            <a:spLocks noChangeShapeType="1"/>
          </p:cNvSpPr>
          <p:nvPr/>
        </p:nvSpPr>
        <p:spPr bwMode="auto">
          <a:xfrm>
            <a:off x="6307138" y="6648450"/>
            <a:ext cx="1900237" cy="0"/>
          </a:xfrm>
          <a:prstGeom prst="line">
            <a:avLst/>
          </a:prstGeom>
          <a:noFill/>
          <a:ln w="28575" cap="sq">
            <a:noFill/>
            <a:round/>
            <a:headEnd/>
            <a:tailEnd/>
          </a:ln>
        </p:spPr>
        <p:txBody>
          <a:bodyPr/>
          <a:lstStyle/>
          <a:p>
            <a:endParaRPr lang="en-US"/>
          </a:p>
        </p:txBody>
      </p:sp>
      <p:sp>
        <p:nvSpPr>
          <p:cNvPr id="2768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wipe(left)">
                                      <p:cBhvr>
                                        <p:cTn id="12" dur="500"/>
                                        <p:tgtEl>
                                          <p:spTgt spid="276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3778"/>
                                        </p:tgtEl>
                                        <p:attrNameLst>
                                          <p:attrName>style.visibility</p:attrName>
                                        </p:attrNameLst>
                                      </p:cBhvr>
                                      <p:to>
                                        <p:strVal val="visible"/>
                                      </p:to>
                                    </p:set>
                                    <p:animEffect transition="in" filter="wipe(left)">
                                      <p:cBhvr>
                                        <p:cTn id="35" dur="500"/>
                                        <p:tgtEl>
                                          <p:spTgt spid="7377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bldLvl="4"/>
      <p:bldP spid="737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93688" y="1147763"/>
          <a:ext cx="5619750" cy="5091112"/>
        </p:xfrm>
        <a:graphic>
          <a:graphicData uri="http://schemas.openxmlformats.org/presentationml/2006/ole">
            <p:oleObj spid="_x0000_s1026" name="Chart" r:id="rId4" imgW="4095902" imgH="3724351" progId="Excel.Sheet.8">
              <p:embed/>
            </p:oleObj>
          </a:graphicData>
        </a:graphic>
      </p:graphicFrame>
      <p:sp>
        <p:nvSpPr>
          <p:cNvPr id="1029" name="Line 3"/>
          <p:cNvSpPr>
            <a:spLocks noChangeShapeType="1"/>
          </p:cNvSpPr>
          <p:nvPr/>
        </p:nvSpPr>
        <p:spPr bwMode="auto">
          <a:xfrm>
            <a:off x="1960563" y="1585913"/>
            <a:ext cx="3052762" cy="3889375"/>
          </a:xfrm>
          <a:prstGeom prst="line">
            <a:avLst/>
          </a:prstGeom>
          <a:noFill/>
          <a:ln w="50800">
            <a:solidFill>
              <a:srgbClr val="0000FF"/>
            </a:solidFill>
            <a:round/>
            <a:headEnd/>
            <a:tailEnd/>
          </a:ln>
        </p:spPr>
        <p:txBody>
          <a:bodyPr/>
          <a:lstStyle/>
          <a:p>
            <a:endParaRPr lang="en-US"/>
          </a:p>
        </p:txBody>
      </p:sp>
      <p:grpSp>
        <p:nvGrpSpPr>
          <p:cNvPr id="2" name="Group 4"/>
          <p:cNvGrpSpPr>
            <a:grpSpLocks/>
          </p:cNvGrpSpPr>
          <p:nvPr/>
        </p:nvGrpSpPr>
        <p:grpSpPr bwMode="auto">
          <a:xfrm>
            <a:off x="1336675" y="2466975"/>
            <a:ext cx="1452563" cy="3027363"/>
            <a:chOff x="842" y="1554"/>
            <a:chExt cx="915" cy="1907"/>
          </a:xfrm>
        </p:grpSpPr>
        <p:grpSp>
          <p:nvGrpSpPr>
            <p:cNvPr id="3" name="Group 6"/>
            <p:cNvGrpSpPr>
              <a:grpSpLocks/>
            </p:cNvGrpSpPr>
            <p:nvPr/>
          </p:nvGrpSpPr>
          <p:grpSpPr bwMode="auto">
            <a:xfrm>
              <a:off x="842" y="1590"/>
              <a:ext cx="873" cy="1871"/>
              <a:chOff x="357" y="2450"/>
              <a:chExt cx="795" cy="646"/>
            </a:xfrm>
          </p:grpSpPr>
          <p:sp>
            <p:nvSpPr>
              <p:cNvPr id="1088" name="Line 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89" name="Line 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86" name="Oval 5"/>
            <p:cNvSpPr>
              <a:spLocks noChangeArrowheads="1"/>
            </p:cNvSpPr>
            <p:nvPr/>
          </p:nvSpPr>
          <p:spPr bwMode="auto">
            <a:xfrm>
              <a:off x="1669" y="1554"/>
              <a:ext cx="88" cy="87"/>
            </a:xfrm>
            <a:prstGeom prst="ellipse">
              <a:avLst/>
            </a:prstGeom>
            <a:solidFill>
              <a:srgbClr val="0000FF"/>
            </a:solidFill>
            <a:ln w="9525">
              <a:noFill/>
              <a:round/>
              <a:headEnd/>
              <a:tailEnd/>
            </a:ln>
          </p:spPr>
          <p:txBody>
            <a:bodyPr wrap="none" anchor="ctr"/>
            <a:lstStyle/>
            <a:p>
              <a:endParaRPr lang="en-US">
                <a:cs typeface="Arial" charset="0"/>
              </a:endParaRPr>
            </a:p>
          </p:txBody>
        </p:sp>
      </p:grpSp>
      <p:sp>
        <p:nvSpPr>
          <p:cNvPr id="1031" name="Text Box 9"/>
          <p:cNvSpPr txBox="1">
            <a:spLocks noChangeArrowheads="1"/>
          </p:cNvSpPr>
          <p:nvPr/>
        </p:nvSpPr>
        <p:spPr bwMode="auto">
          <a:xfrm>
            <a:off x="1104900" y="1301750"/>
            <a:ext cx="415925" cy="488950"/>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032" name="Text Box 10"/>
          <p:cNvSpPr txBox="1">
            <a:spLocks noChangeArrowheads="1"/>
          </p:cNvSpPr>
          <p:nvPr/>
        </p:nvSpPr>
        <p:spPr bwMode="auto">
          <a:xfrm>
            <a:off x="5305425" y="5311775"/>
            <a:ext cx="433388" cy="3968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sp>
        <p:nvSpPr>
          <p:cNvPr id="1033" name="Oval 11"/>
          <p:cNvSpPr>
            <a:spLocks noChangeArrowheads="1"/>
          </p:cNvSpPr>
          <p:nvPr/>
        </p:nvSpPr>
        <p:spPr bwMode="auto">
          <a:xfrm>
            <a:off x="4943475" y="5414963"/>
            <a:ext cx="139700" cy="138112"/>
          </a:xfrm>
          <a:prstGeom prst="ellipse">
            <a:avLst/>
          </a:prstGeom>
          <a:solidFill>
            <a:srgbClr val="0000FF"/>
          </a:solidFill>
          <a:ln w="9525">
            <a:noFill/>
            <a:round/>
            <a:headEnd/>
            <a:tailEnd/>
          </a:ln>
        </p:spPr>
        <p:txBody>
          <a:bodyPr wrap="none" anchor="ctr"/>
          <a:lstStyle/>
          <a:p>
            <a:endParaRPr lang="en-US">
              <a:cs typeface="Arial" charset="0"/>
            </a:endParaRPr>
          </a:p>
        </p:txBody>
      </p:sp>
      <p:sp>
        <p:nvSpPr>
          <p:cNvPr id="1034" name="Rectangle 12"/>
          <p:cNvSpPr>
            <a:spLocks noGrp="1" noChangeArrowheads="1"/>
          </p:cNvSpPr>
          <p:nvPr>
            <p:ph type="title" idx="4294967295"/>
          </p:nvPr>
        </p:nvSpPr>
        <p:spPr>
          <a:xfrm>
            <a:off x="896938" y="109538"/>
            <a:ext cx="7491412" cy="677862"/>
          </a:xfrm>
        </p:spPr>
        <p:txBody>
          <a:bodyPr>
            <a:normAutofit fontScale="90000"/>
          </a:bodyPr>
          <a:lstStyle/>
          <a:p>
            <a:pPr eaLnBrk="1" hangingPunct="1"/>
            <a:r>
              <a:rPr lang="en-US" sz="3200" smtClean="0"/>
              <a:t>The Market Demand Curve for Lattes</a:t>
            </a:r>
          </a:p>
        </p:txBody>
      </p:sp>
      <p:graphicFrame>
        <p:nvGraphicFramePr>
          <p:cNvPr id="74765" name="Group 13"/>
          <p:cNvGraphicFramePr>
            <a:graphicFrameLocks noGrp="1"/>
          </p:cNvGraphicFramePr>
          <p:nvPr/>
        </p:nvGraphicFramePr>
        <p:xfrm>
          <a:off x="6089650" y="1035050"/>
          <a:ext cx="2532063" cy="4187952"/>
        </p:xfrm>
        <a:graphic>
          <a:graphicData uri="http://schemas.openxmlformats.org/drawingml/2006/table">
            <a:tbl>
              <a:tblPr/>
              <a:tblGrid>
                <a:gridCol w="998538"/>
                <a:gridCol w="1533525"/>
              </a:tblGrid>
              <a:tr h="844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d</a:t>
                      </a:r>
                      <a:r>
                        <a:rPr kumimoji="0" lang="en-US" sz="2400" b="0" i="0" u="none" strike="noStrike" cap="none" normalizeH="0" baseline="0" smtClean="0">
                          <a:ln>
                            <a:noFill/>
                          </a:ln>
                          <a:solidFill>
                            <a:schemeClr val="tx1"/>
                          </a:solidFill>
                          <a:effectLst/>
                          <a:latin typeface="Arial" charset="0"/>
                        </a:rPr>
                        <a:t> (Market)</a:t>
                      </a:r>
                      <a:endParaRPr kumimoji="0" lang="en-US" sz="2400" b="1" i="1" u="none" strike="noStrike" cap="none" normalizeH="0" baseline="3000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grpSp>
        <p:nvGrpSpPr>
          <p:cNvPr id="4" name="Group 58"/>
          <p:cNvGrpSpPr>
            <a:grpSpLocks/>
          </p:cNvGrpSpPr>
          <p:nvPr/>
        </p:nvGrpSpPr>
        <p:grpSpPr bwMode="auto">
          <a:xfrm>
            <a:off x="1335088" y="4235450"/>
            <a:ext cx="2832100" cy="1250950"/>
            <a:chOff x="841" y="2668"/>
            <a:chExt cx="1784" cy="788"/>
          </a:xfrm>
        </p:grpSpPr>
        <p:grpSp>
          <p:nvGrpSpPr>
            <p:cNvPr id="5" name="Group 59"/>
            <p:cNvGrpSpPr>
              <a:grpSpLocks/>
            </p:cNvGrpSpPr>
            <p:nvPr/>
          </p:nvGrpSpPr>
          <p:grpSpPr bwMode="auto">
            <a:xfrm>
              <a:off x="841" y="2712"/>
              <a:ext cx="1747" cy="744"/>
              <a:chOff x="357" y="2450"/>
              <a:chExt cx="795" cy="646"/>
            </a:xfrm>
          </p:grpSpPr>
          <p:sp>
            <p:nvSpPr>
              <p:cNvPr id="1084" name="Line 6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85" name="Line 6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83" name="Oval 62"/>
            <p:cNvSpPr>
              <a:spLocks noChangeArrowheads="1"/>
            </p:cNvSpPr>
            <p:nvPr/>
          </p:nvSpPr>
          <p:spPr bwMode="auto">
            <a:xfrm>
              <a:off x="2537" y="2668"/>
              <a:ext cx="88" cy="87"/>
            </a:xfrm>
            <a:prstGeom prst="ellipse">
              <a:avLst/>
            </a:prstGeom>
            <a:solidFill>
              <a:srgbClr val="0000FF"/>
            </a:solidFill>
            <a:ln w="9525">
              <a:noFill/>
              <a:round/>
              <a:headEnd/>
              <a:tailEnd/>
            </a:ln>
          </p:spPr>
          <p:txBody>
            <a:bodyPr wrap="none" anchor="ctr"/>
            <a:lstStyle/>
            <a:p>
              <a:endParaRPr lang="en-US">
                <a:cs typeface="Arial" charset="0"/>
              </a:endParaRPr>
            </a:p>
          </p:txBody>
        </p:sp>
      </p:grpSp>
      <p:grpSp>
        <p:nvGrpSpPr>
          <p:cNvPr id="6" name="Group 63"/>
          <p:cNvGrpSpPr>
            <a:grpSpLocks/>
          </p:cNvGrpSpPr>
          <p:nvPr/>
        </p:nvGrpSpPr>
        <p:grpSpPr bwMode="auto">
          <a:xfrm>
            <a:off x="1335088" y="4837113"/>
            <a:ext cx="3300412" cy="655637"/>
            <a:chOff x="841" y="3047"/>
            <a:chExt cx="2079" cy="413"/>
          </a:xfrm>
        </p:grpSpPr>
        <p:grpSp>
          <p:nvGrpSpPr>
            <p:cNvPr id="7" name="Group 64"/>
            <p:cNvGrpSpPr>
              <a:grpSpLocks/>
            </p:cNvGrpSpPr>
            <p:nvPr/>
          </p:nvGrpSpPr>
          <p:grpSpPr bwMode="auto">
            <a:xfrm>
              <a:off x="841" y="3092"/>
              <a:ext cx="2032" cy="368"/>
              <a:chOff x="357" y="2450"/>
              <a:chExt cx="795" cy="646"/>
            </a:xfrm>
          </p:grpSpPr>
          <p:sp>
            <p:nvSpPr>
              <p:cNvPr id="1080" name="Line 6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81" name="Line 6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79" name="Oval 67"/>
            <p:cNvSpPr>
              <a:spLocks noChangeArrowheads="1"/>
            </p:cNvSpPr>
            <p:nvPr/>
          </p:nvSpPr>
          <p:spPr bwMode="auto">
            <a:xfrm>
              <a:off x="2832" y="3047"/>
              <a:ext cx="88" cy="87"/>
            </a:xfrm>
            <a:prstGeom prst="ellipse">
              <a:avLst/>
            </a:prstGeom>
            <a:solidFill>
              <a:srgbClr val="0000FF"/>
            </a:solidFill>
            <a:ln w="9525">
              <a:noFill/>
              <a:round/>
              <a:headEnd/>
              <a:tailEnd/>
            </a:ln>
          </p:spPr>
          <p:txBody>
            <a:bodyPr wrap="none" anchor="ctr"/>
            <a:lstStyle/>
            <a:p>
              <a:endParaRPr lang="en-US">
                <a:cs typeface="Arial" charset="0"/>
              </a:endParaRPr>
            </a:p>
          </p:txBody>
        </p:sp>
      </p:grpSp>
      <p:grpSp>
        <p:nvGrpSpPr>
          <p:cNvPr id="8" name="Group 68"/>
          <p:cNvGrpSpPr>
            <a:grpSpLocks/>
          </p:cNvGrpSpPr>
          <p:nvPr/>
        </p:nvGrpSpPr>
        <p:grpSpPr bwMode="auto">
          <a:xfrm>
            <a:off x="1338263" y="3652838"/>
            <a:ext cx="2374900" cy="1835150"/>
            <a:chOff x="843" y="2301"/>
            <a:chExt cx="1496" cy="1156"/>
          </a:xfrm>
        </p:grpSpPr>
        <p:grpSp>
          <p:nvGrpSpPr>
            <p:cNvPr id="9" name="Group 70"/>
            <p:cNvGrpSpPr>
              <a:grpSpLocks/>
            </p:cNvGrpSpPr>
            <p:nvPr/>
          </p:nvGrpSpPr>
          <p:grpSpPr bwMode="auto">
            <a:xfrm>
              <a:off x="843" y="2343"/>
              <a:ext cx="1452" cy="1114"/>
              <a:chOff x="357" y="2450"/>
              <a:chExt cx="795" cy="646"/>
            </a:xfrm>
          </p:grpSpPr>
          <p:sp>
            <p:nvSpPr>
              <p:cNvPr id="1076" name="Line 7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77" name="Line 7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74" name="Oval 69"/>
            <p:cNvSpPr>
              <a:spLocks noChangeArrowheads="1"/>
            </p:cNvSpPr>
            <p:nvPr/>
          </p:nvSpPr>
          <p:spPr bwMode="auto">
            <a:xfrm>
              <a:off x="2251" y="2301"/>
              <a:ext cx="88" cy="87"/>
            </a:xfrm>
            <a:prstGeom prst="ellipse">
              <a:avLst/>
            </a:prstGeom>
            <a:solidFill>
              <a:srgbClr val="0000FF"/>
            </a:solidFill>
            <a:ln w="9525">
              <a:noFill/>
              <a:round/>
              <a:headEnd/>
              <a:tailEnd/>
            </a:ln>
          </p:spPr>
          <p:txBody>
            <a:bodyPr wrap="none" anchor="ctr"/>
            <a:lstStyle/>
            <a:p>
              <a:endParaRPr lang="en-US">
                <a:cs typeface="Arial" charset="0"/>
              </a:endParaRPr>
            </a:p>
          </p:txBody>
        </p:sp>
      </p:grpSp>
      <p:grpSp>
        <p:nvGrpSpPr>
          <p:cNvPr id="10" name="Group 73"/>
          <p:cNvGrpSpPr>
            <a:grpSpLocks/>
          </p:cNvGrpSpPr>
          <p:nvPr/>
        </p:nvGrpSpPr>
        <p:grpSpPr bwMode="auto">
          <a:xfrm>
            <a:off x="1333500" y="3063875"/>
            <a:ext cx="1917700" cy="2420938"/>
            <a:chOff x="840" y="1930"/>
            <a:chExt cx="1208" cy="1525"/>
          </a:xfrm>
        </p:grpSpPr>
        <p:grpSp>
          <p:nvGrpSpPr>
            <p:cNvPr id="11" name="Group 75"/>
            <p:cNvGrpSpPr>
              <a:grpSpLocks/>
            </p:cNvGrpSpPr>
            <p:nvPr/>
          </p:nvGrpSpPr>
          <p:grpSpPr bwMode="auto">
            <a:xfrm>
              <a:off x="840" y="1971"/>
              <a:ext cx="1172" cy="1484"/>
              <a:chOff x="357" y="2450"/>
              <a:chExt cx="795" cy="646"/>
            </a:xfrm>
          </p:grpSpPr>
          <p:sp>
            <p:nvSpPr>
              <p:cNvPr id="1072" name="Line 7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73" name="Line 7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70" name="Oval 74"/>
            <p:cNvSpPr>
              <a:spLocks noChangeArrowheads="1"/>
            </p:cNvSpPr>
            <p:nvPr/>
          </p:nvSpPr>
          <p:spPr bwMode="auto">
            <a:xfrm>
              <a:off x="1960" y="1930"/>
              <a:ext cx="88" cy="87"/>
            </a:xfrm>
            <a:prstGeom prst="ellipse">
              <a:avLst/>
            </a:prstGeom>
            <a:solidFill>
              <a:srgbClr val="0000FF"/>
            </a:solidFill>
            <a:ln w="9525">
              <a:noFill/>
              <a:round/>
              <a:headEnd/>
              <a:tailEnd/>
            </a:ln>
          </p:spPr>
          <p:txBody>
            <a:bodyPr wrap="none" anchor="ctr"/>
            <a:lstStyle/>
            <a:p>
              <a:endParaRPr lang="en-US">
                <a:cs typeface="Arial" charset="0"/>
              </a:endParaRPr>
            </a:p>
          </p:txBody>
        </p:sp>
      </p:grpSp>
      <p:grpSp>
        <p:nvGrpSpPr>
          <p:cNvPr id="12" name="Group 78"/>
          <p:cNvGrpSpPr>
            <a:grpSpLocks/>
          </p:cNvGrpSpPr>
          <p:nvPr/>
        </p:nvGrpSpPr>
        <p:grpSpPr bwMode="auto">
          <a:xfrm>
            <a:off x="1333500" y="1876425"/>
            <a:ext cx="984250" cy="3619500"/>
            <a:chOff x="840" y="1182"/>
            <a:chExt cx="620" cy="2280"/>
          </a:xfrm>
        </p:grpSpPr>
        <p:grpSp>
          <p:nvGrpSpPr>
            <p:cNvPr id="13" name="Group 80"/>
            <p:cNvGrpSpPr>
              <a:grpSpLocks/>
            </p:cNvGrpSpPr>
            <p:nvPr/>
          </p:nvGrpSpPr>
          <p:grpSpPr bwMode="auto">
            <a:xfrm>
              <a:off x="840" y="1221"/>
              <a:ext cx="579" cy="2241"/>
              <a:chOff x="357" y="2450"/>
              <a:chExt cx="795" cy="646"/>
            </a:xfrm>
          </p:grpSpPr>
          <p:sp>
            <p:nvSpPr>
              <p:cNvPr id="1068" name="Line 8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069" name="Line 8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66" name="Oval 79"/>
            <p:cNvSpPr>
              <a:spLocks noChangeArrowheads="1"/>
            </p:cNvSpPr>
            <p:nvPr/>
          </p:nvSpPr>
          <p:spPr bwMode="auto">
            <a:xfrm>
              <a:off x="1372" y="1182"/>
              <a:ext cx="88" cy="87"/>
            </a:xfrm>
            <a:prstGeom prst="ellipse">
              <a:avLst/>
            </a:prstGeom>
            <a:solidFill>
              <a:srgbClr val="0000FF"/>
            </a:solidFill>
            <a:ln w="9525">
              <a:noFill/>
              <a:round/>
              <a:headEnd/>
              <a:tailEnd/>
            </a:ln>
          </p:spPr>
          <p:txBody>
            <a:bodyPr wrap="none" anchor="ctr"/>
            <a:lstStyle/>
            <a:p>
              <a:endParaRPr lang="en-US">
                <a:cs typeface="Arial" charset="0"/>
              </a:endParaRPr>
            </a:p>
          </p:txBody>
        </p:sp>
      </p:grpSp>
      <p:sp>
        <p:nvSpPr>
          <p:cNvPr id="1065"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Demand Curve Shifters</a:t>
            </a:r>
          </a:p>
        </p:txBody>
      </p:sp>
      <p:sp>
        <p:nvSpPr>
          <p:cNvPr id="28677" name="Rectangle 3"/>
          <p:cNvSpPr>
            <a:spLocks noGrp="1" noChangeArrowheads="1"/>
          </p:cNvSpPr>
          <p:nvPr>
            <p:ph idx="1"/>
          </p:nvPr>
        </p:nvSpPr>
        <p:spPr/>
        <p:txBody>
          <a:bodyPr/>
          <a:lstStyle/>
          <a:p>
            <a:pPr eaLnBrk="1" hangingPunct="1"/>
            <a:r>
              <a:rPr lang="en-US" dirty="0" smtClean="0"/>
              <a:t>The demand curve shows how price affects quantity demanded, </a:t>
            </a:r>
            <a:r>
              <a:rPr lang="en-US" i="1" dirty="0" smtClean="0"/>
              <a:t>other things being equal</a:t>
            </a:r>
            <a:r>
              <a:rPr lang="en-US" dirty="0" smtClean="0"/>
              <a:t>. </a:t>
            </a:r>
          </a:p>
          <a:p>
            <a:pPr eaLnBrk="1" hangingPunct="1"/>
            <a:r>
              <a:rPr lang="en-US" dirty="0" smtClean="0"/>
              <a:t>These “other things” are non-price determinants of demand (i.e.</a:t>
            </a:r>
            <a:r>
              <a:rPr lang="en-US" i="1" dirty="0" smtClean="0"/>
              <a:t>,</a:t>
            </a:r>
            <a:r>
              <a:rPr lang="en-US" dirty="0" smtClean="0"/>
              <a:t> things that determine buyers’ demand for a good, other than the good’s price).  </a:t>
            </a:r>
          </a:p>
          <a:p>
            <a:pPr eaLnBrk="1" hangingPunct="1"/>
            <a:r>
              <a:rPr lang="en-US" dirty="0" smtClean="0"/>
              <a:t>Changes in them shift the </a:t>
            </a:r>
            <a:r>
              <a:rPr lang="en-US" b="1" i="1" dirty="0" smtClean="0"/>
              <a:t>D</a:t>
            </a:r>
            <a:r>
              <a:rPr lang="en-US" dirty="0" smtClean="0"/>
              <a:t> curve…  </a:t>
            </a:r>
          </a:p>
        </p:txBody>
      </p:sp>
      <p:sp>
        <p:nvSpPr>
          <p:cNvPr id="2867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wipe(left)">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wipe(left)">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wipe(left)">
                                      <p:cBhvr>
                                        <p:cTn id="17" dur="500"/>
                                        <p:tgtEl>
                                          <p:spTgt spid="286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4"/>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4731</Words>
  <Application>Microsoft Office PowerPoint</Application>
  <PresentationFormat>On-screen Show (4:3)</PresentationFormat>
  <Paragraphs>895</Paragraphs>
  <Slides>63</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Chart</vt:lpstr>
      <vt:lpstr>Slide 0</vt:lpstr>
      <vt:lpstr>In this chapter,  look for the answers to these questions:</vt:lpstr>
      <vt:lpstr>Markets and Competition</vt:lpstr>
      <vt:lpstr>Demand</vt:lpstr>
      <vt:lpstr>The Demand Schedule</vt:lpstr>
      <vt:lpstr>Helen’s Demand Schedule &amp; Curve</vt:lpstr>
      <vt:lpstr>Market Demand versus Individual Demand</vt:lpstr>
      <vt:lpstr>The Market Demand Curve for Lattes</vt:lpstr>
      <vt:lpstr>Demand Curve Shifters</vt:lpstr>
      <vt:lpstr>Demand Curve Shifters:  # of Buyers</vt:lpstr>
      <vt:lpstr>Demand Curve Shifters:  # of Buyers</vt:lpstr>
      <vt:lpstr>Demand Curve Shifters:  Income</vt:lpstr>
      <vt:lpstr>Demand Curve Shifters:  Prices of  Related Goods</vt:lpstr>
      <vt:lpstr>Demand Curve Shifters:  Prices of  Related Goods</vt:lpstr>
      <vt:lpstr>Demand Curve Shifters:  Tastes</vt:lpstr>
      <vt:lpstr>Demand Curve Shifters:  Expectations</vt:lpstr>
      <vt:lpstr>Summary:  Variables That Influence Buyers</vt:lpstr>
      <vt:lpstr>ACTIVE LEARNING   1    Demand Curve</vt:lpstr>
      <vt:lpstr>ACTIVE LEARNING   1    A.  Price of iPods falls</vt:lpstr>
      <vt:lpstr>ACTIVE LEARNING   1    B.  Price of music downloads falls</vt:lpstr>
      <vt:lpstr>ACTIVE LEARNING   1    C.  Price of CDs falls</vt:lpstr>
      <vt:lpstr>Supply</vt:lpstr>
      <vt:lpstr>The Supply Schedule</vt:lpstr>
      <vt:lpstr>Starbucks’ Supply Schedule &amp; Curve</vt:lpstr>
      <vt:lpstr>Market Supply versus Individual Supply</vt:lpstr>
      <vt:lpstr>The Market Supply Curve</vt:lpstr>
      <vt:lpstr>Supply Curve Shifters</vt:lpstr>
      <vt:lpstr>Supply Curve Shifters:  Input Prices</vt:lpstr>
      <vt:lpstr>Supply Curve Shifters:  Input Prices</vt:lpstr>
      <vt:lpstr>Supply Curve Shifters:  Technology</vt:lpstr>
      <vt:lpstr>Supply Curve Shifters:  # of Sellers  </vt:lpstr>
      <vt:lpstr>Supply Curve Shifters:  Expectations </vt:lpstr>
      <vt:lpstr>Summary:  Variables that Influence Sellers</vt:lpstr>
      <vt:lpstr>ACTIVE LEARNING   2    Supply Curve</vt:lpstr>
      <vt:lpstr>ACTIVE LEARNING   2    A.  Fall in price of tax return software</vt:lpstr>
      <vt:lpstr>ACTIVE LEARNING   2    B.  Fall in cost of producing the software</vt:lpstr>
      <vt:lpstr>ACTIVE LEARNING   2    C.  Professional preparers raise their price</vt:lpstr>
      <vt:lpstr>Supply and Demand Together</vt:lpstr>
      <vt:lpstr>Equilibrium price:</vt:lpstr>
      <vt:lpstr>Equilibrium quantity:</vt:lpstr>
      <vt:lpstr>Surplus (a.k.a. excess supply):</vt:lpstr>
      <vt:lpstr>Surplus (a.k.a. excess supply):</vt:lpstr>
      <vt:lpstr>Surplus (a.k.a. excess supply):</vt:lpstr>
      <vt:lpstr>Shortage (a.k.a. excess demand):</vt:lpstr>
      <vt:lpstr>Shortage (a.k.a. excess demand):</vt:lpstr>
      <vt:lpstr>Shortage (a.k.a. excess demand):</vt:lpstr>
      <vt:lpstr>Three Steps to Analyzing Changes in Eq’m</vt:lpstr>
      <vt:lpstr>EXAMPLE:  The Market for Hybrid Cars </vt:lpstr>
      <vt:lpstr>EXAMPLE 1:  A Shift in Demand </vt:lpstr>
      <vt:lpstr>EXAMPLE 1:  A Shift in Demand </vt:lpstr>
      <vt:lpstr>Terms for Shift vs. Movement Along Curve</vt:lpstr>
      <vt:lpstr>EXAMPLE 2:  A Shift in Supply </vt:lpstr>
      <vt:lpstr>EXAMPLE 3:  A Shift in Both Supply  and Demand</vt:lpstr>
      <vt:lpstr>EXAMPLE 3:  A Shift in Both Supply  and Demand</vt:lpstr>
      <vt:lpstr>ACTIVE LEARNING   3    Shifts in supply and demand</vt:lpstr>
      <vt:lpstr>ACTIVE LEARNING   3    A.  Fall in price of CDs</vt:lpstr>
      <vt:lpstr>ACTIVE LEARNING   3    B.  Fall in cost of royalties</vt:lpstr>
      <vt:lpstr>ACTIVE LEARNING   3    C.  Fall in price of CDs and        fall in cost of royalties</vt:lpstr>
      <vt:lpstr>CONCLUSION:   How Prices Allocate Resources</vt:lpstr>
      <vt:lpstr>SUMMARY</vt:lpstr>
      <vt:lpstr>SUMMARY</vt:lpstr>
      <vt:lpstr>SUMMARY</vt:lpstr>
      <vt:lpstr>SUMMARY</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Keefe</cp:lastModifiedBy>
  <cp:revision>149</cp:revision>
  <dcterms:created xsi:type="dcterms:W3CDTF">2010-12-25T14:19:53Z</dcterms:created>
  <dcterms:modified xsi:type="dcterms:W3CDTF">2011-09-07T01:13:31Z</dcterms:modified>
</cp:coreProperties>
</file>