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11.xml" ContentType="application/vnd.openxmlformats-officedocument.presentationml.tag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32"/>
  </p:notesMasterIdLst>
  <p:handoutMasterIdLst>
    <p:handoutMasterId r:id="rId33"/>
  </p:handoutMasterIdLst>
  <p:sldIdLst>
    <p:sldId id="266" r:id="rId2"/>
    <p:sldId id="280" r:id="rId3"/>
    <p:sldId id="295" r:id="rId4"/>
    <p:sldId id="296" r:id="rId5"/>
    <p:sldId id="297" r:id="rId6"/>
    <p:sldId id="298" r:id="rId7"/>
    <p:sldId id="299" r:id="rId8"/>
    <p:sldId id="300" r:id="rId9"/>
    <p:sldId id="287" r:id="rId10"/>
    <p:sldId id="302" r:id="rId11"/>
    <p:sldId id="303" r:id="rId12"/>
    <p:sldId id="304" r:id="rId13"/>
    <p:sldId id="285" r:id="rId14"/>
    <p:sldId id="306" r:id="rId15"/>
    <p:sldId id="307" r:id="rId16"/>
    <p:sldId id="308" r:id="rId17"/>
    <p:sldId id="277" r:id="rId18"/>
    <p:sldId id="310" r:id="rId19"/>
    <p:sldId id="311" r:id="rId20"/>
    <p:sldId id="312" r:id="rId21"/>
    <p:sldId id="313" r:id="rId22"/>
    <p:sldId id="314" r:id="rId23"/>
    <p:sldId id="315" r:id="rId24"/>
    <p:sldId id="316" r:id="rId25"/>
    <p:sldId id="317" r:id="rId26"/>
    <p:sldId id="318" r:id="rId27"/>
    <p:sldId id="283" r:id="rId28"/>
    <p:sldId id="281" r:id="rId29"/>
    <p:sldId id="321" r:id="rId30"/>
    <p:sldId id="288"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7777"/>
    <a:srgbClr val="5F5F5F"/>
    <a:srgbClr val="006699"/>
    <a:srgbClr val="FFF2CD"/>
    <a:srgbClr val="AE1237"/>
    <a:srgbClr val="6C45BB"/>
    <a:srgbClr val="8E47B9"/>
    <a:srgbClr val="960096"/>
    <a:srgbClr val="69389A"/>
    <a:srgbClr val="CC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00" autoAdjust="0"/>
    <p:restoredTop sz="88690" autoAdjust="0"/>
  </p:normalViewPr>
  <p:slideViewPr>
    <p:cSldViewPr>
      <p:cViewPr>
        <p:scale>
          <a:sx n="64" d="100"/>
          <a:sy n="64" d="100"/>
        </p:scale>
        <p:origin x="-1302" y="-126"/>
      </p:cViewPr>
      <p:guideLst>
        <p:guide orient="horz" pos="768"/>
        <p:guide pos="288"/>
      </p:guideLst>
    </p:cSldViewPr>
  </p:slideViewPr>
  <p:notesTextViewPr>
    <p:cViewPr>
      <p:scale>
        <a:sx n="100" d="100"/>
        <a:sy n="100" d="100"/>
      </p:scale>
      <p:origin x="0" y="0"/>
    </p:cViewPr>
  </p:notesTextViewPr>
  <p:sorterViewPr>
    <p:cViewPr>
      <p:scale>
        <a:sx n="80" d="100"/>
        <a:sy n="80" d="100"/>
      </p:scale>
      <p:origin x="0" y="0"/>
    </p:cViewPr>
  </p:sorterViewPr>
  <p:notesViewPr>
    <p:cSldViewPr>
      <p:cViewPr varScale="1">
        <p:scale>
          <a:sx n="82" d="100"/>
          <a:sy n="82" d="100"/>
        </p:scale>
        <p:origin x="-3180"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6704E76-5916-4A5C-B52C-C32ECAB41B61}"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AA24F5-E131-4EBA-BC25-A81BE41A185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lnSpc>
        <a:spcPct val="105000"/>
      </a:lnSpc>
      <a:defRPr sz="1200" kern="1200">
        <a:solidFill>
          <a:schemeClr val="tx1"/>
        </a:solidFill>
        <a:latin typeface="Times New Roman" pitchFamily="18" charset="0"/>
        <a:ea typeface="+mn-ea"/>
        <a:cs typeface="Times New Roman" pitchFamily="18" charset="0"/>
      </a:defRPr>
    </a:lvl1pPr>
    <a:lvl2pPr marL="234950" indent="0" algn="l" defTabSz="914400" rtl="0" eaLnBrk="1" latinLnBrk="0" hangingPunct="1">
      <a:lnSpc>
        <a:spcPct val="105000"/>
      </a:lnSpc>
      <a:defRPr sz="1200" kern="1200">
        <a:solidFill>
          <a:schemeClr val="tx1"/>
        </a:solidFill>
        <a:latin typeface="Times New Roman" pitchFamily="18" charset="0"/>
        <a:ea typeface="+mn-ea"/>
        <a:cs typeface="Times New Roman" pitchFamily="18" charset="0"/>
      </a:defRPr>
    </a:lvl2pPr>
    <a:lvl3pPr marL="457200" indent="0" algn="l" defTabSz="914400" rtl="0" eaLnBrk="1" latinLnBrk="0" hangingPunct="1">
      <a:lnSpc>
        <a:spcPct val="105000"/>
      </a:lnSpc>
      <a:defRPr sz="1200" kern="1200">
        <a:solidFill>
          <a:schemeClr val="tx1"/>
        </a:solidFill>
        <a:latin typeface="Times New Roman" pitchFamily="18" charset="0"/>
        <a:ea typeface="+mn-ea"/>
        <a:cs typeface="Times New Roman" pitchFamily="18" charset="0"/>
      </a:defRPr>
    </a:lvl3pPr>
    <a:lvl4pPr marL="692150" indent="0" algn="l" defTabSz="914400" rtl="0" eaLnBrk="1" latinLnBrk="0" hangingPunct="1">
      <a:lnSpc>
        <a:spcPct val="105000"/>
      </a:lnSpc>
      <a:defRPr sz="1200" kern="1200">
        <a:solidFill>
          <a:schemeClr val="tx1"/>
        </a:solidFill>
        <a:latin typeface="Times New Roman" pitchFamily="18" charset="0"/>
        <a:ea typeface="+mn-ea"/>
        <a:cs typeface="Times New Roman" pitchFamily="18" charset="0"/>
      </a:defRPr>
    </a:lvl4pPr>
    <a:lvl5pPr marL="914400" indent="0" algn="l" defTabSz="914400" rtl="0" eaLnBrk="1" latinLnBrk="0" hangingPunct="1">
      <a:lnSpc>
        <a:spcPct val="105000"/>
      </a:lnSpc>
      <a:defRPr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sz="1200" b="1" dirty="0" smtClean="0"/>
              <a:t>Please ask your students in advance to bring calculators to class.</a:t>
            </a:r>
            <a:r>
              <a:rPr lang="en-US" sz="1200" dirty="0" smtClean="0"/>
              <a:t>  This PowerPoint chapter includes simple in-class exercises that lead students to see for themselves the gains from trade arising from comparative advantage.  </a:t>
            </a:r>
          </a:p>
          <a:p>
            <a:pPr eaLnBrk="1" hangingPunct="1"/>
            <a:endParaRPr lang="en-US" sz="1200" dirty="0" smtClean="0"/>
          </a:p>
          <a:p>
            <a:pPr eaLnBrk="1" hangingPunct="1"/>
            <a:r>
              <a:rPr lang="en-US" sz="1200" dirty="0" smtClean="0"/>
              <a:t>This PowerPoint chapter covers the same topics as Chapter 3 in the textbook (comparative &amp; absolute advantage, the gains from trade), but using a different example and a different approach that is likely to benefit your students.  The textbook presents these topics using an example involving two individual producers (the farmer &amp; rancher).  After the example, the textbook states that its lessons apply to countries as well as individual producers.  This PowerPoint presentation takes the opposite approach, illustrating the concepts with an example involving two countries, and then states that that the lessons apply to individuals as well as countries.  Seeing the analysis both ways, and seeing a different example in class than in the textbook, will help students better learn these concepts.  </a:t>
            </a:r>
          </a:p>
          <a:p>
            <a:pPr eaLnBrk="1" hangingPunct="1"/>
            <a:endParaRPr lang="en-US" sz="1200" dirty="0" smtClean="0"/>
          </a:p>
          <a:p>
            <a:pPr eaLnBrk="1" hangingPunct="1"/>
            <a:r>
              <a:rPr lang="en-US" sz="1200" dirty="0" smtClean="0"/>
              <a:t>The example in this PowerPoint chapter builds on the PPF example introduced in the Chapter 2 PowerPoint.  (It is not essential to cover the Chapter 2 PowerPoint before this one, though.)  </a:t>
            </a:r>
          </a:p>
          <a:p>
            <a:pPr eaLnBrk="1" hangingPunct="1"/>
            <a:endParaRPr lang="en-US" sz="1200" dirty="0" smtClean="0"/>
          </a:p>
          <a:p>
            <a:pPr eaLnBrk="1" hangingPunct="1"/>
            <a:r>
              <a:rPr lang="en-US" sz="1200" dirty="0" smtClean="0"/>
              <a:t>This PowerPoint omits “Should Tom Brady (formerly</a:t>
            </a:r>
            <a:r>
              <a:rPr lang="en-US" sz="1200" baseline="0" dirty="0" smtClean="0"/>
              <a:t> </a:t>
            </a:r>
            <a:r>
              <a:rPr lang="en-US" sz="1200" dirty="0" smtClean="0"/>
              <a:t>Tiger Woods) Mow His Own Lawn?”  It’s a great example of comparative advantage, but it does not introduce any new concepts, and students can easily understand it on their own. </a:t>
            </a:r>
            <a:endParaRPr lang="en-US" dirty="0"/>
          </a:p>
        </p:txBody>
      </p:sp>
      <p:sp>
        <p:nvSpPr>
          <p:cNvPr id="4" name="Slide Number Placeholder 3"/>
          <p:cNvSpPr>
            <a:spLocks noGrp="1"/>
          </p:cNvSpPr>
          <p:nvPr>
            <p:ph type="sldNum" sz="quarter" idx="10"/>
          </p:nvPr>
        </p:nvSpPr>
        <p:spPr/>
        <p:txBody>
          <a:bodyPr/>
          <a:lstStyle/>
          <a:p>
            <a:fld id="{4EAA24F5-E131-4EBA-BC25-A81BE41A1852}" type="slidenum">
              <a:rPr lang="en-US" smtClean="0"/>
              <a:pPr/>
              <a:t>0</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D03126F1-8A44-48EE-973F-E23478542FAA}" type="slidenum">
              <a:rPr lang="en-US" smtClean="0"/>
              <a:pPr/>
              <a:t>9</a:t>
            </a:fld>
            <a:endParaRPr lang="en-US" smtClean="0"/>
          </a:p>
        </p:txBody>
      </p:sp>
      <p:sp>
        <p:nvSpPr>
          <p:cNvPr id="5222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997A3FE-1DD8-44D0-A426-0146632C121C}" type="slidenum">
              <a:rPr lang="en-US" sz="1200">
                <a:cs typeface="Arial" charset="0"/>
              </a:rPr>
              <a:pPr algn="r"/>
              <a:t>9</a:t>
            </a:fld>
            <a:endParaRPr lang="en-US" sz="1200">
              <a:cs typeface="Arial" charset="0"/>
            </a:endParaRPr>
          </a:p>
        </p:txBody>
      </p:sp>
      <p:sp>
        <p:nvSpPr>
          <p:cNvPr id="52228" name="Rectangle 2"/>
          <p:cNvSpPr>
            <a:spLocks noGrp="1" noRot="1" noChangeAspect="1" noChangeArrowheads="1" noTextEdit="1"/>
          </p:cNvSpPr>
          <p:nvPr>
            <p:ph type="sldImg"/>
          </p:nvPr>
        </p:nvSpPr>
        <p:spPr>
          <a:ln/>
        </p:spPr>
      </p:sp>
      <p:sp>
        <p:nvSpPr>
          <p:cNvPr id="52229" name="Rectangle 3"/>
          <p:cNvSpPr>
            <a:spLocks noGrp="1" noChangeArrowheads="1"/>
          </p:cNvSpPr>
          <p:nvPr>
            <p:ph type="body" idx="1"/>
          </p:nvPr>
        </p:nvSpPr>
        <p:spPr>
          <a:noFill/>
          <a:ln/>
        </p:spPr>
        <p:txBody>
          <a:bodyPr/>
          <a:lstStyle/>
          <a:p>
            <a:pPr eaLnBrk="1" hangingPunct="1"/>
            <a:r>
              <a:rPr lang="en-US" smtClean="0"/>
              <a:t>Horizontal intercept:  (30,000 labor-hours)/(125 hours per computer) = 240 computers.</a:t>
            </a:r>
          </a:p>
          <a:p>
            <a:pPr eaLnBrk="1" hangingPunct="1"/>
            <a:endParaRPr lang="en-US" smtClean="0"/>
          </a:p>
          <a:p>
            <a:pPr eaLnBrk="1" hangingPunct="1"/>
            <a:r>
              <a:rPr lang="en-US" smtClean="0"/>
              <a:t>Vertical intercept: (30,000 labor-hours)/(25 hours per ton of wheat) = 1200 tons of wheat.</a:t>
            </a:r>
          </a:p>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E4C38F60-183E-47E3-83DF-53AC461ECC23}" type="slidenum">
              <a:rPr lang="en-US" smtClean="0"/>
              <a:pPr/>
              <a:t>10</a:t>
            </a:fld>
            <a:endParaRPr lang="en-US" smtClean="0"/>
          </a:p>
        </p:txBody>
      </p:sp>
      <p:sp>
        <p:nvSpPr>
          <p:cNvPr id="5325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32C2A97-3EC3-4047-B642-BCCFDD07A67F}" type="slidenum">
              <a:rPr lang="en-US" sz="1200">
                <a:cs typeface="Arial" charset="0"/>
              </a:rPr>
              <a:pPr algn="r"/>
              <a:t>10</a:t>
            </a:fld>
            <a:endParaRPr lang="en-US" sz="1200">
              <a:cs typeface="Arial" charset="0"/>
            </a:endParaRPr>
          </a:p>
        </p:txBody>
      </p:sp>
      <p:sp>
        <p:nvSpPr>
          <p:cNvPr id="53252" name="Rectangle 2"/>
          <p:cNvSpPr>
            <a:spLocks noGrp="1" noRot="1" noChangeAspect="1" noChangeArrowheads="1" noTextEdit="1"/>
          </p:cNvSpPr>
          <p:nvPr>
            <p:ph type="sldImg"/>
          </p:nvPr>
        </p:nvSpPr>
        <p:spPr>
          <a:ln/>
        </p:spPr>
      </p:sp>
      <p:sp>
        <p:nvSpPr>
          <p:cNvPr id="5325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C493C726-61F2-489E-8DF7-92E5EB4E8998}" type="slidenum">
              <a:rPr lang="en-US" smtClean="0"/>
              <a:pPr/>
              <a:t>11</a:t>
            </a:fld>
            <a:endParaRPr lang="en-US" smtClean="0"/>
          </a:p>
        </p:txBody>
      </p:sp>
      <p:sp>
        <p:nvSpPr>
          <p:cNvPr id="5427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5900515-ED26-48FD-B281-57B0941625E8}" type="slidenum">
              <a:rPr lang="en-US" sz="1200">
                <a:cs typeface="Arial" charset="0"/>
              </a:rPr>
              <a:pPr algn="r"/>
              <a:t>11</a:t>
            </a:fld>
            <a:endParaRPr lang="en-US" sz="1200">
              <a:cs typeface="Arial" charset="0"/>
            </a:endParaRPr>
          </a:p>
        </p:txBody>
      </p:sp>
      <p:sp>
        <p:nvSpPr>
          <p:cNvPr id="54276" name="Rectangle 2"/>
          <p:cNvSpPr>
            <a:spLocks noGrp="1" noRot="1" noChangeAspect="1" noChangeArrowheads="1" noTextEdit="1"/>
          </p:cNvSpPr>
          <p:nvPr>
            <p:ph type="sldImg"/>
          </p:nvPr>
        </p:nvSpPr>
        <p:spPr>
          <a:xfrm>
            <a:off x="1143000" y="534988"/>
            <a:ext cx="4572000" cy="3429000"/>
          </a:xfrm>
          <a:ln/>
        </p:spPr>
      </p:sp>
      <p:sp>
        <p:nvSpPr>
          <p:cNvPr id="54277"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7A3F6BA-F70D-469C-A304-42B3B2F7B24F}" type="slidenum">
              <a:rPr lang="en-US">
                <a:solidFill>
                  <a:prstClr val="black"/>
                </a:solidFill>
              </a:rPr>
              <a:pPr/>
              <a:t>12</a:t>
            </a:fld>
            <a:endParaRPr lang="en-US">
              <a:solidFill>
                <a:prstClr val="black"/>
              </a:solidFill>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r>
              <a:rPr lang="en-US" dirty="0" smtClean="0"/>
              <a:t>Give your students a few minutes to solve these problems before showing the answers on the next slides.  This will break up the lecture, get the students involved, and give them practice with “word problems.”  </a:t>
            </a:r>
          </a:p>
          <a:p>
            <a:pPr eaLnBrk="1" hangingPunct="1"/>
            <a:endParaRPr lang="en-US" dirty="0" smtClean="0"/>
          </a:p>
          <a:p>
            <a:pPr eaLnBrk="1" hangingPunct="1"/>
            <a:r>
              <a:rPr lang="en-US" dirty="0" smtClean="0"/>
              <a:t>It is not necessary that all students finish both problems before moving on.  It’s fine if most finish the first, and a few finish the second.  However, the second problem is easy for most students.  </a:t>
            </a:r>
          </a:p>
          <a:p>
            <a:pPr eaLnBrk="1" hangingPunct="1"/>
            <a:endParaRPr lang="en-US" dirty="0" smtClean="0"/>
          </a:p>
          <a:p>
            <a:pPr eaLnBrk="1" hangingPunct="1"/>
            <a:r>
              <a:rPr lang="en-US" dirty="0" smtClean="0"/>
              <a:t>Note that most students will need a calculator to solve the first problem.</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109DAACA-2CED-45DF-B4EF-254DC9E34B0C}" type="slidenum">
              <a:rPr lang="en-US" smtClean="0"/>
              <a:pPr/>
              <a:t>13</a:t>
            </a:fld>
            <a:endParaRPr lang="en-US" smtClean="0"/>
          </a:p>
        </p:txBody>
      </p:sp>
      <p:sp>
        <p:nvSpPr>
          <p:cNvPr id="5632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864CBE1-EE9A-4076-8587-B12321E8AE70}" type="slidenum">
              <a:rPr lang="en-US" sz="1200">
                <a:cs typeface="Arial" charset="0"/>
              </a:rPr>
              <a:pPr algn="r"/>
              <a:t>13</a:t>
            </a:fld>
            <a:endParaRPr lang="en-US" sz="1200">
              <a:cs typeface="Arial" charset="0"/>
            </a:endParaRPr>
          </a:p>
        </p:txBody>
      </p:sp>
      <p:sp>
        <p:nvSpPr>
          <p:cNvPr id="56324" name="Rectangle 2"/>
          <p:cNvSpPr>
            <a:spLocks noGrp="1" noRot="1" noChangeAspect="1" noChangeArrowheads="1" noTextEdit="1"/>
          </p:cNvSpPr>
          <p:nvPr>
            <p:ph type="sldImg"/>
          </p:nvPr>
        </p:nvSpPr>
        <p:spPr>
          <a:ln/>
        </p:spPr>
      </p:sp>
      <p:sp>
        <p:nvSpPr>
          <p:cNvPr id="56325" name="Rectangle 3"/>
          <p:cNvSpPr>
            <a:spLocks noGrp="1" noChangeArrowheads="1"/>
          </p:cNvSpPr>
          <p:nvPr>
            <p:ph type="body" idx="1"/>
          </p:nvPr>
        </p:nvSpPr>
        <p:spPr>
          <a:noFill/>
          <a:ln/>
        </p:spPr>
        <p:txBody>
          <a:bodyPr/>
          <a:lstStyle/>
          <a:p>
            <a:pPr eaLnBrk="1" hangingPunct="1"/>
            <a:r>
              <a:rPr lang="en-US" smtClean="0"/>
              <a:t>Point out to students that the red dot represents the combination (160 computers, 3400 tons of wheat).  We will assume that this is the combination the U.S. produces in the scenario in which the U.S. trades.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1FC81AAD-EA5C-4493-8FB3-0667ADF6AA1D}" type="slidenum">
              <a:rPr lang="en-US" smtClean="0"/>
              <a:pPr/>
              <a:t>14</a:t>
            </a:fld>
            <a:endParaRPr lang="en-US" smtClean="0"/>
          </a:p>
        </p:txBody>
      </p:sp>
      <p:sp>
        <p:nvSpPr>
          <p:cNvPr id="5734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C3365B3-88DE-474E-84FA-8B27A2B9B952}" type="slidenum">
              <a:rPr lang="en-US" sz="1200">
                <a:cs typeface="Arial" charset="0"/>
              </a:rPr>
              <a:pPr algn="r"/>
              <a:t>14</a:t>
            </a:fld>
            <a:endParaRPr lang="en-US" sz="1200">
              <a:cs typeface="Arial" charset="0"/>
            </a:endParaRPr>
          </a:p>
        </p:txBody>
      </p:sp>
      <p:sp>
        <p:nvSpPr>
          <p:cNvPr id="57348" name="Rectangle 2"/>
          <p:cNvSpPr>
            <a:spLocks noGrp="1" noRot="1" noChangeAspect="1" noChangeArrowheads="1" noTextEdit="1"/>
          </p:cNvSpPr>
          <p:nvPr>
            <p:ph type="sldImg"/>
          </p:nvPr>
        </p:nvSpPr>
        <p:spPr>
          <a:ln/>
        </p:spPr>
      </p:sp>
      <p:sp>
        <p:nvSpPr>
          <p:cNvPr id="57349" name="Rectangle 3"/>
          <p:cNvSpPr>
            <a:spLocks noGrp="1" noChangeArrowheads="1"/>
          </p:cNvSpPr>
          <p:nvPr>
            <p:ph type="body" idx="1"/>
          </p:nvPr>
        </p:nvSpPr>
        <p:spPr>
          <a:noFill/>
          <a:ln/>
        </p:spPr>
        <p:txBody>
          <a:bodyPr/>
          <a:lstStyle/>
          <a:p>
            <a:pPr eaLnBrk="1" hangingPunct="1"/>
            <a:r>
              <a:rPr lang="en-US" smtClean="0"/>
              <a:t>The red dot represents the combination (240 computers, 0 tons wheat).  We will assume this is the combination that Japan produces.  </a:t>
            </a:r>
          </a:p>
          <a:p>
            <a:pPr eaLnBrk="1" hangingPunct="1"/>
            <a:endParaRPr lang="en-US" smtClean="0"/>
          </a:p>
          <a:p>
            <a:pPr eaLnBrk="1" hangingPunct="1"/>
            <a:r>
              <a:rPr lang="en-US" smtClean="0"/>
              <a:t>Point out that, just because Japan is not producing any wheat does not mean that Japan’s consumers must all go on the Atkins diet (which shuns bread and other foods made from wheat).  When trade is allowed, Japan can trade some of its computers for wheat produced in another country.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95B3D1B2-2F1C-465D-87F6-D5EC622FFDAA}" type="slidenum">
              <a:rPr lang="en-US" smtClean="0"/>
              <a:pPr/>
              <a:t>15</a:t>
            </a:fld>
            <a:endParaRPr lang="en-US" smtClean="0"/>
          </a:p>
        </p:txBody>
      </p:sp>
      <p:sp>
        <p:nvSpPr>
          <p:cNvPr id="5837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5DCEF42-87C9-47CA-B9B5-0B1BCB966733}" type="slidenum">
              <a:rPr lang="en-US" sz="1200">
                <a:cs typeface="Arial" charset="0"/>
              </a:rPr>
              <a:pPr algn="r"/>
              <a:t>15</a:t>
            </a:fld>
            <a:endParaRPr lang="en-US" sz="1200">
              <a:cs typeface="Arial" charset="0"/>
            </a:endParaRPr>
          </a:p>
        </p:txBody>
      </p:sp>
      <p:sp>
        <p:nvSpPr>
          <p:cNvPr id="58372" name="Rectangle 2"/>
          <p:cNvSpPr>
            <a:spLocks noGrp="1" noRot="1" noChangeAspect="1" noChangeArrowheads="1" noTextEdit="1"/>
          </p:cNvSpPr>
          <p:nvPr>
            <p:ph type="sldImg"/>
          </p:nvPr>
        </p:nvSpPr>
        <p:spPr>
          <a:ln/>
        </p:spPr>
      </p:sp>
      <p:sp>
        <p:nvSpPr>
          <p:cNvPr id="58373" name="Rectangle 3"/>
          <p:cNvSpPr>
            <a:spLocks noGrp="1" noChangeArrowheads="1"/>
          </p:cNvSpPr>
          <p:nvPr>
            <p:ph type="body" idx="1"/>
          </p:nvPr>
        </p:nvSpPr>
        <p:spPr>
          <a:xfrm>
            <a:off x="685800" y="4314825"/>
            <a:ext cx="5486400" cy="4286250"/>
          </a:xfrm>
          <a:noFill/>
          <a:ln/>
        </p:spPr>
        <p:txBody>
          <a:bodyPr/>
          <a:lstStyle/>
          <a:p>
            <a:pPr eaLnBrk="1" hangingPunct="1"/>
            <a:r>
              <a:rPr lang="en-US" sz="1100" dirty="0" smtClean="0"/>
              <a:t>These terms are so basic that many instructors skip this slide.  </a:t>
            </a:r>
          </a:p>
          <a:p>
            <a:pPr eaLnBrk="1" hangingPunct="1"/>
            <a:endParaRPr lang="en-US" sz="1100" dirty="0" smtClean="0"/>
          </a:p>
          <a:p>
            <a:pPr eaLnBrk="1" hangingPunct="1"/>
            <a:r>
              <a:rPr lang="en-US" sz="1100" dirty="0" smtClean="0"/>
              <a:t>There’s a subtle point that you might want to mention (if you’re anal like me), or that your students might ask about (especially if tourism is an important part of your local economy):  </a:t>
            </a:r>
          </a:p>
          <a:p>
            <a:pPr eaLnBrk="1" hangingPunct="1"/>
            <a:endParaRPr lang="en-US" sz="1100" dirty="0" smtClean="0"/>
          </a:p>
          <a:p>
            <a:pPr eaLnBrk="1" hangingPunct="1"/>
            <a:r>
              <a:rPr lang="en-US" sz="1100" dirty="0" smtClean="0"/>
              <a:t>Someone from Germany or South Korea visits Las Vegas and spends $200 on a pair of tickets to a show.  How should we classify this and other expenditures by foreign tourists on lodging and entertainment while they are vacationing here? </a:t>
            </a:r>
          </a:p>
          <a:p>
            <a:pPr eaLnBrk="1" hangingPunct="1"/>
            <a:endParaRPr lang="en-US" sz="1100" dirty="0" smtClean="0"/>
          </a:p>
          <a:p>
            <a:pPr eaLnBrk="1" hangingPunct="1"/>
            <a:r>
              <a:rPr lang="en-US" sz="1100" dirty="0" smtClean="0"/>
              <a:t>Answer:  We count it in U.S. exports.  It doesn’t matter that the service was consumed here.  What matters is that it was produced here but sold to a foreign buyer.  </a:t>
            </a:r>
          </a:p>
          <a:p>
            <a:pPr eaLnBrk="1" hangingPunct="1"/>
            <a:endParaRPr lang="en-US" sz="1100" dirty="0" smtClean="0"/>
          </a:p>
          <a:p>
            <a:pPr eaLnBrk="1" hangingPunct="1"/>
            <a:r>
              <a:rPr lang="en-US" sz="1100" dirty="0" smtClean="0"/>
              <a:t>Hence, a more precise definition of exports would be goods and serviced produced here and purchased by foreign buyers.  This stricter definition of exports doesn’t care whether the good or service was consumed in the buyer’s home country or in the exporting country.  </a:t>
            </a:r>
          </a:p>
          <a:p>
            <a:pPr eaLnBrk="1" hangingPunct="1"/>
            <a:endParaRPr lang="en-US" sz="1100" dirty="0" smtClean="0"/>
          </a:p>
          <a:p>
            <a:pPr eaLnBrk="1" hangingPunct="1"/>
            <a:r>
              <a:rPr lang="en-US" sz="1100" dirty="0" smtClean="0"/>
              <a:t>Similarly, a stricter and more precise definition of imports would include purchases by domestic residents of goods and services produced abroad—including entertainment and lodging services that tourists from the U.S. consume in the foreign countries they visit.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7A3F6BA-F70D-469C-A304-42B3B2F7B24F}" type="slidenum">
              <a:rPr lang="en-US">
                <a:solidFill>
                  <a:prstClr val="black"/>
                </a:solidFill>
              </a:rPr>
              <a:pPr/>
              <a:t>16</a:t>
            </a:fld>
            <a:endParaRPr lang="en-US">
              <a:solidFill>
                <a:prstClr val="black"/>
              </a:solidFill>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r>
              <a:rPr lang="en-US" dirty="0" smtClean="0"/>
              <a:t>Some students need help figuring out that consumption of a good is the difference between the amount produced and the amount exported.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0004DB62-8390-4335-8670-0D5CFF289B91}" type="slidenum">
              <a:rPr lang="en-US" smtClean="0"/>
              <a:pPr/>
              <a:t>17</a:t>
            </a:fld>
            <a:endParaRPr lang="en-US" smtClean="0"/>
          </a:p>
        </p:txBody>
      </p:sp>
      <p:sp>
        <p:nvSpPr>
          <p:cNvPr id="6041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93034A1-7263-48A5-8351-8B43ABC6587E}" type="slidenum">
              <a:rPr lang="en-US" sz="1200">
                <a:cs typeface="Arial" charset="0"/>
              </a:rPr>
              <a:pPr algn="r"/>
              <a:t>17</a:t>
            </a:fld>
            <a:endParaRPr lang="en-US" sz="1200">
              <a:cs typeface="Arial" charset="0"/>
            </a:endParaRPr>
          </a:p>
        </p:txBody>
      </p:sp>
      <p:sp>
        <p:nvSpPr>
          <p:cNvPr id="60420" name="Rectangle 2"/>
          <p:cNvSpPr>
            <a:spLocks noGrp="1" noRot="1" noChangeAspect="1" noChangeArrowheads="1" noTextEdit="1"/>
          </p:cNvSpPr>
          <p:nvPr>
            <p:ph type="sldImg"/>
          </p:nvPr>
        </p:nvSpPr>
        <p:spPr>
          <a:ln/>
        </p:spPr>
      </p:sp>
      <p:sp>
        <p:nvSpPr>
          <p:cNvPr id="60421" name="Rectangle 3"/>
          <p:cNvSpPr>
            <a:spLocks noGrp="1" noChangeArrowheads="1"/>
          </p:cNvSpPr>
          <p:nvPr>
            <p:ph type="body" idx="1"/>
          </p:nvPr>
        </p:nvSpPr>
        <p:spPr>
          <a:noFill/>
          <a:ln/>
        </p:spPr>
        <p:txBody>
          <a:bodyPr/>
          <a:lstStyle/>
          <a:p>
            <a:pPr eaLnBrk="1" hangingPunct="1"/>
            <a:r>
              <a:rPr lang="en-US" dirty="0" smtClean="0"/>
              <a:t>The red point again represents production.  </a:t>
            </a:r>
          </a:p>
          <a:p>
            <a:pPr eaLnBrk="1" hangingPunct="1"/>
            <a:endParaRPr lang="en-US" dirty="0" smtClean="0"/>
          </a:p>
          <a:p>
            <a:pPr eaLnBrk="1" hangingPunct="1"/>
            <a:r>
              <a:rPr lang="en-US" dirty="0" smtClean="0"/>
              <a:t>Trade un-tethers consumption from production.  The light blue point represents consumption.  Notice that the consumption point is above the PPF.  Without trade, it would not be possible to consume this combination of the two goods!  </a:t>
            </a:r>
          </a:p>
          <a:p>
            <a:pPr eaLnBrk="1" hangingPunct="1"/>
            <a:endParaRPr lang="en-US" dirty="0" smtClean="0"/>
          </a:p>
          <a:p>
            <a:pPr eaLnBrk="1" hangingPunct="1"/>
            <a:r>
              <a:rPr lang="en-US" dirty="0" smtClean="0"/>
              <a:t>In a sense, international trade is like technological progress:  it allows society to produce quantities of goods that would otherwise not be possible.  </a:t>
            </a:r>
          </a:p>
          <a:p>
            <a:pPr eaLnBrk="1" hangingPunct="1"/>
            <a:endParaRPr lang="en-US" dirty="0" smtClean="0"/>
          </a:p>
          <a:p>
            <a:pPr eaLnBrk="1" hangingPunct="1"/>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3D7BACD0-D660-4633-BCE8-7874DF42896F}" type="slidenum">
              <a:rPr lang="en-US" smtClean="0"/>
              <a:pPr/>
              <a:t>18</a:t>
            </a:fld>
            <a:endParaRPr lang="en-US" smtClean="0"/>
          </a:p>
        </p:txBody>
      </p:sp>
      <p:sp>
        <p:nvSpPr>
          <p:cNvPr id="6144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A762D84-0F6A-49EE-BAD9-6FB3294A308A}" type="slidenum">
              <a:rPr lang="en-US" sz="1200">
                <a:cs typeface="Arial" charset="0"/>
              </a:rPr>
              <a:pPr algn="r"/>
              <a:t>18</a:t>
            </a:fld>
            <a:endParaRPr lang="en-US" sz="1200">
              <a:cs typeface="Arial" charset="0"/>
            </a:endParaRPr>
          </a:p>
        </p:txBody>
      </p:sp>
      <p:sp>
        <p:nvSpPr>
          <p:cNvPr id="61444" name="Rectangle 2"/>
          <p:cNvSpPr>
            <a:spLocks noGrp="1" noRot="1" noChangeAspect="1" noChangeArrowheads="1" noTextEdit="1"/>
          </p:cNvSpPr>
          <p:nvPr>
            <p:ph type="sldImg"/>
          </p:nvPr>
        </p:nvSpPr>
        <p:spPr>
          <a:ln/>
        </p:spPr>
      </p:sp>
      <p:sp>
        <p:nvSpPr>
          <p:cNvPr id="61445" name="Rectangle 3"/>
          <p:cNvSpPr>
            <a:spLocks noGrp="1" noChangeArrowheads="1"/>
          </p:cNvSpPr>
          <p:nvPr>
            <p:ph type="body" idx="1"/>
          </p:nvPr>
        </p:nvSpPr>
        <p:spPr>
          <a:noFill/>
          <a:ln/>
        </p:spPr>
        <p:txBody>
          <a:bodyPr/>
          <a:lstStyle/>
          <a:p>
            <a:pPr eaLnBrk="1" hangingPunct="1"/>
            <a:r>
              <a:rPr lang="en-US" smtClean="0"/>
              <a:t>Again, the light blue point representing consumption is above the PPF.  Without trade, it would not be possible to consume this combination of the goods.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AA24F5-E131-4EBA-BC25-A81BE41A1852}" type="slidenum">
              <a:rPr lang="en-US" smtClean="0"/>
              <a:pPr/>
              <a:t>1</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DDB527A4-D369-4FC5-8D10-D673972AAA07}" type="slidenum">
              <a:rPr lang="en-US" smtClean="0"/>
              <a:pPr/>
              <a:t>19</a:t>
            </a:fld>
            <a:endParaRPr lang="en-US" smtClean="0"/>
          </a:p>
        </p:txBody>
      </p:sp>
      <p:sp>
        <p:nvSpPr>
          <p:cNvPr id="6246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935BB46-8214-4E6A-B60C-ADF5FD5A294C}" type="slidenum">
              <a:rPr lang="en-US" sz="1200">
                <a:cs typeface="Arial" charset="0"/>
              </a:rPr>
              <a:pPr algn="r"/>
              <a:t>19</a:t>
            </a:fld>
            <a:endParaRPr lang="en-US" sz="1200">
              <a:cs typeface="Arial" charset="0"/>
            </a:endParaRPr>
          </a:p>
        </p:txBody>
      </p:sp>
      <p:sp>
        <p:nvSpPr>
          <p:cNvPr id="62468" name="Rectangle 2"/>
          <p:cNvSpPr>
            <a:spLocks noGrp="1" noRot="1" noChangeAspect="1" noChangeArrowheads="1" noTextEdit="1"/>
          </p:cNvSpPr>
          <p:nvPr>
            <p:ph type="sldImg"/>
          </p:nvPr>
        </p:nvSpPr>
        <p:spPr>
          <a:xfrm>
            <a:off x="1143000" y="534988"/>
            <a:ext cx="4572000" cy="3429000"/>
          </a:xfrm>
          <a:ln/>
        </p:spPr>
      </p:sp>
      <p:sp>
        <p:nvSpPr>
          <p:cNvPr id="62469" name="Rectangle 3"/>
          <p:cNvSpPr>
            <a:spLocks noGrp="1" noChangeArrowheads="1"/>
          </p:cNvSpPr>
          <p:nvPr>
            <p:ph type="body" idx="1"/>
          </p:nvPr>
        </p:nvSpPr>
        <p:spPr>
          <a:xfrm>
            <a:off x="685800" y="4248150"/>
            <a:ext cx="5486400" cy="4210050"/>
          </a:xfrm>
          <a:noFill/>
          <a:ln/>
        </p:spPr>
        <p:txBody>
          <a:bodyPr/>
          <a:lstStyle/>
          <a:p>
            <a:pPr eaLnBrk="1" hangingPunct="1"/>
            <a:r>
              <a:rPr lang="en-US" dirty="0" smtClean="0"/>
              <a:t>These tables summarize the gains from trade for both countries.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E9974DEB-83AD-49CC-BF0E-2E7190EBB4B2}" type="slidenum">
              <a:rPr lang="en-US" smtClean="0"/>
              <a:pPr/>
              <a:t>20</a:t>
            </a:fld>
            <a:endParaRPr lang="en-US" smtClean="0"/>
          </a:p>
        </p:txBody>
      </p:sp>
      <p:sp>
        <p:nvSpPr>
          <p:cNvPr id="6349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7817BAF-3A40-4A65-B6CB-538B19D58FC6}" type="slidenum">
              <a:rPr lang="en-US" sz="1200">
                <a:cs typeface="Arial" charset="0"/>
              </a:rPr>
              <a:pPr algn="r"/>
              <a:t>20</a:t>
            </a:fld>
            <a:endParaRPr lang="en-US" sz="1200">
              <a:cs typeface="Arial" charset="0"/>
            </a:endParaRPr>
          </a:p>
        </p:txBody>
      </p:sp>
      <p:sp>
        <p:nvSpPr>
          <p:cNvPr id="63492" name="Rectangle 2"/>
          <p:cNvSpPr>
            <a:spLocks noGrp="1" noRot="1" noChangeAspect="1" noChangeArrowheads="1" noTextEdit="1"/>
          </p:cNvSpPr>
          <p:nvPr>
            <p:ph type="sldImg"/>
          </p:nvPr>
        </p:nvSpPr>
        <p:spPr>
          <a:xfrm>
            <a:off x="1143000" y="534988"/>
            <a:ext cx="4572000" cy="3429000"/>
          </a:xfrm>
          <a:ln/>
        </p:spPr>
      </p:sp>
      <p:sp>
        <p:nvSpPr>
          <p:cNvPr id="63493" name="Rectangle 3"/>
          <p:cNvSpPr>
            <a:spLocks noGrp="1" noChangeArrowheads="1"/>
          </p:cNvSpPr>
          <p:nvPr>
            <p:ph type="body" idx="1"/>
          </p:nvPr>
        </p:nvSpPr>
        <p:spPr>
          <a:xfrm>
            <a:off x="685800" y="4248150"/>
            <a:ext cx="5486400" cy="4210050"/>
          </a:xfrm>
          <a:noFill/>
          <a:ln/>
        </p:spPr>
        <p:txBody>
          <a:bodyPr/>
          <a:lstStyle/>
          <a:p>
            <a:pPr eaLnBrk="1" hangingPunct="1"/>
            <a:r>
              <a:rPr lang="en-US" smtClean="0"/>
              <a:t>The last bullet point states that gains from trade will arise if each country has an absolute advantage in something.  We will see next, though, that absolute advantage is not required for both countries to gain from trade.  </a:t>
            </a:r>
          </a:p>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79D4C830-1410-4CC9-84DB-C6BDB73A0EF0}" type="slidenum">
              <a:rPr lang="en-US" smtClean="0"/>
              <a:pPr/>
              <a:t>21</a:t>
            </a:fld>
            <a:endParaRPr lang="en-US" smtClean="0"/>
          </a:p>
        </p:txBody>
      </p:sp>
      <p:sp>
        <p:nvSpPr>
          <p:cNvPr id="6451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C02EF25-075C-43CD-9A6A-F5F8980AADFE}" type="slidenum">
              <a:rPr lang="en-US" sz="1200">
                <a:cs typeface="Arial" charset="0"/>
              </a:rPr>
              <a:pPr algn="r"/>
              <a:t>21</a:t>
            </a:fld>
            <a:endParaRPr lang="en-US" sz="1200">
              <a:cs typeface="Arial" charset="0"/>
            </a:endParaRPr>
          </a:p>
        </p:txBody>
      </p:sp>
      <p:sp>
        <p:nvSpPr>
          <p:cNvPr id="64516" name="Rectangle 2"/>
          <p:cNvSpPr>
            <a:spLocks noGrp="1" noRot="1" noChangeAspect="1" noChangeArrowheads="1" noTextEdit="1"/>
          </p:cNvSpPr>
          <p:nvPr>
            <p:ph type="sldImg"/>
          </p:nvPr>
        </p:nvSpPr>
        <p:spPr>
          <a:xfrm>
            <a:off x="1143000" y="534988"/>
            <a:ext cx="4572000" cy="3429000"/>
          </a:xfrm>
          <a:ln/>
        </p:spPr>
      </p:sp>
      <p:sp>
        <p:nvSpPr>
          <p:cNvPr id="64517"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D4AF880C-C529-4596-9475-7D897933A3DE}" type="slidenum">
              <a:rPr lang="en-US" smtClean="0"/>
              <a:pPr/>
              <a:t>22</a:t>
            </a:fld>
            <a:endParaRPr lang="en-US" smtClean="0"/>
          </a:p>
        </p:txBody>
      </p:sp>
      <p:sp>
        <p:nvSpPr>
          <p:cNvPr id="6553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BF41540-42F4-4614-A1D8-3CB7D97E6740}" type="slidenum">
              <a:rPr lang="en-US" sz="1200">
                <a:cs typeface="Arial" charset="0"/>
              </a:rPr>
              <a:pPr algn="r"/>
              <a:t>22</a:t>
            </a:fld>
            <a:endParaRPr lang="en-US" sz="1200">
              <a:cs typeface="Arial" charset="0"/>
            </a:endParaRPr>
          </a:p>
        </p:txBody>
      </p:sp>
      <p:sp>
        <p:nvSpPr>
          <p:cNvPr id="65540" name="Rectangle 2"/>
          <p:cNvSpPr>
            <a:spLocks noGrp="1" noRot="1" noChangeAspect="1" noChangeArrowheads="1" noTextEdit="1"/>
          </p:cNvSpPr>
          <p:nvPr>
            <p:ph type="sldImg"/>
          </p:nvPr>
        </p:nvSpPr>
        <p:spPr>
          <a:xfrm>
            <a:off x="1143000" y="534988"/>
            <a:ext cx="4572000" cy="3429000"/>
          </a:xfrm>
          <a:ln/>
        </p:spPr>
      </p:sp>
      <p:sp>
        <p:nvSpPr>
          <p:cNvPr id="65541"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87FC0BFB-6B75-4F47-A852-315043639D94}" type="slidenum">
              <a:rPr lang="en-US" smtClean="0"/>
              <a:pPr/>
              <a:t>23</a:t>
            </a:fld>
            <a:endParaRPr lang="en-US" smtClean="0"/>
          </a:p>
        </p:txBody>
      </p:sp>
      <p:sp>
        <p:nvSpPr>
          <p:cNvPr id="6656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60DC99F-78D1-4164-B068-AA1E0070AC10}" type="slidenum">
              <a:rPr lang="en-US" sz="1200">
                <a:cs typeface="Arial" charset="0"/>
              </a:rPr>
              <a:pPr algn="r"/>
              <a:t>23</a:t>
            </a:fld>
            <a:endParaRPr lang="en-US" sz="1200">
              <a:cs typeface="Arial" charset="0"/>
            </a:endParaRPr>
          </a:p>
        </p:txBody>
      </p:sp>
      <p:sp>
        <p:nvSpPr>
          <p:cNvPr id="66564" name="Rectangle 2"/>
          <p:cNvSpPr>
            <a:spLocks noGrp="1" noRot="1" noChangeAspect="1" noChangeArrowheads="1" noTextEdit="1"/>
          </p:cNvSpPr>
          <p:nvPr>
            <p:ph type="sldImg"/>
          </p:nvPr>
        </p:nvSpPr>
        <p:spPr>
          <a:xfrm>
            <a:off x="1143000" y="534988"/>
            <a:ext cx="4572000" cy="3429000"/>
          </a:xfrm>
          <a:ln/>
        </p:spPr>
      </p:sp>
      <p:sp>
        <p:nvSpPr>
          <p:cNvPr id="66565"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F4F46258-66C7-4BB0-80BA-9CA2A2A23C91}" type="slidenum">
              <a:rPr lang="en-US" smtClean="0"/>
              <a:pPr/>
              <a:t>24</a:t>
            </a:fld>
            <a:endParaRPr lang="en-US" smtClean="0"/>
          </a:p>
        </p:txBody>
      </p:sp>
      <p:sp>
        <p:nvSpPr>
          <p:cNvPr id="6758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EFF2291-622C-4FC9-AE26-DBE3576F275F}" type="slidenum">
              <a:rPr lang="en-US" sz="1200">
                <a:cs typeface="Arial" charset="0"/>
              </a:rPr>
              <a:pPr algn="r"/>
              <a:t>24</a:t>
            </a:fld>
            <a:endParaRPr lang="en-US" sz="1200">
              <a:cs typeface="Arial" charset="0"/>
            </a:endParaRPr>
          </a:p>
        </p:txBody>
      </p:sp>
      <p:sp>
        <p:nvSpPr>
          <p:cNvPr id="67588" name="Rectangle 2"/>
          <p:cNvSpPr>
            <a:spLocks noGrp="1" noRot="1" noChangeAspect="1" noChangeArrowheads="1" noTextEdit="1"/>
          </p:cNvSpPr>
          <p:nvPr>
            <p:ph type="sldImg"/>
          </p:nvPr>
        </p:nvSpPr>
        <p:spPr>
          <a:xfrm>
            <a:off x="1143000" y="534988"/>
            <a:ext cx="4572000" cy="3429000"/>
          </a:xfrm>
          <a:ln/>
        </p:spPr>
      </p:sp>
      <p:sp>
        <p:nvSpPr>
          <p:cNvPr id="67589"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7C2BB27D-F3A7-4F28-9C3C-729B1E538D85}" type="slidenum">
              <a:rPr lang="en-US" smtClean="0"/>
              <a:pPr/>
              <a:t>25</a:t>
            </a:fld>
            <a:endParaRPr lang="en-US" smtClean="0"/>
          </a:p>
        </p:txBody>
      </p:sp>
      <p:sp>
        <p:nvSpPr>
          <p:cNvPr id="6861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7A7942F-04E1-4743-86A5-31175D6ADA80}" type="slidenum">
              <a:rPr lang="en-US" sz="1200">
                <a:cs typeface="Arial" charset="0"/>
              </a:rPr>
              <a:pPr algn="r"/>
              <a:t>25</a:t>
            </a:fld>
            <a:endParaRPr lang="en-US" sz="1200">
              <a:cs typeface="Arial" charset="0"/>
            </a:endParaRPr>
          </a:p>
        </p:txBody>
      </p:sp>
      <p:sp>
        <p:nvSpPr>
          <p:cNvPr id="68612" name="Rectangle 2"/>
          <p:cNvSpPr>
            <a:spLocks noGrp="1" noRot="1" noChangeAspect="1" noChangeArrowheads="1" noTextEdit="1"/>
          </p:cNvSpPr>
          <p:nvPr>
            <p:ph type="sldImg"/>
          </p:nvPr>
        </p:nvSpPr>
        <p:spPr>
          <a:xfrm>
            <a:off x="1143000" y="534988"/>
            <a:ext cx="4572000" cy="3429000"/>
          </a:xfrm>
          <a:ln/>
        </p:spPr>
      </p:sp>
      <p:sp>
        <p:nvSpPr>
          <p:cNvPr id="68613"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7A3F6BA-F70D-469C-A304-42B3B2F7B24F}" type="slidenum">
              <a:rPr lang="en-US">
                <a:solidFill>
                  <a:prstClr val="black"/>
                </a:solidFill>
              </a:rPr>
              <a:pPr/>
              <a:t>26</a:t>
            </a:fld>
            <a:endParaRPr lang="en-US">
              <a:solidFill>
                <a:prstClr val="black"/>
              </a:solidFill>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r>
              <a:rPr lang="en-US" dirty="0" smtClean="0"/>
              <a:t>Allow a few minutes for students to work on this problem.  Ask for volunteers to share their answers.  </a:t>
            </a:r>
          </a:p>
          <a:p>
            <a:pPr eaLnBrk="1" hangingPunct="1"/>
            <a:endParaRPr lang="en-US" dirty="0" smtClean="0"/>
          </a:p>
          <a:p>
            <a:pPr eaLnBrk="1" hangingPunct="1"/>
            <a:r>
              <a:rPr lang="en-US" dirty="0" smtClean="0"/>
              <a:t>Variation:  Before asking for volunteers, instruct students to compare their answers with their neighbors.  Not everyone will volunteer to explain their answer to the class, but everyone will at least get to explain his or her answer to a classmate.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7A3F6BA-F70D-469C-A304-42B3B2F7B24F}" type="slidenum">
              <a:rPr lang="en-US">
                <a:solidFill>
                  <a:prstClr val="black"/>
                </a:solidFill>
              </a:rPr>
              <a:pPr/>
              <a:t>27</a:t>
            </a:fld>
            <a:endParaRPr lang="en-US">
              <a:solidFill>
                <a:prstClr val="black"/>
              </a:solidFill>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097E43FF-3F01-4279-855A-82AB073F3F22}" type="slidenum">
              <a:rPr lang="en-US" smtClean="0"/>
              <a:pPr/>
              <a:t>28</a:t>
            </a:fld>
            <a:endParaRPr lang="en-US" smtClean="0"/>
          </a:p>
        </p:txBody>
      </p:sp>
      <p:sp>
        <p:nvSpPr>
          <p:cNvPr id="7168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FDDD527-FCBD-48BC-8CF1-0CDBDDEF56AE}" type="slidenum">
              <a:rPr lang="en-US" sz="1200">
                <a:cs typeface="Arial" charset="0"/>
              </a:rPr>
              <a:pPr algn="r"/>
              <a:t>28</a:t>
            </a:fld>
            <a:endParaRPr lang="en-US" sz="1200">
              <a:cs typeface="Arial" charset="0"/>
            </a:endParaRPr>
          </a:p>
        </p:txBody>
      </p:sp>
      <p:sp>
        <p:nvSpPr>
          <p:cNvPr id="71684" name="Rectangle 2"/>
          <p:cNvSpPr>
            <a:spLocks noGrp="1" noRot="1" noChangeAspect="1" noChangeArrowheads="1" noTextEdit="1"/>
          </p:cNvSpPr>
          <p:nvPr>
            <p:ph type="sldImg"/>
          </p:nvPr>
        </p:nvSpPr>
        <p:spPr>
          <a:ln/>
        </p:spPr>
      </p:sp>
      <p:sp>
        <p:nvSpPr>
          <p:cNvPr id="71685" name="Rectangle 3"/>
          <p:cNvSpPr>
            <a:spLocks noGrp="1" noChangeArrowheads="1"/>
          </p:cNvSpPr>
          <p:nvPr>
            <p:ph type="body" idx="1"/>
          </p:nvPr>
        </p:nvSpPr>
        <p:spPr>
          <a:noFill/>
          <a:ln/>
        </p:spPr>
        <p:txBody>
          <a:bodyPr/>
          <a:lstStyle/>
          <a:p>
            <a:pPr eaLnBrk="1" hangingPunct="1"/>
            <a:r>
              <a:rPr lang="en-US" dirty="0" smtClean="0"/>
              <a:t>The textbook has a brief explanation of the range of prices that will permit gains from trade in the context of the farmer-rancher example.  </a:t>
            </a:r>
          </a:p>
          <a:p>
            <a:pPr eaLnBrk="1" hangingPunct="1"/>
            <a:endParaRPr lang="en-US" dirty="0" smtClean="0"/>
          </a:p>
          <a:p>
            <a:pPr eaLnBrk="1" hangingPunct="1"/>
            <a:r>
              <a:rPr lang="en-US" dirty="0" smtClean="0"/>
              <a:t>The second bullet point mentions technology and resources.  In our example, the technology is how many labor-hours are required to produce each good.  The resources are simply the quantity of labor-hours available in each country.  </a:t>
            </a:r>
          </a:p>
          <a:p>
            <a:pPr eaLnBrk="1" hangingPunct="1"/>
            <a:endParaRPr lang="en-US" dirty="0" smtClean="0"/>
          </a:p>
          <a:p>
            <a:pPr eaLnBrk="1" hangingPunct="1"/>
            <a:r>
              <a:rPr lang="en-US" dirty="0" smtClean="0"/>
              <a:t>In the following chapter (on supply &amp; demand), students will begin their study of how prices and quantities are determined.  </a:t>
            </a:r>
          </a:p>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D508A380-9F48-4E8E-A125-07C82122E4C5}" type="slidenum">
              <a:rPr lang="en-US" smtClean="0"/>
              <a:pPr/>
              <a:t>2</a:t>
            </a:fld>
            <a:endParaRPr lang="en-US" smtClean="0"/>
          </a:p>
        </p:txBody>
      </p:sp>
      <p:sp>
        <p:nvSpPr>
          <p:cNvPr id="4505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BDA1A5F-FA5E-4780-A066-7B96FC5FD51C}" type="slidenum">
              <a:rPr lang="en-US" sz="1200">
                <a:cs typeface="Arial" charset="0"/>
              </a:rPr>
              <a:pPr algn="r"/>
              <a:t>2</a:t>
            </a:fld>
            <a:endParaRPr lang="en-US" sz="1200">
              <a:cs typeface="Arial" charset="0"/>
            </a:endParaRPr>
          </a:p>
        </p:txBody>
      </p:sp>
      <p:sp>
        <p:nvSpPr>
          <p:cNvPr id="45060" name="Rectangle 2"/>
          <p:cNvSpPr>
            <a:spLocks noGrp="1" noRot="1" noChangeAspect="1" noChangeArrowheads="1" noTextEdit="1"/>
          </p:cNvSpPr>
          <p:nvPr>
            <p:ph type="sldImg"/>
          </p:nvPr>
        </p:nvSpPr>
        <p:spPr>
          <a:xfrm>
            <a:off x="1143000" y="534988"/>
            <a:ext cx="4572000" cy="3429000"/>
          </a:xfrm>
          <a:ln/>
        </p:spPr>
      </p:sp>
      <p:sp>
        <p:nvSpPr>
          <p:cNvPr id="45061"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7A3F6BA-F70D-469C-A304-42B3B2F7B24F}" type="slidenum">
              <a:rPr lang="en-US">
                <a:solidFill>
                  <a:prstClr val="black"/>
                </a:solidFill>
              </a:rPr>
              <a:pPr/>
              <a:t>29</a:t>
            </a:fld>
            <a:endParaRPr lang="en-US">
              <a:solidFill>
                <a:prstClr val="black"/>
              </a:solidFill>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AD8D020D-F7F2-471F-BE6C-3F0B0C725A31}" type="slidenum">
              <a:rPr lang="en-US" smtClean="0"/>
              <a:pPr/>
              <a:t>3</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843E69E0-6A13-432A-A6E5-B598ADD54AD2}" type="slidenum">
              <a:rPr lang="en-US" smtClean="0"/>
              <a:pPr/>
              <a:t>4</a:t>
            </a:fld>
            <a:endParaRPr lang="en-US" smtClean="0"/>
          </a:p>
        </p:txBody>
      </p:sp>
      <p:sp>
        <p:nvSpPr>
          <p:cNvPr id="4710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C0C0C55-1E8B-4915-8A00-678CC01304A2}" type="slidenum">
              <a:rPr lang="en-US" sz="1200">
                <a:cs typeface="Arial" charset="0"/>
              </a:rPr>
              <a:pPr algn="r"/>
              <a:t>4</a:t>
            </a:fld>
            <a:endParaRPr lang="en-US" sz="1200">
              <a:cs typeface="Arial" charset="0"/>
            </a:endParaRPr>
          </a:p>
        </p:txBody>
      </p:sp>
      <p:sp>
        <p:nvSpPr>
          <p:cNvPr id="47108" name="Rectangle 2"/>
          <p:cNvSpPr>
            <a:spLocks noGrp="1" noRot="1" noChangeAspect="1" noChangeArrowheads="1" noTextEdit="1"/>
          </p:cNvSpPr>
          <p:nvPr>
            <p:ph type="sldImg"/>
          </p:nvPr>
        </p:nvSpPr>
        <p:spPr>
          <a:xfrm>
            <a:off x="1414463" y="676275"/>
            <a:ext cx="3810000" cy="2857500"/>
          </a:xfrm>
          <a:ln/>
        </p:spPr>
      </p:sp>
      <p:sp>
        <p:nvSpPr>
          <p:cNvPr id="47109" name="Rectangle 3"/>
          <p:cNvSpPr>
            <a:spLocks noGrp="1" noChangeArrowheads="1"/>
          </p:cNvSpPr>
          <p:nvPr>
            <p:ph type="body" idx="1"/>
          </p:nvPr>
        </p:nvSpPr>
        <p:spPr>
          <a:xfrm>
            <a:off x="533400" y="3638550"/>
            <a:ext cx="5781675" cy="5267325"/>
          </a:xfrm>
          <a:noFill/>
          <a:ln/>
        </p:spPr>
        <p:txBody>
          <a:bodyPr/>
          <a:lstStyle/>
          <a:p>
            <a:pPr eaLnBrk="1" hangingPunct="1"/>
            <a:r>
              <a:rPr lang="en-US" sz="1100" dirty="0" smtClean="0"/>
              <a:t>The lessons illustrated by this international trade example also apply to trade between two individual producers.  Note that this chapter in the textbook does the reverse:  It develops the lessons in the context of an example involving two individual producers, and then states that the lessons also apply to international trade.  So, between this PowerPoint and the textbook chapter, students will see the same concepts and lessons developed in two different but entirely consistent approaches and examples.  </a:t>
            </a:r>
          </a:p>
          <a:p>
            <a:pPr eaLnBrk="1" hangingPunct="1"/>
            <a:endParaRPr lang="en-US" sz="1100" dirty="0" smtClean="0"/>
          </a:p>
          <a:p>
            <a:pPr eaLnBrk="1" hangingPunct="1"/>
            <a:r>
              <a:rPr lang="en-US" sz="1100" dirty="0" smtClean="0"/>
              <a:t>The example here is highly contrived and unrealistic in order to illustrate complex concepts as simply as possible.  The example has some qualities that make it especially valuable:</a:t>
            </a:r>
          </a:p>
          <a:p>
            <a:pPr eaLnBrk="1" hangingPunct="1"/>
            <a:endParaRPr lang="en-US" sz="1100" dirty="0" smtClean="0"/>
          </a:p>
          <a:p>
            <a:pPr eaLnBrk="1" hangingPunct="1"/>
            <a:r>
              <a:rPr lang="en-US" sz="1100" dirty="0" smtClean="0"/>
              <a:t>* The two goods are fundamentally different (one is agricultural, the other manufactured), which makes gains from trade based on comparative advantage very likely.  An example using more similar goods, say laptop computers and MP3 players, would not be appropriate for this chapter because it would more likely give rise to inter-industry trade, and the gains would likely arise from a source other than comparative advantage (probably increasing returns to scale).  </a:t>
            </a:r>
          </a:p>
          <a:p>
            <a:pPr eaLnBrk="1" hangingPunct="1"/>
            <a:endParaRPr lang="en-US" sz="1100" dirty="0" smtClean="0"/>
          </a:p>
          <a:p>
            <a:pPr eaLnBrk="1" hangingPunct="1"/>
            <a:r>
              <a:rPr lang="en-US" sz="1100" dirty="0" smtClean="0"/>
              <a:t>* In the example here, it turns out that the U.S. has an absolute advantage in both goods, yet both countries gain from trade.  Students see, therefore, that comparative advantage, not absolute advantage, is what’s necessary for trade to be mutually beneficial. </a:t>
            </a:r>
          </a:p>
          <a:p>
            <a:pPr eaLnBrk="1" hangingPunct="1"/>
            <a:endParaRPr lang="en-US" sz="1100" dirty="0" smtClean="0"/>
          </a:p>
          <a:p>
            <a:pPr eaLnBrk="1" hangingPunct="1"/>
            <a:r>
              <a:rPr lang="en-US" sz="1100" dirty="0" smtClean="0"/>
              <a:t>* In the real world, one often sees gains from trade based on comparative advantage occurring between countries that are very different—such as between rich industrialized countries and poor developing countries.  This example shows that trade based on comparative advantage can also occur between countries that are at similar levels of industrialization and income.  (Of course, the U.S. and Japan are very different, but they are far more similar than are, say, the U.S. and Botswana.)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39602FD2-8E36-4154-8E30-9C3E51A30413}" type="slidenum">
              <a:rPr lang="en-US" smtClean="0"/>
              <a:pPr/>
              <a:t>5</a:t>
            </a:fld>
            <a:endParaRPr lang="en-US" smtClean="0"/>
          </a:p>
        </p:txBody>
      </p:sp>
      <p:sp>
        <p:nvSpPr>
          <p:cNvPr id="4813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86027A9-DE2E-430C-93D0-164239806BF3}" type="slidenum">
              <a:rPr lang="en-US" sz="1200">
                <a:cs typeface="Arial" charset="0"/>
              </a:rPr>
              <a:pPr algn="r"/>
              <a:t>5</a:t>
            </a:fld>
            <a:endParaRPr lang="en-US" sz="1200">
              <a:cs typeface="Arial" charset="0"/>
            </a:endParaRPr>
          </a:p>
        </p:txBody>
      </p:sp>
      <p:sp>
        <p:nvSpPr>
          <p:cNvPr id="48132" name="Rectangle 2"/>
          <p:cNvSpPr>
            <a:spLocks noGrp="1" noRot="1" noChangeAspect="1" noChangeArrowheads="1" noTextEdit="1"/>
          </p:cNvSpPr>
          <p:nvPr>
            <p:ph type="sldImg"/>
          </p:nvPr>
        </p:nvSpPr>
        <p:spPr>
          <a:ln/>
        </p:spPr>
      </p:sp>
      <p:sp>
        <p:nvSpPr>
          <p:cNvPr id="48133" name="Rectangle 3"/>
          <p:cNvSpPr>
            <a:spLocks noGrp="1" noChangeArrowheads="1"/>
          </p:cNvSpPr>
          <p:nvPr>
            <p:ph type="body" idx="1"/>
          </p:nvPr>
        </p:nvSpPr>
        <p:spPr>
          <a:noFill/>
          <a:ln/>
        </p:spPr>
        <p:txBody>
          <a:bodyPr/>
          <a:lstStyle/>
          <a:p>
            <a:pPr eaLnBrk="1" hangingPunct="1"/>
            <a:r>
              <a:rPr lang="en-US" smtClean="0"/>
              <a:t>If you just covered Chapter 2, point out to your students that the U.S. PPF here is the same as in the Chapter 2 PowerPoint.   </a:t>
            </a:r>
          </a:p>
          <a:p>
            <a:pPr eaLnBrk="1" hangingPunct="1"/>
            <a:endParaRPr lang="en-US" smtClean="0"/>
          </a:p>
          <a:p>
            <a:pPr eaLnBrk="1" hangingPunct="1"/>
            <a:r>
              <a:rPr lang="en-US" smtClean="0"/>
              <a:t>Warn students that, in a few moments, they will be asked to derive Japan’s PPF.   They will need to follow the same steps that you are about to show for deriving the U.S. PPF.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BB1525C6-A36F-4F1C-B5F7-67A96055BD73}" type="slidenum">
              <a:rPr lang="en-US" smtClean="0"/>
              <a:pPr/>
              <a:t>6</a:t>
            </a:fld>
            <a:endParaRPr lang="en-US" smtClean="0"/>
          </a:p>
        </p:txBody>
      </p:sp>
      <p:sp>
        <p:nvSpPr>
          <p:cNvPr id="4915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DC34B0E-E69E-4C28-A0C8-727A5EC89F7E}" type="slidenum">
              <a:rPr lang="en-US" sz="1200">
                <a:cs typeface="Arial" charset="0"/>
              </a:rPr>
              <a:pPr algn="r"/>
              <a:t>6</a:t>
            </a:fld>
            <a:endParaRPr lang="en-US" sz="1200">
              <a:cs typeface="Arial" charset="0"/>
            </a:endParaRPr>
          </a:p>
        </p:txBody>
      </p:sp>
      <p:sp>
        <p:nvSpPr>
          <p:cNvPr id="49156" name="Rectangle 2"/>
          <p:cNvSpPr>
            <a:spLocks noGrp="1" noRot="1" noChangeAspect="1" noChangeArrowheads="1" noTextEdit="1"/>
          </p:cNvSpPr>
          <p:nvPr>
            <p:ph type="sldImg"/>
          </p:nvPr>
        </p:nvSpPr>
        <p:spPr>
          <a:ln/>
        </p:spPr>
      </p:sp>
      <p:sp>
        <p:nvSpPr>
          <p:cNvPr id="49157" name="Rectangle 3"/>
          <p:cNvSpPr>
            <a:spLocks noGrp="1" noChangeArrowheads="1"/>
          </p:cNvSpPr>
          <p:nvPr>
            <p:ph type="body" idx="1"/>
          </p:nvPr>
        </p:nvSpPr>
        <p:spPr>
          <a:noFill/>
          <a:ln/>
        </p:spPr>
        <p:txBody>
          <a:bodyPr/>
          <a:lstStyle/>
          <a:p>
            <a:pPr eaLnBrk="1" hangingPunct="1"/>
            <a:r>
              <a:rPr lang="en-US" smtClean="0"/>
              <a:t>Deriving the intercepts, or endpoints of the PPF:</a:t>
            </a:r>
          </a:p>
          <a:p>
            <a:pPr eaLnBrk="1" hangingPunct="1"/>
            <a:endParaRPr lang="en-US" smtClean="0"/>
          </a:p>
          <a:p>
            <a:pPr eaLnBrk="1" hangingPunct="1"/>
            <a:r>
              <a:rPr lang="en-US" smtClean="0"/>
              <a:t>The U.S. has 50,000 labor hours.  </a:t>
            </a:r>
          </a:p>
          <a:p>
            <a:pPr eaLnBrk="1" hangingPunct="1"/>
            <a:endParaRPr lang="en-US" smtClean="0"/>
          </a:p>
          <a:p>
            <a:pPr eaLnBrk="1" hangingPunct="1"/>
            <a:r>
              <a:rPr lang="en-US" smtClean="0"/>
              <a:t>It takes 100 hours to produce a computer.  If the U.S. uses all its labor to produce computers, then it will produce 50,000/100 = 500 computers.  Hence, the horizontal intercept is </a:t>
            </a:r>
            <a:br>
              <a:rPr lang="en-US" smtClean="0"/>
            </a:br>
            <a:r>
              <a:rPr lang="en-US" smtClean="0"/>
              <a:t>(500 computers, 0 wheat).  </a:t>
            </a:r>
          </a:p>
          <a:p>
            <a:pPr eaLnBrk="1" hangingPunct="1"/>
            <a:endParaRPr lang="en-US" smtClean="0"/>
          </a:p>
          <a:p>
            <a:pPr eaLnBrk="1" hangingPunct="1"/>
            <a:r>
              <a:rPr lang="en-US" smtClean="0"/>
              <a:t>It takes 10 hours to produce a ton of wheat.  If the U.S. uses all its labor to produce wheat, then it will produce 50,000/10 = 5000 tons of wheat. Hence, the vertical intercept is </a:t>
            </a:r>
            <a:br>
              <a:rPr lang="en-US" smtClean="0"/>
            </a:br>
            <a:r>
              <a:rPr lang="en-US" smtClean="0"/>
              <a:t>(0 computers, 5000 tons of wheat).  </a:t>
            </a:r>
          </a:p>
          <a:p>
            <a:pPr eaLnBrk="1" hangingPunct="1"/>
            <a:endParaRPr lang="en-US" smtClean="0"/>
          </a:p>
          <a:p>
            <a:pPr eaLnBrk="1" hangingPunct="1"/>
            <a:r>
              <a:rPr lang="en-US" smtClean="0"/>
              <a:t>The PPF is the straight line that connects the two endpoints.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A47FF672-2B7E-4362-97A5-D4124E3D7218}" type="slidenum">
              <a:rPr lang="en-US" smtClean="0"/>
              <a:pPr/>
              <a:t>7</a:t>
            </a:fld>
            <a:endParaRPr lang="en-US" smtClean="0"/>
          </a:p>
        </p:txBody>
      </p:sp>
      <p:sp>
        <p:nvSpPr>
          <p:cNvPr id="5017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2EC169A-E08C-4E39-94A9-17FA1693A03A}" type="slidenum">
              <a:rPr lang="en-US" sz="1200">
                <a:cs typeface="Arial" charset="0"/>
              </a:rPr>
              <a:pPr algn="r"/>
              <a:t>7</a:t>
            </a:fld>
            <a:endParaRPr lang="en-US" sz="1200">
              <a:cs typeface="Arial" charset="0"/>
            </a:endParaRPr>
          </a:p>
        </p:txBody>
      </p:sp>
      <p:sp>
        <p:nvSpPr>
          <p:cNvPr id="50180" name="Rectangle 2"/>
          <p:cNvSpPr>
            <a:spLocks noGrp="1" noRot="1" noChangeAspect="1" noChangeArrowheads="1" noTextEdit="1"/>
          </p:cNvSpPr>
          <p:nvPr>
            <p:ph type="sldImg"/>
          </p:nvPr>
        </p:nvSpPr>
        <p:spPr>
          <a:ln/>
        </p:spPr>
      </p:sp>
      <p:sp>
        <p:nvSpPr>
          <p:cNvPr id="50181" name="Rectangle 3"/>
          <p:cNvSpPr>
            <a:spLocks noGrp="1" noChangeArrowheads="1"/>
          </p:cNvSpPr>
          <p:nvPr>
            <p:ph type="body" idx="1"/>
          </p:nvPr>
        </p:nvSpPr>
        <p:spPr>
          <a:noFill/>
          <a:ln/>
        </p:spPr>
        <p:txBody>
          <a:bodyPr/>
          <a:lstStyle/>
          <a:p>
            <a:pPr eaLnBrk="1" hangingPunct="1"/>
            <a:r>
              <a:rPr lang="en-US" dirty="0" smtClean="0"/>
              <a:t>Of course, the U.S. could choose a different point.  The actual choice will depend on the preferences of society.  (In the following chapter—on supply and demand—we will learn what determines how much of each good society produces.)</a:t>
            </a:r>
          </a:p>
          <a:p>
            <a:pPr eaLnBrk="1" hangingPunct="1"/>
            <a:endParaRPr lang="en-US" dirty="0" smtClean="0"/>
          </a:p>
          <a:p>
            <a:pPr eaLnBrk="1" hangingPunct="1"/>
            <a:r>
              <a:rPr lang="en-US" b="1" i="1" dirty="0" smtClean="0"/>
              <a:t>Important note for students:  </a:t>
            </a:r>
            <a:br>
              <a:rPr lang="en-US" b="1" i="1" dirty="0" smtClean="0"/>
            </a:br>
            <a:r>
              <a:rPr lang="en-US" b="1" i="1" dirty="0" smtClean="0"/>
              <a:t>Without trade, a country consumes what it produces.</a:t>
            </a:r>
            <a:r>
              <a:rPr lang="en-US" dirty="0" smtClean="0"/>
              <a:t>  </a:t>
            </a:r>
          </a:p>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7A3F6BA-F70D-469C-A304-42B3B2F7B24F}" type="slidenum">
              <a:rPr lang="en-US">
                <a:solidFill>
                  <a:prstClr val="black"/>
                </a:solidFill>
              </a:rPr>
              <a:pPr/>
              <a:t>8</a:t>
            </a:fld>
            <a:endParaRPr lang="en-US">
              <a:solidFill>
                <a:prstClr val="black"/>
              </a:solidFill>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r>
              <a:rPr lang="en-US" dirty="0" smtClean="0"/>
              <a:t>Using this information to draw Japan’s PPF requires a calculator (or the ability to do long division).  </a:t>
            </a:r>
          </a:p>
          <a:p>
            <a:pPr eaLnBrk="1" hangingPunct="1"/>
            <a:endParaRPr lang="en-US" dirty="0" smtClean="0"/>
          </a:p>
          <a:p>
            <a:pPr eaLnBrk="1" hangingPunct="1"/>
            <a:r>
              <a:rPr lang="en-US" dirty="0" smtClean="0"/>
              <a:t>If your students have the “gutted handout” of these slides, they can draw their PPF on the axes provided on the following slide.</a:t>
            </a:r>
          </a:p>
          <a:p>
            <a:pPr eaLnBrk="1" hangingPunct="1"/>
            <a:endParaRPr lang="en-US" dirty="0" smtClean="0"/>
          </a:p>
          <a:p>
            <a:pPr eaLnBrk="1" hangingPunct="1"/>
            <a:r>
              <a:rPr lang="en-US" dirty="0" smtClean="0"/>
              <a:t>This activity should take only three minutes of class time.  It’s good practice and review for students, and helps break up the lecture. </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FFF2CD"/>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4763" y="2939901"/>
            <a:ext cx="1695451" cy="914400"/>
            <a:chOff x="-1" y="4495800"/>
            <a:chExt cx="1695451" cy="914400"/>
          </a:xfrm>
        </p:grpSpPr>
        <p:sp>
          <p:nvSpPr>
            <p:cNvPr id="3" name="TextBox 2"/>
            <p:cNvSpPr txBox="1"/>
            <p:nvPr/>
          </p:nvSpPr>
          <p:spPr>
            <a:xfrm>
              <a:off x="781050" y="4495800"/>
              <a:ext cx="914400" cy="914400"/>
            </a:xfrm>
            <a:prstGeom prst="rect">
              <a:avLst/>
            </a:prstGeom>
            <a:solidFill>
              <a:srgbClr val="4D4D4D"/>
            </a:solidFill>
          </p:spPr>
          <p:txBody>
            <a:bodyPr wrap="square" lIns="0" tIns="0" rIns="0" bIns="0" rtlCol="0" anchor="ctr">
              <a:noAutofit/>
            </a:bodyPr>
            <a:lstStyle/>
            <a:p>
              <a:pPr algn="ctr"/>
              <a:r>
                <a:rPr lang="en-US" sz="560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3</a:t>
              </a:r>
              <a:endParaRPr lang="en-US" sz="560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Picture 3"/>
            <p:cNvPicPr>
              <a:picLocks noChangeAspect="1" noChangeArrowheads="1"/>
            </p:cNvPicPr>
            <p:nvPr/>
          </p:nvPicPr>
          <p:blipFill>
            <a:blip r:embed="rId2" cstate="print">
              <a:lum bright="5000"/>
            </a:blip>
            <a:srcRect l="7649" t="59241" r="7649" b="1519"/>
            <a:stretch>
              <a:fillRect/>
            </a:stretch>
          </p:blipFill>
          <p:spPr bwMode="auto">
            <a:xfrm rot="10800000">
              <a:off x="-1" y="4495800"/>
              <a:ext cx="783741" cy="914399"/>
            </a:xfrm>
            <a:prstGeom prst="rect">
              <a:avLst/>
            </a:prstGeom>
            <a:noFill/>
            <a:ln w="9525">
              <a:noFill/>
              <a:miter lim="800000"/>
              <a:headEnd/>
              <a:tailEnd/>
            </a:ln>
          </p:spPr>
        </p:pic>
      </p:grpSp>
      <p:sp>
        <p:nvSpPr>
          <p:cNvPr id="6" name="TextBox 5"/>
          <p:cNvSpPr txBox="1"/>
          <p:nvPr userDrawn="1"/>
        </p:nvSpPr>
        <p:spPr>
          <a:xfrm>
            <a:off x="152400" y="4137835"/>
            <a:ext cx="6858000" cy="1502976"/>
          </a:xfrm>
          <a:prstGeom prst="rect">
            <a:avLst/>
          </a:prstGeom>
          <a:noFill/>
        </p:spPr>
        <p:txBody>
          <a:bodyPr wrap="square" rtlCol="0">
            <a:spAutoFit/>
          </a:bodyPr>
          <a:lstStyle/>
          <a:p>
            <a:pPr>
              <a:lnSpc>
                <a:spcPts val="5500"/>
              </a:lnSpc>
            </a:pPr>
            <a:r>
              <a:rPr lang="en-US" sz="4800" dirty="0" smtClean="0">
                <a:solidFill>
                  <a:prstClr val="black"/>
                </a:solidFill>
                <a:latin typeface="Times New Roman" pitchFamily="18" charset="0"/>
                <a:cs typeface="Times New Roman" pitchFamily="18" charset="0"/>
              </a:rPr>
              <a:t>Interdependence and the </a:t>
            </a:r>
            <a:br>
              <a:rPr lang="en-US" sz="4800" dirty="0" smtClean="0">
                <a:solidFill>
                  <a:prstClr val="black"/>
                </a:solidFill>
                <a:latin typeface="Times New Roman" pitchFamily="18" charset="0"/>
                <a:cs typeface="Times New Roman" pitchFamily="18" charset="0"/>
              </a:rPr>
            </a:br>
            <a:r>
              <a:rPr lang="en-US" sz="4800" dirty="0" smtClean="0">
                <a:solidFill>
                  <a:prstClr val="black"/>
                </a:solidFill>
                <a:latin typeface="Times New Roman" pitchFamily="18" charset="0"/>
                <a:cs typeface="Times New Roman" pitchFamily="18" charset="0"/>
              </a:rPr>
              <a:t>Gains from Trade</a:t>
            </a:r>
            <a:endParaRPr lang="en-US" sz="4800" dirty="0">
              <a:solidFill>
                <a:prstClr val="black"/>
              </a:solidFill>
              <a:latin typeface="Times New Roman" pitchFamily="18" charset="0"/>
              <a:cs typeface="Times New Roman" pitchFamily="18" charset="0"/>
            </a:endParaRPr>
          </a:p>
        </p:txBody>
      </p:sp>
      <p:sp>
        <p:nvSpPr>
          <p:cNvPr id="7" name="TextBox 12"/>
          <p:cNvSpPr txBox="1">
            <a:spLocks noChangeArrowheads="1"/>
          </p:cNvSpPr>
          <p:nvPr userDrawn="1"/>
        </p:nvSpPr>
        <p:spPr bwMode="auto">
          <a:xfrm>
            <a:off x="6705600" y="5181600"/>
            <a:ext cx="2286000" cy="1569660"/>
          </a:xfrm>
          <a:prstGeom prst="rect">
            <a:avLst/>
          </a:prstGeom>
          <a:noFill/>
          <a:ln w="9525">
            <a:noFill/>
            <a:miter lim="800000"/>
            <a:headEnd/>
            <a:tailEnd/>
          </a:ln>
        </p:spPr>
        <p:txBody>
          <a:bodyPr wrap="square">
            <a:spAutoFit/>
          </a:bodyPr>
          <a:lstStyle/>
          <a:p>
            <a:pPr algn="r"/>
            <a:r>
              <a:rPr lang="en-US" sz="2400" b="1" i="1" dirty="0">
                <a:solidFill>
                  <a:srgbClr val="996633"/>
                </a:solidFill>
                <a:latin typeface="Garamond" pitchFamily="18" charset="0"/>
                <a:ea typeface="Arial Unicode MS" pitchFamily="34" charset="-128"/>
                <a:cs typeface="Times New Roman" pitchFamily="18" charset="0"/>
              </a:rPr>
              <a:t>Premium PowerPoint </a:t>
            </a:r>
            <a:r>
              <a:rPr lang="en-US" sz="2400" b="1" i="1" dirty="0" smtClean="0">
                <a:solidFill>
                  <a:srgbClr val="996633"/>
                </a:solidFill>
                <a:latin typeface="Garamond" pitchFamily="18" charset="0"/>
                <a:ea typeface="Arial Unicode MS" pitchFamily="34" charset="-128"/>
                <a:cs typeface="Times New Roman" pitchFamily="18" charset="0"/>
              </a:rPr>
              <a:t/>
            </a:r>
            <a:br>
              <a:rPr lang="en-US" sz="2400" b="1" i="1" dirty="0" smtClean="0">
                <a:solidFill>
                  <a:srgbClr val="996633"/>
                </a:solidFill>
                <a:latin typeface="Garamond" pitchFamily="18" charset="0"/>
                <a:ea typeface="Arial Unicode MS" pitchFamily="34" charset="-128"/>
                <a:cs typeface="Times New Roman" pitchFamily="18" charset="0"/>
              </a:rPr>
            </a:br>
            <a:r>
              <a:rPr lang="en-US" sz="2400" b="1" i="1" dirty="0" smtClean="0">
                <a:solidFill>
                  <a:srgbClr val="996633"/>
                </a:solidFill>
                <a:latin typeface="Garamond" pitchFamily="18" charset="0"/>
                <a:ea typeface="Arial Unicode MS" pitchFamily="34" charset="-128"/>
                <a:cs typeface="Times New Roman" pitchFamily="18" charset="0"/>
              </a:rPr>
              <a:t>Slides by </a:t>
            </a:r>
            <a:br>
              <a:rPr lang="en-US" sz="2400" b="1" i="1" dirty="0" smtClean="0">
                <a:solidFill>
                  <a:srgbClr val="996633"/>
                </a:solidFill>
                <a:latin typeface="Garamond" pitchFamily="18" charset="0"/>
                <a:ea typeface="Arial Unicode MS" pitchFamily="34" charset="-128"/>
                <a:cs typeface="Times New Roman" pitchFamily="18" charset="0"/>
              </a:rPr>
            </a:br>
            <a:r>
              <a:rPr lang="en-US" sz="2400" b="1" i="1" dirty="0" smtClean="0">
                <a:solidFill>
                  <a:srgbClr val="996633"/>
                </a:solidFill>
                <a:latin typeface="Garamond" pitchFamily="18" charset="0"/>
                <a:ea typeface="Arial Unicode MS" pitchFamily="34" charset="-128"/>
                <a:cs typeface="Times New Roman" pitchFamily="18" charset="0"/>
              </a:rPr>
              <a:t>Ron </a:t>
            </a:r>
            <a:r>
              <a:rPr lang="en-US" sz="2400" b="1" i="1" dirty="0" err="1">
                <a:solidFill>
                  <a:srgbClr val="996633"/>
                </a:solidFill>
                <a:latin typeface="Garamond" pitchFamily="18" charset="0"/>
                <a:ea typeface="Arial Unicode MS" pitchFamily="34" charset="-128"/>
                <a:cs typeface="Times New Roman" pitchFamily="18" charset="0"/>
              </a:rPr>
              <a:t>Cronovich</a:t>
            </a:r>
            <a:endParaRPr lang="en-US" sz="2400" b="1" i="1" dirty="0">
              <a:solidFill>
                <a:srgbClr val="996633"/>
              </a:solidFill>
              <a:latin typeface="Garamond" pitchFamily="18" charset="0"/>
              <a:ea typeface="Arial Unicode MS" pitchFamily="34" charset="-128"/>
              <a:cs typeface="Times New Roman" pitchFamily="18" charset="0"/>
            </a:endParaRPr>
          </a:p>
        </p:txBody>
      </p:sp>
      <p:sp>
        <p:nvSpPr>
          <p:cNvPr id="10" name="TextBox 9"/>
          <p:cNvSpPr txBox="1"/>
          <p:nvPr userDrawn="1"/>
        </p:nvSpPr>
        <p:spPr>
          <a:xfrm>
            <a:off x="-10633" y="6500422"/>
            <a:ext cx="5649433" cy="338554"/>
          </a:xfrm>
          <a:prstGeom prst="rect">
            <a:avLst/>
          </a:prstGeom>
          <a:noFill/>
        </p:spPr>
        <p:txBody>
          <a:bodyPr wrap="square" rtlCol="0">
            <a:spAutoFit/>
          </a:bodyPr>
          <a:lstStyle/>
          <a:p>
            <a:r>
              <a:rPr lang="en-US" sz="800" b="0" i="1" dirty="0" smtClean="0">
                <a:solidFill>
                  <a:srgbClr val="777777"/>
                </a:solidFill>
                <a:latin typeface="Times New Roman" pitchFamily="18" charset="0"/>
                <a:cs typeface="Times New Roman" pitchFamily="18" charset="0"/>
              </a:rPr>
              <a:t>© 2012 </a:t>
            </a:r>
            <a:r>
              <a:rPr lang="en-US" sz="800" b="0" i="1" dirty="0" err="1" smtClean="0">
                <a:solidFill>
                  <a:srgbClr val="777777"/>
                </a:solidFill>
                <a:latin typeface="Times New Roman" pitchFamily="18" charset="0"/>
                <a:cs typeface="Times New Roman" pitchFamily="18" charset="0"/>
              </a:rPr>
              <a:t>Cengage</a:t>
            </a:r>
            <a:r>
              <a:rPr lang="en-US" sz="800" b="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b="0" i="1" dirty="0">
              <a:solidFill>
                <a:srgbClr val="777777"/>
              </a:solidFill>
              <a:latin typeface="Times New Roman" pitchFamily="18" charset="0"/>
              <a:ea typeface="Verdana" pitchFamily="34"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ormAutofit/>
          </a:bodyPr>
          <a:lstStyle>
            <a:lvl1pPr algn="l">
              <a:defRPr sz="3400" b="1">
                <a:solidFill>
                  <a:srgbClr val="006699"/>
                </a:solidFill>
                <a:latin typeface="Tahoma" pitchFamily="34" charset="0"/>
                <a:ea typeface="Tahoma" pitchFamily="34" charset="0"/>
                <a:cs typeface="Tahom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8229600" cy="4979581"/>
          </a:xfrm>
        </p:spPr>
        <p:txBody>
          <a:bodyPr/>
          <a:lstStyle>
            <a:lvl1pPr>
              <a:lnSpc>
                <a:spcPct val="105000"/>
              </a:lnSpc>
              <a:spcBef>
                <a:spcPts val="1200"/>
              </a:spcBef>
              <a:buClr>
                <a:srgbClr val="A3C167"/>
              </a:buClr>
              <a:buFont typeface="Wingdings" pitchFamily="2" charset="2"/>
              <a:buChar char="§"/>
              <a:defRPr sz="2800">
                <a:latin typeface="Arial" pitchFamily="34" charset="0"/>
                <a:cs typeface="Arial" pitchFamily="34" charset="0"/>
              </a:defRPr>
            </a:lvl1pPr>
            <a:lvl2pPr>
              <a:lnSpc>
                <a:spcPct val="105000"/>
              </a:lnSpc>
              <a:spcBef>
                <a:spcPts val="300"/>
              </a:spcBef>
              <a:buClr>
                <a:srgbClr val="CC9900"/>
              </a:buClr>
              <a:buFont typeface="Wingdings" pitchFamily="2" charset="2"/>
              <a:buChar char="§"/>
              <a:defRPr sz="2700">
                <a:latin typeface="Arial" pitchFamily="34" charset="0"/>
                <a:cs typeface="Arial" pitchFamily="34" charset="0"/>
              </a:defRPr>
            </a:lvl2pPr>
            <a:lvl3pPr>
              <a:lnSpc>
                <a:spcPct val="105000"/>
              </a:lnSpc>
              <a:spcBef>
                <a:spcPts val="300"/>
              </a:spcBef>
              <a:buClr>
                <a:schemeClr val="accent4">
                  <a:lumMod val="60000"/>
                  <a:lumOff val="40000"/>
                </a:schemeClr>
              </a:buClr>
              <a:buFont typeface="Wingdings" pitchFamily="2" charset="2"/>
              <a:buChar char="§"/>
              <a:defRPr sz="2400">
                <a:latin typeface="Arial" pitchFamily="34" charset="0"/>
                <a:cs typeface="Arial" pitchFamily="34" charset="0"/>
              </a:defRPr>
            </a:lvl3pPr>
            <a:lvl4pPr>
              <a:lnSpc>
                <a:spcPct val="105000"/>
              </a:lnSpc>
              <a:spcBef>
                <a:spcPts val="300"/>
              </a:spcBef>
              <a:defRPr>
                <a:latin typeface="Arial" pitchFamily="34" charset="0"/>
                <a:cs typeface="Arial" pitchFamily="34" charset="0"/>
              </a:defRPr>
            </a:lvl4pPr>
            <a:lvl5pPr>
              <a:lnSpc>
                <a:spcPct val="105000"/>
              </a:lnSpc>
              <a:spcBef>
                <a:spcPts val="300"/>
              </a:spcBef>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Box 4"/>
          <p:cNvSpPr txBox="1"/>
          <p:nvPr userDrawn="1"/>
        </p:nvSpPr>
        <p:spPr>
          <a:xfrm>
            <a:off x="-10633" y="6500422"/>
            <a:ext cx="5649433" cy="338554"/>
          </a:xfrm>
          <a:prstGeom prst="rect">
            <a:avLst/>
          </a:prstGeom>
          <a:noFill/>
        </p:spPr>
        <p:txBody>
          <a:bodyPr wrap="square" rtlCol="0">
            <a:spAutoFit/>
          </a:bodyPr>
          <a:lstStyle/>
          <a:p>
            <a:r>
              <a:rPr lang="en-US" sz="800" b="0" i="1" dirty="0" smtClean="0">
                <a:solidFill>
                  <a:srgbClr val="777777"/>
                </a:solidFill>
                <a:latin typeface="Times New Roman" pitchFamily="18" charset="0"/>
                <a:cs typeface="Times New Roman" pitchFamily="18" charset="0"/>
              </a:rPr>
              <a:t>© 2012 </a:t>
            </a:r>
            <a:r>
              <a:rPr lang="en-US" sz="800" b="0" i="1" dirty="0" err="1" smtClean="0">
                <a:solidFill>
                  <a:srgbClr val="777777"/>
                </a:solidFill>
                <a:latin typeface="Times New Roman" pitchFamily="18" charset="0"/>
                <a:cs typeface="Times New Roman" pitchFamily="18" charset="0"/>
              </a:rPr>
              <a:t>Cengage</a:t>
            </a:r>
            <a:r>
              <a:rPr lang="en-US" sz="800" b="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b="0" i="1" dirty="0">
              <a:solidFill>
                <a:srgbClr val="777777"/>
              </a:solidFill>
              <a:latin typeface="Times New Roman" pitchFamily="18" charset="0"/>
              <a:ea typeface="Verdana" pitchFamily="34" charset="0"/>
              <a:cs typeface="Times New Roman" pitchFamily="18" charset="0"/>
            </a:endParaRPr>
          </a:p>
        </p:txBody>
      </p:sp>
      <p:sp>
        <p:nvSpPr>
          <p:cNvPr id="7" name="TextBox 6"/>
          <p:cNvSpPr txBox="1"/>
          <p:nvPr userDrawn="1"/>
        </p:nvSpPr>
        <p:spPr>
          <a:xfrm>
            <a:off x="7543800" y="6324600"/>
            <a:ext cx="1143000" cy="353943"/>
          </a:xfrm>
          <a:prstGeom prst="rect">
            <a:avLst/>
          </a:prstGeom>
          <a:noFill/>
        </p:spPr>
        <p:txBody>
          <a:bodyPr wrap="square" rtlCol="0">
            <a:spAutoFit/>
          </a:bodyPr>
          <a:lstStyle/>
          <a:p>
            <a:pPr algn="r"/>
            <a:fld id="{756EF793-6576-47D7-8D74-034072F16359}" type="slidenum">
              <a:rPr lang="en-US" sz="1700" i="0" smtClean="0">
                <a:solidFill>
                  <a:srgbClr val="B2B2B2"/>
                </a:solidFill>
                <a:latin typeface="Times New Roman" pitchFamily="18" charset="0"/>
                <a:ea typeface="Verdana" pitchFamily="34" charset="0"/>
                <a:cs typeface="Times New Roman" pitchFamily="18" charset="0"/>
              </a:rPr>
              <a:pPr algn="r"/>
              <a:t>‹#›</a:t>
            </a:fld>
            <a:endParaRPr lang="en-US" sz="1700" i="0" dirty="0">
              <a:solidFill>
                <a:srgbClr val="B2B2B2"/>
              </a:solidFill>
              <a:latin typeface="Times New Roman" pitchFamily="18" charset="0"/>
              <a:ea typeface="Verdana"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tmplLst>
          <p:tmpl lvl="1">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6424C04-881C-440B-BCDD-BAE2035EE36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6424C04-881C-440B-BCDD-BAE2035EE362}" type="slidenum">
              <a:rPr lang="en-US" smtClean="0"/>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0"/>
            <a:ext cx="8229600" cy="914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19200"/>
            <a:ext cx="8229600" cy="49911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Lst>
  <p:timing>
    <p:tnLst>
      <p:par>
        <p:cTn id="1" dur="indefinite" restart="never" nodeType="tmRoot"/>
      </p:par>
    </p:tnLst>
  </p:timing>
  <p:hf sldNum="0" hdr="0" ftr="0" dt="0"/>
  <p:txStyles>
    <p:titleStyle>
      <a:lvl1pPr algn="l" defTabSz="914400" rtl="0" eaLnBrk="1" latinLnBrk="0" hangingPunct="1">
        <a:spcBef>
          <a:spcPct val="0"/>
        </a:spcBef>
        <a:buNone/>
        <a:defRPr sz="3400" b="1" kern="1200">
          <a:solidFill>
            <a:srgbClr val="006699"/>
          </a:solidFill>
          <a:latin typeface="Tahoma" pitchFamily="34" charset="0"/>
          <a:ea typeface="Tahoma" pitchFamily="34" charset="0"/>
          <a:cs typeface="Tahoma" pitchFamily="34" charset="0"/>
        </a:defRPr>
      </a:lvl1pPr>
    </p:titleStyle>
    <p:bodyStyle>
      <a:lvl1pPr marL="342900" indent="-342900" algn="l" defTabSz="914400" rtl="0" eaLnBrk="1" latinLnBrk="0" hangingPunct="1">
        <a:lnSpc>
          <a:spcPct val="105000"/>
        </a:lnSpc>
        <a:spcBef>
          <a:spcPts val="1200"/>
        </a:spcBef>
        <a:buClr>
          <a:srgbClr val="A3C167"/>
        </a:buClr>
        <a:buFont typeface="Wingdings" pitchFamily="2" charset="2"/>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lnSpc>
          <a:spcPct val="105000"/>
        </a:lnSpc>
        <a:spcBef>
          <a:spcPts val="300"/>
        </a:spcBef>
        <a:buClr>
          <a:srgbClr val="CC9900"/>
        </a:buClr>
        <a:buFont typeface="Wingdings" pitchFamily="2" charset="2"/>
        <a:buChar char="§"/>
        <a:defRPr sz="2700" kern="1200">
          <a:solidFill>
            <a:schemeClr val="tx1"/>
          </a:solidFill>
          <a:latin typeface="Arial" pitchFamily="34" charset="0"/>
          <a:ea typeface="+mn-ea"/>
          <a:cs typeface="Arial" pitchFamily="34" charset="0"/>
        </a:defRPr>
      </a:lvl2pPr>
      <a:lvl3pPr marL="1143000" indent="-228600" algn="l" defTabSz="914400" rtl="0" eaLnBrk="1" latinLnBrk="0" hangingPunct="1">
        <a:lnSpc>
          <a:spcPct val="105000"/>
        </a:lnSpc>
        <a:spcBef>
          <a:spcPts val="300"/>
        </a:spcBef>
        <a:buClr>
          <a:schemeClr val="accent4">
            <a:lumMod val="60000"/>
            <a:lumOff val="40000"/>
          </a:schemeClr>
        </a:buClr>
        <a:buFont typeface="Wingdings" pitchFamily="2" charset="2"/>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lnSpc>
          <a:spcPct val="105000"/>
        </a:lnSpc>
        <a:spcBef>
          <a:spcPts val="3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lnSpc>
          <a:spcPct val="105000"/>
        </a:lnSpc>
        <a:spcBef>
          <a:spcPts val="3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4.xml"/><Relationship Id="rId4" Type="http://schemas.openxmlformats.org/officeDocument/2006/relationships/hyperlink" Target="../../../../../../Program%20Files/TurningPoint/2003/Questions.html"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5.xml"/><Relationship Id="rId4" Type="http://schemas.openxmlformats.org/officeDocument/2006/relationships/hyperlink" Target="../../../../../../Program%20Files/TurningPoint/2003/Questions.htm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6.xml"/><Relationship Id="rId4" Type="http://schemas.openxmlformats.org/officeDocument/2006/relationships/hyperlink" Target="../../../../../../Program%20Files/TurningPoint/2003/Questions.html"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7.xml"/><Relationship Id="rId4" Type="http://schemas.openxmlformats.org/officeDocument/2006/relationships/hyperlink" Target="../../../../../../Program%20Files/TurningPoint/2003/Questions.html"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hyperlink" Target="../../../../../../Program%20Files/TurningPoint/2003/Questions.html"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9.xml"/><Relationship Id="rId4" Type="http://schemas.openxmlformats.org/officeDocument/2006/relationships/hyperlink" Target="../../../../../../Program%20Files/TurningPoint/2003/Questions.html"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10.xml"/><Relationship Id="rId4" Type="http://schemas.openxmlformats.org/officeDocument/2006/relationships/hyperlink" Target="../../../../../../Program%20Files/TurningPoint/2003/Questions.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hyperlink" Target="../../../../../../Program%20Files/TurningPoint/2003/Questions.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Program%20Files/TurningPoint/2003/Questions.html"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hyperlink" Target="../../../../../../Program%20Files/TurningPoint/2003/Questions.html"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2.xml"/><Relationship Id="rId4" Type="http://schemas.openxmlformats.org/officeDocument/2006/relationships/hyperlink" Target="../../../../../../Program%20Files/TurningPoint/2003/Questions.html"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3.xml"/><Relationship Id="rId4" Type="http://schemas.openxmlformats.org/officeDocument/2006/relationships/hyperlink" Target="../../../../../../Program%20Files/TurningPoint/2003/Questions.html"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2CD"/>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extBox 4"/>
          <p:cNvSpPr txBox="1"/>
          <p:nvPr/>
        </p:nvSpPr>
        <p:spPr>
          <a:xfrm>
            <a:off x="152400" y="75747"/>
            <a:ext cx="8839200" cy="553998"/>
          </a:xfrm>
          <a:prstGeom prst="rect">
            <a:avLst/>
          </a:prstGeom>
          <a:noFill/>
        </p:spPr>
        <p:txBody>
          <a:bodyPr wrap="square" rtlCol="0">
            <a:spAutoFit/>
          </a:bodyPr>
          <a:lstStyle/>
          <a:p>
            <a:r>
              <a:rPr lang="en-US" sz="300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N. Gregory </a:t>
            </a:r>
            <a:r>
              <a:rPr lang="en-US" sz="3000" dirty="0" err="1">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Mankiw</a:t>
            </a:r>
            <a:endParaRPr lang="en-US" sz="300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4" name="Picture 2"/>
          <p:cNvPicPr>
            <a:picLocks noChangeAspect="1" noChangeArrowheads="1"/>
          </p:cNvPicPr>
          <p:nvPr/>
        </p:nvPicPr>
        <p:blipFill>
          <a:blip r:embed="rId3" cstate="print">
            <a:lum bright="8000" contrast="-10000"/>
          </a:blip>
          <a:srcRect l="8980" t="18131" r="48163" b="12406"/>
          <a:stretch>
            <a:fillRect/>
          </a:stretch>
        </p:blipFill>
        <p:spPr bwMode="auto">
          <a:xfrm>
            <a:off x="6223072" y="228600"/>
            <a:ext cx="2692328" cy="3732728"/>
          </a:xfrm>
          <a:prstGeom prst="rect">
            <a:avLst/>
          </a:prstGeom>
          <a:noFill/>
          <a:ln w="9525">
            <a:noFill/>
            <a:miter lim="800000"/>
            <a:headEnd/>
            <a:tailEnd/>
          </a:ln>
          <a:effectLst>
            <a:outerShdw blurRad="25400" dist="76200" dir="2700000" algn="tl" rotWithShape="0">
              <a:prstClr val="black">
                <a:alpha val="40000"/>
              </a:prstClr>
            </a:outerShdw>
          </a:effectLst>
        </p:spPr>
      </p:pic>
      <p:grpSp>
        <p:nvGrpSpPr>
          <p:cNvPr id="13" name="Group 12"/>
          <p:cNvGrpSpPr/>
          <p:nvPr/>
        </p:nvGrpSpPr>
        <p:grpSpPr>
          <a:xfrm>
            <a:off x="304800" y="1051121"/>
            <a:ext cx="6707187" cy="1518413"/>
            <a:chOff x="457200" y="2045525"/>
            <a:chExt cx="6707187" cy="1518413"/>
          </a:xfrm>
        </p:grpSpPr>
        <p:sp>
          <p:nvSpPr>
            <p:cNvPr id="6" name="TextBox 9"/>
            <p:cNvSpPr txBox="1">
              <a:spLocks noChangeArrowheads="1"/>
            </p:cNvSpPr>
            <p:nvPr/>
          </p:nvSpPr>
          <p:spPr bwMode="auto">
            <a:xfrm>
              <a:off x="457200" y="2146300"/>
              <a:ext cx="6707187" cy="1189038"/>
            </a:xfrm>
            <a:prstGeom prst="rect">
              <a:avLst/>
            </a:prstGeom>
            <a:noFill/>
            <a:ln w="9525">
              <a:noFill/>
              <a:miter lim="800000"/>
              <a:headEnd/>
              <a:tailEnd/>
            </a:ln>
          </p:spPr>
          <p:txBody>
            <a:bodyPr>
              <a:spAutoFit/>
            </a:bodyPr>
            <a:lstStyle/>
            <a:p>
              <a:r>
                <a:rPr lang="en-US" sz="7200" dirty="0">
                  <a:solidFill>
                    <a:prstClr val="black"/>
                  </a:solidFill>
                  <a:effectLst>
                    <a:outerShdw blurRad="38100" dist="38100" dir="2700000" algn="tl">
                      <a:srgbClr val="000000">
                        <a:alpha val="43137"/>
                      </a:srgbClr>
                    </a:outerShdw>
                  </a:effectLst>
                  <a:latin typeface="Book Antiqua" pitchFamily="18" charset="0"/>
                  <a:cs typeface="Arial" charset="0"/>
                </a:rPr>
                <a:t>E</a:t>
              </a:r>
              <a:r>
                <a:rPr lang="en-US" sz="6400" dirty="0">
                  <a:solidFill>
                    <a:prstClr val="black"/>
                  </a:solidFill>
                  <a:effectLst>
                    <a:outerShdw blurRad="38100" dist="38100" dir="2700000" algn="tl">
                      <a:srgbClr val="000000">
                        <a:alpha val="43137"/>
                      </a:srgbClr>
                    </a:outerShdw>
                  </a:effectLst>
                  <a:latin typeface="Book Antiqua" pitchFamily="18" charset="0"/>
                  <a:cs typeface="Arial" charset="0"/>
                </a:rPr>
                <a:t>conomics</a:t>
              </a:r>
            </a:p>
          </p:txBody>
        </p:sp>
        <p:sp>
          <p:nvSpPr>
            <p:cNvPr id="7" name="TextBox 6"/>
            <p:cNvSpPr txBox="1"/>
            <p:nvPr/>
          </p:nvSpPr>
          <p:spPr>
            <a:xfrm>
              <a:off x="1126175" y="2045525"/>
              <a:ext cx="4681537" cy="584775"/>
            </a:xfrm>
            <a:prstGeom prst="rect">
              <a:avLst/>
            </a:prstGeom>
            <a:noFill/>
          </p:spPr>
          <p:txBody>
            <a:bodyPr>
              <a:spAutoFit/>
            </a:bodyPr>
            <a:lstStyle/>
            <a:p>
              <a:pPr>
                <a:defRPr/>
              </a:pPr>
              <a:r>
                <a:rPr lang="en-US" sz="3200" dirty="0">
                  <a:solidFill>
                    <a:srgbClr val="5F5F5F"/>
                  </a:solidFill>
                  <a:latin typeface="Times New Roman" pitchFamily="18" charset="0"/>
                  <a:cs typeface="Times New Roman" pitchFamily="18" charset="0"/>
                </a:rPr>
                <a:t>Principles of</a:t>
              </a:r>
            </a:p>
          </p:txBody>
        </p:sp>
        <p:sp>
          <p:nvSpPr>
            <p:cNvPr id="17" name="TextBox 16"/>
            <p:cNvSpPr txBox="1"/>
            <p:nvPr/>
          </p:nvSpPr>
          <p:spPr>
            <a:xfrm>
              <a:off x="2133600" y="3102273"/>
              <a:ext cx="2667000" cy="461665"/>
            </a:xfrm>
            <a:prstGeom prst="rect">
              <a:avLst/>
            </a:prstGeom>
            <a:noFill/>
          </p:spPr>
          <p:txBody>
            <a:bodyPr wrap="square">
              <a:spAutoFit/>
            </a:bodyPr>
            <a:lstStyle/>
            <a:p>
              <a:pPr algn="r">
                <a:defRPr/>
              </a:pPr>
              <a:r>
                <a:rPr lang="en-US" sz="2400" dirty="0">
                  <a:solidFill>
                    <a:srgbClr val="969696"/>
                  </a:solidFill>
                  <a:latin typeface="Times New Roman" pitchFamily="18" charset="0"/>
                  <a:cs typeface="Times New Roman" pitchFamily="18" charset="0"/>
                </a:rPr>
                <a:t>Sixth Edition</a:t>
              </a:r>
            </a:p>
          </p:txBody>
        </p:sp>
      </p:gr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88925" y="1531938"/>
            <a:ext cx="7348538" cy="4759325"/>
            <a:chOff x="559" y="955"/>
            <a:chExt cx="4629" cy="2998"/>
          </a:xfrm>
        </p:grpSpPr>
        <p:sp>
          <p:nvSpPr>
            <p:cNvPr id="16399" name="Text Box 3"/>
            <p:cNvSpPr txBox="1">
              <a:spLocks noChangeArrowheads="1"/>
            </p:cNvSpPr>
            <p:nvPr/>
          </p:nvSpPr>
          <p:spPr bwMode="auto">
            <a:xfrm>
              <a:off x="3981" y="3420"/>
              <a:ext cx="1207" cy="288"/>
            </a:xfrm>
            <a:prstGeom prst="rect">
              <a:avLst/>
            </a:prstGeom>
            <a:noFill/>
            <a:ln w="9525">
              <a:noFill/>
              <a:miter lim="800000"/>
              <a:headEnd/>
              <a:tailEnd/>
            </a:ln>
          </p:spPr>
          <p:txBody>
            <a:bodyPr>
              <a:spAutoFit/>
            </a:bodyPr>
            <a:lstStyle/>
            <a:p>
              <a:pPr>
                <a:spcBef>
                  <a:spcPct val="50000"/>
                </a:spcBef>
              </a:pPr>
              <a:r>
                <a:rPr lang="en-US" sz="2400" b="1">
                  <a:cs typeface="Arial" charset="0"/>
                </a:rPr>
                <a:t>Computers</a:t>
              </a:r>
            </a:p>
          </p:txBody>
        </p:sp>
        <p:sp>
          <p:nvSpPr>
            <p:cNvPr id="16400" name="Text Box 4"/>
            <p:cNvSpPr txBox="1">
              <a:spLocks noChangeArrowheads="1"/>
            </p:cNvSpPr>
            <p:nvPr/>
          </p:nvSpPr>
          <p:spPr bwMode="auto">
            <a:xfrm>
              <a:off x="633" y="955"/>
              <a:ext cx="700" cy="518"/>
            </a:xfrm>
            <a:prstGeom prst="rect">
              <a:avLst/>
            </a:prstGeom>
            <a:noFill/>
            <a:ln w="9525">
              <a:noFill/>
              <a:miter lim="800000"/>
              <a:headEnd/>
              <a:tailEnd/>
            </a:ln>
          </p:spPr>
          <p:txBody>
            <a:bodyPr>
              <a:spAutoFit/>
            </a:bodyPr>
            <a:lstStyle/>
            <a:p>
              <a:pPr>
                <a:spcBef>
                  <a:spcPct val="50000"/>
                </a:spcBef>
              </a:pPr>
              <a:r>
                <a:rPr lang="en-US" sz="2400" b="1">
                  <a:cs typeface="Arial" charset="0"/>
                </a:rPr>
                <a:t>Wheat (tons)</a:t>
              </a:r>
            </a:p>
          </p:txBody>
        </p:sp>
        <p:grpSp>
          <p:nvGrpSpPr>
            <p:cNvPr id="3" name="Group 5"/>
            <p:cNvGrpSpPr>
              <a:grpSpLocks/>
            </p:cNvGrpSpPr>
            <p:nvPr/>
          </p:nvGrpSpPr>
          <p:grpSpPr bwMode="auto">
            <a:xfrm>
              <a:off x="559" y="1379"/>
              <a:ext cx="3521" cy="2574"/>
              <a:chOff x="559" y="1379"/>
              <a:chExt cx="3521" cy="2574"/>
            </a:xfrm>
          </p:grpSpPr>
          <p:grpSp>
            <p:nvGrpSpPr>
              <p:cNvPr id="4" name="Group 6"/>
              <p:cNvGrpSpPr>
                <a:grpSpLocks/>
              </p:cNvGrpSpPr>
              <p:nvPr/>
            </p:nvGrpSpPr>
            <p:grpSpPr bwMode="auto">
              <a:xfrm>
                <a:off x="1259" y="1379"/>
                <a:ext cx="2780" cy="2170"/>
                <a:chOff x="2416" y="1770"/>
                <a:chExt cx="610" cy="548"/>
              </a:xfrm>
            </p:grpSpPr>
            <p:sp>
              <p:nvSpPr>
                <p:cNvPr id="16419" name="Line 7"/>
                <p:cNvSpPr>
                  <a:spLocks noChangeShapeType="1"/>
                </p:cNvSpPr>
                <p:nvPr/>
              </p:nvSpPr>
              <p:spPr bwMode="auto">
                <a:xfrm>
                  <a:off x="2416" y="1770"/>
                  <a:ext cx="0" cy="548"/>
                </a:xfrm>
                <a:prstGeom prst="line">
                  <a:avLst/>
                </a:prstGeom>
                <a:noFill/>
                <a:ln w="9525">
                  <a:solidFill>
                    <a:schemeClr val="tx1"/>
                  </a:solidFill>
                  <a:round/>
                  <a:headEnd/>
                  <a:tailEnd/>
                </a:ln>
              </p:spPr>
              <p:txBody>
                <a:bodyPr/>
                <a:lstStyle/>
                <a:p>
                  <a:endParaRPr lang="en-US"/>
                </a:p>
              </p:txBody>
            </p:sp>
            <p:sp>
              <p:nvSpPr>
                <p:cNvPr id="16420" name="Line 8"/>
                <p:cNvSpPr>
                  <a:spLocks noChangeShapeType="1"/>
                </p:cNvSpPr>
                <p:nvPr/>
              </p:nvSpPr>
              <p:spPr bwMode="auto">
                <a:xfrm>
                  <a:off x="2416" y="2318"/>
                  <a:ext cx="610" cy="0"/>
                </a:xfrm>
                <a:prstGeom prst="line">
                  <a:avLst/>
                </a:prstGeom>
                <a:noFill/>
                <a:ln w="9525">
                  <a:solidFill>
                    <a:schemeClr val="tx1"/>
                  </a:solidFill>
                  <a:round/>
                  <a:headEnd/>
                  <a:tailEnd/>
                </a:ln>
              </p:spPr>
              <p:txBody>
                <a:bodyPr/>
                <a:lstStyle/>
                <a:p>
                  <a:endParaRPr lang="en-US"/>
                </a:p>
              </p:txBody>
            </p:sp>
          </p:grpSp>
          <p:grpSp>
            <p:nvGrpSpPr>
              <p:cNvPr id="5" name="Group 9"/>
              <p:cNvGrpSpPr>
                <a:grpSpLocks/>
              </p:cNvGrpSpPr>
              <p:nvPr/>
            </p:nvGrpSpPr>
            <p:grpSpPr bwMode="auto">
              <a:xfrm>
                <a:off x="559" y="1659"/>
                <a:ext cx="700" cy="288"/>
                <a:chOff x="559" y="1659"/>
                <a:chExt cx="700" cy="288"/>
              </a:xfrm>
            </p:grpSpPr>
            <p:sp>
              <p:nvSpPr>
                <p:cNvPr id="16417" name="Line 10"/>
                <p:cNvSpPr>
                  <a:spLocks noChangeShapeType="1"/>
                </p:cNvSpPr>
                <p:nvPr/>
              </p:nvSpPr>
              <p:spPr bwMode="auto">
                <a:xfrm flipH="1">
                  <a:off x="1153" y="1819"/>
                  <a:ext cx="106" cy="0"/>
                </a:xfrm>
                <a:prstGeom prst="line">
                  <a:avLst/>
                </a:prstGeom>
                <a:noFill/>
                <a:ln w="3175">
                  <a:solidFill>
                    <a:schemeClr val="tx1"/>
                  </a:solidFill>
                  <a:round/>
                  <a:headEnd/>
                  <a:tailEnd/>
                </a:ln>
              </p:spPr>
              <p:txBody>
                <a:bodyPr/>
                <a:lstStyle/>
                <a:p>
                  <a:endParaRPr lang="en-US"/>
                </a:p>
              </p:txBody>
            </p:sp>
            <p:sp>
              <p:nvSpPr>
                <p:cNvPr id="16418" name="Text Box 11"/>
                <p:cNvSpPr txBox="1">
                  <a:spLocks noChangeArrowheads="1"/>
                </p:cNvSpPr>
                <p:nvPr/>
              </p:nvSpPr>
              <p:spPr bwMode="auto">
                <a:xfrm>
                  <a:off x="559" y="1659"/>
                  <a:ext cx="607" cy="288"/>
                </a:xfrm>
                <a:prstGeom prst="rect">
                  <a:avLst/>
                </a:prstGeom>
                <a:noFill/>
                <a:ln w="9525">
                  <a:noFill/>
                  <a:miter lim="800000"/>
                  <a:headEnd/>
                  <a:tailEnd/>
                </a:ln>
              </p:spPr>
              <p:txBody>
                <a:bodyPr>
                  <a:spAutoFit/>
                </a:bodyPr>
                <a:lstStyle/>
                <a:p>
                  <a:pPr>
                    <a:spcBef>
                      <a:spcPct val="50000"/>
                    </a:spcBef>
                  </a:pPr>
                  <a:r>
                    <a:rPr lang="en-US" sz="2400">
                      <a:cs typeface="Arial" charset="0"/>
                    </a:rPr>
                    <a:t>2,000</a:t>
                  </a:r>
                </a:p>
              </p:txBody>
            </p:sp>
          </p:grpSp>
          <p:grpSp>
            <p:nvGrpSpPr>
              <p:cNvPr id="6" name="Group 12"/>
              <p:cNvGrpSpPr>
                <a:grpSpLocks/>
              </p:cNvGrpSpPr>
              <p:nvPr/>
            </p:nvGrpSpPr>
            <p:grpSpPr bwMode="auto">
              <a:xfrm>
                <a:off x="559" y="2528"/>
                <a:ext cx="700" cy="288"/>
                <a:chOff x="559" y="2528"/>
                <a:chExt cx="700" cy="288"/>
              </a:xfrm>
            </p:grpSpPr>
            <p:sp>
              <p:nvSpPr>
                <p:cNvPr id="16415" name="Line 13"/>
                <p:cNvSpPr>
                  <a:spLocks noChangeShapeType="1"/>
                </p:cNvSpPr>
                <p:nvPr/>
              </p:nvSpPr>
              <p:spPr bwMode="auto">
                <a:xfrm flipH="1">
                  <a:off x="1153" y="2688"/>
                  <a:ext cx="106" cy="0"/>
                </a:xfrm>
                <a:prstGeom prst="line">
                  <a:avLst/>
                </a:prstGeom>
                <a:noFill/>
                <a:ln w="3175">
                  <a:solidFill>
                    <a:schemeClr val="tx1"/>
                  </a:solidFill>
                  <a:round/>
                  <a:headEnd/>
                  <a:tailEnd/>
                </a:ln>
              </p:spPr>
              <p:txBody>
                <a:bodyPr/>
                <a:lstStyle/>
                <a:p>
                  <a:endParaRPr lang="en-US"/>
                </a:p>
              </p:txBody>
            </p:sp>
            <p:sp>
              <p:nvSpPr>
                <p:cNvPr id="16416" name="Text Box 14"/>
                <p:cNvSpPr txBox="1">
                  <a:spLocks noChangeArrowheads="1"/>
                </p:cNvSpPr>
                <p:nvPr/>
              </p:nvSpPr>
              <p:spPr bwMode="auto">
                <a:xfrm>
                  <a:off x="559" y="2528"/>
                  <a:ext cx="607" cy="288"/>
                </a:xfrm>
                <a:prstGeom prst="rect">
                  <a:avLst/>
                </a:prstGeom>
                <a:noFill/>
                <a:ln w="9525">
                  <a:noFill/>
                  <a:miter lim="800000"/>
                  <a:headEnd/>
                  <a:tailEnd/>
                </a:ln>
              </p:spPr>
              <p:txBody>
                <a:bodyPr>
                  <a:spAutoFit/>
                </a:bodyPr>
                <a:lstStyle/>
                <a:p>
                  <a:pPr>
                    <a:spcBef>
                      <a:spcPct val="50000"/>
                    </a:spcBef>
                  </a:pPr>
                  <a:r>
                    <a:rPr lang="en-US" sz="2400">
                      <a:cs typeface="Arial" charset="0"/>
                    </a:rPr>
                    <a:t>1,000</a:t>
                  </a:r>
                </a:p>
              </p:txBody>
            </p:sp>
          </p:grpSp>
          <p:grpSp>
            <p:nvGrpSpPr>
              <p:cNvPr id="7" name="Group 15"/>
              <p:cNvGrpSpPr>
                <a:grpSpLocks/>
              </p:cNvGrpSpPr>
              <p:nvPr/>
            </p:nvGrpSpPr>
            <p:grpSpPr bwMode="auto">
              <a:xfrm>
                <a:off x="2527" y="3549"/>
                <a:ext cx="743" cy="402"/>
                <a:chOff x="2527" y="3549"/>
                <a:chExt cx="743" cy="402"/>
              </a:xfrm>
            </p:grpSpPr>
            <p:sp>
              <p:nvSpPr>
                <p:cNvPr id="16413" name="Line 16"/>
                <p:cNvSpPr>
                  <a:spLocks noChangeShapeType="1"/>
                </p:cNvSpPr>
                <p:nvPr/>
              </p:nvSpPr>
              <p:spPr bwMode="auto">
                <a:xfrm flipV="1">
                  <a:off x="2892" y="3549"/>
                  <a:ext cx="0" cy="102"/>
                </a:xfrm>
                <a:prstGeom prst="line">
                  <a:avLst/>
                </a:prstGeom>
                <a:noFill/>
                <a:ln w="3175">
                  <a:solidFill>
                    <a:schemeClr val="tx1"/>
                  </a:solidFill>
                  <a:round/>
                  <a:headEnd/>
                  <a:tailEnd/>
                </a:ln>
              </p:spPr>
              <p:txBody>
                <a:bodyPr/>
                <a:lstStyle/>
                <a:p>
                  <a:endParaRPr lang="en-US"/>
                </a:p>
              </p:txBody>
            </p:sp>
            <p:sp>
              <p:nvSpPr>
                <p:cNvPr id="16414" name="Text Box 17"/>
                <p:cNvSpPr txBox="1">
                  <a:spLocks noChangeArrowheads="1"/>
                </p:cNvSpPr>
                <p:nvPr/>
              </p:nvSpPr>
              <p:spPr bwMode="auto">
                <a:xfrm>
                  <a:off x="2527" y="3663"/>
                  <a:ext cx="743" cy="288"/>
                </a:xfrm>
                <a:prstGeom prst="rect">
                  <a:avLst/>
                </a:prstGeom>
                <a:noFill/>
                <a:ln w="9525">
                  <a:noFill/>
                  <a:miter lim="800000"/>
                  <a:headEnd/>
                  <a:tailEnd/>
                </a:ln>
              </p:spPr>
              <p:txBody>
                <a:bodyPr>
                  <a:spAutoFit/>
                </a:bodyPr>
                <a:lstStyle/>
                <a:p>
                  <a:pPr algn="ctr">
                    <a:spcBef>
                      <a:spcPct val="50000"/>
                    </a:spcBef>
                  </a:pPr>
                  <a:r>
                    <a:rPr lang="en-US" sz="2400">
                      <a:cs typeface="Arial" charset="0"/>
                    </a:rPr>
                    <a:t>200</a:t>
                  </a:r>
                </a:p>
              </p:txBody>
            </p:sp>
          </p:grpSp>
          <p:sp>
            <p:nvSpPr>
              <p:cNvPr id="16406" name="Text Box 18"/>
              <p:cNvSpPr txBox="1">
                <a:spLocks noChangeArrowheads="1"/>
              </p:cNvSpPr>
              <p:nvPr/>
            </p:nvSpPr>
            <p:spPr bwMode="auto">
              <a:xfrm>
                <a:off x="863" y="3489"/>
                <a:ext cx="427" cy="287"/>
              </a:xfrm>
              <a:prstGeom prst="rect">
                <a:avLst/>
              </a:prstGeom>
              <a:noFill/>
              <a:ln w="9525">
                <a:noFill/>
                <a:miter lim="800000"/>
                <a:headEnd/>
                <a:tailEnd/>
              </a:ln>
            </p:spPr>
            <p:txBody>
              <a:bodyPr>
                <a:spAutoFit/>
              </a:bodyPr>
              <a:lstStyle/>
              <a:p>
                <a:pPr algn="ctr">
                  <a:spcBef>
                    <a:spcPct val="50000"/>
                  </a:spcBef>
                </a:pPr>
                <a:r>
                  <a:rPr lang="en-US" sz="2400">
                    <a:cs typeface="Arial" charset="0"/>
                  </a:rPr>
                  <a:t>0</a:t>
                </a:r>
              </a:p>
            </p:txBody>
          </p:sp>
          <p:grpSp>
            <p:nvGrpSpPr>
              <p:cNvPr id="8" name="Group 19"/>
              <p:cNvGrpSpPr>
                <a:grpSpLocks/>
              </p:cNvGrpSpPr>
              <p:nvPr/>
            </p:nvGrpSpPr>
            <p:grpSpPr bwMode="auto">
              <a:xfrm>
                <a:off x="1702" y="3546"/>
                <a:ext cx="743" cy="405"/>
                <a:chOff x="1702" y="3546"/>
                <a:chExt cx="743" cy="405"/>
              </a:xfrm>
            </p:grpSpPr>
            <p:sp>
              <p:nvSpPr>
                <p:cNvPr id="16411" name="Text Box 20"/>
                <p:cNvSpPr txBox="1">
                  <a:spLocks noChangeArrowheads="1"/>
                </p:cNvSpPr>
                <p:nvPr/>
              </p:nvSpPr>
              <p:spPr bwMode="auto">
                <a:xfrm>
                  <a:off x="1702" y="3663"/>
                  <a:ext cx="743" cy="288"/>
                </a:xfrm>
                <a:prstGeom prst="rect">
                  <a:avLst/>
                </a:prstGeom>
                <a:noFill/>
                <a:ln w="9525">
                  <a:noFill/>
                  <a:miter lim="800000"/>
                  <a:headEnd/>
                  <a:tailEnd/>
                </a:ln>
              </p:spPr>
              <p:txBody>
                <a:bodyPr>
                  <a:spAutoFit/>
                </a:bodyPr>
                <a:lstStyle/>
                <a:p>
                  <a:pPr algn="ctr">
                    <a:spcBef>
                      <a:spcPct val="50000"/>
                    </a:spcBef>
                  </a:pPr>
                  <a:r>
                    <a:rPr lang="en-US" sz="2400">
                      <a:cs typeface="Arial" charset="0"/>
                    </a:rPr>
                    <a:t>100</a:t>
                  </a:r>
                </a:p>
              </p:txBody>
            </p:sp>
            <p:sp>
              <p:nvSpPr>
                <p:cNvPr id="16412" name="Line 21"/>
                <p:cNvSpPr>
                  <a:spLocks noChangeShapeType="1"/>
                </p:cNvSpPr>
                <p:nvPr/>
              </p:nvSpPr>
              <p:spPr bwMode="auto">
                <a:xfrm flipV="1">
                  <a:off x="2067" y="3546"/>
                  <a:ext cx="0" cy="102"/>
                </a:xfrm>
                <a:prstGeom prst="line">
                  <a:avLst/>
                </a:prstGeom>
                <a:noFill/>
                <a:ln w="3175">
                  <a:solidFill>
                    <a:schemeClr val="tx1"/>
                  </a:solidFill>
                  <a:round/>
                  <a:headEnd/>
                  <a:tailEnd/>
                </a:ln>
              </p:spPr>
              <p:txBody>
                <a:bodyPr/>
                <a:lstStyle/>
                <a:p>
                  <a:endParaRPr lang="en-US"/>
                </a:p>
              </p:txBody>
            </p:sp>
          </p:grpSp>
          <p:grpSp>
            <p:nvGrpSpPr>
              <p:cNvPr id="9" name="Group 22"/>
              <p:cNvGrpSpPr>
                <a:grpSpLocks/>
              </p:cNvGrpSpPr>
              <p:nvPr/>
            </p:nvGrpSpPr>
            <p:grpSpPr bwMode="auto">
              <a:xfrm>
                <a:off x="3336" y="3546"/>
                <a:ext cx="744" cy="407"/>
                <a:chOff x="3336" y="3546"/>
                <a:chExt cx="744" cy="407"/>
              </a:xfrm>
            </p:grpSpPr>
            <p:sp>
              <p:nvSpPr>
                <p:cNvPr id="16409" name="Text Box 23"/>
                <p:cNvSpPr txBox="1">
                  <a:spLocks noChangeArrowheads="1"/>
                </p:cNvSpPr>
                <p:nvPr/>
              </p:nvSpPr>
              <p:spPr bwMode="auto">
                <a:xfrm>
                  <a:off x="3336" y="3665"/>
                  <a:ext cx="744" cy="288"/>
                </a:xfrm>
                <a:prstGeom prst="rect">
                  <a:avLst/>
                </a:prstGeom>
                <a:noFill/>
                <a:ln w="9525">
                  <a:noFill/>
                  <a:miter lim="800000"/>
                  <a:headEnd/>
                  <a:tailEnd/>
                </a:ln>
              </p:spPr>
              <p:txBody>
                <a:bodyPr>
                  <a:spAutoFit/>
                </a:bodyPr>
                <a:lstStyle/>
                <a:p>
                  <a:pPr algn="ctr">
                    <a:spcBef>
                      <a:spcPct val="50000"/>
                    </a:spcBef>
                  </a:pPr>
                  <a:r>
                    <a:rPr lang="en-US" sz="2400">
                      <a:cs typeface="Arial" charset="0"/>
                    </a:rPr>
                    <a:t>300</a:t>
                  </a:r>
                </a:p>
              </p:txBody>
            </p:sp>
            <p:sp>
              <p:nvSpPr>
                <p:cNvPr id="16410" name="Line 24"/>
                <p:cNvSpPr>
                  <a:spLocks noChangeShapeType="1"/>
                </p:cNvSpPr>
                <p:nvPr/>
              </p:nvSpPr>
              <p:spPr bwMode="auto">
                <a:xfrm flipV="1">
                  <a:off x="3702" y="3546"/>
                  <a:ext cx="0" cy="102"/>
                </a:xfrm>
                <a:prstGeom prst="line">
                  <a:avLst/>
                </a:prstGeom>
                <a:noFill/>
                <a:ln w="3175">
                  <a:solidFill>
                    <a:schemeClr val="tx1"/>
                  </a:solidFill>
                  <a:round/>
                  <a:headEnd/>
                  <a:tailEnd/>
                </a:ln>
              </p:spPr>
              <p:txBody>
                <a:bodyPr/>
                <a:lstStyle/>
                <a:p>
                  <a:endParaRPr lang="en-US"/>
                </a:p>
              </p:txBody>
            </p:sp>
          </p:grpSp>
        </p:grpSp>
      </p:grpSp>
      <p:sp>
        <p:nvSpPr>
          <p:cNvPr id="16389" name="Rectangle 25"/>
          <p:cNvSpPr>
            <a:spLocks noGrp="1" noChangeArrowheads="1"/>
          </p:cNvSpPr>
          <p:nvPr>
            <p:ph type="title" idx="4294967295"/>
          </p:nvPr>
        </p:nvSpPr>
        <p:spPr>
          <a:xfrm>
            <a:off x="457200" y="152400"/>
            <a:ext cx="8229600" cy="914400"/>
          </a:xfrm>
        </p:spPr>
        <p:txBody>
          <a:bodyPr>
            <a:normAutofit/>
          </a:bodyPr>
          <a:lstStyle/>
          <a:p>
            <a:pPr algn="ctr" eaLnBrk="1" hangingPunct="1"/>
            <a:r>
              <a:rPr lang="en-US" sz="3200" dirty="0" smtClean="0"/>
              <a:t>Japan’s PPF</a:t>
            </a:r>
          </a:p>
        </p:txBody>
      </p:sp>
      <p:sp>
        <p:nvSpPr>
          <p:cNvPr id="16390"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107547" name="Line 27"/>
          <p:cNvSpPr>
            <a:spLocks noChangeShapeType="1"/>
          </p:cNvSpPr>
          <p:nvPr/>
        </p:nvSpPr>
        <p:spPr bwMode="auto">
          <a:xfrm>
            <a:off x="1390650" y="3894138"/>
            <a:ext cx="3222625" cy="1754187"/>
          </a:xfrm>
          <a:prstGeom prst="line">
            <a:avLst/>
          </a:prstGeom>
          <a:noFill/>
          <a:ln w="50800">
            <a:solidFill>
              <a:srgbClr val="0033CC"/>
            </a:solidFill>
            <a:round/>
            <a:headEnd/>
            <a:tailEnd/>
          </a:ln>
        </p:spPr>
        <p:txBody>
          <a:bodyPr/>
          <a:lstStyle/>
          <a:p>
            <a:endParaRPr lang="en-US"/>
          </a:p>
        </p:txBody>
      </p:sp>
      <p:sp>
        <p:nvSpPr>
          <p:cNvPr id="107548" name="Oval 28"/>
          <p:cNvSpPr>
            <a:spLocks noChangeArrowheads="1"/>
          </p:cNvSpPr>
          <p:nvPr/>
        </p:nvSpPr>
        <p:spPr bwMode="auto">
          <a:xfrm>
            <a:off x="1319213" y="3830638"/>
            <a:ext cx="141287" cy="138112"/>
          </a:xfrm>
          <a:prstGeom prst="ellipse">
            <a:avLst/>
          </a:prstGeom>
          <a:solidFill>
            <a:srgbClr val="0033CC"/>
          </a:solidFill>
          <a:ln w="9525">
            <a:noFill/>
            <a:round/>
            <a:headEnd/>
            <a:tailEnd/>
          </a:ln>
        </p:spPr>
        <p:txBody>
          <a:bodyPr wrap="none" anchor="ctr"/>
          <a:lstStyle/>
          <a:p>
            <a:endParaRPr lang="en-US">
              <a:cs typeface="Arial" charset="0"/>
            </a:endParaRPr>
          </a:p>
        </p:txBody>
      </p:sp>
      <p:grpSp>
        <p:nvGrpSpPr>
          <p:cNvPr id="10" name="Group 29"/>
          <p:cNvGrpSpPr>
            <a:grpSpLocks/>
          </p:cNvGrpSpPr>
          <p:nvPr/>
        </p:nvGrpSpPr>
        <p:grpSpPr bwMode="auto">
          <a:xfrm>
            <a:off x="3632200" y="1676400"/>
            <a:ext cx="4470400" cy="2424113"/>
            <a:chOff x="2807" y="930"/>
            <a:chExt cx="2711" cy="1460"/>
          </a:xfrm>
        </p:grpSpPr>
        <p:sp>
          <p:nvSpPr>
            <p:cNvPr id="16397" name="Rectangle 30"/>
            <p:cNvSpPr>
              <a:spLocks noChangeArrowheads="1"/>
            </p:cNvSpPr>
            <p:nvPr/>
          </p:nvSpPr>
          <p:spPr bwMode="auto">
            <a:xfrm>
              <a:off x="2807" y="930"/>
              <a:ext cx="2711" cy="1460"/>
            </a:xfrm>
            <a:prstGeom prst="rect">
              <a:avLst/>
            </a:prstGeom>
            <a:solidFill>
              <a:srgbClr val="FFCCCC"/>
            </a:solidFill>
            <a:ln w="9525">
              <a:noFill/>
              <a:miter lim="800000"/>
              <a:headEnd/>
              <a:tailEnd/>
            </a:ln>
          </p:spPr>
          <p:txBody>
            <a:bodyPr wrap="none" anchor="ctr"/>
            <a:lstStyle/>
            <a:p>
              <a:endParaRPr lang="en-US">
                <a:cs typeface="Arial" charset="0"/>
              </a:endParaRPr>
            </a:p>
          </p:txBody>
        </p:sp>
        <p:sp>
          <p:nvSpPr>
            <p:cNvPr id="16398" name="Text Box 31"/>
            <p:cNvSpPr txBox="1">
              <a:spLocks noChangeArrowheads="1"/>
            </p:cNvSpPr>
            <p:nvPr/>
          </p:nvSpPr>
          <p:spPr bwMode="auto">
            <a:xfrm>
              <a:off x="2850" y="938"/>
              <a:ext cx="2617" cy="550"/>
            </a:xfrm>
            <a:prstGeom prst="rect">
              <a:avLst/>
            </a:prstGeom>
            <a:noFill/>
            <a:ln w="9525">
              <a:noFill/>
              <a:miter lim="800000"/>
              <a:headEnd/>
              <a:tailEnd/>
            </a:ln>
          </p:spPr>
          <p:txBody>
            <a:bodyPr>
              <a:spAutoFit/>
            </a:bodyPr>
            <a:lstStyle/>
            <a:p>
              <a:pPr>
                <a:spcBef>
                  <a:spcPct val="50000"/>
                </a:spcBef>
              </a:pPr>
              <a:r>
                <a:rPr lang="en-US" sz="2700">
                  <a:cs typeface="Arial" charset="0"/>
                </a:rPr>
                <a:t>Japan has enough labor to produce 240 computers,</a:t>
              </a:r>
            </a:p>
          </p:txBody>
        </p:sp>
      </p:grpSp>
      <p:sp>
        <p:nvSpPr>
          <p:cNvPr id="107552" name="Text Box 32"/>
          <p:cNvSpPr txBox="1">
            <a:spLocks noChangeArrowheads="1"/>
          </p:cNvSpPr>
          <p:nvPr/>
        </p:nvSpPr>
        <p:spPr bwMode="auto">
          <a:xfrm>
            <a:off x="3729038" y="2593975"/>
            <a:ext cx="3775075" cy="503238"/>
          </a:xfrm>
          <a:prstGeom prst="rect">
            <a:avLst/>
          </a:prstGeom>
          <a:noFill/>
          <a:ln w="9525">
            <a:noFill/>
            <a:miter lim="800000"/>
            <a:headEnd/>
            <a:tailEnd/>
          </a:ln>
        </p:spPr>
        <p:txBody>
          <a:bodyPr>
            <a:spAutoFit/>
          </a:bodyPr>
          <a:lstStyle/>
          <a:p>
            <a:pPr>
              <a:spcBef>
                <a:spcPct val="50000"/>
              </a:spcBef>
            </a:pPr>
            <a:r>
              <a:rPr lang="en-US" sz="2700">
                <a:cs typeface="Arial" charset="0"/>
              </a:rPr>
              <a:t>or 1200 tons of wheat,</a:t>
            </a:r>
          </a:p>
        </p:txBody>
      </p:sp>
      <p:sp>
        <p:nvSpPr>
          <p:cNvPr id="107553" name="Text Box 33"/>
          <p:cNvSpPr txBox="1">
            <a:spLocks noChangeArrowheads="1"/>
          </p:cNvSpPr>
          <p:nvPr/>
        </p:nvSpPr>
        <p:spPr bwMode="auto">
          <a:xfrm>
            <a:off x="3730625" y="3097213"/>
            <a:ext cx="3933825" cy="914400"/>
          </a:xfrm>
          <a:prstGeom prst="rect">
            <a:avLst/>
          </a:prstGeom>
          <a:noFill/>
          <a:ln w="9525">
            <a:noFill/>
            <a:miter lim="800000"/>
            <a:headEnd/>
            <a:tailEnd/>
          </a:ln>
        </p:spPr>
        <p:txBody>
          <a:bodyPr>
            <a:spAutoFit/>
          </a:bodyPr>
          <a:lstStyle/>
          <a:p>
            <a:pPr>
              <a:spcBef>
                <a:spcPct val="50000"/>
              </a:spcBef>
            </a:pPr>
            <a:r>
              <a:rPr lang="en-US" sz="2700">
                <a:cs typeface="Arial" charset="0"/>
              </a:rPr>
              <a:t>or any combination along the PPF.</a:t>
            </a:r>
          </a:p>
        </p:txBody>
      </p:sp>
      <p:sp>
        <p:nvSpPr>
          <p:cNvPr id="107554" name="Oval 34"/>
          <p:cNvSpPr>
            <a:spLocks noChangeArrowheads="1"/>
          </p:cNvSpPr>
          <p:nvPr/>
        </p:nvSpPr>
        <p:spPr bwMode="auto">
          <a:xfrm>
            <a:off x="4505325" y="5576888"/>
            <a:ext cx="141288" cy="138112"/>
          </a:xfrm>
          <a:prstGeom prst="ellipse">
            <a:avLst/>
          </a:prstGeom>
          <a:solidFill>
            <a:srgbClr val="0033CC"/>
          </a:solidFill>
          <a:ln w="9525">
            <a:noFill/>
            <a:round/>
            <a:headEnd/>
            <a:tailEnd/>
          </a:ln>
        </p:spPr>
        <p:txBody>
          <a:bodyPr wrap="none" anchor="ctr"/>
          <a:lstStyle/>
          <a:p>
            <a:endParaRPr lang="en-US">
              <a:cs typeface="Arial" charset="0"/>
            </a:endParaRPr>
          </a:p>
        </p:txBody>
      </p:sp>
      <p:sp>
        <p:nvSpPr>
          <p:cNvPr id="35" name="TextBox 34"/>
          <p:cNvSpPr txBox="1"/>
          <p:nvPr/>
        </p:nvSpPr>
        <p:spPr>
          <a:xfrm>
            <a:off x="-10633" y="6500422"/>
            <a:ext cx="5649433" cy="338554"/>
          </a:xfrm>
          <a:prstGeom prst="rect">
            <a:avLst/>
          </a:prstGeom>
          <a:noFill/>
        </p:spPr>
        <p:txBody>
          <a:bodyPr wrap="square" rtlCol="0">
            <a:spAutoFit/>
          </a:bodyPr>
          <a:lstStyle/>
          <a:p>
            <a:r>
              <a:rPr lang="en-US" sz="800" b="0" i="1" dirty="0" smtClean="0">
                <a:solidFill>
                  <a:srgbClr val="777777"/>
                </a:solidFill>
                <a:latin typeface="Times New Roman" pitchFamily="18" charset="0"/>
                <a:cs typeface="Times New Roman" pitchFamily="18" charset="0"/>
              </a:rPr>
              <a:t>© 2012 </a:t>
            </a:r>
            <a:r>
              <a:rPr lang="en-US" sz="800" b="0" i="1" dirty="0" err="1" smtClean="0">
                <a:solidFill>
                  <a:srgbClr val="777777"/>
                </a:solidFill>
                <a:latin typeface="Times New Roman" pitchFamily="18" charset="0"/>
                <a:cs typeface="Times New Roman" pitchFamily="18" charset="0"/>
              </a:rPr>
              <a:t>Cengage</a:t>
            </a:r>
            <a:r>
              <a:rPr lang="en-US" sz="800" b="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b="0" i="1" dirty="0">
              <a:solidFill>
                <a:srgbClr val="777777"/>
              </a:solidFill>
              <a:latin typeface="Times New Roman" pitchFamily="18" charset="0"/>
              <a:ea typeface="Verdana" pitchFamily="34" charset="0"/>
              <a:cs typeface="Times New Roman" pitchFamily="18" charset="0"/>
            </a:endParaRPr>
          </a:p>
        </p:txBody>
      </p:sp>
      <p:sp>
        <p:nvSpPr>
          <p:cNvPr id="36" name="TextBox 35"/>
          <p:cNvSpPr txBox="1"/>
          <p:nvPr/>
        </p:nvSpPr>
        <p:spPr>
          <a:xfrm>
            <a:off x="7543800" y="6324600"/>
            <a:ext cx="1143000" cy="353943"/>
          </a:xfrm>
          <a:prstGeom prst="rect">
            <a:avLst/>
          </a:prstGeom>
          <a:noFill/>
        </p:spPr>
        <p:txBody>
          <a:bodyPr wrap="square" rtlCol="0">
            <a:spAutoFit/>
          </a:bodyPr>
          <a:lstStyle/>
          <a:p>
            <a:pPr algn="r"/>
            <a:fld id="{756EF793-6576-47D7-8D74-034072F16359}" type="slidenum">
              <a:rPr lang="en-US" sz="1700" i="0" smtClean="0">
                <a:solidFill>
                  <a:srgbClr val="B2B2B2"/>
                </a:solidFill>
                <a:latin typeface="Times New Roman" pitchFamily="18" charset="0"/>
                <a:ea typeface="Verdana" pitchFamily="34" charset="0"/>
                <a:cs typeface="Times New Roman" pitchFamily="18" charset="0"/>
              </a:rPr>
              <a:pPr algn="r"/>
              <a:t>9</a:t>
            </a:fld>
            <a:endParaRPr lang="en-US" sz="1700" i="0" dirty="0">
              <a:solidFill>
                <a:srgbClr val="B2B2B2"/>
              </a:solidFill>
              <a:latin typeface="Times New Roman" pitchFamily="18" charset="0"/>
              <a:ea typeface="Verdana" pitchFamily="34" charset="0"/>
              <a:cs typeface="Times New Roman" pitchFamily="18" charset="0"/>
            </a:endParaRPr>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500"/>
                            </p:stCondLst>
                            <p:childTnLst>
                              <p:par>
                                <p:cTn id="14" presetID="23" presetClass="entr" presetSubtype="32" fill="hold" grpId="0" nodeType="afterEffect">
                                  <p:stCondLst>
                                    <p:cond delay="0"/>
                                  </p:stCondLst>
                                  <p:childTnLst>
                                    <p:set>
                                      <p:cBhvr>
                                        <p:cTn id="15" dur="1" fill="hold">
                                          <p:stCondLst>
                                            <p:cond delay="0"/>
                                          </p:stCondLst>
                                        </p:cTn>
                                        <p:tgtEl>
                                          <p:spTgt spid="107554"/>
                                        </p:tgtEl>
                                        <p:attrNameLst>
                                          <p:attrName>style.visibility</p:attrName>
                                        </p:attrNameLst>
                                      </p:cBhvr>
                                      <p:to>
                                        <p:strVal val="visible"/>
                                      </p:to>
                                    </p:set>
                                    <p:anim calcmode="lin" valueType="num">
                                      <p:cBhvr>
                                        <p:cTn id="16" dur="500" fill="hold"/>
                                        <p:tgtEl>
                                          <p:spTgt spid="107554"/>
                                        </p:tgtEl>
                                        <p:attrNameLst>
                                          <p:attrName>ppt_w</p:attrName>
                                        </p:attrNameLst>
                                      </p:cBhvr>
                                      <p:tavLst>
                                        <p:tav tm="0">
                                          <p:val>
                                            <p:strVal val="4*#ppt_w"/>
                                          </p:val>
                                        </p:tav>
                                        <p:tav tm="100000">
                                          <p:val>
                                            <p:strVal val="#ppt_w"/>
                                          </p:val>
                                        </p:tav>
                                      </p:tavLst>
                                    </p:anim>
                                    <p:anim calcmode="lin" valueType="num">
                                      <p:cBhvr>
                                        <p:cTn id="17" dur="500" fill="hold"/>
                                        <p:tgtEl>
                                          <p:spTgt spid="107554"/>
                                        </p:tgtEl>
                                        <p:attrNameLst>
                                          <p:attrName>ppt_h</p:attrName>
                                        </p:attrNameLst>
                                      </p:cBhvr>
                                      <p:tavLst>
                                        <p:tav tm="0">
                                          <p:val>
                                            <p:strVal val="4*#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7552"/>
                                        </p:tgtEl>
                                        <p:attrNameLst>
                                          <p:attrName>style.visibility</p:attrName>
                                        </p:attrNameLst>
                                      </p:cBhvr>
                                      <p:to>
                                        <p:strVal val="visible"/>
                                      </p:to>
                                    </p:set>
                                    <p:animEffect transition="in" filter="fade">
                                      <p:cBhvr>
                                        <p:cTn id="22" dur="500"/>
                                        <p:tgtEl>
                                          <p:spTgt spid="107552"/>
                                        </p:tgtEl>
                                      </p:cBhvr>
                                    </p:animEffect>
                                  </p:childTnLst>
                                </p:cTn>
                              </p:par>
                            </p:childTnLst>
                          </p:cTn>
                        </p:par>
                        <p:par>
                          <p:cTn id="23" fill="hold">
                            <p:stCondLst>
                              <p:cond delay="500"/>
                            </p:stCondLst>
                            <p:childTnLst>
                              <p:par>
                                <p:cTn id="24" presetID="23" presetClass="entr" presetSubtype="32" fill="hold" grpId="0" nodeType="afterEffect">
                                  <p:stCondLst>
                                    <p:cond delay="0"/>
                                  </p:stCondLst>
                                  <p:childTnLst>
                                    <p:set>
                                      <p:cBhvr>
                                        <p:cTn id="25" dur="1" fill="hold">
                                          <p:stCondLst>
                                            <p:cond delay="0"/>
                                          </p:stCondLst>
                                        </p:cTn>
                                        <p:tgtEl>
                                          <p:spTgt spid="107548"/>
                                        </p:tgtEl>
                                        <p:attrNameLst>
                                          <p:attrName>style.visibility</p:attrName>
                                        </p:attrNameLst>
                                      </p:cBhvr>
                                      <p:to>
                                        <p:strVal val="visible"/>
                                      </p:to>
                                    </p:set>
                                    <p:anim calcmode="lin" valueType="num">
                                      <p:cBhvr>
                                        <p:cTn id="26" dur="500" fill="hold"/>
                                        <p:tgtEl>
                                          <p:spTgt spid="107548"/>
                                        </p:tgtEl>
                                        <p:attrNameLst>
                                          <p:attrName>ppt_w</p:attrName>
                                        </p:attrNameLst>
                                      </p:cBhvr>
                                      <p:tavLst>
                                        <p:tav tm="0">
                                          <p:val>
                                            <p:strVal val="4*#ppt_w"/>
                                          </p:val>
                                        </p:tav>
                                        <p:tav tm="100000">
                                          <p:val>
                                            <p:strVal val="#ppt_w"/>
                                          </p:val>
                                        </p:tav>
                                      </p:tavLst>
                                    </p:anim>
                                    <p:anim calcmode="lin" valueType="num">
                                      <p:cBhvr>
                                        <p:cTn id="27" dur="500" fill="hold"/>
                                        <p:tgtEl>
                                          <p:spTgt spid="107548"/>
                                        </p:tgtEl>
                                        <p:attrNameLst>
                                          <p:attrName>ppt_h</p:attrName>
                                        </p:attrNameLst>
                                      </p:cBhvr>
                                      <p:tavLst>
                                        <p:tav tm="0">
                                          <p:val>
                                            <p:strVal val="4*#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7553"/>
                                        </p:tgtEl>
                                        <p:attrNameLst>
                                          <p:attrName>style.visibility</p:attrName>
                                        </p:attrNameLst>
                                      </p:cBhvr>
                                      <p:to>
                                        <p:strVal val="visible"/>
                                      </p:to>
                                    </p:set>
                                    <p:animEffect transition="in" filter="fade">
                                      <p:cBhvr>
                                        <p:cTn id="32" dur="500"/>
                                        <p:tgtEl>
                                          <p:spTgt spid="107553"/>
                                        </p:tgtEl>
                                      </p:cBhvr>
                                    </p:animEffect>
                                  </p:childTnLst>
                                </p:cTn>
                              </p:par>
                            </p:childTnLst>
                          </p:cTn>
                        </p:par>
                        <p:par>
                          <p:cTn id="33" fill="hold">
                            <p:stCondLst>
                              <p:cond delay="500"/>
                            </p:stCondLst>
                            <p:childTnLst>
                              <p:par>
                                <p:cTn id="34" presetID="18" presetClass="entr" presetSubtype="6" fill="hold" grpId="0" nodeType="afterEffect">
                                  <p:stCondLst>
                                    <p:cond delay="0"/>
                                  </p:stCondLst>
                                  <p:childTnLst>
                                    <p:set>
                                      <p:cBhvr>
                                        <p:cTn id="35" dur="1" fill="hold">
                                          <p:stCondLst>
                                            <p:cond delay="0"/>
                                          </p:stCondLst>
                                        </p:cTn>
                                        <p:tgtEl>
                                          <p:spTgt spid="107547"/>
                                        </p:tgtEl>
                                        <p:attrNameLst>
                                          <p:attrName>style.visibility</p:attrName>
                                        </p:attrNameLst>
                                      </p:cBhvr>
                                      <p:to>
                                        <p:strVal val="visible"/>
                                      </p:to>
                                    </p:set>
                                    <p:animEffect transition="in" filter="strips(downRight)">
                                      <p:cBhvr>
                                        <p:cTn id="36" dur="500"/>
                                        <p:tgtEl>
                                          <p:spTgt spid="1075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47" grpId="0" animBg="1"/>
      <p:bldP spid="107548" grpId="0" animBg="1"/>
      <p:bldP spid="107552" grpId="0"/>
      <p:bldP spid="107553" grpId="0"/>
      <p:bldP spid="1075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idx="4294967295"/>
          </p:nvPr>
        </p:nvSpPr>
        <p:spPr>
          <a:xfrm>
            <a:off x="457200" y="152400"/>
            <a:ext cx="8229600" cy="914400"/>
          </a:xfrm>
        </p:spPr>
        <p:txBody>
          <a:bodyPr>
            <a:normAutofit/>
          </a:bodyPr>
          <a:lstStyle/>
          <a:p>
            <a:pPr algn="ctr" eaLnBrk="1" hangingPunct="1"/>
            <a:r>
              <a:rPr lang="en-US" sz="3200" dirty="0" smtClean="0"/>
              <a:t>Japan Without Trade</a:t>
            </a:r>
          </a:p>
        </p:txBody>
      </p:sp>
      <p:sp>
        <p:nvSpPr>
          <p:cNvPr id="17413"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grpSp>
        <p:nvGrpSpPr>
          <p:cNvPr id="2" name="Group 4"/>
          <p:cNvGrpSpPr>
            <a:grpSpLocks/>
          </p:cNvGrpSpPr>
          <p:nvPr/>
        </p:nvGrpSpPr>
        <p:grpSpPr bwMode="auto">
          <a:xfrm>
            <a:off x="288925" y="1531938"/>
            <a:ext cx="7348538" cy="4759325"/>
            <a:chOff x="559" y="955"/>
            <a:chExt cx="4629" cy="2998"/>
          </a:xfrm>
        </p:grpSpPr>
        <p:sp>
          <p:nvSpPr>
            <p:cNvPr id="17425" name="Text Box 5"/>
            <p:cNvSpPr txBox="1">
              <a:spLocks noChangeArrowheads="1"/>
            </p:cNvSpPr>
            <p:nvPr/>
          </p:nvSpPr>
          <p:spPr bwMode="auto">
            <a:xfrm>
              <a:off x="3981" y="3420"/>
              <a:ext cx="1207" cy="288"/>
            </a:xfrm>
            <a:prstGeom prst="rect">
              <a:avLst/>
            </a:prstGeom>
            <a:noFill/>
            <a:ln w="9525">
              <a:noFill/>
              <a:miter lim="800000"/>
              <a:headEnd/>
              <a:tailEnd/>
            </a:ln>
          </p:spPr>
          <p:txBody>
            <a:bodyPr>
              <a:spAutoFit/>
            </a:bodyPr>
            <a:lstStyle/>
            <a:p>
              <a:pPr>
                <a:spcBef>
                  <a:spcPct val="50000"/>
                </a:spcBef>
              </a:pPr>
              <a:r>
                <a:rPr lang="en-US" sz="2400" b="1">
                  <a:cs typeface="Arial" charset="0"/>
                </a:rPr>
                <a:t>Computers</a:t>
              </a:r>
            </a:p>
          </p:txBody>
        </p:sp>
        <p:sp>
          <p:nvSpPr>
            <p:cNvPr id="17426" name="Text Box 6"/>
            <p:cNvSpPr txBox="1">
              <a:spLocks noChangeArrowheads="1"/>
            </p:cNvSpPr>
            <p:nvPr/>
          </p:nvSpPr>
          <p:spPr bwMode="auto">
            <a:xfrm>
              <a:off x="633" y="955"/>
              <a:ext cx="700" cy="518"/>
            </a:xfrm>
            <a:prstGeom prst="rect">
              <a:avLst/>
            </a:prstGeom>
            <a:noFill/>
            <a:ln w="9525">
              <a:noFill/>
              <a:miter lim="800000"/>
              <a:headEnd/>
              <a:tailEnd/>
            </a:ln>
          </p:spPr>
          <p:txBody>
            <a:bodyPr>
              <a:spAutoFit/>
            </a:bodyPr>
            <a:lstStyle/>
            <a:p>
              <a:pPr>
                <a:spcBef>
                  <a:spcPct val="50000"/>
                </a:spcBef>
              </a:pPr>
              <a:r>
                <a:rPr lang="en-US" sz="2400" b="1">
                  <a:cs typeface="Arial" charset="0"/>
                </a:rPr>
                <a:t>Wheat (tons)</a:t>
              </a:r>
            </a:p>
          </p:txBody>
        </p:sp>
        <p:grpSp>
          <p:nvGrpSpPr>
            <p:cNvPr id="3" name="Group 7"/>
            <p:cNvGrpSpPr>
              <a:grpSpLocks/>
            </p:cNvGrpSpPr>
            <p:nvPr/>
          </p:nvGrpSpPr>
          <p:grpSpPr bwMode="auto">
            <a:xfrm>
              <a:off x="559" y="1379"/>
              <a:ext cx="3521" cy="2574"/>
              <a:chOff x="559" y="1379"/>
              <a:chExt cx="3521" cy="2574"/>
            </a:xfrm>
          </p:grpSpPr>
          <p:grpSp>
            <p:nvGrpSpPr>
              <p:cNvPr id="4" name="Group 8"/>
              <p:cNvGrpSpPr>
                <a:grpSpLocks/>
              </p:cNvGrpSpPr>
              <p:nvPr/>
            </p:nvGrpSpPr>
            <p:grpSpPr bwMode="auto">
              <a:xfrm>
                <a:off x="1259" y="1379"/>
                <a:ext cx="2780" cy="2170"/>
                <a:chOff x="2416" y="1770"/>
                <a:chExt cx="610" cy="548"/>
              </a:xfrm>
            </p:grpSpPr>
            <p:sp>
              <p:nvSpPr>
                <p:cNvPr id="17445" name="Line 9"/>
                <p:cNvSpPr>
                  <a:spLocks noChangeShapeType="1"/>
                </p:cNvSpPr>
                <p:nvPr/>
              </p:nvSpPr>
              <p:spPr bwMode="auto">
                <a:xfrm>
                  <a:off x="2416" y="1770"/>
                  <a:ext cx="0" cy="548"/>
                </a:xfrm>
                <a:prstGeom prst="line">
                  <a:avLst/>
                </a:prstGeom>
                <a:noFill/>
                <a:ln w="9525">
                  <a:solidFill>
                    <a:schemeClr val="tx1"/>
                  </a:solidFill>
                  <a:round/>
                  <a:headEnd/>
                  <a:tailEnd/>
                </a:ln>
              </p:spPr>
              <p:txBody>
                <a:bodyPr/>
                <a:lstStyle/>
                <a:p>
                  <a:endParaRPr lang="en-US"/>
                </a:p>
              </p:txBody>
            </p:sp>
            <p:sp>
              <p:nvSpPr>
                <p:cNvPr id="17446" name="Line 10"/>
                <p:cNvSpPr>
                  <a:spLocks noChangeShapeType="1"/>
                </p:cNvSpPr>
                <p:nvPr/>
              </p:nvSpPr>
              <p:spPr bwMode="auto">
                <a:xfrm>
                  <a:off x="2416" y="2318"/>
                  <a:ext cx="610" cy="0"/>
                </a:xfrm>
                <a:prstGeom prst="line">
                  <a:avLst/>
                </a:prstGeom>
                <a:noFill/>
                <a:ln w="9525">
                  <a:solidFill>
                    <a:schemeClr val="tx1"/>
                  </a:solidFill>
                  <a:round/>
                  <a:headEnd/>
                  <a:tailEnd/>
                </a:ln>
              </p:spPr>
              <p:txBody>
                <a:bodyPr/>
                <a:lstStyle/>
                <a:p>
                  <a:endParaRPr lang="en-US"/>
                </a:p>
              </p:txBody>
            </p:sp>
          </p:grpSp>
          <p:grpSp>
            <p:nvGrpSpPr>
              <p:cNvPr id="5" name="Group 11"/>
              <p:cNvGrpSpPr>
                <a:grpSpLocks/>
              </p:cNvGrpSpPr>
              <p:nvPr/>
            </p:nvGrpSpPr>
            <p:grpSpPr bwMode="auto">
              <a:xfrm>
                <a:off x="559" y="1659"/>
                <a:ext cx="700" cy="288"/>
                <a:chOff x="559" y="1659"/>
                <a:chExt cx="700" cy="288"/>
              </a:xfrm>
            </p:grpSpPr>
            <p:sp>
              <p:nvSpPr>
                <p:cNvPr id="17443" name="Line 12"/>
                <p:cNvSpPr>
                  <a:spLocks noChangeShapeType="1"/>
                </p:cNvSpPr>
                <p:nvPr/>
              </p:nvSpPr>
              <p:spPr bwMode="auto">
                <a:xfrm flipH="1">
                  <a:off x="1153" y="1819"/>
                  <a:ext cx="106" cy="0"/>
                </a:xfrm>
                <a:prstGeom prst="line">
                  <a:avLst/>
                </a:prstGeom>
                <a:noFill/>
                <a:ln w="3175">
                  <a:solidFill>
                    <a:schemeClr val="tx1"/>
                  </a:solidFill>
                  <a:round/>
                  <a:headEnd/>
                  <a:tailEnd/>
                </a:ln>
              </p:spPr>
              <p:txBody>
                <a:bodyPr/>
                <a:lstStyle/>
                <a:p>
                  <a:endParaRPr lang="en-US"/>
                </a:p>
              </p:txBody>
            </p:sp>
            <p:sp>
              <p:nvSpPr>
                <p:cNvPr id="17444" name="Text Box 13"/>
                <p:cNvSpPr txBox="1">
                  <a:spLocks noChangeArrowheads="1"/>
                </p:cNvSpPr>
                <p:nvPr/>
              </p:nvSpPr>
              <p:spPr bwMode="auto">
                <a:xfrm>
                  <a:off x="559" y="1659"/>
                  <a:ext cx="607" cy="288"/>
                </a:xfrm>
                <a:prstGeom prst="rect">
                  <a:avLst/>
                </a:prstGeom>
                <a:noFill/>
                <a:ln w="9525">
                  <a:noFill/>
                  <a:miter lim="800000"/>
                  <a:headEnd/>
                  <a:tailEnd/>
                </a:ln>
              </p:spPr>
              <p:txBody>
                <a:bodyPr>
                  <a:spAutoFit/>
                </a:bodyPr>
                <a:lstStyle/>
                <a:p>
                  <a:pPr>
                    <a:spcBef>
                      <a:spcPct val="50000"/>
                    </a:spcBef>
                  </a:pPr>
                  <a:r>
                    <a:rPr lang="en-US" sz="2400">
                      <a:cs typeface="Arial" charset="0"/>
                    </a:rPr>
                    <a:t>2,000</a:t>
                  </a:r>
                </a:p>
              </p:txBody>
            </p:sp>
          </p:grpSp>
          <p:grpSp>
            <p:nvGrpSpPr>
              <p:cNvPr id="6" name="Group 14"/>
              <p:cNvGrpSpPr>
                <a:grpSpLocks/>
              </p:cNvGrpSpPr>
              <p:nvPr/>
            </p:nvGrpSpPr>
            <p:grpSpPr bwMode="auto">
              <a:xfrm>
                <a:off x="559" y="2528"/>
                <a:ext cx="700" cy="288"/>
                <a:chOff x="559" y="2528"/>
                <a:chExt cx="700" cy="288"/>
              </a:xfrm>
            </p:grpSpPr>
            <p:sp>
              <p:nvSpPr>
                <p:cNvPr id="17441" name="Line 15"/>
                <p:cNvSpPr>
                  <a:spLocks noChangeShapeType="1"/>
                </p:cNvSpPr>
                <p:nvPr/>
              </p:nvSpPr>
              <p:spPr bwMode="auto">
                <a:xfrm flipH="1">
                  <a:off x="1153" y="2688"/>
                  <a:ext cx="106" cy="0"/>
                </a:xfrm>
                <a:prstGeom prst="line">
                  <a:avLst/>
                </a:prstGeom>
                <a:noFill/>
                <a:ln w="3175">
                  <a:solidFill>
                    <a:schemeClr val="tx1"/>
                  </a:solidFill>
                  <a:round/>
                  <a:headEnd/>
                  <a:tailEnd/>
                </a:ln>
              </p:spPr>
              <p:txBody>
                <a:bodyPr/>
                <a:lstStyle/>
                <a:p>
                  <a:endParaRPr lang="en-US"/>
                </a:p>
              </p:txBody>
            </p:sp>
            <p:sp>
              <p:nvSpPr>
                <p:cNvPr id="17442" name="Text Box 16"/>
                <p:cNvSpPr txBox="1">
                  <a:spLocks noChangeArrowheads="1"/>
                </p:cNvSpPr>
                <p:nvPr/>
              </p:nvSpPr>
              <p:spPr bwMode="auto">
                <a:xfrm>
                  <a:off x="559" y="2528"/>
                  <a:ext cx="607" cy="288"/>
                </a:xfrm>
                <a:prstGeom prst="rect">
                  <a:avLst/>
                </a:prstGeom>
                <a:noFill/>
                <a:ln w="9525">
                  <a:noFill/>
                  <a:miter lim="800000"/>
                  <a:headEnd/>
                  <a:tailEnd/>
                </a:ln>
              </p:spPr>
              <p:txBody>
                <a:bodyPr>
                  <a:spAutoFit/>
                </a:bodyPr>
                <a:lstStyle/>
                <a:p>
                  <a:pPr>
                    <a:spcBef>
                      <a:spcPct val="50000"/>
                    </a:spcBef>
                  </a:pPr>
                  <a:r>
                    <a:rPr lang="en-US" sz="2400">
                      <a:cs typeface="Arial" charset="0"/>
                    </a:rPr>
                    <a:t>1,000</a:t>
                  </a:r>
                </a:p>
              </p:txBody>
            </p:sp>
          </p:grpSp>
          <p:grpSp>
            <p:nvGrpSpPr>
              <p:cNvPr id="7" name="Group 17"/>
              <p:cNvGrpSpPr>
                <a:grpSpLocks/>
              </p:cNvGrpSpPr>
              <p:nvPr/>
            </p:nvGrpSpPr>
            <p:grpSpPr bwMode="auto">
              <a:xfrm>
                <a:off x="2527" y="3549"/>
                <a:ext cx="743" cy="402"/>
                <a:chOff x="2527" y="3549"/>
                <a:chExt cx="743" cy="402"/>
              </a:xfrm>
            </p:grpSpPr>
            <p:sp>
              <p:nvSpPr>
                <p:cNvPr id="17439" name="Line 18"/>
                <p:cNvSpPr>
                  <a:spLocks noChangeShapeType="1"/>
                </p:cNvSpPr>
                <p:nvPr/>
              </p:nvSpPr>
              <p:spPr bwMode="auto">
                <a:xfrm flipV="1">
                  <a:off x="2892" y="3549"/>
                  <a:ext cx="0" cy="102"/>
                </a:xfrm>
                <a:prstGeom prst="line">
                  <a:avLst/>
                </a:prstGeom>
                <a:noFill/>
                <a:ln w="3175">
                  <a:solidFill>
                    <a:schemeClr val="tx1"/>
                  </a:solidFill>
                  <a:round/>
                  <a:headEnd/>
                  <a:tailEnd/>
                </a:ln>
              </p:spPr>
              <p:txBody>
                <a:bodyPr/>
                <a:lstStyle/>
                <a:p>
                  <a:endParaRPr lang="en-US"/>
                </a:p>
              </p:txBody>
            </p:sp>
            <p:sp>
              <p:nvSpPr>
                <p:cNvPr id="17440" name="Text Box 19"/>
                <p:cNvSpPr txBox="1">
                  <a:spLocks noChangeArrowheads="1"/>
                </p:cNvSpPr>
                <p:nvPr/>
              </p:nvSpPr>
              <p:spPr bwMode="auto">
                <a:xfrm>
                  <a:off x="2527" y="3663"/>
                  <a:ext cx="743" cy="288"/>
                </a:xfrm>
                <a:prstGeom prst="rect">
                  <a:avLst/>
                </a:prstGeom>
                <a:noFill/>
                <a:ln w="9525">
                  <a:noFill/>
                  <a:miter lim="800000"/>
                  <a:headEnd/>
                  <a:tailEnd/>
                </a:ln>
              </p:spPr>
              <p:txBody>
                <a:bodyPr>
                  <a:spAutoFit/>
                </a:bodyPr>
                <a:lstStyle/>
                <a:p>
                  <a:pPr algn="ctr">
                    <a:spcBef>
                      <a:spcPct val="50000"/>
                    </a:spcBef>
                  </a:pPr>
                  <a:r>
                    <a:rPr lang="en-US" sz="2400">
                      <a:cs typeface="Arial" charset="0"/>
                    </a:rPr>
                    <a:t>200</a:t>
                  </a:r>
                </a:p>
              </p:txBody>
            </p:sp>
          </p:grpSp>
          <p:sp>
            <p:nvSpPr>
              <p:cNvPr id="17432" name="Text Box 20"/>
              <p:cNvSpPr txBox="1">
                <a:spLocks noChangeArrowheads="1"/>
              </p:cNvSpPr>
              <p:nvPr/>
            </p:nvSpPr>
            <p:spPr bwMode="auto">
              <a:xfrm>
                <a:off x="863" y="3489"/>
                <a:ext cx="427" cy="287"/>
              </a:xfrm>
              <a:prstGeom prst="rect">
                <a:avLst/>
              </a:prstGeom>
              <a:noFill/>
              <a:ln w="9525">
                <a:noFill/>
                <a:miter lim="800000"/>
                <a:headEnd/>
                <a:tailEnd/>
              </a:ln>
            </p:spPr>
            <p:txBody>
              <a:bodyPr>
                <a:spAutoFit/>
              </a:bodyPr>
              <a:lstStyle/>
              <a:p>
                <a:pPr algn="ctr">
                  <a:spcBef>
                    <a:spcPct val="50000"/>
                  </a:spcBef>
                </a:pPr>
                <a:r>
                  <a:rPr lang="en-US" sz="2400">
                    <a:cs typeface="Arial" charset="0"/>
                  </a:rPr>
                  <a:t>0</a:t>
                </a:r>
              </a:p>
            </p:txBody>
          </p:sp>
          <p:grpSp>
            <p:nvGrpSpPr>
              <p:cNvPr id="8" name="Group 21"/>
              <p:cNvGrpSpPr>
                <a:grpSpLocks/>
              </p:cNvGrpSpPr>
              <p:nvPr/>
            </p:nvGrpSpPr>
            <p:grpSpPr bwMode="auto">
              <a:xfrm>
                <a:off x="1702" y="3546"/>
                <a:ext cx="743" cy="405"/>
                <a:chOff x="1702" y="3546"/>
                <a:chExt cx="743" cy="405"/>
              </a:xfrm>
            </p:grpSpPr>
            <p:sp>
              <p:nvSpPr>
                <p:cNvPr id="17437" name="Text Box 22"/>
                <p:cNvSpPr txBox="1">
                  <a:spLocks noChangeArrowheads="1"/>
                </p:cNvSpPr>
                <p:nvPr/>
              </p:nvSpPr>
              <p:spPr bwMode="auto">
                <a:xfrm>
                  <a:off x="1702" y="3663"/>
                  <a:ext cx="743" cy="288"/>
                </a:xfrm>
                <a:prstGeom prst="rect">
                  <a:avLst/>
                </a:prstGeom>
                <a:noFill/>
                <a:ln w="9525">
                  <a:noFill/>
                  <a:miter lim="800000"/>
                  <a:headEnd/>
                  <a:tailEnd/>
                </a:ln>
              </p:spPr>
              <p:txBody>
                <a:bodyPr>
                  <a:spAutoFit/>
                </a:bodyPr>
                <a:lstStyle/>
                <a:p>
                  <a:pPr algn="ctr">
                    <a:spcBef>
                      <a:spcPct val="50000"/>
                    </a:spcBef>
                  </a:pPr>
                  <a:r>
                    <a:rPr lang="en-US" sz="2400">
                      <a:cs typeface="Arial" charset="0"/>
                    </a:rPr>
                    <a:t>100</a:t>
                  </a:r>
                </a:p>
              </p:txBody>
            </p:sp>
            <p:sp>
              <p:nvSpPr>
                <p:cNvPr id="17438" name="Line 23"/>
                <p:cNvSpPr>
                  <a:spLocks noChangeShapeType="1"/>
                </p:cNvSpPr>
                <p:nvPr/>
              </p:nvSpPr>
              <p:spPr bwMode="auto">
                <a:xfrm flipV="1">
                  <a:off x="2067" y="3546"/>
                  <a:ext cx="0" cy="102"/>
                </a:xfrm>
                <a:prstGeom prst="line">
                  <a:avLst/>
                </a:prstGeom>
                <a:noFill/>
                <a:ln w="3175">
                  <a:solidFill>
                    <a:schemeClr val="tx1"/>
                  </a:solidFill>
                  <a:round/>
                  <a:headEnd/>
                  <a:tailEnd/>
                </a:ln>
              </p:spPr>
              <p:txBody>
                <a:bodyPr/>
                <a:lstStyle/>
                <a:p>
                  <a:endParaRPr lang="en-US"/>
                </a:p>
              </p:txBody>
            </p:sp>
          </p:grpSp>
          <p:grpSp>
            <p:nvGrpSpPr>
              <p:cNvPr id="9" name="Group 24"/>
              <p:cNvGrpSpPr>
                <a:grpSpLocks/>
              </p:cNvGrpSpPr>
              <p:nvPr/>
            </p:nvGrpSpPr>
            <p:grpSpPr bwMode="auto">
              <a:xfrm>
                <a:off x="3336" y="3546"/>
                <a:ext cx="744" cy="407"/>
                <a:chOff x="3336" y="3546"/>
                <a:chExt cx="744" cy="407"/>
              </a:xfrm>
            </p:grpSpPr>
            <p:sp>
              <p:nvSpPr>
                <p:cNvPr id="17435" name="Text Box 25"/>
                <p:cNvSpPr txBox="1">
                  <a:spLocks noChangeArrowheads="1"/>
                </p:cNvSpPr>
                <p:nvPr/>
              </p:nvSpPr>
              <p:spPr bwMode="auto">
                <a:xfrm>
                  <a:off x="3336" y="3665"/>
                  <a:ext cx="744" cy="288"/>
                </a:xfrm>
                <a:prstGeom prst="rect">
                  <a:avLst/>
                </a:prstGeom>
                <a:noFill/>
                <a:ln w="9525">
                  <a:noFill/>
                  <a:miter lim="800000"/>
                  <a:headEnd/>
                  <a:tailEnd/>
                </a:ln>
              </p:spPr>
              <p:txBody>
                <a:bodyPr>
                  <a:spAutoFit/>
                </a:bodyPr>
                <a:lstStyle/>
                <a:p>
                  <a:pPr algn="ctr">
                    <a:spcBef>
                      <a:spcPct val="50000"/>
                    </a:spcBef>
                  </a:pPr>
                  <a:r>
                    <a:rPr lang="en-US" sz="2400">
                      <a:cs typeface="Arial" charset="0"/>
                    </a:rPr>
                    <a:t>300</a:t>
                  </a:r>
                </a:p>
              </p:txBody>
            </p:sp>
            <p:sp>
              <p:nvSpPr>
                <p:cNvPr id="17436" name="Line 26"/>
                <p:cNvSpPr>
                  <a:spLocks noChangeShapeType="1"/>
                </p:cNvSpPr>
                <p:nvPr/>
              </p:nvSpPr>
              <p:spPr bwMode="auto">
                <a:xfrm flipV="1">
                  <a:off x="3702" y="3546"/>
                  <a:ext cx="0" cy="102"/>
                </a:xfrm>
                <a:prstGeom prst="line">
                  <a:avLst/>
                </a:prstGeom>
                <a:noFill/>
                <a:ln w="3175">
                  <a:solidFill>
                    <a:schemeClr val="tx1"/>
                  </a:solidFill>
                  <a:round/>
                  <a:headEnd/>
                  <a:tailEnd/>
                </a:ln>
              </p:spPr>
              <p:txBody>
                <a:bodyPr/>
                <a:lstStyle/>
                <a:p>
                  <a:endParaRPr lang="en-US"/>
                </a:p>
              </p:txBody>
            </p:sp>
          </p:grpSp>
        </p:grpSp>
      </p:grpSp>
      <p:sp>
        <p:nvSpPr>
          <p:cNvPr id="17415" name="Line 27"/>
          <p:cNvSpPr>
            <a:spLocks noChangeShapeType="1"/>
          </p:cNvSpPr>
          <p:nvPr/>
        </p:nvSpPr>
        <p:spPr bwMode="auto">
          <a:xfrm>
            <a:off x="1390650" y="3894138"/>
            <a:ext cx="3222625" cy="1754187"/>
          </a:xfrm>
          <a:prstGeom prst="line">
            <a:avLst/>
          </a:prstGeom>
          <a:noFill/>
          <a:ln w="50800">
            <a:solidFill>
              <a:srgbClr val="0033CC"/>
            </a:solidFill>
            <a:round/>
            <a:headEnd/>
            <a:tailEnd/>
          </a:ln>
        </p:spPr>
        <p:txBody>
          <a:bodyPr/>
          <a:lstStyle/>
          <a:p>
            <a:endParaRPr lang="en-US"/>
          </a:p>
        </p:txBody>
      </p:sp>
      <p:sp>
        <p:nvSpPr>
          <p:cNvPr id="17416" name="Oval 28"/>
          <p:cNvSpPr>
            <a:spLocks noChangeArrowheads="1"/>
          </p:cNvSpPr>
          <p:nvPr/>
        </p:nvSpPr>
        <p:spPr bwMode="auto">
          <a:xfrm>
            <a:off x="1319213" y="3830638"/>
            <a:ext cx="141287" cy="138112"/>
          </a:xfrm>
          <a:prstGeom prst="ellipse">
            <a:avLst/>
          </a:prstGeom>
          <a:solidFill>
            <a:srgbClr val="0033CC"/>
          </a:solidFill>
          <a:ln w="9525">
            <a:noFill/>
            <a:round/>
            <a:headEnd/>
            <a:tailEnd/>
          </a:ln>
        </p:spPr>
        <p:txBody>
          <a:bodyPr wrap="none" anchor="ctr"/>
          <a:lstStyle/>
          <a:p>
            <a:endParaRPr lang="en-US">
              <a:cs typeface="Arial" charset="0"/>
            </a:endParaRPr>
          </a:p>
        </p:txBody>
      </p:sp>
      <p:sp>
        <p:nvSpPr>
          <p:cNvPr id="17417" name="Oval 29"/>
          <p:cNvSpPr>
            <a:spLocks noChangeArrowheads="1"/>
          </p:cNvSpPr>
          <p:nvPr/>
        </p:nvSpPr>
        <p:spPr bwMode="auto">
          <a:xfrm>
            <a:off x="4505325" y="5576888"/>
            <a:ext cx="141288" cy="138112"/>
          </a:xfrm>
          <a:prstGeom prst="ellipse">
            <a:avLst/>
          </a:prstGeom>
          <a:solidFill>
            <a:srgbClr val="0033CC"/>
          </a:solidFill>
          <a:ln w="9525">
            <a:noFill/>
            <a:round/>
            <a:headEnd/>
            <a:tailEnd/>
          </a:ln>
        </p:spPr>
        <p:txBody>
          <a:bodyPr wrap="none" anchor="ctr"/>
          <a:lstStyle/>
          <a:p>
            <a:endParaRPr lang="en-US">
              <a:cs typeface="Arial" charset="0"/>
            </a:endParaRPr>
          </a:p>
        </p:txBody>
      </p:sp>
      <p:grpSp>
        <p:nvGrpSpPr>
          <p:cNvPr id="10" name="Group 30"/>
          <p:cNvGrpSpPr>
            <a:grpSpLocks/>
          </p:cNvGrpSpPr>
          <p:nvPr/>
        </p:nvGrpSpPr>
        <p:grpSpPr bwMode="auto">
          <a:xfrm>
            <a:off x="1398588" y="4691063"/>
            <a:ext cx="1636712" cy="957262"/>
            <a:chOff x="881" y="2955"/>
            <a:chExt cx="1031" cy="603"/>
          </a:xfrm>
        </p:grpSpPr>
        <p:grpSp>
          <p:nvGrpSpPr>
            <p:cNvPr id="11" name="Group 31"/>
            <p:cNvGrpSpPr>
              <a:grpSpLocks/>
            </p:cNvGrpSpPr>
            <p:nvPr/>
          </p:nvGrpSpPr>
          <p:grpSpPr bwMode="auto">
            <a:xfrm>
              <a:off x="881" y="3002"/>
              <a:ext cx="988" cy="556"/>
              <a:chOff x="357" y="2450"/>
              <a:chExt cx="795" cy="646"/>
            </a:xfrm>
          </p:grpSpPr>
          <p:sp>
            <p:nvSpPr>
              <p:cNvPr id="17423" name="Line 32"/>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17424" name="Line 33"/>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sp>
          <p:nvSpPr>
            <p:cNvPr id="17422" name="Oval 34"/>
            <p:cNvSpPr>
              <a:spLocks noChangeArrowheads="1"/>
            </p:cNvSpPr>
            <p:nvPr/>
          </p:nvSpPr>
          <p:spPr bwMode="auto">
            <a:xfrm>
              <a:off x="1823" y="2955"/>
              <a:ext cx="89" cy="87"/>
            </a:xfrm>
            <a:prstGeom prst="ellipse">
              <a:avLst/>
            </a:prstGeom>
            <a:solidFill>
              <a:srgbClr val="FF0000"/>
            </a:solidFill>
            <a:ln w="9525">
              <a:noFill/>
              <a:round/>
              <a:headEnd/>
              <a:tailEnd/>
            </a:ln>
          </p:spPr>
          <p:txBody>
            <a:bodyPr wrap="none" anchor="ctr"/>
            <a:lstStyle/>
            <a:p>
              <a:endParaRPr lang="en-US">
                <a:cs typeface="Arial" charset="0"/>
              </a:endParaRPr>
            </a:p>
          </p:txBody>
        </p:sp>
      </p:grpSp>
      <p:sp>
        <p:nvSpPr>
          <p:cNvPr id="77859" name="Text Box 35"/>
          <p:cNvSpPr txBox="1">
            <a:spLocks noChangeArrowheads="1"/>
          </p:cNvSpPr>
          <p:nvPr/>
        </p:nvSpPr>
        <p:spPr bwMode="auto">
          <a:xfrm>
            <a:off x="2479675" y="1865313"/>
            <a:ext cx="6049963" cy="927100"/>
          </a:xfrm>
          <a:prstGeom prst="rect">
            <a:avLst/>
          </a:prstGeom>
          <a:noFill/>
          <a:ln w="9525">
            <a:noFill/>
            <a:miter lim="800000"/>
            <a:headEnd/>
            <a:tailEnd/>
          </a:ln>
        </p:spPr>
        <p:txBody>
          <a:bodyPr>
            <a:spAutoFit/>
          </a:bodyPr>
          <a:lstStyle/>
          <a:p>
            <a:pPr marL="569913" indent="-569913">
              <a:lnSpc>
                <a:spcPct val="105000"/>
              </a:lnSpc>
              <a:spcBef>
                <a:spcPct val="50000"/>
              </a:spcBef>
            </a:pPr>
            <a:r>
              <a:rPr lang="en-US" sz="2600">
                <a:cs typeface="Arial" charset="0"/>
              </a:rPr>
              <a:t>Suppose Japan uses half its labor to produce each good. </a:t>
            </a:r>
          </a:p>
        </p:txBody>
      </p:sp>
      <p:sp>
        <p:nvSpPr>
          <p:cNvPr id="77860" name="Text Box 36"/>
          <p:cNvSpPr txBox="1">
            <a:spLocks noChangeArrowheads="1"/>
          </p:cNvSpPr>
          <p:nvPr/>
        </p:nvSpPr>
        <p:spPr bwMode="auto">
          <a:xfrm>
            <a:off x="3492500" y="2752725"/>
            <a:ext cx="5453063" cy="1344613"/>
          </a:xfrm>
          <a:prstGeom prst="rect">
            <a:avLst/>
          </a:prstGeom>
          <a:noFill/>
          <a:ln w="9525">
            <a:noFill/>
            <a:miter lim="800000"/>
            <a:headEnd/>
            <a:tailEnd/>
          </a:ln>
        </p:spPr>
        <p:txBody>
          <a:bodyPr>
            <a:spAutoFit/>
          </a:bodyPr>
          <a:lstStyle/>
          <a:p>
            <a:pPr>
              <a:lnSpc>
                <a:spcPct val="105000"/>
              </a:lnSpc>
              <a:tabLst>
                <a:tab pos="569913" algn="l"/>
                <a:tab pos="1200150" algn="l"/>
              </a:tabLst>
            </a:pPr>
            <a:r>
              <a:rPr lang="en-US" sz="2600">
                <a:cs typeface="Arial" charset="0"/>
              </a:rPr>
              <a:t>Then it will produce and consume</a:t>
            </a:r>
          </a:p>
          <a:p>
            <a:pPr>
              <a:lnSpc>
                <a:spcPct val="105000"/>
              </a:lnSpc>
              <a:tabLst>
                <a:tab pos="569913" algn="l"/>
                <a:tab pos="1200150" algn="l"/>
              </a:tabLst>
            </a:pPr>
            <a:r>
              <a:rPr lang="en-US" sz="2600">
                <a:cs typeface="Arial" charset="0"/>
              </a:rPr>
              <a:t>	120 computers and</a:t>
            </a:r>
          </a:p>
          <a:p>
            <a:pPr>
              <a:lnSpc>
                <a:spcPct val="105000"/>
              </a:lnSpc>
              <a:tabLst>
                <a:tab pos="569913" algn="l"/>
                <a:tab pos="1200150" algn="l"/>
              </a:tabLst>
            </a:pPr>
            <a:r>
              <a:rPr lang="en-US" sz="2600">
                <a:cs typeface="Arial" charset="0"/>
              </a:rPr>
              <a:t>		600 tons of wheat.</a:t>
            </a:r>
          </a:p>
        </p:txBody>
      </p:sp>
      <p:sp>
        <p:nvSpPr>
          <p:cNvPr id="37" name="TextBox 36"/>
          <p:cNvSpPr txBox="1"/>
          <p:nvPr/>
        </p:nvSpPr>
        <p:spPr>
          <a:xfrm>
            <a:off x="-10633" y="6500422"/>
            <a:ext cx="5649433" cy="338554"/>
          </a:xfrm>
          <a:prstGeom prst="rect">
            <a:avLst/>
          </a:prstGeom>
          <a:noFill/>
        </p:spPr>
        <p:txBody>
          <a:bodyPr wrap="square" rtlCol="0">
            <a:spAutoFit/>
          </a:bodyPr>
          <a:lstStyle/>
          <a:p>
            <a:r>
              <a:rPr lang="en-US" sz="800" b="0" i="1" dirty="0" smtClean="0">
                <a:solidFill>
                  <a:srgbClr val="777777"/>
                </a:solidFill>
                <a:latin typeface="Times New Roman" pitchFamily="18" charset="0"/>
                <a:cs typeface="Times New Roman" pitchFamily="18" charset="0"/>
              </a:rPr>
              <a:t>© 2012 </a:t>
            </a:r>
            <a:r>
              <a:rPr lang="en-US" sz="800" b="0" i="1" dirty="0" err="1" smtClean="0">
                <a:solidFill>
                  <a:srgbClr val="777777"/>
                </a:solidFill>
                <a:latin typeface="Times New Roman" pitchFamily="18" charset="0"/>
                <a:cs typeface="Times New Roman" pitchFamily="18" charset="0"/>
              </a:rPr>
              <a:t>Cengage</a:t>
            </a:r>
            <a:r>
              <a:rPr lang="en-US" sz="800" b="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b="0" i="1" dirty="0">
              <a:solidFill>
                <a:srgbClr val="777777"/>
              </a:solidFill>
              <a:latin typeface="Times New Roman" pitchFamily="18" charset="0"/>
              <a:ea typeface="Verdana" pitchFamily="34" charset="0"/>
              <a:cs typeface="Times New Roman" pitchFamily="18" charset="0"/>
            </a:endParaRPr>
          </a:p>
        </p:txBody>
      </p:sp>
      <p:sp>
        <p:nvSpPr>
          <p:cNvPr id="38" name="TextBox 37"/>
          <p:cNvSpPr txBox="1"/>
          <p:nvPr/>
        </p:nvSpPr>
        <p:spPr>
          <a:xfrm>
            <a:off x="7543800" y="6324600"/>
            <a:ext cx="1143000" cy="353943"/>
          </a:xfrm>
          <a:prstGeom prst="rect">
            <a:avLst/>
          </a:prstGeom>
          <a:noFill/>
        </p:spPr>
        <p:txBody>
          <a:bodyPr wrap="square" rtlCol="0">
            <a:spAutoFit/>
          </a:bodyPr>
          <a:lstStyle/>
          <a:p>
            <a:pPr algn="r"/>
            <a:fld id="{756EF793-6576-47D7-8D74-034072F16359}" type="slidenum">
              <a:rPr lang="en-US" sz="1700" i="0" smtClean="0">
                <a:solidFill>
                  <a:srgbClr val="B2B2B2"/>
                </a:solidFill>
                <a:latin typeface="Times New Roman" pitchFamily="18" charset="0"/>
                <a:ea typeface="Verdana" pitchFamily="34" charset="0"/>
                <a:cs typeface="Times New Roman" pitchFamily="18" charset="0"/>
              </a:rPr>
              <a:pPr algn="r"/>
              <a:t>10</a:t>
            </a:fld>
            <a:endParaRPr lang="en-US" sz="1700" i="0" dirty="0">
              <a:solidFill>
                <a:srgbClr val="B2B2B2"/>
              </a:solidFill>
              <a:latin typeface="Times New Roman" pitchFamily="18" charset="0"/>
              <a:ea typeface="Verdana" pitchFamily="34" charset="0"/>
              <a:cs typeface="Times New Roman" pitchFamily="18" charset="0"/>
            </a:endParaRPr>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7859"/>
                                        </p:tgtEl>
                                        <p:attrNameLst>
                                          <p:attrName>style.visibility</p:attrName>
                                        </p:attrNameLst>
                                      </p:cBhvr>
                                      <p:to>
                                        <p:strVal val="visible"/>
                                      </p:to>
                                    </p:set>
                                    <p:animEffect transition="in" filter="wipe(left)">
                                      <p:cBhvr>
                                        <p:cTn id="7" dur="500"/>
                                        <p:tgtEl>
                                          <p:spTgt spid="7785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7860"/>
                                        </p:tgtEl>
                                        <p:attrNameLst>
                                          <p:attrName>style.visibility</p:attrName>
                                        </p:attrNameLst>
                                      </p:cBhvr>
                                      <p:to>
                                        <p:strVal val="visible"/>
                                      </p:to>
                                    </p:set>
                                    <p:animEffect transition="in" filter="wipe(left)">
                                      <p:cBhvr>
                                        <p:cTn id="12" dur="500"/>
                                        <p:tgtEl>
                                          <p:spTgt spid="77860"/>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strips(upRight)">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59" grpId="0"/>
      <p:bldP spid="77860"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p:txBody>
          <a:bodyPr>
            <a:normAutofit fontScale="90000"/>
          </a:bodyPr>
          <a:lstStyle/>
          <a:p>
            <a:pPr eaLnBrk="1" hangingPunct="1"/>
            <a:r>
              <a:rPr lang="en-US" sz="3600" smtClean="0"/>
              <a:t>Consumption With and Without Trade</a:t>
            </a:r>
          </a:p>
        </p:txBody>
      </p:sp>
      <p:sp>
        <p:nvSpPr>
          <p:cNvPr id="18437" name="Rectangle 3"/>
          <p:cNvSpPr>
            <a:spLocks noGrp="1" noChangeArrowheads="1"/>
          </p:cNvSpPr>
          <p:nvPr>
            <p:ph idx="1"/>
          </p:nvPr>
        </p:nvSpPr>
        <p:spPr/>
        <p:txBody>
          <a:bodyPr/>
          <a:lstStyle/>
          <a:p>
            <a:pPr eaLnBrk="1" hangingPunct="1"/>
            <a:r>
              <a:rPr lang="en-US" sz="2700" smtClean="0"/>
              <a:t>Without trade, </a:t>
            </a:r>
          </a:p>
          <a:p>
            <a:pPr lvl="1" eaLnBrk="1" hangingPunct="1">
              <a:buClr>
                <a:srgbClr val="996633"/>
              </a:buClr>
            </a:pPr>
            <a:r>
              <a:rPr lang="en-US" smtClean="0"/>
              <a:t>U.S. consumers get 250 computers </a:t>
            </a:r>
            <a:br>
              <a:rPr lang="en-US" smtClean="0"/>
            </a:br>
            <a:r>
              <a:rPr lang="en-US" smtClean="0"/>
              <a:t>and 2500 tons wheat.</a:t>
            </a:r>
          </a:p>
          <a:p>
            <a:pPr lvl="1" eaLnBrk="1" hangingPunct="1">
              <a:buClr>
                <a:srgbClr val="996633"/>
              </a:buClr>
            </a:pPr>
            <a:r>
              <a:rPr lang="en-US" smtClean="0"/>
              <a:t>Japanese consumers get 120 computers</a:t>
            </a:r>
            <a:br>
              <a:rPr lang="en-US" smtClean="0"/>
            </a:br>
            <a:r>
              <a:rPr lang="en-US" smtClean="0"/>
              <a:t>and 600 tons wheat.</a:t>
            </a:r>
          </a:p>
          <a:p>
            <a:pPr eaLnBrk="1" hangingPunct="1"/>
            <a:r>
              <a:rPr lang="en-US" sz="2700" smtClean="0"/>
              <a:t>We will compare consumption without trade to consumption with trade. </a:t>
            </a:r>
          </a:p>
          <a:p>
            <a:pPr eaLnBrk="1" hangingPunct="1"/>
            <a:r>
              <a:rPr lang="en-US" sz="2700" smtClean="0"/>
              <a:t>First, we need to see how much of each good is produced and traded by the two countries.  </a:t>
            </a:r>
          </a:p>
        </p:txBody>
      </p:sp>
      <p:sp>
        <p:nvSpPr>
          <p:cNvPr id="18438"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437">
                                            <p:txEl>
                                              <p:pRg st="0" end="0"/>
                                            </p:txEl>
                                          </p:spTgt>
                                        </p:tgtEl>
                                        <p:attrNameLst>
                                          <p:attrName>style.visibility</p:attrName>
                                        </p:attrNameLst>
                                      </p:cBhvr>
                                      <p:to>
                                        <p:strVal val="visible"/>
                                      </p:to>
                                    </p:set>
                                    <p:animEffect transition="in" filter="wipe(left)">
                                      <p:cBhvr>
                                        <p:cTn id="7" dur="500"/>
                                        <p:tgtEl>
                                          <p:spTgt spid="184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437">
                                            <p:txEl>
                                              <p:pRg st="1" end="1"/>
                                            </p:txEl>
                                          </p:spTgt>
                                        </p:tgtEl>
                                        <p:attrNameLst>
                                          <p:attrName>style.visibility</p:attrName>
                                        </p:attrNameLst>
                                      </p:cBhvr>
                                      <p:to>
                                        <p:strVal val="visible"/>
                                      </p:to>
                                    </p:set>
                                    <p:animEffect transition="in" filter="wipe(left)">
                                      <p:cBhvr>
                                        <p:cTn id="12" dur="500"/>
                                        <p:tgtEl>
                                          <p:spTgt spid="1843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437">
                                            <p:txEl>
                                              <p:pRg st="2" end="2"/>
                                            </p:txEl>
                                          </p:spTgt>
                                        </p:tgtEl>
                                        <p:attrNameLst>
                                          <p:attrName>style.visibility</p:attrName>
                                        </p:attrNameLst>
                                      </p:cBhvr>
                                      <p:to>
                                        <p:strVal val="visible"/>
                                      </p:to>
                                    </p:set>
                                    <p:animEffect transition="in" filter="wipe(left)">
                                      <p:cBhvr>
                                        <p:cTn id="17" dur="500"/>
                                        <p:tgtEl>
                                          <p:spTgt spid="1843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437">
                                            <p:txEl>
                                              <p:pRg st="3" end="3"/>
                                            </p:txEl>
                                          </p:spTgt>
                                        </p:tgtEl>
                                        <p:attrNameLst>
                                          <p:attrName>style.visibility</p:attrName>
                                        </p:attrNameLst>
                                      </p:cBhvr>
                                      <p:to>
                                        <p:strVal val="visible"/>
                                      </p:to>
                                    </p:set>
                                    <p:animEffect transition="in" filter="wipe(left)">
                                      <p:cBhvr>
                                        <p:cTn id="22" dur="500"/>
                                        <p:tgtEl>
                                          <p:spTgt spid="1843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8437">
                                            <p:txEl>
                                              <p:pRg st="4" end="4"/>
                                            </p:txEl>
                                          </p:spTgt>
                                        </p:tgtEl>
                                        <p:attrNameLst>
                                          <p:attrName>style.visibility</p:attrName>
                                        </p:attrNameLst>
                                      </p:cBhvr>
                                      <p:to>
                                        <p:strVal val="visible"/>
                                      </p:to>
                                    </p:set>
                                    <p:animEffect transition="in" filter="wipe(left)">
                                      <p:cBhvr>
                                        <p:cTn id="27" dur="500"/>
                                        <p:tgtEl>
                                          <p:spTgt spid="1843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build="p" bldLvl="4"/>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FFF4D5"/>
        </a:solidFill>
        <a:effectLst/>
      </p:bgPr>
    </p:bg>
    <p:spTree>
      <p:nvGrpSpPr>
        <p:cNvPr id="1" name=""/>
        <p:cNvGrpSpPr/>
        <p:nvPr/>
      </p:nvGrpSpPr>
      <p:grpSpPr>
        <a:xfrm>
          <a:off x="0" y="0"/>
          <a:ext cx="0" cy="0"/>
          <a:chOff x="0" y="0"/>
          <a:chExt cx="0" cy="0"/>
        </a:xfrm>
      </p:grpSpPr>
      <p:sp>
        <p:nvSpPr>
          <p:cNvPr id="33794" name="Rectangle 8"/>
          <p:cNvSpPr>
            <a:spLocks noChangeArrowheads="1"/>
          </p:cNvSpPr>
          <p:nvPr/>
        </p:nvSpPr>
        <p:spPr bwMode="auto">
          <a:xfrm>
            <a:off x="0" y="0"/>
            <a:ext cx="304800" cy="6858000"/>
          </a:xfrm>
          <a:prstGeom prst="rect">
            <a:avLst/>
          </a:prstGeom>
          <a:solidFill>
            <a:srgbClr val="D6B128"/>
          </a:solidFill>
          <a:ln w="9525">
            <a:noFill/>
            <a:miter lim="800000"/>
            <a:headEnd/>
            <a:tailEnd/>
          </a:ln>
        </p:spPr>
        <p:txBody>
          <a:bodyPr wrap="none" anchor="ctr"/>
          <a:lstStyle/>
          <a:p>
            <a:pPr fontAlgn="base">
              <a:spcBef>
                <a:spcPct val="0"/>
              </a:spcBef>
              <a:spcAft>
                <a:spcPct val="0"/>
              </a:spcAft>
            </a:pPr>
            <a:endParaRPr lang="en-US" smtClean="0">
              <a:solidFill>
                <a:srgbClr val="000000"/>
              </a:solidFill>
              <a:cs typeface="Arial" charset="0"/>
            </a:endParaRPr>
          </a:p>
        </p:txBody>
      </p:sp>
      <p:sp>
        <p:nvSpPr>
          <p:cNvPr id="73732" name="Rectangle 4"/>
          <p:cNvSpPr>
            <a:spLocks noGrp="1" noChangeArrowheads="1"/>
          </p:cNvSpPr>
          <p:nvPr>
            <p:ph type="title"/>
          </p:nvPr>
        </p:nvSpPr>
        <p:spPr>
          <a:xfrm>
            <a:off x="533400" y="152400"/>
            <a:ext cx="8208963" cy="954088"/>
          </a:xfrm>
        </p:spPr>
        <p:txBody>
          <a:bodyPr>
            <a:normAutofit fontScale="90000"/>
          </a:bodyPr>
          <a:lstStyle/>
          <a:p>
            <a:pPr algn="l" eaLnBrk="1" hangingPunct="1">
              <a:defRPr/>
            </a:pPr>
            <a:r>
              <a:rPr lang="en-US" sz="2400" b="0" spc="400" dirty="0" smtClean="0">
                <a:solidFill>
                  <a:srgbClr val="996633"/>
                </a:solidFill>
                <a:effectLst>
                  <a:outerShdw blurRad="38100" dist="38100" dir="2700000" algn="tl">
                    <a:srgbClr val="C0C0C0"/>
                  </a:outerShdw>
                </a:effectLst>
                <a:latin typeface="Tahoma" pitchFamily="34" charset="0"/>
                <a:cs typeface="Arial" charset="0"/>
              </a:rPr>
              <a:t>ACTIVE LEARNING</a:t>
            </a:r>
            <a:r>
              <a:rPr lang="en-US" sz="2400" b="0" dirty="0" smtClean="0">
                <a:solidFill>
                  <a:srgbClr val="996633"/>
                </a:solidFill>
                <a:effectLst>
                  <a:outerShdw blurRad="38100" dist="38100" dir="2700000" algn="tl">
                    <a:srgbClr val="C0C0C0"/>
                  </a:outerShdw>
                </a:effectLst>
                <a:latin typeface="Tahoma" pitchFamily="34" charset="0"/>
                <a:cs typeface="Arial" charset="0"/>
              </a:rPr>
              <a:t>   </a:t>
            </a:r>
            <a:r>
              <a:rPr lang="en-US" sz="7100" baseline="-10000" dirty="0" smtClean="0">
                <a:solidFill>
                  <a:srgbClr val="C00000"/>
                </a:solidFill>
                <a:latin typeface="Century" pitchFamily="18" charset="0"/>
                <a:cs typeface="Times New Roman" pitchFamily="18" charset="0"/>
              </a:rPr>
              <a:t>2</a:t>
            </a:r>
            <a:r>
              <a:rPr lang="en-US" sz="2400" b="0" dirty="0" smtClean="0">
                <a:solidFill>
                  <a:srgbClr val="996633"/>
                </a:solidFill>
                <a:effectLst>
                  <a:outerShdw blurRad="38100" dist="38100" dir="2700000" algn="tl">
                    <a:srgbClr val="C0C0C0"/>
                  </a:outerShdw>
                </a:effectLst>
                <a:latin typeface="Tahoma" pitchFamily="34" charset="0"/>
                <a:cs typeface="Arial" charset="0"/>
              </a:rPr>
              <a:t>   </a:t>
            </a:r>
            <a:br>
              <a:rPr lang="en-US" sz="2400" b="0" dirty="0" smtClean="0">
                <a:solidFill>
                  <a:srgbClr val="996633"/>
                </a:solidFill>
                <a:effectLst>
                  <a:outerShdw blurRad="38100" dist="38100" dir="2700000" algn="tl">
                    <a:srgbClr val="C0C0C0"/>
                  </a:outerShdw>
                </a:effectLst>
                <a:latin typeface="Tahoma" pitchFamily="34" charset="0"/>
                <a:cs typeface="Arial" charset="0"/>
              </a:rPr>
            </a:br>
            <a:r>
              <a:rPr lang="en-US" sz="3600" dirty="0" smtClean="0">
                <a:solidFill>
                  <a:srgbClr val="CC9900"/>
                </a:solidFill>
                <a:effectLst>
                  <a:outerShdw blurRad="38100" dist="38100" dir="2700000" algn="tl">
                    <a:srgbClr val="C0C0C0"/>
                  </a:outerShdw>
                </a:effectLst>
                <a:cs typeface="Arial" charset="0"/>
              </a:rPr>
              <a:t>Production under trade</a:t>
            </a:r>
          </a:p>
        </p:txBody>
      </p:sp>
      <p:sp>
        <p:nvSpPr>
          <p:cNvPr id="36" name="Content Placeholder 2"/>
          <p:cNvSpPr>
            <a:spLocks noGrp="1"/>
          </p:cNvSpPr>
          <p:nvPr>
            <p:ph idx="1"/>
          </p:nvPr>
        </p:nvSpPr>
        <p:spPr>
          <a:xfrm>
            <a:off x="457200" y="1447800"/>
            <a:ext cx="8229600" cy="4876800"/>
          </a:xfrm>
        </p:spPr>
        <p:txBody>
          <a:bodyPr>
            <a:normAutofit/>
          </a:bodyPr>
          <a:lstStyle/>
          <a:p>
            <a:pPr marL="463550" indent="-463550">
              <a:buSzPct val="115000"/>
              <a:buNone/>
            </a:pPr>
            <a:r>
              <a:rPr lang="en-US" sz="2600" b="1" dirty="0" smtClean="0">
                <a:solidFill>
                  <a:srgbClr val="AE1237"/>
                </a:solidFill>
              </a:rPr>
              <a:t>1.	</a:t>
            </a:r>
            <a:r>
              <a:rPr lang="en-US" dirty="0" smtClean="0"/>
              <a:t>Suppose the U.S. produces 3400 tons of wheat.  How many computers would the U.S. be able to produce with its remaining labor?  Draw the point representing this combination of computers and wheat on the U.S. PPF.</a:t>
            </a:r>
          </a:p>
          <a:p>
            <a:pPr marL="463550" indent="-463550">
              <a:buSzPct val="115000"/>
              <a:buNone/>
            </a:pPr>
            <a:r>
              <a:rPr lang="en-US" sz="2600" b="1" dirty="0" smtClean="0">
                <a:solidFill>
                  <a:srgbClr val="AE1237"/>
                </a:solidFill>
              </a:rPr>
              <a:t>2.	</a:t>
            </a:r>
            <a:r>
              <a:rPr lang="en-US" dirty="0" smtClean="0"/>
              <a:t>Suppose Japan produces 240 computers.  </a:t>
            </a:r>
            <a:br>
              <a:rPr lang="en-US" dirty="0" smtClean="0"/>
            </a:br>
            <a:r>
              <a:rPr lang="en-US" dirty="0" smtClean="0"/>
              <a:t>How many tons of wheat would Japan be able to produce with its remaining labor?  Draw this point on Japan’s PPF.</a:t>
            </a:r>
          </a:p>
        </p:txBody>
      </p:sp>
      <p:sp>
        <p:nvSpPr>
          <p:cNvPr id="7" name="TextBox 6"/>
          <p:cNvSpPr txBox="1"/>
          <p:nvPr/>
        </p:nvSpPr>
        <p:spPr>
          <a:xfrm>
            <a:off x="304800" y="6500422"/>
            <a:ext cx="5649433" cy="338554"/>
          </a:xfrm>
          <a:prstGeom prst="rect">
            <a:avLst/>
          </a:prstGeom>
          <a:noFill/>
        </p:spPr>
        <p:txBody>
          <a:bodyPr wrap="square" rtlCol="0">
            <a:spAutoFit/>
          </a:bodyPr>
          <a:lstStyle/>
          <a:p>
            <a:r>
              <a:rPr lang="en-US" sz="800" b="0" i="1" dirty="0" smtClean="0">
                <a:solidFill>
                  <a:srgbClr val="777777"/>
                </a:solidFill>
                <a:latin typeface="Times New Roman" pitchFamily="18" charset="0"/>
                <a:cs typeface="Times New Roman" pitchFamily="18" charset="0"/>
              </a:rPr>
              <a:t>© 2012 </a:t>
            </a:r>
            <a:r>
              <a:rPr lang="en-US" sz="800" b="0" i="1" dirty="0" err="1" smtClean="0">
                <a:solidFill>
                  <a:srgbClr val="777777"/>
                </a:solidFill>
                <a:latin typeface="Times New Roman" pitchFamily="18" charset="0"/>
                <a:cs typeface="Times New Roman" pitchFamily="18" charset="0"/>
              </a:rPr>
              <a:t>Cengage</a:t>
            </a:r>
            <a:r>
              <a:rPr lang="en-US" sz="800" b="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b="0" i="1" dirty="0">
              <a:solidFill>
                <a:srgbClr val="777777"/>
              </a:solidFill>
              <a:latin typeface="Times New Roman" pitchFamily="18" charset="0"/>
              <a:ea typeface="Verdana" pitchFamily="34"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22263" y="1543050"/>
            <a:ext cx="5514975" cy="4529138"/>
            <a:chOff x="212" y="1350"/>
            <a:chExt cx="3474" cy="2853"/>
          </a:xfrm>
        </p:grpSpPr>
        <p:grpSp>
          <p:nvGrpSpPr>
            <p:cNvPr id="3" name="Group 3"/>
            <p:cNvGrpSpPr>
              <a:grpSpLocks/>
            </p:cNvGrpSpPr>
            <p:nvPr/>
          </p:nvGrpSpPr>
          <p:grpSpPr bwMode="auto">
            <a:xfrm>
              <a:off x="868" y="1350"/>
              <a:ext cx="2818" cy="2480"/>
              <a:chOff x="2416" y="1770"/>
              <a:chExt cx="610" cy="548"/>
            </a:xfrm>
          </p:grpSpPr>
          <p:sp>
            <p:nvSpPr>
              <p:cNvPr id="20532" name="Line 4"/>
              <p:cNvSpPr>
                <a:spLocks noChangeShapeType="1"/>
              </p:cNvSpPr>
              <p:nvPr/>
            </p:nvSpPr>
            <p:spPr bwMode="auto">
              <a:xfrm>
                <a:off x="2416" y="1770"/>
                <a:ext cx="0" cy="548"/>
              </a:xfrm>
              <a:prstGeom prst="line">
                <a:avLst/>
              </a:prstGeom>
              <a:noFill/>
              <a:ln w="9525">
                <a:solidFill>
                  <a:schemeClr val="tx1"/>
                </a:solidFill>
                <a:round/>
                <a:headEnd/>
                <a:tailEnd/>
              </a:ln>
            </p:spPr>
            <p:txBody>
              <a:bodyPr/>
              <a:lstStyle/>
              <a:p>
                <a:endParaRPr lang="en-US"/>
              </a:p>
            </p:txBody>
          </p:sp>
          <p:sp>
            <p:nvSpPr>
              <p:cNvPr id="20533" name="Line 5"/>
              <p:cNvSpPr>
                <a:spLocks noChangeShapeType="1"/>
              </p:cNvSpPr>
              <p:nvPr/>
            </p:nvSpPr>
            <p:spPr bwMode="auto">
              <a:xfrm>
                <a:off x="2416" y="2318"/>
                <a:ext cx="610" cy="0"/>
              </a:xfrm>
              <a:prstGeom prst="line">
                <a:avLst/>
              </a:prstGeom>
              <a:noFill/>
              <a:ln w="9525">
                <a:solidFill>
                  <a:schemeClr val="tx1"/>
                </a:solidFill>
                <a:round/>
                <a:headEnd/>
                <a:tailEnd/>
              </a:ln>
            </p:spPr>
            <p:txBody>
              <a:bodyPr/>
              <a:lstStyle/>
              <a:p>
                <a:endParaRPr lang="en-US"/>
              </a:p>
            </p:txBody>
          </p:sp>
        </p:grpSp>
        <p:grpSp>
          <p:nvGrpSpPr>
            <p:cNvPr id="4" name="Group 6"/>
            <p:cNvGrpSpPr>
              <a:grpSpLocks/>
            </p:cNvGrpSpPr>
            <p:nvPr/>
          </p:nvGrpSpPr>
          <p:grpSpPr bwMode="auto">
            <a:xfrm>
              <a:off x="214" y="1834"/>
              <a:ext cx="654" cy="288"/>
              <a:chOff x="212" y="1834"/>
              <a:chExt cx="654" cy="288"/>
            </a:xfrm>
          </p:grpSpPr>
          <p:sp>
            <p:nvSpPr>
              <p:cNvPr id="20530" name="Line 7"/>
              <p:cNvSpPr>
                <a:spLocks noChangeShapeType="1"/>
              </p:cNvSpPr>
              <p:nvPr/>
            </p:nvSpPr>
            <p:spPr bwMode="auto">
              <a:xfrm flipH="1">
                <a:off x="800" y="1992"/>
                <a:ext cx="66" cy="0"/>
              </a:xfrm>
              <a:prstGeom prst="line">
                <a:avLst/>
              </a:prstGeom>
              <a:noFill/>
              <a:ln w="3175">
                <a:solidFill>
                  <a:schemeClr val="tx1"/>
                </a:solidFill>
                <a:round/>
                <a:headEnd/>
                <a:tailEnd/>
              </a:ln>
            </p:spPr>
            <p:txBody>
              <a:bodyPr/>
              <a:lstStyle/>
              <a:p>
                <a:endParaRPr lang="en-US"/>
              </a:p>
            </p:txBody>
          </p:sp>
          <p:sp>
            <p:nvSpPr>
              <p:cNvPr id="20531" name="Text Box 8"/>
              <p:cNvSpPr txBox="1">
                <a:spLocks noChangeArrowheads="1"/>
              </p:cNvSpPr>
              <p:nvPr/>
            </p:nvSpPr>
            <p:spPr bwMode="auto">
              <a:xfrm>
                <a:off x="212" y="1834"/>
                <a:ext cx="602" cy="288"/>
              </a:xfrm>
              <a:prstGeom prst="rect">
                <a:avLst/>
              </a:prstGeom>
              <a:noFill/>
              <a:ln w="9525">
                <a:noFill/>
                <a:miter lim="800000"/>
                <a:headEnd/>
                <a:tailEnd/>
              </a:ln>
            </p:spPr>
            <p:txBody>
              <a:bodyPr>
                <a:spAutoFit/>
              </a:bodyPr>
              <a:lstStyle/>
              <a:p>
                <a:pPr>
                  <a:spcBef>
                    <a:spcPct val="50000"/>
                  </a:spcBef>
                </a:pPr>
                <a:r>
                  <a:rPr lang="en-US" sz="2400">
                    <a:cs typeface="Arial" charset="0"/>
                  </a:rPr>
                  <a:t>4,000</a:t>
                </a:r>
              </a:p>
            </p:txBody>
          </p:sp>
        </p:grpSp>
        <p:grpSp>
          <p:nvGrpSpPr>
            <p:cNvPr id="5" name="Group 9"/>
            <p:cNvGrpSpPr>
              <a:grpSpLocks/>
            </p:cNvGrpSpPr>
            <p:nvPr/>
          </p:nvGrpSpPr>
          <p:grpSpPr bwMode="auto">
            <a:xfrm>
              <a:off x="1144" y="3828"/>
              <a:ext cx="464" cy="374"/>
              <a:chOff x="1142" y="3830"/>
              <a:chExt cx="464" cy="374"/>
            </a:xfrm>
          </p:grpSpPr>
          <p:sp>
            <p:nvSpPr>
              <p:cNvPr id="20528" name="Line 10"/>
              <p:cNvSpPr>
                <a:spLocks noChangeShapeType="1"/>
              </p:cNvSpPr>
              <p:nvPr/>
            </p:nvSpPr>
            <p:spPr bwMode="auto">
              <a:xfrm flipV="1">
                <a:off x="1370" y="3830"/>
                <a:ext cx="0" cy="64"/>
              </a:xfrm>
              <a:prstGeom prst="line">
                <a:avLst/>
              </a:prstGeom>
              <a:noFill/>
              <a:ln w="3175">
                <a:solidFill>
                  <a:schemeClr val="tx1"/>
                </a:solidFill>
                <a:round/>
                <a:headEnd/>
                <a:tailEnd/>
              </a:ln>
            </p:spPr>
            <p:txBody>
              <a:bodyPr/>
              <a:lstStyle/>
              <a:p>
                <a:endParaRPr lang="en-US"/>
              </a:p>
            </p:txBody>
          </p:sp>
          <p:sp>
            <p:nvSpPr>
              <p:cNvPr id="20529" name="Text Box 11"/>
              <p:cNvSpPr txBox="1">
                <a:spLocks noChangeArrowheads="1"/>
              </p:cNvSpPr>
              <p:nvPr/>
            </p:nvSpPr>
            <p:spPr bwMode="auto">
              <a:xfrm>
                <a:off x="1142" y="3916"/>
                <a:ext cx="464" cy="288"/>
              </a:xfrm>
              <a:prstGeom prst="rect">
                <a:avLst/>
              </a:prstGeom>
              <a:noFill/>
              <a:ln w="9525">
                <a:noFill/>
                <a:miter lim="800000"/>
                <a:headEnd/>
                <a:tailEnd/>
              </a:ln>
            </p:spPr>
            <p:txBody>
              <a:bodyPr>
                <a:spAutoFit/>
              </a:bodyPr>
              <a:lstStyle/>
              <a:p>
                <a:pPr algn="ctr">
                  <a:spcBef>
                    <a:spcPct val="50000"/>
                  </a:spcBef>
                </a:pPr>
                <a:r>
                  <a:rPr lang="en-US" sz="2400">
                    <a:cs typeface="Arial" charset="0"/>
                  </a:rPr>
                  <a:t>100</a:t>
                </a:r>
              </a:p>
            </p:txBody>
          </p:sp>
        </p:grpSp>
        <p:grpSp>
          <p:nvGrpSpPr>
            <p:cNvPr id="6" name="Group 12"/>
            <p:cNvGrpSpPr>
              <a:grpSpLocks/>
            </p:cNvGrpSpPr>
            <p:nvPr/>
          </p:nvGrpSpPr>
          <p:grpSpPr bwMode="auto">
            <a:xfrm>
              <a:off x="212" y="1374"/>
              <a:ext cx="654" cy="288"/>
              <a:chOff x="212" y="1834"/>
              <a:chExt cx="654" cy="288"/>
            </a:xfrm>
          </p:grpSpPr>
          <p:sp>
            <p:nvSpPr>
              <p:cNvPr id="20526" name="Line 13"/>
              <p:cNvSpPr>
                <a:spLocks noChangeShapeType="1"/>
              </p:cNvSpPr>
              <p:nvPr/>
            </p:nvSpPr>
            <p:spPr bwMode="auto">
              <a:xfrm flipH="1">
                <a:off x="800" y="1992"/>
                <a:ext cx="66" cy="0"/>
              </a:xfrm>
              <a:prstGeom prst="line">
                <a:avLst/>
              </a:prstGeom>
              <a:noFill/>
              <a:ln w="3175">
                <a:solidFill>
                  <a:schemeClr val="tx1"/>
                </a:solidFill>
                <a:round/>
                <a:headEnd/>
                <a:tailEnd/>
              </a:ln>
            </p:spPr>
            <p:txBody>
              <a:bodyPr/>
              <a:lstStyle/>
              <a:p>
                <a:endParaRPr lang="en-US"/>
              </a:p>
            </p:txBody>
          </p:sp>
          <p:sp>
            <p:nvSpPr>
              <p:cNvPr id="20527" name="Text Box 14"/>
              <p:cNvSpPr txBox="1">
                <a:spLocks noChangeArrowheads="1"/>
              </p:cNvSpPr>
              <p:nvPr/>
            </p:nvSpPr>
            <p:spPr bwMode="auto">
              <a:xfrm>
                <a:off x="212" y="1834"/>
                <a:ext cx="602" cy="288"/>
              </a:xfrm>
              <a:prstGeom prst="rect">
                <a:avLst/>
              </a:prstGeom>
              <a:noFill/>
              <a:ln w="9525">
                <a:noFill/>
                <a:miter lim="800000"/>
                <a:headEnd/>
                <a:tailEnd/>
              </a:ln>
            </p:spPr>
            <p:txBody>
              <a:bodyPr>
                <a:spAutoFit/>
              </a:bodyPr>
              <a:lstStyle/>
              <a:p>
                <a:pPr>
                  <a:spcBef>
                    <a:spcPct val="50000"/>
                  </a:spcBef>
                </a:pPr>
                <a:r>
                  <a:rPr lang="en-US" sz="2400">
                    <a:cs typeface="Arial" charset="0"/>
                  </a:rPr>
                  <a:t>5,000</a:t>
                </a:r>
              </a:p>
            </p:txBody>
          </p:sp>
        </p:grpSp>
        <p:grpSp>
          <p:nvGrpSpPr>
            <p:cNvPr id="7" name="Group 15"/>
            <p:cNvGrpSpPr>
              <a:grpSpLocks/>
            </p:cNvGrpSpPr>
            <p:nvPr/>
          </p:nvGrpSpPr>
          <p:grpSpPr bwMode="auto">
            <a:xfrm>
              <a:off x="214" y="2756"/>
              <a:ext cx="654" cy="288"/>
              <a:chOff x="212" y="1834"/>
              <a:chExt cx="654" cy="288"/>
            </a:xfrm>
          </p:grpSpPr>
          <p:sp>
            <p:nvSpPr>
              <p:cNvPr id="20524" name="Line 16"/>
              <p:cNvSpPr>
                <a:spLocks noChangeShapeType="1"/>
              </p:cNvSpPr>
              <p:nvPr/>
            </p:nvSpPr>
            <p:spPr bwMode="auto">
              <a:xfrm flipH="1">
                <a:off x="800" y="1992"/>
                <a:ext cx="66" cy="0"/>
              </a:xfrm>
              <a:prstGeom prst="line">
                <a:avLst/>
              </a:prstGeom>
              <a:noFill/>
              <a:ln w="3175">
                <a:solidFill>
                  <a:schemeClr val="tx1"/>
                </a:solidFill>
                <a:round/>
                <a:headEnd/>
                <a:tailEnd/>
              </a:ln>
            </p:spPr>
            <p:txBody>
              <a:bodyPr/>
              <a:lstStyle/>
              <a:p>
                <a:endParaRPr lang="en-US"/>
              </a:p>
            </p:txBody>
          </p:sp>
          <p:sp>
            <p:nvSpPr>
              <p:cNvPr id="20525" name="Text Box 17"/>
              <p:cNvSpPr txBox="1">
                <a:spLocks noChangeArrowheads="1"/>
              </p:cNvSpPr>
              <p:nvPr/>
            </p:nvSpPr>
            <p:spPr bwMode="auto">
              <a:xfrm>
                <a:off x="212" y="1834"/>
                <a:ext cx="602" cy="288"/>
              </a:xfrm>
              <a:prstGeom prst="rect">
                <a:avLst/>
              </a:prstGeom>
              <a:noFill/>
              <a:ln w="9525">
                <a:noFill/>
                <a:miter lim="800000"/>
                <a:headEnd/>
                <a:tailEnd/>
              </a:ln>
            </p:spPr>
            <p:txBody>
              <a:bodyPr>
                <a:spAutoFit/>
              </a:bodyPr>
              <a:lstStyle/>
              <a:p>
                <a:pPr>
                  <a:spcBef>
                    <a:spcPct val="50000"/>
                  </a:spcBef>
                </a:pPr>
                <a:r>
                  <a:rPr lang="en-US" sz="2400">
                    <a:cs typeface="Arial" charset="0"/>
                  </a:rPr>
                  <a:t>2,000</a:t>
                </a:r>
              </a:p>
            </p:txBody>
          </p:sp>
        </p:grpSp>
        <p:grpSp>
          <p:nvGrpSpPr>
            <p:cNvPr id="8" name="Group 18"/>
            <p:cNvGrpSpPr>
              <a:grpSpLocks/>
            </p:cNvGrpSpPr>
            <p:nvPr/>
          </p:nvGrpSpPr>
          <p:grpSpPr bwMode="auto">
            <a:xfrm>
              <a:off x="214" y="3216"/>
              <a:ext cx="654" cy="288"/>
              <a:chOff x="212" y="1834"/>
              <a:chExt cx="654" cy="288"/>
            </a:xfrm>
          </p:grpSpPr>
          <p:sp>
            <p:nvSpPr>
              <p:cNvPr id="20522" name="Line 19"/>
              <p:cNvSpPr>
                <a:spLocks noChangeShapeType="1"/>
              </p:cNvSpPr>
              <p:nvPr/>
            </p:nvSpPr>
            <p:spPr bwMode="auto">
              <a:xfrm flipH="1">
                <a:off x="800" y="1992"/>
                <a:ext cx="66" cy="0"/>
              </a:xfrm>
              <a:prstGeom prst="line">
                <a:avLst/>
              </a:prstGeom>
              <a:noFill/>
              <a:ln w="3175">
                <a:solidFill>
                  <a:schemeClr val="tx1"/>
                </a:solidFill>
                <a:round/>
                <a:headEnd/>
                <a:tailEnd/>
              </a:ln>
            </p:spPr>
            <p:txBody>
              <a:bodyPr/>
              <a:lstStyle/>
              <a:p>
                <a:endParaRPr lang="en-US"/>
              </a:p>
            </p:txBody>
          </p:sp>
          <p:sp>
            <p:nvSpPr>
              <p:cNvPr id="20523" name="Text Box 20"/>
              <p:cNvSpPr txBox="1">
                <a:spLocks noChangeArrowheads="1"/>
              </p:cNvSpPr>
              <p:nvPr/>
            </p:nvSpPr>
            <p:spPr bwMode="auto">
              <a:xfrm>
                <a:off x="212" y="1834"/>
                <a:ext cx="602" cy="288"/>
              </a:xfrm>
              <a:prstGeom prst="rect">
                <a:avLst/>
              </a:prstGeom>
              <a:noFill/>
              <a:ln w="9525">
                <a:noFill/>
                <a:miter lim="800000"/>
                <a:headEnd/>
                <a:tailEnd/>
              </a:ln>
            </p:spPr>
            <p:txBody>
              <a:bodyPr>
                <a:spAutoFit/>
              </a:bodyPr>
              <a:lstStyle/>
              <a:p>
                <a:pPr>
                  <a:spcBef>
                    <a:spcPct val="50000"/>
                  </a:spcBef>
                </a:pPr>
                <a:r>
                  <a:rPr lang="en-US" sz="2400">
                    <a:cs typeface="Arial" charset="0"/>
                  </a:rPr>
                  <a:t>1,000</a:t>
                </a:r>
              </a:p>
            </p:txBody>
          </p:sp>
        </p:grpSp>
        <p:grpSp>
          <p:nvGrpSpPr>
            <p:cNvPr id="9" name="Group 21"/>
            <p:cNvGrpSpPr>
              <a:grpSpLocks/>
            </p:cNvGrpSpPr>
            <p:nvPr/>
          </p:nvGrpSpPr>
          <p:grpSpPr bwMode="auto">
            <a:xfrm>
              <a:off x="212" y="2292"/>
              <a:ext cx="654" cy="288"/>
              <a:chOff x="212" y="1834"/>
              <a:chExt cx="654" cy="288"/>
            </a:xfrm>
          </p:grpSpPr>
          <p:sp>
            <p:nvSpPr>
              <p:cNvPr id="20520" name="Line 22"/>
              <p:cNvSpPr>
                <a:spLocks noChangeShapeType="1"/>
              </p:cNvSpPr>
              <p:nvPr/>
            </p:nvSpPr>
            <p:spPr bwMode="auto">
              <a:xfrm flipH="1">
                <a:off x="800" y="1992"/>
                <a:ext cx="66" cy="0"/>
              </a:xfrm>
              <a:prstGeom prst="line">
                <a:avLst/>
              </a:prstGeom>
              <a:noFill/>
              <a:ln w="3175">
                <a:solidFill>
                  <a:schemeClr val="tx1"/>
                </a:solidFill>
                <a:round/>
                <a:headEnd/>
                <a:tailEnd/>
              </a:ln>
            </p:spPr>
            <p:txBody>
              <a:bodyPr/>
              <a:lstStyle/>
              <a:p>
                <a:endParaRPr lang="en-US"/>
              </a:p>
            </p:txBody>
          </p:sp>
          <p:sp>
            <p:nvSpPr>
              <p:cNvPr id="20521" name="Text Box 23"/>
              <p:cNvSpPr txBox="1">
                <a:spLocks noChangeArrowheads="1"/>
              </p:cNvSpPr>
              <p:nvPr/>
            </p:nvSpPr>
            <p:spPr bwMode="auto">
              <a:xfrm>
                <a:off x="212" y="1834"/>
                <a:ext cx="602" cy="288"/>
              </a:xfrm>
              <a:prstGeom prst="rect">
                <a:avLst/>
              </a:prstGeom>
              <a:noFill/>
              <a:ln w="9525">
                <a:noFill/>
                <a:miter lim="800000"/>
                <a:headEnd/>
                <a:tailEnd/>
              </a:ln>
            </p:spPr>
            <p:txBody>
              <a:bodyPr>
                <a:spAutoFit/>
              </a:bodyPr>
              <a:lstStyle/>
              <a:p>
                <a:pPr>
                  <a:spcBef>
                    <a:spcPct val="50000"/>
                  </a:spcBef>
                </a:pPr>
                <a:r>
                  <a:rPr lang="en-US" sz="2400">
                    <a:cs typeface="Arial" charset="0"/>
                  </a:rPr>
                  <a:t>3,000</a:t>
                </a:r>
              </a:p>
            </p:txBody>
          </p:sp>
        </p:grpSp>
        <p:grpSp>
          <p:nvGrpSpPr>
            <p:cNvPr id="10" name="Group 24"/>
            <p:cNvGrpSpPr>
              <a:grpSpLocks/>
            </p:cNvGrpSpPr>
            <p:nvPr/>
          </p:nvGrpSpPr>
          <p:grpSpPr bwMode="auto">
            <a:xfrm>
              <a:off x="3188" y="3828"/>
              <a:ext cx="464" cy="374"/>
              <a:chOff x="1142" y="3830"/>
              <a:chExt cx="464" cy="374"/>
            </a:xfrm>
          </p:grpSpPr>
          <p:sp>
            <p:nvSpPr>
              <p:cNvPr id="20518" name="Line 25"/>
              <p:cNvSpPr>
                <a:spLocks noChangeShapeType="1"/>
              </p:cNvSpPr>
              <p:nvPr/>
            </p:nvSpPr>
            <p:spPr bwMode="auto">
              <a:xfrm flipV="1">
                <a:off x="1370" y="3830"/>
                <a:ext cx="0" cy="64"/>
              </a:xfrm>
              <a:prstGeom prst="line">
                <a:avLst/>
              </a:prstGeom>
              <a:noFill/>
              <a:ln w="3175">
                <a:solidFill>
                  <a:schemeClr val="tx1"/>
                </a:solidFill>
                <a:round/>
                <a:headEnd/>
                <a:tailEnd/>
              </a:ln>
            </p:spPr>
            <p:txBody>
              <a:bodyPr/>
              <a:lstStyle/>
              <a:p>
                <a:endParaRPr lang="en-US"/>
              </a:p>
            </p:txBody>
          </p:sp>
          <p:sp>
            <p:nvSpPr>
              <p:cNvPr id="20519" name="Text Box 26"/>
              <p:cNvSpPr txBox="1">
                <a:spLocks noChangeArrowheads="1"/>
              </p:cNvSpPr>
              <p:nvPr/>
            </p:nvSpPr>
            <p:spPr bwMode="auto">
              <a:xfrm>
                <a:off x="1142" y="3916"/>
                <a:ext cx="464" cy="288"/>
              </a:xfrm>
              <a:prstGeom prst="rect">
                <a:avLst/>
              </a:prstGeom>
              <a:noFill/>
              <a:ln w="9525">
                <a:noFill/>
                <a:miter lim="800000"/>
                <a:headEnd/>
                <a:tailEnd/>
              </a:ln>
            </p:spPr>
            <p:txBody>
              <a:bodyPr>
                <a:spAutoFit/>
              </a:bodyPr>
              <a:lstStyle/>
              <a:p>
                <a:pPr algn="ctr">
                  <a:spcBef>
                    <a:spcPct val="50000"/>
                  </a:spcBef>
                </a:pPr>
                <a:r>
                  <a:rPr lang="en-US" sz="2400">
                    <a:cs typeface="Arial" charset="0"/>
                  </a:rPr>
                  <a:t>500</a:t>
                </a:r>
              </a:p>
            </p:txBody>
          </p:sp>
        </p:grpSp>
        <p:grpSp>
          <p:nvGrpSpPr>
            <p:cNvPr id="11" name="Group 27"/>
            <p:cNvGrpSpPr>
              <a:grpSpLocks/>
            </p:cNvGrpSpPr>
            <p:nvPr/>
          </p:nvGrpSpPr>
          <p:grpSpPr bwMode="auto">
            <a:xfrm>
              <a:off x="1659" y="3828"/>
              <a:ext cx="464" cy="374"/>
              <a:chOff x="1142" y="3830"/>
              <a:chExt cx="464" cy="374"/>
            </a:xfrm>
          </p:grpSpPr>
          <p:sp>
            <p:nvSpPr>
              <p:cNvPr id="20516" name="Line 28"/>
              <p:cNvSpPr>
                <a:spLocks noChangeShapeType="1"/>
              </p:cNvSpPr>
              <p:nvPr/>
            </p:nvSpPr>
            <p:spPr bwMode="auto">
              <a:xfrm flipV="1">
                <a:off x="1370" y="3830"/>
                <a:ext cx="0" cy="64"/>
              </a:xfrm>
              <a:prstGeom prst="line">
                <a:avLst/>
              </a:prstGeom>
              <a:noFill/>
              <a:ln w="3175">
                <a:solidFill>
                  <a:schemeClr val="tx1"/>
                </a:solidFill>
                <a:round/>
                <a:headEnd/>
                <a:tailEnd/>
              </a:ln>
            </p:spPr>
            <p:txBody>
              <a:bodyPr/>
              <a:lstStyle/>
              <a:p>
                <a:endParaRPr lang="en-US"/>
              </a:p>
            </p:txBody>
          </p:sp>
          <p:sp>
            <p:nvSpPr>
              <p:cNvPr id="20517" name="Text Box 29"/>
              <p:cNvSpPr txBox="1">
                <a:spLocks noChangeArrowheads="1"/>
              </p:cNvSpPr>
              <p:nvPr/>
            </p:nvSpPr>
            <p:spPr bwMode="auto">
              <a:xfrm>
                <a:off x="1142" y="3916"/>
                <a:ext cx="464" cy="288"/>
              </a:xfrm>
              <a:prstGeom prst="rect">
                <a:avLst/>
              </a:prstGeom>
              <a:noFill/>
              <a:ln w="9525">
                <a:noFill/>
                <a:miter lim="800000"/>
                <a:headEnd/>
                <a:tailEnd/>
              </a:ln>
            </p:spPr>
            <p:txBody>
              <a:bodyPr>
                <a:spAutoFit/>
              </a:bodyPr>
              <a:lstStyle/>
              <a:p>
                <a:pPr algn="ctr">
                  <a:spcBef>
                    <a:spcPct val="50000"/>
                  </a:spcBef>
                </a:pPr>
                <a:r>
                  <a:rPr lang="en-US" sz="2400">
                    <a:cs typeface="Arial" charset="0"/>
                  </a:rPr>
                  <a:t>200</a:t>
                </a:r>
              </a:p>
            </p:txBody>
          </p:sp>
        </p:grpSp>
        <p:grpSp>
          <p:nvGrpSpPr>
            <p:cNvPr id="12" name="Group 30"/>
            <p:cNvGrpSpPr>
              <a:grpSpLocks/>
            </p:cNvGrpSpPr>
            <p:nvPr/>
          </p:nvGrpSpPr>
          <p:grpSpPr bwMode="auto">
            <a:xfrm>
              <a:off x="2164" y="3829"/>
              <a:ext cx="464" cy="374"/>
              <a:chOff x="1142" y="3830"/>
              <a:chExt cx="464" cy="374"/>
            </a:xfrm>
          </p:grpSpPr>
          <p:sp>
            <p:nvSpPr>
              <p:cNvPr id="20514" name="Line 31"/>
              <p:cNvSpPr>
                <a:spLocks noChangeShapeType="1"/>
              </p:cNvSpPr>
              <p:nvPr/>
            </p:nvSpPr>
            <p:spPr bwMode="auto">
              <a:xfrm flipV="1">
                <a:off x="1370" y="3830"/>
                <a:ext cx="0" cy="64"/>
              </a:xfrm>
              <a:prstGeom prst="line">
                <a:avLst/>
              </a:prstGeom>
              <a:noFill/>
              <a:ln w="3175">
                <a:solidFill>
                  <a:schemeClr val="tx1"/>
                </a:solidFill>
                <a:round/>
                <a:headEnd/>
                <a:tailEnd/>
              </a:ln>
            </p:spPr>
            <p:txBody>
              <a:bodyPr/>
              <a:lstStyle/>
              <a:p>
                <a:endParaRPr lang="en-US"/>
              </a:p>
            </p:txBody>
          </p:sp>
          <p:sp>
            <p:nvSpPr>
              <p:cNvPr id="20515" name="Text Box 32"/>
              <p:cNvSpPr txBox="1">
                <a:spLocks noChangeArrowheads="1"/>
              </p:cNvSpPr>
              <p:nvPr/>
            </p:nvSpPr>
            <p:spPr bwMode="auto">
              <a:xfrm>
                <a:off x="1142" y="3916"/>
                <a:ext cx="464" cy="288"/>
              </a:xfrm>
              <a:prstGeom prst="rect">
                <a:avLst/>
              </a:prstGeom>
              <a:noFill/>
              <a:ln w="9525">
                <a:noFill/>
                <a:miter lim="800000"/>
                <a:headEnd/>
                <a:tailEnd/>
              </a:ln>
            </p:spPr>
            <p:txBody>
              <a:bodyPr>
                <a:spAutoFit/>
              </a:bodyPr>
              <a:lstStyle/>
              <a:p>
                <a:pPr algn="ctr">
                  <a:spcBef>
                    <a:spcPct val="50000"/>
                  </a:spcBef>
                </a:pPr>
                <a:r>
                  <a:rPr lang="en-US" sz="2400">
                    <a:cs typeface="Arial" charset="0"/>
                  </a:rPr>
                  <a:t>300</a:t>
                </a:r>
              </a:p>
            </p:txBody>
          </p:sp>
        </p:grpSp>
        <p:grpSp>
          <p:nvGrpSpPr>
            <p:cNvPr id="13" name="Group 33"/>
            <p:cNvGrpSpPr>
              <a:grpSpLocks/>
            </p:cNvGrpSpPr>
            <p:nvPr/>
          </p:nvGrpSpPr>
          <p:grpSpPr bwMode="auto">
            <a:xfrm>
              <a:off x="2673" y="3829"/>
              <a:ext cx="464" cy="374"/>
              <a:chOff x="1142" y="3830"/>
              <a:chExt cx="464" cy="374"/>
            </a:xfrm>
          </p:grpSpPr>
          <p:sp>
            <p:nvSpPr>
              <p:cNvPr id="20512" name="Line 34"/>
              <p:cNvSpPr>
                <a:spLocks noChangeShapeType="1"/>
              </p:cNvSpPr>
              <p:nvPr/>
            </p:nvSpPr>
            <p:spPr bwMode="auto">
              <a:xfrm flipV="1">
                <a:off x="1370" y="3830"/>
                <a:ext cx="0" cy="64"/>
              </a:xfrm>
              <a:prstGeom prst="line">
                <a:avLst/>
              </a:prstGeom>
              <a:noFill/>
              <a:ln w="3175">
                <a:solidFill>
                  <a:schemeClr val="tx1"/>
                </a:solidFill>
                <a:round/>
                <a:headEnd/>
                <a:tailEnd/>
              </a:ln>
            </p:spPr>
            <p:txBody>
              <a:bodyPr/>
              <a:lstStyle/>
              <a:p>
                <a:endParaRPr lang="en-US"/>
              </a:p>
            </p:txBody>
          </p:sp>
          <p:sp>
            <p:nvSpPr>
              <p:cNvPr id="20513" name="Text Box 35"/>
              <p:cNvSpPr txBox="1">
                <a:spLocks noChangeArrowheads="1"/>
              </p:cNvSpPr>
              <p:nvPr/>
            </p:nvSpPr>
            <p:spPr bwMode="auto">
              <a:xfrm>
                <a:off x="1142" y="3916"/>
                <a:ext cx="464" cy="288"/>
              </a:xfrm>
              <a:prstGeom prst="rect">
                <a:avLst/>
              </a:prstGeom>
              <a:noFill/>
              <a:ln w="9525">
                <a:noFill/>
                <a:miter lim="800000"/>
                <a:headEnd/>
                <a:tailEnd/>
              </a:ln>
            </p:spPr>
            <p:txBody>
              <a:bodyPr>
                <a:spAutoFit/>
              </a:bodyPr>
              <a:lstStyle/>
              <a:p>
                <a:pPr algn="ctr">
                  <a:spcBef>
                    <a:spcPct val="50000"/>
                  </a:spcBef>
                </a:pPr>
                <a:r>
                  <a:rPr lang="en-US" sz="2400">
                    <a:cs typeface="Arial" charset="0"/>
                  </a:rPr>
                  <a:t>400</a:t>
                </a:r>
              </a:p>
            </p:txBody>
          </p:sp>
        </p:grpSp>
        <p:sp>
          <p:nvSpPr>
            <p:cNvPr id="20511" name="Text Box 36"/>
            <p:cNvSpPr txBox="1">
              <a:spLocks noChangeArrowheads="1"/>
            </p:cNvSpPr>
            <p:nvPr/>
          </p:nvSpPr>
          <p:spPr bwMode="auto">
            <a:xfrm>
              <a:off x="621" y="3798"/>
              <a:ext cx="266" cy="288"/>
            </a:xfrm>
            <a:prstGeom prst="rect">
              <a:avLst/>
            </a:prstGeom>
            <a:noFill/>
            <a:ln w="9525">
              <a:noFill/>
              <a:miter lim="800000"/>
              <a:headEnd/>
              <a:tailEnd/>
            </a:ln>
          </p:spPr>
          <p:txBody>
            <a:bodyPr>
              <a:spAutoFit/>
            </a:bodyPr>
            <a:lstStyle/>
            <a:p>
              <a:pPr algn="ctr">
                <a:spcBef>
                  <a:spcPct val="50000"/>
                </a:spcBef>
              </a:pPr>
              <a:r>
                <a:rPr lang="en-US" sz="2400">
                  <a:cs typeface="Arial" charset="0"/>
                </a:rPr>
                <a:t>0</a:t>
              </a:r>
            </a:p>
          </p:txBody>
        </p:sp>
      </p:grpSp>
      <p:grpSp>
        <p:nvGrpSpPr>
          <p:cNvPr id="14" name="Group 37"/>
          <p:cNvGrpSpPr>
            <a:grpSpLocks/>
          </p:cNvGrpSpPr>
          <p:nvPr/>
        </p:nvGrpSpPr>
        <p:grpSpPr bwMode="auto">
          <a:xfrm>
            <a:off x="484188" y="742950"/>
            <a:ext cx="7153275" cy="4970463"/>
            <a:chOff x="305" y="468"/>
            <a:chExt cx="4506" cy="3131"/>
          </a:xfrm>
        </p:grpSpPr>
        <p:sp>
          <p:nvSpPr>
            <p:cNvPr id="20498" name="Text Box 38"/>
            <p:cNvSpPr txBox="1">
              <a:spLocks noChangeArrowheads="1"/>
            </p:cNvSpPr>
            <p:nvPr/>
          </p:nvSpPr>
          <p:spPr bwMode="auto">
            <a:xfrm>
              <a:off x="3604" y="3311"/>
              <a:ext cx="1207" cy="288"/>
            </a:xfrm>
            <a:prstGeom prst="rect">
              <a:avLst/>
            </a:prstGeom>
            <a:noFill/>
            <a:ln w="9525">
              <a:noFill/>
              <a:miter lim="800000"/>
              <a:headEnd/>
              <a:tailEnd/>
            </a:ln>
          </p:spPr>
          <p:txBody>
            <a:bodyPr>
              <a:spAutoFit/>
            </a:bodyPr>
            <a:lstStyle/>
            <a:p>
              <a:pPr>
                <a:spcBef>
                  <a:spcPct val="50000"/>
                </a:spcBef>
              </a:pPr>
              <a:r>
                <a:rPr lang="en-US" sz="2400" b="1">
                  <a:cs typeface="Arial" charset="0"/>
                </a:rPr>
                <a:t>Computers</a:t>
              </a:r>
            </a:p>
          </p:txBody>
        </p:sp>
        <p:sp>
          <p:nvSpPr>
            <p:cNvPr id="20499" name="Text Box 39"/>
            <p:cNvSpPr txBox="1">
              <a:spLocks noChangeArrowheads="1"/>
            </p:cNvSpPr>
            <p:nvPr/>
          </p:nvSpPr>
          <p:spPr bwMode="auto">
            <a:xfrm>
              <a:off x="305" y="468"/>
              <a:ext cx="700" cy="518"/>
            </a:xfrm>
            <a:prstGeom prst="rect">
              <a:avLst/>
            </a:prstGeom>
            <a:noFill/>
            <a:ln w="9525">
              <a:noFill/>
              <a:miter lim="800000"/>
              <a:headEnd/>
              <a:tailEnd/>
            </a:ln>
          </p:spPr>
          <p:txBody>
            <a:bodyPr>
              <a:spAutoFit/>
            </a:bodyPr>
            <a:lstStyle/>
            <a:p>
              <a:pPr>
                <a:spcBef>
                  <a:spcPct val="50000"/>
                </a:spcBef>
              </a:pPr>
              <a:r>
                <a:rPr lang="en-US" sz="2400" b="1">
                  <a:cs typeface="Arial" charset="0"/>
                </a:rPr>
                <a:t>Wheat (tons)</a:t>
              </a:r>
            </a:p>
          </p:txBody>
        </p:sp>
      </p:grpSp>
      <p:sp>
        <p:nvSpPr>
          <p:cNvPr id="20486" name="Rectangle 40"/>
          <p:cNvSpPr>
            <a:spLocks noGrp="1" noChangeArrowheads="1"/>
          </p:cNvSpPr>
          <p:nvPr>
            <p:ph type="title" idx="4294967295"/>
          </p:nvPr>
        </p:nvSpPr>
        <p:spPr>
          <a:xfrm>
            <a:off x="457200" y="152400"/>
            <a:ext cx="8229600" cy="914400"/>
          </a:xfrm>
        </p:spPr>
        <p:txBody>
          <a:bodyPr>
            <a:normAutofit/>
          </a:bodyPr>
          <a:lstStyle/>
          <a:p>
            <a:pPr algn="ctr" eaLnBrk="1" hangingPunct="1"/>
            <a:r>
              <a:rPr lang="en-US" sz="3200" dirty="0" smtClean="0"/>
              <a:t>U.S. Production With Trade</a:t>
            </a:r>
          </a:p>
        </p:txBody>
      </p:sp>
      <p:sp>
        <p:nvSpPr>
          <p:cNvPr id="82985" name="Text Box 41"/>
          <p:cNvSpPr txBox="1">
            <a:spLocks noChangeArrowheads="1"/>
          </p:cNvSpPr>
          <p:nvPr/>
        </p:nvSpPr>
        <p:spPr bwMode="auto">
          <a:xfrm>
            <a:off x="3529013" y="1509713"/>
            <a:ext cx="4786312" cy="885825"/>
          </a:xfrm>
          <a:prstGeom prst="rect">
            <a:avLst/>
          </a:prstGeom>
          <a:noFill/>
          <a:ln w="9525">
            <a:noFill/>
            <a:miter lim="800000"/>
            <a:headEnd/>
            <a:tailEnd/>
          </a:ln>
        </p:spPr>
        <p:txBody>
          <a:bodyPr>
            <a:spAutoFit/>
          </a:bodyPr>
          <a:lstStyle/>
          <a:p>
            <a:pPr>
              <a:spcBef>
                <a:spcPct val="50000"/>
              </a:spcBef>
            </a:pPr>
            <a:r>
              <a:rPr lang="en-US" sz="2600">
                <a:cs typeface="Arial" charset="0"/>
              </a:rPr>
              <a:t>Producing 3400 tons of wheat requires 34,000 labor hours. </a:t>
            </a:r>
          </a:p>
        </p:txBody>
      </p:sp>
      <p:sp>
        <p:nvSpPr>
          <p:cNvPr id="20488" name="Line 42"/>
          <p:cNvSpPr>
            <a:spLocks noChangeShapeType="1"/>
          </p:cNvSpPr>
          <p:nvPr/>
        </p:nvSpPr>
        <p:spPr bwMode="auto">
          <a:xfrm>
            <a:off x="1355725" y="1828800"/>
            <a:ext cx="4056063" cy="3649663"/>
          </a:xfrm>
          <a:prstGeom prst="line">
            <a:avLst/>
          </a:prstGeom>
          <a:noFill/>
          <a:ln w="50800">
            <a:solidFill>
              <a:srgbClr val="333399"/>
            </a:solidFill>
            <a:round/>
            <a:headEnd/>
            <a:tailEnd/>
          </a:ln>
        </p:spPr>
        <p:txBody>
          <a:bodyPr/>
          <a:lstStyle/>
          <a:p>
            <a:endParaRPr lang="en-US"/>
          </a:p>
        </p:txBody>
      </p:sp>
      <p:sp>
        <p:nvSpPr>
          <p:cNvPr id="20489" name="Oval 43"/>
          <p:cNvSpPr>
            <a:spLocks noChangeArrowheads="1"/>
          </p:cNvSpPr>
          <p:nvPr/>
        </p:nvSpPr>
        <p:spPr bwMode="auto">
          <a:xfrm>
            <a:off x="5338763" y="5411788"/>
            <a:ext cx="141287" cy="138112"/>
          </a:xfrm>
          <a:prstGeom prst="ellipse">
            <a:avLst/>
          </a:prstGeom>
          <a:solidFill>
            <a:srgbClr val="333399"/>
          </a:solidFill>
          <a:ln w="9525">
            <a:noFill/>
            <a:round/>
            <a:headEnd/>
            <a:tailEnd/>
          </a:ln>
        </p:spPr>
        <p:txBody>
          <a:bodyPr wrap="none" anchor="ctr"/>
          <a:lstStyle/>
          <a:p>
            <a:endParaRPr lang="en-US">
              <a:cs typeface="Arial" charset="0"/>
            </a:endParaRPr>
          </a:p>
        </p:txBody>
      </p:sp>
      <p:sp>
        <p:nvSpPr>
          <p:cNvPr id="20490" name="Oval 44"/>
          <p:cNvSpPr>
            <a:spLocks noChangeArrowheads="1"/>
          </p:cNvSpPr>
          <p:nvPr/>
        </p:nvSpPr>
        <p:spPr bwMode="auto">
          <a:xfrm>
            <a:off x="1292225" y="1765300"/>
            <a:ext cx="141288" cy="138113"/>
          </a:xfrm>
          <a:prstGeom prst="ellipse">
            <a:avLst/>
          </a:prstGeom>
          <a:solidFill>
            <a:srgbClr val="333399"/>
          </a:solidFill>
          <a:ln w="9525">
            <a:noFill/>
            <a:round/>
            <a:headEnd/>
            <a:tailEnd/>
          </a:ln>
        </p:spPr>
        <p:txBody>
          <a:bodyPr wrap="none" anchor="ctr"/>
          <a:lstStyle/>
          <a:p>
            <a:endParaRPr lang="en-US">
              <a:cs typeface="Arial" charset="0"/>
            </a:endParaRPr>
          </a:p>
        </p:txBody>
      </p:sp>
      <p:sp>
        <p:nvSpPr>
          <p:cNvPr id="20491"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grpSp>
        <p:nvGrpSpPr>
          <p:cNvPr id="15" name="Group 46"/>
          <p:cNvGrpSpPr>
            <a:grpSpLocks/>
          </p:cNvGrpSpPr>
          <p:nvPr/>
        </p:nvGrpSpPr>
        <p:grpSpPr bwMode="auto">
          <a:xfrm>
            <a:off x="1371600" y="2903538"/>
            <a:ext cx="1323975" cy="2574925"/>
            <a:chOff x="864" y="1829"/>
            <a:chExt cx="834" cy="1622"/>
          </a:xfrm>
        </p:grpSpPr>
        <p:grpSp>
          <p:nvGrpSpPr>
            <p:cNvPr id="16" name="Group 47"/>
            <p:cNvGrpSpPr>
              <a:grpSpLocks/>
            </p:cNvGrpSpPr>
            <p:nvPr/>
          </p:nvGrpSpPr>
          <p:grpSpPr bwMode="auto">
            <a:xfrm>
              <a:off x="864" y="1870"/>
              <a:ext cx="788" cy="1581"/>
              <a:chOff x="357" y="2450"/>
              <a:chExt cx="795" cy="646"/>
            </a:xfrm>
          </p:grpSpPr>
          <p:sp>
            <p:nvSpPr>
              <p:cNvPr id="20496" name="Line 48"/>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20497" name="Line 49"/>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sp>
          <p:nvSpPr>
            <p:cNvPr id="20495" name="Oval 50"/>
            <p:cNvSpPr>
              <a:spLocks noChangeArrowheads="1"/>
            </p:cNvSpPr>
            <p:nvPr/>
          </p:nvSpPr>
          <p:spPr bwMode="auto">
            <a:xfrm>
              <a:off x="1609" y="1829"/>
              <a:ext cx="89" cy="87"/>
            </a:xfrm>
            <a:prstGeom prst="ellipse">
              <a:avLst/>
            </a:prstGeom>
            <a:solidFill>
              <a:srgbClr val="FF0000"/>
            </a:solidFill>
            <a:ln w="9525">
              <a:noFill/>
              <a:round/>
              <a:headEnd/>
              <a:tailEnd/>
            </a:ln>
          </p:spPr>
          <p:txBody>
            <a:bodyPr wrap="none" anchor="ctr"/>
            <a:lstStyle/>
            <a:p>
              <a:endParaRPr lang="en-US">
                <a:cs typeface="Arial" charset="0"/>
              </a:endParaRPr>
            </a:p>
          </p:txBody>
        </p:sp>
      </p:grpSp>
      <p:sp>
        <p:nvSpPr>
          <p:cNvPr id="82995" name="Text Box 51"/>
          <p:cNvSpPr txBox="1">
            <a:spLocks noChangeArrowheads="1"/>
          </p:cNvSpPr>
          <p:nvPr/>
        </p:nvSpPr>
        <p:spPr bwMode="auto">
          <a:xfrm>
            <a:off x="4679950" y="2530475"/>
            <a:ext cx="3840163" cy="1282700"/>
          </a:xfrm>
          <a:prstGeom prst="rect">
            <a:avLst/>
          </a:prstGeom>
          <a:noFill/>
          <a:ln w="9525">
            <a:noFill/>
            <a:miter lim="800000"/>
            <a:headEnd/>
            <a:tailEnd/>
          </a:ln>
        </p:spPr>
        <p:txBody>
          <a:bodyPr>
            <a:spAutoFit/>
          </a:bodyPr>
          <a:lstStyle/>
          <a:p>
            <a:pPr>
              <a:spcBef>
                <a:spcPct val="50000"/>
              </a:spcBef>
            </a:pPr>
            <a:r>
              <a:rPr lang="en-US" sz="2600">
                <a:cs typeface="Arial" charset="0"/>
              </a:rPr>
              <a:t>The remaining 16,000 labor hours are used to produce 160 computers. </a:t>
            </a:r>
          </a:p>
        </p:txBody>
      </p:sp>
      <p:sp>
        <p:nvSpPr>
          <p:cNvPr id="52" name="TextBox 51"/>
          <p:cNvSpPr txBox="1"/>
          <p:nvPr/>
        </p:nvSpPr>
        <p:spPr>
          <a:xfrm>
            <a:off x="-10633" y="6500422"/>
            <a:ext cx="5649433" cy="338554"/>
          </a:xfrm>
          <a:prstGeom prst="rect">
            <a:avLst/>
          </a:prstGeom>
          <a:noFill/>
        </p:spPr>
        <p:txBody>
          <a:bodyPr wrap="square" rtlCol="0">
            <a:spAutoFit/>
          </a:bodyPr>
          <a:lstStyle/>
          <a:p>
            <a:r>
              <a:rPr lang="en-US" sz="800" b="0" i="1" dirty="0" smtClean="0">
                <a:solidFill>
                  <a:srgbClr val="777777"/>
                </a:solidFill>
                <a:latin typeface="Times New Roman" pitchFamily="18" charset="0"/>
                <a:cs typeface="Times New Roman" pitchFamily="18" charset="0"/>
              </a:rPr>
              <a:t>© 2012 </a:t>
            </a:r>
            <a:r>
              <a:rPr lang="en-US" sz="800" b="0" i="1" dirty="0" err="1" smtClean="0">
                <a:solidFill>
                  <a:srgbClr val="777777"/>
                </a:solidFill>
                <a:latin typeface="Times New Roman" pitchFamily="18" charset="0"/>
                <a:cs typeface="Times New Roman" pitchFamily="18" charset="0"/>
              </a:rPr>
              <a:t>Cengage</a:t>
            </a:r>
            <a:r>
              <a:rPr lang="en-US" sz="800" b="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b="0" i="1" dirty="0">
              <a:solidFill>
                <a:srgbClr val="777777"/>
              </a:solidFill>
              <a:latin typeface="Times New Roman" pitchFamily="18" charset="0"/>
              <a:ea typeface="Verdana" pitchFamily="34" charset="0"/>
              <a:cs typeface="Times New Roman" pitchFamily="18" charset="0"/>
            </a:endParaRPr>
          </a:p>
        </p:txBody>
      </p:sp>
      <p:sp>
        <p:nvSpPr>
          <p:cNvPr id="53" name="TextBox 52"/>
          <p:cNvSpPr txBox="1"/>
          <p:nvPr/>
        </p:nvSpPr>
        <p:spPr>
          <a:xfrm>
            <a:off x="7543800" y="6324600"/>
            <a:ext cx="1143000" cy="353943"/>
          </a:xfrm>
          <a:prstGeom prst="rect">
            <a:avLst/>
          </a:prstGeom>
          <a:noFill/>
        </p:spPr>
        <p:txBody>
          <a:bodyPr wrap="square" rtlCol="0">
            <a:spAutoFit/>
          </a:bodyPr>
          <a:lstStyle/>
          <a:p>
            <a:pPr algn="r"/>
            <a:fld id="{756EF793-6576-47D7-8D74-034072F16359}" type="slidenum">
              <a:rPr lang="en-US" sz="1700" i="0" smtClean="0">
                <a:solidFill>
                  <a:srgbClr val="B2B2B2"/>
                </a:solidFill>
                <a:latin typeface="Times New Roman" pitchFamily="18" charset="0"/>
                <a:ea typeface="Verdana" pitchFamily="34" charset="0"/>
                <a:cs typeface="Times New Roman" pitchFamily="18" charset="0"/>
              </a:rPr>
              <a:pPr algn="r"/>
              <a:t>13</a:t>
            </a:fld>
            <a:endParaRPr lang="en-US" sz="1700" i="0" dirty="0">
              <a:solidFill>
                <a:srgbClr val="B2B2B2"/>
              </a:solidFill>
              <a:latin typeface="Times New Roman" pitchFamily="18" charset="0"/>
              <a:ea typeface="Verdana" pitchFamily="34" charset="0"/>
              <a:cs typeface="Times New Roman" pitchFamily="18" charset="0"/>
            </a:endParaRPr>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2985"/>
                                        </p:tgtEl>
                                        <p:attrNameLst>
                                          <p:attrName>style.visibility</p:attrName>
                                        </p:attrNameLst>
                                      </p:cBhvr>
                                      <p:to>
                                        <p:strVal val="visible"/>
                                      </p:to>
                                    </p:set>
                                    <p:animEffect transition="in" filter="wipe(left)">
                                      <p:cBhvr>
                                        <p:cTn id="7" dur="500"/>
                                        <p:tgtEl>
                                          <p:spTgt spid="8298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2995"/>
                                        </p:tgtEl>
                                        <p:attrNameLst>
                                          <p:attrName>style.visibility</p:attrName>
                                        </p:attrNameLst>
                                      </p:cBhvr>
                                      <p:to>
                                        <p:strVal val="visible"/>
                                      </p:to>
                                    </p:set>
                                    <p:animEffect transition="in" filter="wipe(left)">
                                      <p:cBhvr>
                                        <p:cTn id="12" dur="500"/>
                                        <p:tgtEl>
                                          <p:spTgt spid="82995"/>
                                        </p:tgtEl>
                                      </p:cBhvr>
                                    </p:animEffect>
                                  </p:childTnLst>
                                </p:cTn>
                              </p:par>
                            </p:childTnLst>
                          </p:cTn>
                        </p:par>
                        <p:par>
                          <p:cTn id="13" fill="hold">
                            <p:stCondLst>
                              <p:cond delay="500"/>
                            </p:stCondLst>
                            <p:childTnLst>
                              <p:par>
                                <p:cTn id="14" presetID="18" presetClass="entr" presetSubtype="3"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strips(upRight)">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85" grpId="0"/>
      <p:bldP spid="8299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idx="4294967295"/>
          </p:nvPr>
        </p:nvSpPr>
        <p:spPr>
          <a:xfrm>
            <a:off x="457200" y="152400"/>
            <a:ext cx="8229600" cy="914400"/>
          </a:xfrm>
        </p:spPr>
        <p:txBody>
          <a:bodyPr>
            <a:normAutofit/>
          </a:bodyPr>
          <a:lstStyle/>
          <a:p>
            <a:pPr algn="ctr" eaLnBrk="1" hangingPunct="1"/>
            <a:r>
              <a:rPr lang="en-US" sz="3200" dirty="0" smtClean="0"/>
              <a:t>Japan’s Production With Trade</a:t>
            </a:r>
          </a:p>
        </p:txBody>
      </p:sp>
      <p:sp>
        <p:nvSpPr>
          <p:cNvPr id="84995" name="Text Box 3"/>
          <p:cNvSpPr txBox="1">
            <a:spLocks noChangeArrowheads="1"/>
          </p:cNvSpPr>
          <p:nvPr/>
        </p:nvSpPr>
        <p:spPr bwMode="auto">
          <a:xfrm>
            <a:off x="3833813" y="1565275"/>
            <a:ext cx="4578350" cy="1344613"/>
          </a:xfrm>
          <a:prstGeom prst="rect">
            <a:avLst/>
          </a:prstGeom>
          <a:noFill/>
          <a:ln w="9525">
            <a:noFill/>
            <a:miter lim="800000"/>
            <a:headEnd/>
            <a:tailEnd/>
          </a:ln>
        </p:spPr>
        <p:txBody>
          <a:bodyPr>
            <a:spAutoFit/>
          </a:bodyPr>
          <a:lstStyle/>
          <a:p>
            <a:pPr>
              <a:lnSpc>
                <a:spcPct val="105000"/>
              </a:lnSpc>
              <a:spcBef>
                <a:spcPct val="50000"/>
              </a:spcBef>
            </a:pPr>
            <a:r>
              <a:rPr lang="en-US" sz="2600">
                <a:cs typeface="Arial" charset="0"/>
              </a:rPr>
              <a:t>Producing 240 computers requires all of Japan’s 30,000 labor hours.</a:t>
            </a:r>
          </a:p>
        </p:txBody>
      </p:sp>
      <p:sp>
        <p:nvSpPr>
          <p:cNvPr id="21510"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grpSp>
        <p:nvGrpSpPr>
          <p:cNvPr id="2" name="Group 5"/>
          <p:cNvGrpSpPr>
            <a:grpSpLocks/>
          </p:cNvGrpSpPr>
          <p:nvPr/>
        </p:nvGrpSpPr>
        <p:grpSpPr bwMode="auto">
          <a:xfrm>
            <a:off x="288925" y="1531938"/>
            <a:ext cx="7348538" cy="4759325"/>
            <a:chOff x="559" y="955"/>
            <a:chExt cx="4629" cy="2998"/>
          </a:xfrm>
        </p:grpSpPr>
        <p:sp>
          <p:nvSpPr>
            <p:cNvPr id="21518" name="Text Box 6"/>
            <p:cNvSpPr txBox="1">
              <a:spLocks noChangeArrowheads="1"/>
            </p:cNvSpPr>
            <p:nvPr/>
          </p:nvSpPr>
          <p:spPr bwMode="auto">
            <a:xfrm>
              <a:off x="3981" y="3420"/>
              <a:ext cx="1207" cy="288"/>
            </a:xfrm>
            <a:prstGeom prst="rect">
              <a:avLst/>
            </a:prstGeom>
            <a:noFill/>
            <a:ln w="9525">
              <a:noFill/>
              <a:miter lim="800000"/>
              <a:headEnd/>
              <a:tailEnd/>
            </a:ln>
          </p:spPr>
          <p:txBody>
            <a:bodyPr>
              <a:spAutoFit/>
            </a:bodyPr>
            <a:lstStyle/>
            <a:p>
              <a:pPr>
                <a:spcBef>
                  <a:spcPct val="50000"/>
                </a:spcBef>
              </a:pPr>
              <a:r>
                <a:rPr lang="en-US" sz="2400" b="1">
                  <a:cs typeface="Arial" charset="0"/>
                </a:rPr>
                <a:t>Computers</a:t>
              </a:r>
            </a:p>
          </p:txBody>
        </p:sp>
        <p:sp>
          <p:nvSpPr>
            <p:cNvPr id="21519" name="Text Box 7"/>
            <p:cNvSpPr txBox="1">
              <a:spLocks noChangeArrowheads="1"/>
            </p:cNvSpPr>
            <p:nvPr/>
          </p:nvSpPr>
          <p:spPr bwMode="auto">
            <a:xfrm>
              <a:off x="633" y="955"/>
              <a:ext cx="700" cy="518"/>
            </a:xfrm>
            <a:prstGeom prst="rect">
              <a:avLst/>
            </a:prstGeom>
            <a:noFill/>
            <a:ln w="9525">
              <a:noFill/>
              <a:miter lim="800000"/>
              <a:headEnd/>
              <a:tailEnd/>
            </a:ln>
          </p:spPr>
          <p:txBody>
            <a:bodyPr>
              <a:spAutoFit/>
            </a:bodyPr>
            <a:lstStyle/>
            <a:p>
              <a:pPr>
                <a:spcBef>
                  <a:spcPct val="50000"/>
                </a:spcBef>
              </a:pPr>
              <a:r>
                <a:rPr lang="en-US" sz="2400" b="1">
                  <a:cs typeface="Arial" charset="0"/>
                </a:rPr>
                <a:t>Wheat (tons)</a:t>
              </a:r>
            </a:p>
          </p:txBody>
        </p:sp>
        <p:grpSp>
          <p:nvGrpSpPr>
            <p:cNvPr id="3" name="Group 8"/>
            <p:cNvGrpSpPr>
              <a:grpSpLocks/>
            </p:cNvGrpSpPr>
            <p:nvPr/>
          </p:nvGrpSpPr>
          <p:grpSpPr bwMode="auto">
            <a:xfrm>
              <a:off x="559" y="1379"/>
              <a:ext cx="3521" cy="2574"/>
              <a:chOff x="559" y="1379"/>
              <a:chExt cx="3521" cy="2574"/>
            </a:xfrm>
          </p:grpSpPr>
          <p:grpSp>
            <p:nvGrpSpPr>
              <p:cNvPr id="4" name="Group 9"/>
              <p:cNvGrpSpPr>
                <a:grpSpLocks/>
              </p:cNvGrpSpPr>
              <p:nvPr/>
            </p:nvGrpSpPr>
            <p:grpSpPr bwMode="auto">
              <a:xfrm>
                <a:off x="1259" y="1379"/>
                <a:ext cx="2780" cy="2170"/>
                <a:chOff x="2416" y="1770"/>
                <a:chExt cx="610" cy="548"/>
              </a:xfrm>
            </p:grpSpPr>
            <p:sp>
              <p:nvSpPr>
                <p:cNvPr id="21538" name="Line 10"/>
                <p:cNvSpPr>
                  <a:spLocks noChangeShapeType="1"/>
                </p:cNvSpPr>
                <p:nvPr/>
              </p:nvSpPr>
              <p:spPr bwMode="auto">
                <a:xfrm>
                  <a:off x="2416" y="1770"/>
                  <a:ext cx="0" cy="548"/>
                </a:xfrm>
                <a:prstGeom prst="line">
                  <a:avLst/>
                </a:prstGeom>
                <a:noFill/>
                <a:ln w="9525">
                  <a:solidFill>
                    <a:schemeClr val="tx1"/>
                  </a:solidFill>
                  <a:round/>
                  <a:headEnd/>
                  <a:tailEnd/>
                </a:ln>
              </p:spPr>
              <p:txBody>
                <a:bodyPr/>
                <a:lstStyle/>
                <a:p>
                  <a:endParaRPr lang="en-US"/>
                </a:p>
              </p:txBody>
            </p:sp>
            <p:sp>
              <p:nvSpPr>
                <p:cNvPr id="21539" name="Line 11"/>
                <p:cNvSpPr>
                  <a:spLocks noChangeShapeType="1"/>
                </p:cNvSpPr>
                <p:nvPr/>
              </p:nvSpPr>
              <p:spPr bwMode="auto">
                <a:xfrm>
                  <a:off x="2416" y="2318"/>
                  <a:ext cx="610" cy="0"/>
                </a:xfrm>
                <a:prstGeom prst="line">
                  <a:avLst/>
                </a:prstGeom>
                <a:noFill/>
                <a:ln w="9525">
                  <a:solidFill>
                    <a:schemeClr val="tx1"/>
                  </a:solidFill>
                  <a:round/>
                  <a:headEnd/>
                  <a:tailEnd/>
                </a:ln>
              </p:spPr>
              <p:txBody>
                <a:bodyPr/>
                <a:lstStyle/>
                <a:p>
                  <a:endParaRPr lang="en-US"/>
                </a:p>
              </p:txBody>
            </p:sp>
          </p:grpSp>
          <p:grpSp>
            <p:nvGrpSpPr>
              <p:cNvPr id="5" name="Group 12"/>
              <p:cNvGrpSpPr>
                <a:grpSpLocks/>
              </p:cNvGrpSpPr>
              <p:nvPr/>
            </p:nvGrpSpPr>
            <p:grpSpPr bwMode="auto">
              <a:xfrm>
                <a:off x="559" y="1659"/>
                <a:ext cx="700" cy="288"/>
                <a:chOff x="559" y="1659"/>
                <a:chExt cx="700" cy="288"/>
              </a:xfrm>
            </p:grpSpPr>
            <p:sp>
              <p:nvSpPr>
                <p:cNvPr id="21536" name="Line 13"/>
                <p:cNvSpPr>
                  <a:spLocks noChangeShapeType="1"/>
                </p:cNvSpPr>
                <p:nvPr/>
              </p:nvSpPr>
              <p:spPr bwMode="auto">
                <a:xfrm flipH="1">
                  <a:off x="1153" y="1819"/>
                  <a:ext cx="106" cy="0"/>
                </a:xfrm>
                <a:prstGeom prst="line">
                  <a:avLst/>
                </a:prstGeom>
                <a:noFill/>
                <a:ln w="3175">
                  <a:solidFill>
                    <a:schemeClr val="tx1"/>
                  </a:solidFill>
                  <a:round/>
                  <a:headEnd/>
                  <a:tailEnd/>
                </a:ln>
              </p:spPr>
              <p:txBody>
                <a:bodyPr/>
                <a:lstStyle/>
                <a:p>
                  <a:endParaRPr lang="en-US"/>
                </a:p>
              </p:txBody>
            </p:sp>
            <p:sp>
              <p:nvSpPr>
                <p:cNvPr id="21537" name="Text Box 14"/>
                <p:cNvSpPr txBox="1">
                  <a:spLocks noChangeArrowheads="1"/>
                </p:cNvSpPr>
                <p:nvPr/>
              </p:nvSpPr>
              <p:spPr bwMode="auto">
                <a:xfrm>
                  <a:off x="559" y="1659"/>
                  <a:ext cx="607" cy="288"/>
                </a:xfrm>
                <a:prstGeom prst="rect">
                  <a:avLst/>
                </a:prstGeom>
                <a:noFill/>
                <a:ln w="9525">
                  <a:noFill/>
                  <a:miter lim="800000"/>
                  <a:headEnd/>
                  <a:tailEnd/>
                </a:ln>
              </p:spPr>
              <p:txBody>
                <a:bodyPr>
                  <a:spAutoFit/>
                </a:bodyPr>
                <a:lstStyle/>
                <a:p>
                  <a:pPr>
                    <a:spcBef>
                      <a:spcPct val="50000"/>
                    </a:spcBef>
                  </a:pPr>
                  <a:r>
                    <a:rPr lang="en-US" sz="2400">
                      <a:cs typeface="Arial" charset="0"/>
                    </a:rPr>
                    <a:t>2,000</a:t>
                  </a:r>
                </a:p>
              </p:txBody>
            </p:sp>
          </p:grpSp>
          <p:grpSp>
            <p:nvGrpSpPr>
              <p:cNvPr id="6" name="Group 15"/>
              <p:cNvGrpSpPr>
                <a:grpSpLocks/>
              </p:cNvGrpSpPr>
              <p:nvPr/>
            </p:nvGrpSpPr>
            <p:grpSpPr bwMode="auto">
              <a:xfrm>
                <a:off x="559" y="2528"/>
                <a:ext cx="700" cy="288"/>
                <a:chOff x="559" y="2528"/>
                <a:chExt cx="700" cy="288"/>
              </a:xfrm>
            </p:grpSpPr>
            <p:sp>
              <p:nvSpPr>
                <p:cNvPr id="21534" name="Line 16"/>
                <p:cNvSpPr>
                  <a:spLocks noChangeShapeType="1"/>
                </p:cNvSpPr>
                <p:nvPr/>
              </p:nvSpPr>
              <p:spPr bwMode="auto">
                <a:xfrm flipH="1">
                  <a:off x="1153" y="2688"/>
                  <a:ext cx="106" cy="0"/>
                </a:xfrm>
                <a:prstGeom prst="line">
                  <a:avLst/>
                </a:prstGeom>
                <a:noFill/>
                <a:ln w="3175">
                  <a:solidFill>
                    <a:schemeClr val="tx1"/>
                  </a:solidFill>
                  <a:round/>
                  <a:headEnd/>
                  <a:tailEnd/>
                </a:ln>
              </p:spPr>
              <p:txBody>
                <a:bodyPr/>
                <a:lstStyle/>
                <a:p>
                  <a:endParaRPr lang="en-US"/>
                </a:p>
              </p:txBody>
            </p:sp>
            <p:sp>
              <p:nvSpPr>
                <p:cNvPr id="21535" name="Text Box 17"/>
                <p:cNvSpPr txBox="1">
                  <a:spLocks noChangeArrowheads="1"/>
                </p:cNvSpPr>
                <p:nvPr/>
              </p:nvSpPr>
              <p:spPr bwMode="auto">
                <a:xfrm>
                  <a:off x="559" y="2528"/>
                  <a:ext cx="607" cy="288"/>
                </a:xfrm>
                <a:prstGeom prst="rect">
                  <a:avLst/>
                </a:prstGeom>
                <a:noFill/>
                <a:ln w="9525">
                  <a:noFill/>
                  <a:miter lim="800000"/>
                  <a:headEnd/>
                  <a:tailEnd/>
                </a:ln>
              </p:spPr>
              <p:txBody>
                <a:bodyPr>
                  <a:spAutoFit/>
                </a:bodyPr>
                <a:lstStyle/>
                <a:p>
                  <a:pPr>
                    <a:spcBef>
                      <a:spcPct val="50000"/>
                    </a:spcBef>
                  </a:pPr>
                  <a:r>
                    <a:rPr lang="en-US" sz="2400">
                      <a:cs typeface="Arial" charset="0"/>
                    </a:rPr>
                    <a:t>1,000</a:t>
                  </a:r>
                </a:p>
              </p:txBody>
            </p:sp>
          </p:grpSp>
          <p:grpSp>
            <p:nvGrpSpPr>
              <p:cNvPr id="7" name="Group 18"/>
              <p:cNvGrpSpPr>
                <a:grpSpLocks/>
              </p:cNvGrpSpPr>
              <p:nvPr/>
            </p:nvGrpSpPr>
            <p:grpSpPr bwMode="auto">
              <a:xfrm>
                <a:off x="2527" y="3549"/>
                <a:ext cx="743" cy="402"/>
                <a:chOff x="2527" y="3549"/>
                <a:chExt cx="743" cy="402"/>
              </a:xfrm>
            </p:grpSpPr>
            <p:sp>
              <p:nvSpPr>
                <p:cNvPr id="21532" name="Line 19"/>
                <p:cNvSpPr>
                  <a:spLocks noChangeShapeType="1"/>
                </p:cNvSpPr>
                <p:nvPr/>
              </p:nvSpPr>
              <p:spPr bwMode="auto">
                <a:xfrm flipV="1">
                  <a:off x="2892" y="3549"/>
                  <a:ext cx="0" cy="102"/>
                </a:xfrm>
                <a:prstGeom prst="line">
                  <a:avLst/>
                </a:prstGeom>
                <a:noFill/>
                <a:ln w="3175">
                  <a:solidFill>
                    <a:schemeClr val="tx1"/>
                  </a:solidFill>
                  <a:round/>
                  <a:headEnd/>
                  <a:tailEnd/>
                </a:ln>
              </p:spPr>
              <p:txBody>
                <a:bodyPr/>
                <a:lstStyle/>
                <a:p>
                  <a:endParaRPr lang="en-US"/>
                </a:p>
              </p:txBody>
            </p:sp>
            <p:sp>
              <p:nvSpPr>
                <p:cNvPr id="21533" name="Text Box 20"/>
                <p:cNvSpPr txBox="1">
                  <a:spLocks noChangeArrowheads="1"/>
                </p:cNvSpPr>
                <p:nvPr/>
              </p:nvSpPr>
              <p:spPr bwMode="auto">
                <a:xfrm>
                  <a:off x="2527" y="3663"/>
                  <a:ext cx="743" cy="288"/>
                </a:xfrm>
                <a:prstGeom prst="rect">
                  <a:avLst/>
                </a:prstGeom>
                <a:noFill/>
                <a:ln w="9525">
                  <a:noFill/>
                  <a:miter lim="800000"/>
                  <a:headEnd/>
                  <a:tailEnd/>
                </a:ln>
              </p:spPr>
              <p:txBody>
                <a:bodyPr>
                  <a:spAutoFit/>
                </a:bodyPr>
                <a:lstStyle/>
                <a:p>
                  <a:pPr algn="ctr">
                    <a:spcBef>
                      <a:spcPct val="50000"/>
                    </a:spcBef>
                  </a:pPr>
                  <a:r>
                    <a:rPr lang="en-US" sz="2400">
                      <a:cs typeface="Arial" charset="0"/>
                    </a:rPr>
                    <a:t>200</a:t>
                  </a:r>
                </a:p>
              </p:txBody>
            </p:sp>
          </p:grpSp>
          <p:sp>
            <p:nvSpPr>
              <p:cNvPr id="21525" name="Text Box 21"/>
              <p:cNvSpPr txBox="1">
                <a:spLocks noChangeArrowheads="1"/>
              </p:cNvSpPr>
              <p:nvPr/>
            </p:nvSpPr>
            <p:spPr bwMode="auto">
              <a:xfrm>
                <a:off x="863" y="3489"/>
                <a:ext cx="427" cy="287"/>
              </a:xfrm>
              <a:prstGeom prst="rect">
                <a:avLst/>
              </a:prstGeom>
              <a:noFill/>
              <a:ln w="9525">
                <a:noFill/>
                <a:miter lim="800000"/>
                <a:headEnd/>
                <a:tailEnd/>
              </a:ln>
            </p:spPr>
            <p:txBody>
              <a:bodyPr>
                <a:spAutoFit/>
              </a:bodyPr>
              <a:lstStyle/>
              <a:p>
                <a:pPr algn="ctr">
                  <a:spcBef>
                    <a:spcPct val="50000"/>
                  </a:spcBef>
                </a:pPr>
                <a:r>
                  <a:rPr lang="en-US" sz="2400">
                    <a:cs typeface="Arial" charset="0"/>
                  </a:rPr>
                  <a:t>0</a:t>
                </a:r>
              </a:p>
            </p:txBody>
          </p:sp>
          <p:grpSp>
            <p:nvGrpSpPr>
              <p:cNvPr id="8" name="Group 22"/>
              <p:cNvGrpSpPr>
                <a:grpSpLocks/>
              </p:cNvGrpSpPr>
              <p:nvPr/>
            </p:nvGrpSpPr>
            <p:grpSpPr bwMode="auto">
              <a:xfrm>
                <a:off x="1702" y="3546"/>
                <a:ext cx="743" cy="405"/>
                <a:chOff x="1702" y="3546"/>
                <a:chExt cx="743" cy="405"/>
              </a:xfrm>
            </p:grpSpPr>
            <p:sp>
              <p:nvSpPr>
                <p:cNvPr id="21530" name="Text Box 23"/>
                <p:cNvSpPr txBox="1">
                  <a:spLocks noChangeArrowheads="1"/>
                </p:cNvSpPr>
                <p:nvPr/>
              </p:nvSpPr>
              <p:spPr bwMode="auto">
                <a:xfrm>
                  <a:off x="1702" y="3663"/>
                  <a:ext cx="743" cy="288"/>
                </a:xfrm>
                <a:prstGeom prst="rect">
                  <a:avLst/>
                </a:prstGeom>
                <a:noFill/>
                <a:ln w="9525">
                  <a:noFill/>
                  <a:miter lim="800000"/>
                  <a:headEnd/>
                  <a:tailEnd/>
                </a:ln>
              </p:spPr>
              <p:txBody>
                <a:bodyPr>
                  <a:spAutoFit/>
                </a:bodyPr>
                <a:lstStyle/>
                <a:p>
                  <a:pPr algn="ctr">
                    <a:spcBef>
                      <a:spcPct val="50000"/>
                    </a:spcBef>
                  </a:pPr>
                  <a:r>
                    <a:rPr lang="en-US" sz="2400">
                      <a:cs typeface="Arial" charset="0"/>
                    </a:rPr>
                    <a:t>100</a:t>
                  </a:r>
                </a:p>
              </p:txBody>
            </p:sp>
            <p:sp>
              <p:nvSpPr>
                <p:cNvPr id="21531" name="Line 24"/>
                <p:cNvSpPr>
                  <a:spLocks noChangeShapeType="1"/>
                </p:cNvSpPr>
                <p:nvPr/>
              </p:nvSpPr>
              <p:spPr bwMode="auto">
                <a:xfrm flipV="1">
                  <a:off x="2067" y="3546"/>
                  <a:ext cx="0" cy="102"/>
                </a:xfrm>
                <a:prstGeom prst="line">
                  <a:avLst/>
                </a:prstGeom>
                <a:noFill/>
                <a:ln w="3175">
                  <a:solidFill>
                    <a:schemeClr val="tx1"/>
                  </a:solidFill>
                  <a:round/>
                  <a:headEnd/>
                  <a:tailEnd/>
                </a:ln>
              </p:spPr>
              <p:txBody>
                <a:bodyPr/>
                <a:lstStyle/>
                <a:p>
                  <a:endParaRPr lang="en-US"/>
                </a:p>
              </p:txBody>
            </p:sp>
          </p:grpSp>
          <p:grpSp>
            <p:nvGrpSpPr>
              <p:cNvPr id="9" name="Group 25"/>
              <p:cNvGrpSpPr>
                <a:grpSpLocks/>
              </p:cNvGrpSpPr>
              <p:nvPr/>
            </p:nvGrpSpPr>
            <p:grpSpPr bwMode="auto">
              <a:xfrm>
                <a:off x="3336" y="3546"/>
                <a:ext cx="744" cy="407"/>
                <a:chOff x="3336" y="3546"/>
                <a:chExt cx="744" cy="407"/>
              </a:xfrm>
            </p:grpSpPr>
            <p:sp>
              <p:nvSpPr>
                <p:cNvPr id="21528" name="Text Box 26"/>
                <p:cNvSpPr txBox="1">
                  <a:spLocks noChangeArrowheads="1"/>
                </p:cNvSpPr>
                <p:nvPr/>
              </p:nvSpPr>
              <p:spPr bwMode="auto">
                <a:xfrm>
                  <a:off x="3336" y="3665"/>
                  <a:ext cx="744" cy="288"/>
                </a:xfrm>
                <a:prstGeom prst="rect">
                  <a:avLst/>
                </a:prstGeom>
                <a:noFill/>
                <a:ln w="9525">
                  <a:noFill/>
                  <a:miter lim="800000"/>
                  <a:headEnd/>
                  <a:tailEnd/>
                </a:ln>
              </p:spPr>
              <p:txBody>
                <a:bodyPr>
                  <a:spAutoFit/>
                </a:bodyPr>
                <a:lstStyle/>
                <a:p>
                  <a:pPr algn="ctr">
                    <a:spcBef>
                      <a:spcPct val="50000"/>
                    </a:spcBef>
                  </a:pPr>
                  <a:r>
                    <a:rPr lang="en-US" sz="2400">
                      <a:cs typeface="Arial" charset="0"/>
                    </a:rPr>
                    <a:t>300</a:t>
                  </a:r>
                </a:p>
              </p:txBody>
            </p:sp>
            <p:sp>
              <p:nvSpPr>
                <p:cNvPr id="21529" name="Line 27"/>
                <p:cNvSpPr>
                  <a:spLocks noChangeShapeType="1"/>
                </p:cNvSpPr>
                <p:nvPr/>
              </p:nvSpPr>
              <p:spPr bwMode="auto">
                <a:xfrm flipV="1">
                  <a:off x="3702" y="3546"/>
                  <a:ext cx="0" cy="102"/>
                </a:xfrm>
                <a:prstGeom prst="line">
                  <a:avLst/>
                </a:prstGeom>
                <a:noFill/>
                <a:ln w="3175">
                  <a:solidFill>
                    <a:schemeClr val="tx1"/>
                  </a:solidFill>
                  <a:round/>
                  <a:headEnd/>
                  <a:tailEnd/>
                </a:ln>
              </p:spPr>
              <p:txBody>
                <a:bodyPr/>
                <a:lstStyle/>
                <a:p>
                  <a:endParaRPr lang="en-US"/>
                </a:p>
              </p:txBody>
            </p:sp>
          </p:grpSp>
        </p:grpSp>
      </p:grpSp>
      <p:grpSp>
        <p:nvGrpSpPr>
          <p:cNvPr id="10" name="Group 28"/>
          <p:cNvGrpSpPr>
            <a:grpSpLocks/>
          </p:cNvGrpSpPr>
          <p:nvPr/>
        </p:nvGrpSpPr>
        <p:grpSpPr bwMode="auto">
          <a:xfrm>
            <a:off x="1319213" y="3830638"/>
            <a:ext cx="3327400" cy="1884362"/>
            <a:chOff x="831" y="2413"/>
            <a:chExt cx="2096" cy="1187"/>
          </a:xfrm>
        </p:grpSpPr>
        <p:sp>
          <p:nvSpPr>
            <p:cNvPr id="21515" name="Line 29"/>
            <p:cNvSpPr>
              <a:spLocks noChangeShapeType="1"/>
            </p:cNvSpPr>
            <p:nvPr/>
          </p:nvSpPr>
          <p:spPr bwMode="auto">
            <a:xfrm>
              <a:off x="876" y="2453"/>
              <a:ext cx="2030" cy="1105"/>
            </a:xfrm>
            <a:prstGeom prst="line">
              <a:avLst/>
            </a:prstGeom>
            <a:noFill/>
            <a:ln w="50800">
              <a:solidFill>
                <a:srgbClr val="333399"/>
              </a:solidFill>
              <a:round/>
              <a:headEnd/>
              <a:tailEnd/>
            </a:ln>
          </p:spPr>
          <p:txBody>
            <a:bodyPr/>
            <a:lstStyle/>
            <a:p>
              <a:endParaRPr lang="en-US"/>
            </a:p>
          </p:txBody>
        </p:sp>
        <p:sp>
          <p:nvSpPr>
            <p:cNvPr id="21516" name="Oval 30"/>
            <p:cNvSpPr>
              <a:spLocks noChangeArrowheads="1"/>
            </p:cNvSpPr>
            <p:nvPr/>
          </p:nvSpPr>
          <p:spPr bwMode="auto">
            <a:xfrm>
              <a:off x="831" y="2413"/>
              <a:ext cx="89" cy="87"/>
            </a:xfrm>
            <a:prstGeom prst="ellipse">
              <a:avLst/>
            </a:prstGeom>
            <a:solidFill>
              <a:srgbClr val="333399"/>
            </a:solidFill>
            <a:ln w="9525">
              <a:noFill/>
              <a:round/>
              <a:headEnd/>
              <a:tailEnd/>
            </a:ln>
          </p:spPr>
          <p:txBody>
            <a:bodyPr wrap="none" anchor="ctr"/>
            <a:lstStyle/>
            <a:p>
              <a:endParaRPr lang="en-US">
                <a:cs typeface="Arial" charset="0"/>
              </a:endParaRPr>
            </a:p>
          </p:txBody>
        </p:sp>
        <p:sp>
          <p:nvSpPr>
            <p:cNvPr id="21517" name="Oval 31"/>
            <p:cNvSpPr>
              <a:spLocks noChangeArrowheads="1"/>
            </p:cNvSpPr>
            <p:nvPr/>
          </p:nvSpPr>
          <p:spPr bwMode="auto">
            <a:xfrm>
              <a:off x="2838" y="3513"/>
              <a:ext cx="89" cy="87"/>
            </a:xfrm>
            <a:prstGeom prst="ellipse">
              <a:avLst/>
            </a:prstGeom>
            <a:solidFill>
              <a:srgbClr val="333399"/>
            </a:solidFill>
            <a:ln w="9525">
              <a:noFill/>
              <a:round/>
              <a:headEnd/>
              <a:tailEnd/>
            </a:ln>
          </p:spPr>
          <p:txBody>
            <a:bodyPr wrap="none" anchor="ctr"/>
            <a:lstStyle/>
            <a:p>
              <a:endParaRPr lang="en-US">
                <a:cs typeface="Arial" charset="0"/>
              </a:endParaRPr>
            </a:p>
          </p:txBody>
        </p:sp>
      </p:grpSp>
      <p:sp>
        <p:nvSpPr>
          <p:cNvPr id="85024" name="Oval 32"/>
          <p:cNvSpPr>
            <a:spLocks noChangeArrowheads="1"/>
          </p:cNvSpPr>
          <p:nvPr/>
        </p:nvSpPr>
        <p:spPr bwMode="auto">
          <a:xfrm>
            <a:off x="4506913" y="5576888"/>
            <a:ext cx="141287" cy="138112"/>
          </a:xfrm>
          <a:prstGeom prst="ellipse">
            <a:avLst/>
          </a:prstGeom>
          <a:solidFill>
            <a:srgbClr val="FF0000"/>
          </a:solidFill>
          <a:ln w="9525">
            <a:noFill/>
            <a:round/>
            <a:headEnd/>
            <a:tailEnd/>
          </a:ln>
        </p:spPr>
        <p:txBody>
          <a:bodyPr wrap="none" anchor="ctr"/>
          <a:lstStyle/>
          <a:p>
            <a:endParaRPr lang="en-US">
              <a:cs typeface="Arial" charset="0"/>
            </a:endParaRPr>
          </a:p>
        </p:txBody>
      </p:sp>
      <p:sp>
        <p:nvSpPr>
          <p:cNvPr id="85025" name="Text Box 33"/>
          <p:cNvSpPr txBox="1">
            <a:spLocks noChangeArrowheads="1"/>
          </p:cNvSpPr>
          <p:nvPr/>
        </p:nvSpPr>
        <p:spPr bwMode="auto">
          <a:xfrm>
            <a:off x="3816350" y="2908300"/>
            <a:ext cx="4578350" cy="927100"/>
          </a:xfrm>
          <a:prstGeom prst="rect">
            <a:avLst/>
          </a:prstGeom>
          <a:noFill/>
          <a:ln w="9525">
            <a:noFill/>
            <a:miter lim="800000"/>
            <a:headEnd/>
            <a:tailEnd/>
          </a:ln>
        </p:spPr>
        <p:txBody>
          <a:bodyPr>
            <a:spAutoFit/>
          </a:bodyPr>
          <a:lstStyle/>
          <a:p>
            <a:pPr>
              <a:lnSpc>
                <a:spcPct val="105000"/>
              </a:lnSpc>
              <a:spcBef>
                <a:spcPct val="50000"/>
              </a:spcBef>
            </a:pPr>
            <a:r>
              <a:rPr lang="en-US" sz="2600">
                <a:cs typeface="Arial" charset="0"/>
              </a:rPr>
              <a:t>So, Japan would produce </a:t>
            </a:r>
            <a:br>
              <a:rPr lang="en-US" sz="2600">
                <a:cs typeface="Arial" charset="0"/>
              </a:rPr>
            </a:br>
            <a:r>
              <a:rPr lang="en-US" sz="2600">
                <a:cs typeface="Arial" charset="0"/>
              </a:rPr>
              <a:t>0 tons of wheat.  </a:t>
            </a:r>
          </a:p>
        </p:txBody>
      </p:sp>
      <p:sp>
        <p:nvSpPr>
          <p:cNvPr id="34" name="TextBox 33"/>
          <p:cNvSpPr txBox="1"/>
          <p:nvPr/>
        </p:nvSpPr>
        <p:spPr>
          <a:xfrm>
            <a:off x="-10633" y="6500422"/>
            <a:ext cx="5649433" cy="338554"/>
          </a:xfrm>
          <a:prstGeom prst="rect">
            <a:avLst/>
          </a:prstGeom>
          <a:noFill/>
        </p:spPr>
        <p:txBody>
          <a:bodyPr wrap="square" rtlCol="0">
            <a:spAutoFit/>
          </a:bodyPr>
          <a:lstStyle/>
          <a:p>
            <a:r>
              <a:rPr lang="en-US" sz="800" b="0" i="1" dirty="0" smtClean="0">
                <a:solidFill>
                  <a:srgbClr val="777777"/>
                </a:solidFill>
                <a:latin typeface="Times New Roman" pitchFamily="18" charset="0"/>
                <a:cs typeface="Times New Roman" pitchFamily="18" charset="0"/>
              </a:rPr>
              <a:t>© 2012 </a:t>
            </a:r>
            <a:r>
              <a:rPr lang="en-US" sz="800" b="0" i="1" dirty="0" err="1" smtClean="0">
                <a:solidFill>
                  <a:srgbClr val="777777"/>
                </a:solidFill>
                <a:latin typeface="Times New Roman" pitchFamily="18" charset="0"/>
                <a:cs typeface="Times New Roman" pitchFamily="18" charset="0"/>
              </a:rPr>
              <a:t>Cengage</a:t>
            </a:r>
            <a:r>
              <a:rPr lang="en-US" sz="800" b="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b="0" i="1" dirty="0">
              <a:solidFill>
                <a:srgbClr val="777777"/>
              </a:solidFill>
              <a:latin typeface="Times New Roman" pitchFamily="18" charset="0"/>
              <a:ea typeface="Verdana" pitchFamily="34" charset="0"/>
              <a:cs typeface="Times New Roman" pitchFamily="18" charset="0"/>
            </a:endParaRPr>
          </a:p>
        </p:txBody>
      </p:sp>
      <p:sp>
        <p:nvSpPr>
          <p:cNvPr id="35" name="TextBox 34"/>
          <p:cNvSpPr txBox="1"/>
          <p:nvPr/>
        </p:nvSpPr>
        <p:spPr>
          <a:xfrm>
            <a:off x="7543800" y="6324600"/>
            <a:ext cx="1143000" cy="353943"/>
          </a:xfrm>
          <a:prstGeom prst="rect">
            <a:avLst/>
          </a:prstGeom>
          <a:noFill/>
        </p:spPr>
        <p:txBody>
          <a:bodyPr wrap="square" rtlCol="0">
            <a:spAutoFit/>
          </a:bodyPr>
          <a:lstStyle/>
          <a:p>
            <a:pPr algn="r"/>
            <a:fld id="{756EF793-6576-47D7-8D74-034072F16359}" type="slidenum">
              <a:rPr lang="en-US" sz="1700" i="0" smtClean="0">
                <a:solidFill>
                  <a:srgbClr val="B2B2B2"/>
                </a:solidFill>
                <a:latin typeface="Times New Roman" pitchFamily="18" charset="0"/>
                <a:ea typeface="Verdana" pitchFamily="34" charset="0"/>
                <a:cs typeface="Times New Roman" pitchFamily="18" charset="0"/>
              </a:rPr>
              <a:pPr algn="r"/>
              <a:t>14</a:t>
            </a:fld>
            <a:endParaRPr lang="en-US" sz="1700" i="0" dirty="0">
              <a:solidFill>
                <a:srgbClr val="B2B2B2"/>
              </a:solidFill>
              <a:latin typeface="Times New Roman" pitchFamily="18" charset="0"/>
              <a:ea typeface="Verdana" pitchFamily="34" charset="0"/>
              <a:cs typeface="Times New Roman" pitchFamily="18" charset="0"/>
            </a:endParaRPr>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4995"/>
                                        </p:tgtEl>
                                        <p:attrNameLst>
                                          <p:attrName>style.visibility</p:attrName>
                                        </p:attrNameLst>
                                      </p:cBhvr>
                                      <p:to>
                                        <p:strVal val="visible"/>
                                      </p:to>
                                    </p:set>
                                    <p:animEffect transition="in" filter="wipe(left)">
                                      <p:cBhvr>
                                        <p:cTn id="7" dur="500"/>
                                        <p:tgtEl>
                                          <p:spTgt spid="8499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5025"/>
                                        </p:tgtEl>
                                        <p:attrNameLst>
                                          <p:attrName>style.visibility</p:attrName>
                                        </p:attrNameLst>
                                      </p:cBhvr>
                                      <p:to>
                                        <p:strVal val="visible"/>
                                      </p:to>
                                    </p:set>
                                    <p:animEffect transition="in" filter="wipe(left)">
                                      <p:cBhvr>
                                        <p:cTn id="12" dur="500"/>
                                        <p:tgtEl>
                                          <p:spTgt spid="85025"/>
                                        </p:tgtEl>
                                      </p:cBhvr>
                                    </p:animEffect>
                                  </p:childTnLst>
                                </p:cTn>
                              </p:par>
                            </p:childTnLst>
                          </p:cTn>
                        </p:par>
                        <p:par>
                          <p:cTn id="13" fill="hold">
                            <p:stCondLst>
                              <p:cond delay="500"/>
                            </p:stCondLst>
                            <p:childTnLst>
                              <p:par>
                                <p:cTn id="14" presetID="23" presetClass="entr" presetSubtype="32" fill="hold" grpId="0" nodeType="afterEffect">
                                  <p:stCondLst>
                                    <p:cond delay="0"/>
                                  </p:stCondLst>
                                  <p:childTnLst>
                                    <p:set>
                                      <p:cBhvr>
                                        <p:cTn id="15" dur="1" fill="hold">
                                          <p:stCondLst>
                                            <p:cond delay="0"/>
                                          </p:stCondLst>
                                        </p:cTn>
                                        <p:tgtEl>
                                          <p:spTgt spid="85024"/>
                                        </p:tgtEl>
                                        <p:attrNameLst>
                                          <p:attrName>style.visibility</p:attrName>
                                        </p:attrNameLst>
                                      </p:cBhvr>
                                      <p:to>
                                        <p:strVal val="visible"/>
                                      </p:to>
                                    </p:set>
                                    <p:anim calcmode="lin" valueType="num">
                                      <p:cBhvr>
                                        <p:cTn id="16" dur="500" fill="hold"/>
                                        <p:tgtEl>
                                          <p:spTgt spid="85024"/>
                                        </p:tgtEl>
                                        <p:attrNameLst>
                                          <p:attrName>ppt_w</p:attrName>
                                        </p:attrNameLst>
                                      </p:cBhvr>
                                      <p:tavLst>
                                        <p:tav tm="0">
                                          <p:val>
                                            <p:strVal val="4*#ppt_w"/>
                                          </p:val>
                                        </p:tav>
                                        <p:tav tm="100000">
                                          <p:val>
                                            <p:strVal val="#ppt_w"/>
                                          </p:val>
                                        </p:tav>
                                      </p:tavLst>
                                    </p:anim>
                                    <p:anim calcmode="lin" valueType="num">
                                      <p:cBhvr>
                                        <p:cTn id="17" dur="500" fill="hold"/>
                                        <p:tgtEl>
                                          <p:spTgt spid="8502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p:bldP spid="85024" grpId="0" animBg="1"/>
      <p:bldP spid="85025"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2" name="Rectangle 6"/>
          <p:cNvSpPr>
            <a:spLocks noGrp="1" noChangeArrowheads="1"/>
          </p:cNvSpPr>
          <p:nvPr>
            <p:ph type="title"/>
          </p:nvPr>
        </p:nvSpPr>
        <p:spPr/>
        <p:txBody>
          <a:bodyPr/>
          <a:lstStyle/>
          <a:p>
            <a:r>
              <a:rPr lang="en-US" dirty="0" smtClean="0"/>
              <a:t>Exports &amp; Imports</a:t>
            </a:r>
          </a:p>
        </p:txBody>
      </p:sp>
      <p:sp>
        <p:nvSpPr>
          <p:cNvPr id="22533" name="Rectangle 7"/>
          <p:cNvSpPr>
            <a:spLocks noGrp="1" noChangeArrowheads="1"/>
          </p:cNvSpPr>
          <p:nvPr>
            <p:ph idx="1"/>
          </p:nvPr>
        </p:nvSpPr>
        <p:spPr/>
        <p:txBody>
          <a:bodyPr/>
          <a:lstStyle/>
          <a:p>
            <a:r>
              <a:rPr lang="en-US" b="1" dirty="0" smtClean="0">
                <a:solidFill>
                  <a:srgbClr val="FF0000"/>
                </a:solidFill>
              </a:rPr>
              <a:t>Exports</a:t>
            </a:r>
            <a:r>
              <a:rPr lang="en-US" dirty="0" smtClean="0"/>
              <a:t>:  </a:t>
            </a:r>
            <a:br>
              <a:rPr lang="en-US" dirty="0" smtClean="0"/>
            </a:br>
            <a:r>
              <a:rPr lang="en-US" dirty="0" smtClean="0"/>
              <a:t>goods produced domestically and sold abroad</a:t>
            </a:r>
          </a:p>
          <a:p>
            <a:pPr>
              <a:buNone/>
            </a:pPr>
            <a:r>
              <a:rPr lang="en-US" dirty="0" smtClean="0"/>
              <a:t>	</a:t>
            </a:r>
            <a:r>
              <a:rPr lang="en-US" b="1" dirty="0" smtClean="0">
                <a:solidFill>
                  <a:srgbClr val="0000FF"/>
                </a:solidFill>
              </a:rPr>
              <a:t>To export </a:t>
            </a:r>
            <a:r>
              <a:rPr lang="en-US" dirty="0" smtClean="0"/>
              <a:t>means to sell domestically produced goods abroad.</a:t>
            </a:r>
          </a:p>
          <a:p>
            <a:r>
              <a:rPr lang="en-US" b="1" dirty="0" smtClean="0">
                <a:solidFill>
                  <a:srgbClr val="FF0000"/>
                </a:solidFill>
              </a:rPr>
              <a:t>Imports</a:t>
            </a:r>
            <a:r>
              <a:rPr lang="en-US" dirty="0" smtClean="0"/>
              <a:t>:  </a:t>
            </a:r>
            <a:br>
              <a:rPr lang="en-US" dirty="0" smtClean="0"/>
            </a:br>
            <a:r>
              <a:rPr lang="en-US" dirty="0" smtClean="0"/>
              <a:t>goods produced abroad and sold domestically</a:t>
            </a:r>
          </a:p>
          <a:p>
            <a:pPr>
              <a:buNone/>
            </a:pPr>
            <a:r>
              <a:rPr lang="en-US" dirty="0" smtClean="0"/>
              <a:t>	</a:t>
            </a:r>
            <a:r>
              <a:rPr lang="en-US" b="1" dirty="0" smtClean="0">
                <a:solidFill>
                  <a:srgbClr val="0000FF"/>
                </a:solidFill>
              </a:rPr>
              <a:t>To import </a:t>
            </a:r>
            <a:r>
              <a:rPr lang="en-US" dirty="0" smtClean="0"/>
              <a:t>means to purchase goods produced in other countries.  </a:t>
            </a:r>
          </a:p>
        </p:txBody>
      </p:sp>
      <p:sp>
        <p:nvSpPr>
          <p:cNvPr id="22534"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533">
                                            <p:txEl>
                                              <p:pRg st="0" end="0"/>
                                            </p:txEl>
                                          </p:spTgt>
                                        </p:tgtEl>
                                        <p:attrNameLst>
                                          <p:attrName>style.visibility</p:attrName>
                                        </p:attrNameLst>
                                      </p:cBhvr>
                                      <p:to>
                                        <p:strVal val="visible"/>
                                      </p:to>
                                    </p:set>
                                    <p:animEffect transition="in" filter="wipe(left)">
                                      <p:cBhvr>
                                        <p:cTn id="7" dur="500"/>
                                        <p:tgtEl>
                                          <p:spTgt spid="225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533">
                                            <p:txEl>
                                              <p:pRg st="1" end="1"/>
                                            </p:txEl>
                                          </p:spTgt>
                                        </p:tgtEl>
                                        <p:attrNameLst>
                                          <p:attrName>style.visibility</p:attrName>
                                        </p:attrNameLst>
                                      </p:cBhvr>
                                      <p:to>
                                        <p:strVal val="visible"/>
                                      </p:to>
                                    </p:set>
                                    <p:animEffect transition="in" filter="wipe(left)">
                                      <p:cBhvr>
                                        <p:cTn id="12" dur="500"/>
                                        <p:tgtEl>
                                          <p:spTgt spid="2253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533">
                                            <p:txEl>
                                              <p:pRg st="2" end="2"/>
                                            </p:txEl>
                                          </p:spTgt>
                                        </p:tgtEl>
                                        <p:attrNameLst>
                                          <p:attrName>style.visibility</p:attrName>
                                        </p:attrNameLst>
                                      </p:cBhvr>
                                      <p:to>
                                        <p:strVal val="visible"/>
                                      </p:to>
                                    </p:set>
                                    <p:animEffect transition="in" filter="wipe(left)">
                                      <p:cBhvr>
                                        <p:cTn id="17" dur="500"/>
                                        <p:tgtEl>
                                          <p:spTgt spid="2253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533">
                                            <p:txEl>
                                              <p:pRg st="3" end="3"/>
                                            </p:txEl>
                                          </p:spTgt>
                                        </p:tgtEl>
                                        <p:attrNameLst>
                                          <p:attrName>style.visibility</p:attrName>
                                        </p:attrNameLst>
                                      </p:cBhvr>
                                      <p:to>
                                        <p:strVal val="visible"/>
                                      </p:to>
                                    </p:set>
                                    <p:animEffect transition="in" filter="wipe(left)">
                                      <p:cBhvr>
                                        <p:cTn id="22" dur="500"/>
                                        <p:tgtEl>
                                          <p:spTgt spid="2253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build="p" bldLvl="4"/>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FFF4D5"/>
        </a:solidFill>
        <a:effectLst/>
      </p:bgPr>
    </p:bg>
    <p:spTree>
      <p:nvGrpSpPr>
        <p:cNvPr id="1" name=""/>
        <p:cNvGrpSpPr/>
        <p:nvPr/>
      </p:nvGrpSpPr>
      <p:grpSpPr>
        <a:xfrm>
          <a:off x="0" y="0"/>
          <a:ext cx="0" cy="0"/>
          <a:chOff x="0" y="0"/>
          <a:chExt cx="0" cy="0"/>
        </a:xfrm>
      </p:grpSpPr>
      <p:sp>
        <p:nvSpPr>
          <p:cNvPr id="33794" name="Rectangle 8"/>
          <p:cNvSpPr>
            <a:spLocks noChangeArrowheads="1"/>
          </p:cNvSpPr>
          <p:nvPr/>
        </p:nvSpPr>
        <p:spPr bwMode="auto">
          <a:xfrm>
            <a:off x="0" y="0"/>
            <a:ext cx="304800" cy="6858000"/>
          </a:xfrm>
          <a:prstGeom prst="rect">
            <a:avLst/>
          </a:prstGeom>
          <a:solidFill>
            <a:srgbClr val="D6B128"/>
          </a:solidFill>
          <a:ln w="9525">
            <a:noFill/>
            <a:miter lim="800000"/>
            <a:headEnd/>
            <a:tailEnd/>
          </a:ln>
        </p:spPr>
        <p:txBody>
          <a:bodyPr wrap="none" anchor="ctr"/>
          <a:lstStyle/>
          <a:p>
            <a:pPr fontAlgn="base">
              <a:spcBef>
                <a:spcPct val="0"/>
              </a:spcBef>
              <a:spcAft>
                <a:spcPct val="0"/>
              </a:spcAft>
            </a:pPr>
            <a:endParaRPr lang="en-US" smtClean="0">
              <a:solidFill>
                <a:srgbClr val="000000"/>
              </a:solidFill>
              <a:cs typeface="Arial" charset="0"/>
            </a:endParaRPr>
          </a:p>
        </p:txBody>
      </p:sp>
      <p:sp>
        <p:nvSpPr>
          <p:cNvPr id="73732" name="Rectangle 4"/>
          <p:cNvSpPr>
            <a:spLocks noGrp="1" noChangeArrowheads="1"/>
          </p:cNvSpPr>
          <p:nvPr>
            <p:ph type="title"/>
          </p:nvPr>
        </p:nvSpPr>
        <p:spPr>
          <a:xfrm>
            <a:off x="533400" y="152400"/>
            <a:ext cx="8208963" cy="954088"/>
          </a:xfrm>
        </p:spPr>
        <p:txBody>
          <a:bodyPr>
            <a:normAutofit fontScale="90000"/>
          </a:bodyPr>
          <a:lstStyle/>
          <a:p>
            <a:pPr algn="l" eaLnBrk="1" hangingPunct="1">
              <a:defRPr/>
            </a:pPr>
            <a:r>
              <a:rPr lang="en-US" sz="2400" b="0" spc="400" dirty="0" smtClean="0">
                <a:solidFill>
                  <a:srgbClr val="996633"/>
                </a:solidFill>
                <a:effectLst>
                  <a:outerShdw blurRad="38100" dist="38100" dir="2700000" algn="tl">
                    <a:srgbClr val="C0C0C0"/>
                  </a:outerShdw>
                </a:effectLst>
                <a:latin typeface="Tahoma" pitchFamily="34" charset="0"/>
                <a:cs typeface="Arial" charset="0"/>
              </a:rPr>
              <a:t>ACTIVE LEARNING</a:t>
            </a:r>
            <a:r>
              <a:rPr lang="en-US" sz="2400" b="0" dirty="0" smtClean="0">
                <a:solidFill>
                  <a:srgbClr val="996633"/>
                </a:solidFill>
                <a:effectLst>
                  <a:outerShdw blurRad="38100" dist="38100" dir="2700000" algn="tl">
                    <a:srgbClr val="C0C0C0"/>
                  </a:outerShdw>
                </a:effectLst>
                <a:latin typeface="Tahoma" pitchFamily="34" charset="0"/>
                <a:cs typeface="Arial" charset="0"/>
              </a:rPr>
              <a:t>   </a:t>
            </a:r>
            <a:r>
              <a:rPr lang="en-US" sz="7100" baseline="-10000" dirty="0" smtClean="0">
                <a:solidFill>
                  <a:srgbClr val="C00000"/>
                </a:solidFill>
                <a:latin typeface="Century" pitchFamily="18" charset="0"/>
                <a:cs typeface="Times New Roman" pitchFamily="18" charset="0"/>
              </a:rPr>
              <a:t>3</a:t>
            </a:r>
            <a:r>
              <a:rPr lang="en-US" sz="2400" b="0" dirty="0" smtClean="0">
                <a:solidFill>
                  <a:srgbClr val="996633"/>
                </a:solidFill>
                <a:effectLst>
                  <a:outerShdw blurRad="38100" dist="38100" dir="2700000" algn="tl">
                    <a:srgbClr val="C0C0C0"/>
                  </a:outerShdw>
                </a:effectLst>
                <a:latin typeface="Tahoma" pitchFamily="34" charset="0"/>
                <a:cs typeface="Arial" charset="0"/>
              </a:rPr>
              <a:t>   </a:t>
            </a:r>
            <a:br>
              <a:rPr lang="en-US" sz="2400" b="0" dirty="0" smtClean="0">
                <a:solidFill>
                  <a:srgbClr val="996633"/>
                </a:solidFill>
                <a:effectLst>
                  <a:outerShdw blurRad="38100" dist="38100" dir="2700000" algn="tl">
                    <a:srgbClr val="C0C0C0"/>
                  </a:outerShdw>
                </a:effectLst>
                <a:latin typeface="Tahoma" pitchFamily="34" charset="0"/>
                <a:cs typeface="Arial" charset="0"/>
              </a:rPr>
            </a:br>
            <a:r>
              <a:rPr lang="en-US" sz="3600" dirty="0" smtClean="0">
                <a:solidFill>
                  <a:srgbClr val="CC9900"/>
                </a:solidFill>
                <a:effectLst>
                  <a:outerShdw blurRad="38100" dist="38100" dir="2700000" algn="tl">
                    <a:srgbClr val="C0C0C0"/>
                  </a:outerShdw>
                </a:effectLst>
                <a:cs typeface="Arial" charset="0"/>
              </a:rPr>
              <a:t>Consumption under trade</a:t>
            </a:r>
          </a:p>
        </p:txBody>
      </p:sp>
      <p:sp>
        <p:nvSpPr>
          <p:cNvPr id="36" name="Content Placeholder 2"/>
          <p:cNvSpPr>
            <a:spLocks noGrp="1"/>
          </p:cNvSpPr>
          <p:nvPr>
            <p:ph idx="1"/>
          </p:nvPr>
        </p:nvSpPr>
        <p:spPr>
          <a:xfrm>
            <a:off x="457200" y="1447800"/>
            <a:ext cx="8229600" cy="4876800"/>
          </a:xfrm>
        </p:spPr>
        <p:txBody>
          <a:bodyPr>
            <a:normAutofit/>
          </a:bodyPr>
          <a:lstStyle/>
          <a:p>
            <a:pPr marL="0" indent="0">
              <a:buClr>
                <a:srgbClr val="CC0000"/>
              </a:buClr>
              <a:buNone/>
            </a:pPr>
            <a:r>
              <a:rPr lang="en-US" dirty="0" smtClean="0"/>
              <a:t>Suppose the U.S. exports 700 tons of wheat to Japan, and imports 110 computers from Japan.</a:t>
            </a:r>
          </a:p>
          <a:p>
            <a:pPr marL="0" indent="0">
              <a:buClr>
                <a:srgbClr val="CC0000"/>
              </a:buClr>
              <a:buNone/>
            </a:pPr>
            <a:r>
              <a:rPr lang="en-US" dirty="0" smtClean="0"/>
              <a:t>(So, Japan imports 700 tons wheat and exports 110 computers.)</a:t>
            </a:r>
          </a:p>
          <a:p>
            <a:pPr marL="511175" lvl="1" indent="-349250">
              <a:spcBef>
                <a:spcPts val="1400"/>
              </a:spcBef>
              <a:buClr>
                <a:srgbClr val="CC0000"/>
              </a:buClr>
            </a:pPr>
            <a:r>
              <a:rPr lang="en-US" sz="2800" dirty="0" smtClean="0"/>
              <a:t>How much of each good is consumed in the U.S.?  Plot this combination on the U.S. PPF. </a:t>
            </a:r>
          </a:p>
          <a:p>
            <a:pPr marL="511175" lvl="1" indent="-349250">
              <a:spcBef>
                <a:spcPts val="1400"/>
              </a:spcBef>
              <a:buClr>
                <a:srgbClr val="CC0000"/>
              </a:buClr>
            </a:pPr>
            <a:r>
              <a:rPr lang="en-US" sz="2800" dirty="0" smtClean="0"/>
              <a:t>How much of each good is consumed in Japan?  Plot this combination on Japan’s PPF.</a:t>
            </a:r>
            <a:endParaRPr lang="en-US" dirty="0" smtClean="0"/>
          </a:p>
        </p:txBody>
      </p:sp>
      <p:sp>
        <p:nvSpPr>
          <p:cNvPr id="7" name="TextBox 6"/>
          <p:cNvSpPr txBox="1"/>
          <p:nvPr/>
        </p:nvSpPr>
        <p:spPr>
          <a:xfrm>
            <a:off x="304800" y="6500422"/>
            <a:ext cx="5649433" cy="338554"/>
          </a:xfrm>
          <a:prstGeom prst="rect">
            <a:avLst/>
          </a:prstGeom>
          <a:noFill/>
        </p:spPr>
        <p:txBody>
          <a:bodyPr wrap="square" rtlCol="0">
            <a:spAutoFit/>
          </a:bodyPr>
          <a:lstStyle/>
          <a:p>
            <a:r>
              <a:rPr lang="en-US" sz="800" b="0" i="1" dirty="0" smtClean="0">
                <a:solidFill>
                  <a:srgbClr val="777777"/>
                </a:solidFill>
                <a:latin typeface="Times New Roman" pitchFamily="18" charset="0"/>
                <a:cs typeface="Times New Roman" pitchFamily="18" charset="0"/>
              </a:rPr>
              <a:t>© 2012 </a:t>
            </a:r>
            <a:r>
              <a:rPr lang="en-US" sz="800" b="0" i="1" dirty="0" err="1" smtClean="0">
                <a:solidFill>
                  <a:srgbClr val="777777"/>
                </a:solidFill>
                <a:latin typeface="Times New Roman" pitchFamily="18" charset="0"/>
                <a:cs typeface="Times New Roman" pitchFamily="18" charset="0"/>
              </a:rPr>
              <a:t>Cengage</a:t>
            </a:r>
            <a:r>
              <a:rPr lang="en-US" sz="800" b="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b="0" i="1" dirty="0">
              <a:solidFill>
                <a:srgbClr val="777777"/>
              </a:solidFill>
              <a:latin typeface="Times New Roman" pitchFamily="18" charset="0"/>
              <a:ea typeface="Verdana" pitchFamily="34"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22263" y="1543050"/>
            <a:ext cx="5514975" cy="4529138"/>
            <a:chOff x="212" y="1350"/>
            <a:chExt cx="3474" cy="2853"/>
          </a:xfrm>
        </p:grpSpPr>
        <p:grpSp>
          <p:nvGrpSpPr>
            <p:cNvPr id="3" name="Group 3"/>
            <p:cNvGrpSpPr>
              <a:grpSpLocks/>
            </p:cNvGrpSpPr>
            <p:nvPr/>
          </p:nvGrpSpPr>
          <p:grpSpPr bwMode="auto">
            <a:xfrm>
              <a:off x="868" y="1350"/>
              <a:ext cx="2818" cy="2480"/>
              <a:chOff x="2416" y="1770"/>
              <a:chExt cx="610" cy="548"/>
            </a:xfrm>
          </p:grpSpPr>
          <p:sp>
            <p:nvSpPr>
              <p:cNvPr id="24671" name="Line 4"/>
              <p:cNvSpPr>
                <a:spLocks noChangeShapeType="1"/>
              </p:cNvSpPr>
              <p:nvPr/>
            </p:nvSpPr>
            <p:spPr bwMode="auto">
              <a:xfrm>
                <a:off x="2416" y="1770"/>
                <a:ext cx="0" cy="548"/>
              </a:xfrm>
              <a:prstGeom prst="line">
                <a:avLst/>
              </a:prstGeom>
              <a:noFill/>
              <a:ln w="9525">
                <a:solidFill>
                  <a:schemeClr val="tx1"/>
                </a:solidFill>
                <a:round/>
                <a:headEnd/>
                <a:tailEnd/>
              </a:ln>
            </p:spPr>
            <p:txBody>
              <a:bodyPr/>
              <a:lstStyle/>
              <a:p>
                <a:endParaRPr lang="en-US"/>
              </a:p>
            </p:txBody>
          </p:sp>
          <p:sp>
            <p:nvSpPr>
              <p:cNvPr id="24672" name="Line 5"/>
              <p:cNvSpPr>
                <a:spLocks noChangeShapeType="1"/>
              </p:cNvSpPr>
              <p:nvPr/>
            </p:nvSpPr>
            <p:spPr bwMode="auto">
              <a:xfrm>
                <a:off x="2416" y="2318"/>
                <a:ext cx="610" cy="0"/>
              </a:xfrm>
              <a:prstGeom prst="line">
                <a:avLst/>
              </a:prstGeom>
              <a:noFill/>
              <a:ln w="9525">
                <a:solidFill>
                  <a:schemeClr val="tx1"/>
                </a:solidFill>
                <a:round/>
                <a:headEnd/>
                <a:tailEnd/>
              </a:ln>
            </p:spPr>
            <p:txBody>
              <a:bodyPr/>
              <a:lstStyle/>
              <a:p>
                <a:endParaRPr lang="en-US"/>
              </a:p>
            </p:txBody>
          </p:sp>
        </p:grpSp>
        <p:grpSp>
          <p:nvGrpSpPr>
            <p:cNvPr id="4" name="Group 6"/>
            <p:cNvGrpSpPr>
              <a:grpSpLocks/>
            </p:cNvGrpSpPr>
            <p:nvPr/>
          </p:nvGrpSpPr>
          <p:grpSpPr bwMode="auto">
            <a:xfrm>
              <a:off x="214" y="1834"/>
              <a:ext cx="654" cy="288"/>
              <a:chOff x="212" y="1834"/>
              <a:chExt cx="654" cy="288"/>
            </a:xfrm>
          </p:grpSpPr>
          <p:sp>
            <p:nvSpPr>
              <p:cNvPr id="24669" name="Line 7"/>
              <p:cNvSpPr>
                <a:spLocks noChangeShapeType="1"/>
              </p:cNvSpPr>
              <p:nvPr/>
            </p:nvSpPr>
            <p:spPr bwMode="auto">
              <a:xfrm flipH="1">
                <a:off x="800" y="1992"/>
                <a:ext cx="66" cy="0"/>
              </a:xfrm>
              <a:prstGeom prst="line">
                <a:avLst/>
              </a:prstGeom>
              <a:noFill/>
              <a:ln w="3175">
                <a:solidFill>
                  <a:schemeClr val="tx1"/>
                </a:solidFill>
                <a:round/>
                <a:headEnd/>
                <a:tailEnd/>
              </a:ln>
            </p:spPr>
            <p:txBody>
              <a:bodyPr/>
              <a:lstStyle/>
              <a:p>
                <a:endParaRPr lang="en-US"/>
              </a:p>
            </p:txBody>
          </p:sp>
          <p:sp>
            <p:nvSpPr>
              <p:cNvPr id="24670" name="Text Box 8"/>
              <p:cNvSpPr txBox="1">
                <a:spLocks noChangeArrowheads="1"/>
              </p:cNvSpPr>
              <p:nvPr/>
            </p:nvSpPr>
            <p:spPr bwMode="auto">
              <a:xfrm>
                <a:off x="212" y="1834"/>
                <a:ext cx="602" cy="288"/>
              </a:xfrm>
              <a:prstGeom prst="rect">
                <a:avLst/>
              </a:prstGeom>
              <a:noFill/>
              <a:ln w="9525">
                <a:noFill/>
                <a:miter lim="800000"/>
                <a:headEnd/>
                <a:tailEnd/>
              </a:ln>
            </p:spPr>
            <p:txBody>
              <a:bodyPr>
                <a:spAutoFit/>
              </a:bodyPr>
              <a:lstStyle/>
              <a:p>
                <a:pPr>
                  <a:spcBef>
                    <a:spcPct val="50000"/>
                  </a:spcBef>
                </a:pPr>
                <a:r>
                  <a:rPr lang="en-US" sz="2400">
                    <a:cs typeface="Arial" charset="0"/>
                  </a:rPr>
                  <a:t>4,000</a:t>
                </a:r>
              </a:p>
            </p:txBody>
          </p:sp>
        </p:grpSp>
        <p:grpSp>
          <p:nvGrpSpPr>
            <p:cNvPr id="5" name="Group 9"/>
            <p:cNvGrpSpPr>
              <a:grpSpLocks/>
            </p:cNvGrpSpPr>
            <p:nvPr/>
          </p:nvGrpSpPr>
          <p:grpSpPr bwMode="auto">
            <a:xfrm>
              <a:off x="1144" y="3828"/>
              <a:ext cx="464" cy="374"/>
              <a:chOff x="1142" y="3830"/>
              <a:chExt cx="464" cy="374"/>
            </a:xfrm>
          </p:grpSpPr>
          <p:sp>
            <p:nvSpPr>
              <p:cNvPr id="24667" name="Line 10"/>
              <p:cNvSpPr>
                <a:spLocks noChangeShapeType="1"/>
              </p:cNvSpPr>
              <p:nvPr/>
            </p:nvSpPr>
            <p:spPr bwMode="auto">
              <a:xfrm flipV="1">
                <a:off x="1370" y="3830"/>
                <a:ext cx="0" cy="64"/>
              </a:xfrm>
              <a:prstGeom prst="line">
                <a:avLst/>
              </a:prstGeom>
              <a:noFill/>
              <a:ln w="3175">
                <a:solidFill>
                  <a:schemeClr val="tx1"/>
                </a:solidFill>
                <a:round/>
                <a:headEnd/>
                <a:tailEnd/>
              </a:ln>
            </p:spPr>
            <p:txBody>
              <a:bodyPr/>
              <a:lstStyle/>
              <a:p>
                <a:endParaRPr lang="en-US"/>
              </a:p>
            </p:txBody>
          </p:sp>
          <p:sp>
            <p:nvSpPr>
              <p:cNvPr id="24668" name="Text Box 11"/>
              <p:cNvSpPr txBox="1">
                <a:spLocks noChangeArrowheads="1"/>
              </p:cNvSpPr>
              <p:nvPr/>
            </p:nvSpPr>
            <p:spPr bwMode="auto">
              <a:xfrm>
                <a:off x="1142" y="3916"/>
                <a:ext cx="464" cy="288"/>
              </a:xfrm>
              <a:prstGeom prst="rect">
                <a:avLst/>
              </a:prstGeom>
              <a:noFill/>
              <a:ln w="9525">
                <a:noFill/>
                <a:miter lim="800000"/>
                <a:headEnd/>
                <a:tailEnd/>
              </a:ln>
            </p:spPr>
            <p:txBody>
              <a:bodyPr>
                <a:spAutoFit/>
              </a:bodyPr>
              <a:lstStyle/>
              <a:p>
                <a:pPr algn="ctr">
                  <a:spcBef>
                    <a:spcPct val="50000"/>
                  </a:spcBef>
                </a:pPr>
                <a:r>
                  <a:rPr lang="en-US" sz="2400">
                    <a:cs typeface="Arial" charset="0"/>
                  </a:rPr>
                  <a:t>100</a:t>
                </a:r>
              </a:p>
            </p:txBody>
          </p:sp>
        </p:grpSp>
        <p:grpSp>
          <p:nvGrpSpPr>
            <p:cNvPr id="6" name="Group 12"/>
            <p:cNvGrpSpPr>
              <a:grpSpLocks/>
            </p:cNvGrpSpPr>
            <p:nvPr/>
          </p:nvGrpSpPr>
          <p:grpSpPr bwMode="auto">
            <a:xfrm>
              <a:off x="212" y="1374"/>
              <a:ext cx="654" cy="288"/>
              <a:chOff x="212" y="1834"/>
              <a:chExt cx="654" cy="288"/>
            </a:xfrm>
          </p:grpSpPr>
          <p:sp>
            <p:nvSpPr>
              <p:cNvPr id="24665" name="Line 13"/>
              <p:cNvSpPr>
                <a:spLocks noChangeShapeType="1"/>
              </p:cNvSpPr>
              <p:nvPr/>
            </p:nvSpPr>
            <p:spPr bwMode="auto">
              <a:xfrm flipH="1">
                <a:off x="800" y="1992"/>
                <a:ext cx="66" cy="0"/>
              </a:xfrm>
              <a:prstGeom prst="line">
                <a:avLst/>
              </a:prstGeom>
              <a:noFill/>
              <a:ln w="3175">
                <a:solidFill>
                  <a:schemeClr val="tx1"/>
                </a:solidFill>
                <a:round/>
                <a:headEnd/>
                <a:tailEnd/>
              </a:ln>
            </p:spPr>
            <p:txBody>
              <a:bodyPr/>
              <a:lstStyle/>
              <a:p>
                <a:endParaRPr lang="en-US"/>
              </a:p>
            </p:txBody>
          </p:sp>
          <p:sp>
            <p:nvSpPr>
              <p:cNvPr id="24666" name="Text Box 14"/>
              <p:cNvSpPr txBox="1">
                <a:spLocks noChangeArrowheads="1"/>
              </p:cNvSpPr>
              <p:nvPr/>
            </p:nvSpPr>
            <p:spPr bwMode="auto">
              <a:xfrm>
                <a:off x="212" y="1834"/>
                <a:ext cx="602" cy="288"/>
              </a:xfrm>
              <a:prstGeom prst="rect">
                <a:avLst/>
              </a:prstGeom>
              <a:noFill/>
              <a:ln w="9525">
                <a:noFill/>
                <a:miter lim="800000"/>
                <a:headEnd/>
                <a:tailEnd/>
              </a:ln>
            </p:spPr>
            <p:txBody>
              <a:bodyPr>
                <a:spAutoFit/>
              </a:bodyPr>
              <a:lstStyle/>
              <a:p>
                <a:pPr>
                  <a:spcBef>
                    <a:spcPct val="50000"/>
                  </a:spcBef>
                </a:pPr>
                <a:r>
                  <a:rPr lang="en-US" sz="2400">
                    <a:cs typeface="Arial" charset="0"/>
                  </a:rPr>
                  <a:t>5,000</a:t>
                </a:r>
              </a:p>
            </p:txBody>
          </p:sp>
        </p:grpSp>
        <p:grpSp>
          <p:nvGrpSpPr>
            <p:cNvPr id="7" name="Group 15"/>
            <p:cNvGrpSpPr>
              <a:grpSpLocks/>
            </p:cNvGrpSpPr>
            <p:nvPr/>
          </p:nvGrpSpPr>
          <p:grpSpPr bwMode="auto">
            <a:xfrm>
              <a:off x="214" y="2756"/>
              <a:ext cx="654" cy="288"/>
              <a:chOff x="212" y="1834"/>
              <a:chExt cx="654" cy="288"/>
            </a:xfrm>
          </p:grpSpPr>
          <p:sp>
            <p:nvSpPr>
              <p:cNvPr id="24663" name="Line 16"/>
              <p:cNvSpPr>
                <a:spLocks noChangeShapeType="1"/>
              </p:cNvSpPr>
              <p:nvPr/>
            </p:nvSpPr>
            <p:spPr bwMode="auto">
              <a:xfrm flipH="1">
                <a:off x="800" y="1992"/>
                <a:ext cx="66" cy="0"/>
              </a:xfrm>
              <a:prstGeom prst="line">
                <a:avLst/>
              </a:prstGeom>
              <a:noFill/>
              <a:ln w="3175">
                <a:solidFill>
                  <a:schemeClr val="tx1"/>
                </a:solidFill>
                <a:round/>
                <a:headEnd/>
                <a:tailEnd/>
              </a:ln>
            </p:spPr>
            <p:txBody>
              <a:bodyPr/>
              <a:lstStyle/>
              <a:p>
                <a:endParaRPr lang="en-US"/>
              </a:p>
            </p:txBody>
          </p:sp>
          <p:sp>
            <p:nvSpPr>
              <p:cNvPr id="24664" name="Text Box 17"/>
              <p:cNvSpPr txBox="1">
                <a:spLocks noChangeArrowheads="1"/>
              </p:cNvSpPr>
              <p:nvPr/>
            </p:nvSpPr>
            <p:spPr bwMode="auto">
              <a:xfrm>
                <a:off x="212" y="1834"/>
                <a:ext cx="602" cy="288"/>
              </a:xfrm>
              <a:prstGeom prst="rect">
                <a:avLst/>
              </a:prstGeom>
              <a:noFill/>
              <a:ln w="9525">
                <a:noFill/>
                <a:miter lim="800000"/>
                <a:headEnd/>
                <a:tailEnd/>
              </a:ln>
            </p:spPr>
            <p:txBody>
              <a:bodyPr>
                <a:spAutoFit/>
              </a:bodyPr>
              <a:lstStyle/>
              <a:p>
                <a:pPr>
                  <a:spcBef>
                    <a:spcPct val="50000"/>
                  </a:spcBef>
                </a:pPr>
                <a:r>
                  <a:rPr lang="en-US" sz="2400">
                    <a:cs typeface="Arial" charset="0"/>
                  </a:rPr>
                  <a:t>2,000</a:t>
                </a:r>
              </a:p>
            </p:txBody>
          </p:sp>
        </p:grpSp>
        <p:grpSp>
          <p:nvGrpSpPr>
            <p:cNvPr id="8" name="Group 18"/>
            <p:cNvGrpSpPr>
              <a:grpSpLocks/>
            </p:cNvGrpSpPr>
            <p:nvPr/>
          </p:nvGrpSpPr>
          <p:grpSpPr bwMode="auto">
            <a:xfrm>
              <a:off x="214" y="3216"/>
              <a:ext cx="654" cy="288"/>
              <a:chOff x="212" y="1834"/>
              <a:chExt cx="654" cy="288"/>
            </a:xfrm>
          </p:grpSpPr>
          <p:sp>
            <p:nvSpPr>
              <p:cNvPr id="24661" name="Line 19"/>
              <p:cNvSpPr>
                <a:spLocks noChangeShapeType="1"/>
              </p:cNvSpPr>
              <p:nvPr/>
            </p:nvSpPr>
            <p:spPr bwMode="auto">
              <a:xfrm flipH="1">
                <a:off x="800" y="1992"/>
                <a:ext cx="66" cy="0"/>
              </a:xfrm>
              <a:prstGeom prst="line">
                <a:avLst/>
              </a:prstGeom>
              <a:noFill/>
              <a:ln w="3175">
                <a:solidFill>
                  <a:schemeClr val="tx1"/>
                </a:solidFill>
                <a:round/>
                <a:headEnd/>
                <a:tailEnd/>
              </a:ln>
            </p:spPr>
            <p:txBody>
              <a:bodyPr/>
              <a:lstStyle/>
              <a:p>
                <a:endParaRPr lang="en-US"/>
              </a:p>
            </p:txBody>
          </p:sp>
          <p:sp>
            <p:nvSpPr>
              <p:cNvPr id="24662" name="Text Box 20"/>
              <p:cNvSpPr txBox="1">
                <a:spLocks noChangeArrowheads="1"/>
              </p:cNvSpPr>
              <p:nvPr/>
            </p:nvSpPr>
            <p:spPr bwMode="auto">
              <a:xfrm>
                <a:off x="212" y="1834"/>
                <a:ext cx="602" cy="288"/>
              </a:xfrm>
              <a:prstGeom prst="rect">
                <a:avLst/>
              </a:prstGeom>
              <a:noFill/>
              <a:ln w="9525">
                <a:noFill/>
                <a:miter lim="800000"/>
                <a:headEnd/>
                <a:tailEnd/>
              </a:ln>
            </p:spPr>
            <p:txBody>
              <a:bodyPr>
                <a:spAutoFit/>
              </a:bodyPr>
              <a:lstStyle/>
              <a:p>
                <a:pPr>
                  <a:spcBef>
                    <a:spcPct val="50000"/>
                  </a:spcBef>
                </a:pPr>
                <a:r>
                  <a:rPr lang="en-US" sz="2400">
                    <a:cs typeface="Arial" charset="0"/>
                  </a:rPr>
                  <a:t>1,000</a:t>
                </a:r>
              </a:p>
            </p:txBody>
          </p:sp>
        </p:grpSp>
        <p:grpSp>
          <p:nvGrpSpPr>
            <p:cNvPr id="9" name="Group 21"/>
            <p:cNvGrpSpPr>
              <a:grpSpLocks/>
            </p:cNvGrpSpPr>
            <p:nvPr/>
          </p:nvGrpSpPr>
          <p:grpSpPr bwMode="auto">
            <a:xfrm>
              <a:off x="212" y="2292"/>
              <a:ext cx="654" cy="288"/>
              <a:chOff x="212" y="1834"/>
              <a:chExt cx="654" cy="288"/>
            </a:xfrm>
          </p:grpSpPr>
          <p:sp>
            <p:nvSpPr>
              <p:cNvPr id="24659" name="Line 22"/>
              <p:cNvSpPr>
                <a:spLocks noChangeShapeType="1"/>
              </p:cNvSpPr>
              <p:nvPr/>
            </p:nvSpPr>
            <p:spPr bwMode="auto">
              <a:xfrm flipH="1">
                <a:off x="800" y="1992"/>
                <a:ext cx="66" cy="0"/>
              </a:xfrm>
              <a:prstGeom prst="line">
                <a:avLst/>
              </a:prstGeom>
              <a:noFill/>
              <a:ln w="3175">
                <a:solidFill>
                  <a:schemeClr val="tx1"/>
                </a:solidFill>
                <a:round/>
                <a:headEnd/>
                <a:tailEnd/>
              </a:ln>
            </p:spPr>
            <p:txBody>
              <a:bodyPr/>
              <a:lstStyle/>
              <a:p>
                <a:endParaRPr lang="en-US"/>
              </a:p>
            </p:txBody>
          </p:sp>
          <p:sp>
            <p:nvSpPr>
              <p:cNvPr id="24660" name="Text Box 23"/>
              <p:cNvSpPr txBox="1">
                <a:spLocks noChangeArrowheads="1"/>
              </p:cNvSpPr>
              <p:nvPr/>
            </p:nvSpPr>
            <p:spPr bwMode="auto">
              <a:xfrm>
                <a:off x="212" y="1834"/>
                <a:ext cx="602" cy="288"/>
              </a:xfrm>
              <a:prstGeom prst="rect">
                <a:avLst/>
              </a:prstGeom>
              <a:noFill/>
              <a:ln w="9525">
                <a:noFill/>
                <a:miter lim="800000"/>
                <a:headEnd/>
                <a:tailEnd/>
              </a:ln>
            </p:spPr>
            <p:txBody>
              <a:bodyPr>
                <a:spAutoFit/>
              </a:bodyPr>
              <a:lstStyle/>
              <a:p>
                <a:pPr>
                  <a:spcBef>
                    <a:spcPct val="50000"/>
                  </a:spcBef>
                </a:pPr>
                <a:r>
                  <a:rPr lang="en-US" sz="2400">
                    <a:cs typeface="Arial" charset="0"/>
                  </a:rPr>
                  <a:t>3,000</a:t>
                </a:r>
              </a:p>
            </p:txBody>
          </p:sp>
        </p:grpSp>
        <p:grpSp>
          <p:nvGrpSpPr>
            <p:cNvPr id="10" name="Group 24"/>
            <p:cNvGrpSpPr>
              <a:grpSpLocks/>
            </p:cNvGrpSpPr>
            <p:nvPr/>
          </p:nvGrpSpPr>
          <p:grpSpPr bwMode="auto">
            <a:xfrm>
              <a:off x="3188" y="3828"/>
              <a:ext cx="464" cy="374"/>
              <a:chOff x="1142" y="3830"/>
              <a:chExt cx="464" cy="374"/>
            </a:xfrm>
          </p:grpSpPr>
          <p:sp>
            <p:nvSpPr>
              <p:cNvPr id="24657" name="Line 25"/>
              <p:cNvSpPr>
                <a:spLocks noChangeShapeType="1"/>
              </p:cNvSpPr>
              <p:nvPr/>
            </p:nvSpPr>
            <p:spPr bwMode="auto">
              <a:xfrm flipV="1">
                <a:off x="1370" y="3830"/>
                <a:ext cx="0" cy="64"/>
              </a:xfrm>
              <a:prstGeom prst="line">
                <a:avLst/>
              </a:prstGeom>
              <a:noFill/>
              <a:ln w="3175">
                <a:solidFill>
                  <a:schemeClr val="tx1"/>
                </a:solidFill>
                <a:round/>
                <a:headEnd/>
                <a:tailEnd/>
              </a:ln>
            </p:spPr>
            <p:txBody>
              <a:bodyPr/>
              <a:lstStyle/>
              <a:p>
                <a:endParaRPr lang="en-US"/>
              </a:p>
            </p:txBody>
          </p:sp>
          <p:sp>
            <p:nvSpPr>
              <p:cNvPr id="24658" name="Text Box 26"/>
              <p:cNvSpPr txBox="1">
                <a:spLocks noChangeArrowheads="1"/>
              </p:cNvSpPr>
              <p:nvPr/>
            </p:nvSpPr>
            <p:spPr bwMode="auto">
              <a:xfrm>
                <a:off x="1142" y="3916"/>
                <a:ext cx="464" cy="288"/>
              </a:xfrm>
              <a:prstGeom prst="rect">
                <a:avLst/>
              </a:prstGeom>
              <a:noFill/>
              <a:ln w="9525">
                <a:noFill/>
                <a:miter lim="800000"/>
                <a:headEnd/>
                <a:tailEnd/>
              </a:ln>
            </p:spPr>
            <p:txBody>
              <a:bodyPr>
                <a:spAutoFit/>
              </a:bodyPr>
              <a:lstStyle/>
              <a:p>
                <a:pPr algn="ctr">
                  <a:spcBef>
                    <a:spcPct val="50000"/>
                  </a:spcBef>
                </a:pPr>
                <a:r>
                  <a:rPr lang="en-US" sz="2400">
                    <a:cs typeface="Arial" charset="0"/>
                  </a:rPr>
                  <a:t>500</a:t>
                </a:r>
              </a:p>
            </p:txBody>
          </p:sp>
        </p:grpSp>
        <p:grpSp>
          <p:nvGrpSpPr>
            <p:cNvPr id="11" name="Group 27"/>
            <p:cNvGrpSpPr>
              <a:grpSpLocks/>
            </p:cNvGrpSpPr>
            <p:nvPr/>
          </p:nvGrpSpPr>
          <p:grpSpPr bwMode="auto">
            <a:xfrm>
              <a:off x="1659" y="3828"/>
              <a:ext cx="464" cy="374"/>
              <a:chOff x="1142" y="3830"/>
              <a:chExt cx="464" cy="374"/>
            </a:xfrm>
          </p:grpSpPr>
          <p:sp>
            <p:nvSpPr>
              <p:cNvPr id="24655" name="Line 28"/>
              <p:cNvSpPr>
                <a:spLocks noChangeShapeType="1"/>
              </p:cNvSpPr>
              <p:nvPr/>
            </p:nvSpPr>
            <p:spPr bwMode="auto">
              <a:xfrm flipV="1">
                <a:off x="1370" y="3830"/>
                <a:ext cx="0" cy="64"/>
              </a:xfrm>
              <a:prstGeom prst="line">
                <a:avLst/>
              </a:prstGeom>
              <a:noFill/>
              <a:ln w="3175">
                <a:solidFill>
                  <a:schemeClr val="tx1"/>
                </a:solidFill>
                <a:round/>
                <a:headEnd/>
                <a:tailEnd/>
              </a:ln>
            </p:spPr>
            <p:txBody>
              <a:bodyPr/>
              <a:lstStyle/>
              <a:p>
                <a:endParaRPr lang="en-US"/>
              </a:p>
            </p:txBody>
          </p:sp>
          <p:sp>
            <p:nvSpPr>
              <p:cNvPr id="24656" name="Text Box 29"/>
              <p:cNvSpPr txBox="1">
                <a:spLocks noChangeArrowheads="1"/>
              </p:cNvSpPr>
              <p:nvPr/>
            </p:nvSpPr>
            <p:spPr bwMode="auto">
              <a:xfrm>
                <a:off x="1142" y="3916"/>
                <a:ext cx="464" cy="288"/>
              </a:xfrm>
              <a:prstGeom prst="rect">
                <a:avLst/>
              </a:prstGeom>
              <a:noFill/>
              <a:ln w="9525">
                <a:noFill/>
                <a:miter lim="800000"/>
                <a:headEnd/>
                <a:tailEnd/>
              </a:ln>
            </p:spPr>
            <p:txBody>
              <a:bodyPr>
                <a:spAutoFit/>
              </a:bodyPr>
              <a:lstStyle/>
              <a:p>
                <a:pPr algn="ctr">
                  <a:spcBef>
                    <a:spcPct val="50000"/>
                  </a:spcBef>
                </a:pPr>
                <a:r>
                  <a:rPr lang="en-US" sz="2400">
                    <a:cs typeface="Arial" charset="0"/>
                  </a:rPr>
                  <a:t>200</a:t>
                </a:r>
              </a:p>
            </p:txBody>
          </p:sp>
        </p:grpSp>
        <p:grpSp>
          <p:nvGrpSpPr>
            <p:cNvPr id="12" name="Group 30"/>
            <p:cNvGrpSpPr>
              <a:grpSpLocks/>
            </p:cNvGrpSpPr>
            <p:nvPr/>
          </p:nvGrpSpPr>
          <p:grpSpPr bwMode="auto">
            <a:xfrm>
              <a:off x="2164" y="3829"/>
              <a:ext cx="464" cy="374"/>
              <a:chOff x="1142" y="3830"/>
              <a:chExt cx="464" cy="374"/>
            </a:xfrm>
          </p:grpSpPr>
          <p:sp>
            <p:nvSpPr>
              <p:cNvPr id="24653" name="Line 31"/>
              <p:cNvSpPr>
                <a:spLocks noChangeShapeType="1"/>
              </p:cNvSpPr>
              <p:nvPr/>
            </p:nvSpPr>
            <p:spPr bwMode="auto">
              <a:xfrm flipV="1">
                <a:off x="1370" y="3830"/>
                <a:ext cx="0" cy="64"/>
              </a:xfrm>
              <a:prstGeom prst="line">
                <a:avLst/>
              </a:prstGeom>
              <a:noFill/>
              <a:ln w="3175">
                <a:solidFill>
                  <a:schemeClr val="tx1"/>
                </a:solidFill>
                <a:round/>
                <a:headEnd/>
                <a:tailEnd/>
              </a:ln>
            </p:spPr>
            <p:txBody>
              <a:bodyPr/>
              <a:lstStyle/>
              <a:p>
                <a:endParaRPr lang="en-US"/>
              </a:p>
            </p:txBody>
          </p:sp>
          <p:sp>
            <p:nvSpPr>
              <p:cNvPr id="24654" name="Text Box 32"/>
              <p:cNvSpPr txBox="1">
                <a:spLocks noChangeArrowheads="1"/>
              </p:cNvSpPr>
              <p:nvPr/>
            </p:nvSpPr>
            <p:spPr bwMode="auto">
              <a:xfrm>
                <a:off x="1142" y="3916"/>
                <a:ext cx="464" cy="288"/>
              </a:xfrm>
              <a:prstGeom prst="rect">
                <a:avLst/>
              </a:prstGeom>
              <a:noFill/>
              <a:ln w="9525">
                <a:noFill/>
                <a:miter lim="800000"/>
                <a:headEnd/>
                <a:tailEnd/>
              </a:ln>
            </p:spPr>
            <p:txBody>
              <a:bodyPr>
                <a:spAutoFit/>
              </a:bodyPr>
              <a:lstStyle/>
              <a:p>
                <a:pPr algn="ctr">
                  <a:spcBef>
                    <a:spcPct val="50000"/>
                  </a:spcBef>
                </a:pPr>
                <a:r>
                  <a:rPr lang="en-US" sz="2400">
                    <a:cs typeface="Arial" charset="0"/>
                  </a:rPr>
                  <a:t>300</a:t>
                </a:r>
              </a:p>
            </p:txBody>
          </p:sp>
        </p:grpSp>
        <p:grpSp>
          <p:nvGrpSpPr>
            <p:cNvPr id="13" name="Group 33"/>
            <p:cNvGrpSpPr>
              <a:grpSpLocks/>
            </p:cNvGrpSpPr>
            <p:nvPr/>
          </p:nvGrpSpPr>
          <p:grpSpPr bwMode="auto">
            <a:xfrm>
              <a:off x="2673" y="3829"/>
              <a:ext cx="464" cy="374"/>
              <a:chOff x="1142" y="3830"/>
              <a:chExt cx="464" cy="374"/>
            </a:xfrm>
          </p:grpSpPr>
          <p:sp>
            <p:nvSpPr>
              <p:cNvPr id="24651" name="Line 34"/>
              <p:cNvSpPr>
                <a:spLocks noChangeShapeType="1"/>
              </p:cNvSpPr>
              <p:nvPr/>
            </p:nvSpPr>
            <p:spPr bwMode="auto">
              <a:xfrm flipV="1">
                <a:off x="1370" y="3830"/>
                <a:ext cx="0" cy="64"/>
              </a:xfrm>
              <a:prstGeom prst="line">
                <a:avLst/>
              </a:prstGeom>
              <a:noFill/>
              <a:ln w="3175">
                <a:solidFill>
                  <a:schemeClr val="tx1"/>
                </a:solidFill>
                <a:round/>
                <a:headEnd/>
                <a:tailEnd/>
              </a:ln>
            </p:spPr>
            <p:txBody>
              <a:bodyPr/>
              <a:lstStyle/>
              <a:p>
                <a:endParaRPr lang="en-US"/>
              </a:p>
            </p:txBody>
          </p:sp>
          <p:sp>
            <p:nvSpPr>
              <p:cNvPr id="24652" name="Text Box 35"/>
              <p:cNvSpPr txBox="1">
                <a:spLocks noChangeArrowheads="1"/>
              </p:cNvSpPr>
              <p:nvPr/>
            </p:nvSpPr>
            <p:spPr bwMode="auto">
              <a:xfrm>
                <a:off x="1142" y="3916"/>
                <a:ext cx="464" cy="288"/>
              </a:xfrm>
              <a:prstGeom prst="rect">
                <a:avLst/>
              </a:prstGeom>
              <a:noFill/>
              <a:ln w="9525">
                <a:noFill/>
                <a:miter lim="800000"/>
                <a:headEnd/>
                <a:tailEnd/>
              </a:ln>
            </p:spPr>
            <p:txBody>
              <a:bodyPr>
                <a:spAutoFit/>
              </a:bodyPr>
              <a:lstStyle/>
              <a:p>
                <a:pPr algn="ctr">
                  <a:spcBef>
                    <a:spcPct val="50000"/>
                  </a:spcBef>
                </a:pPr>
                <a:r>
                  <a:rPr lang="en-US" sz="2400">
                    <a:cs typeface="Arial" charset="0"/>
                  </a:rPr>
                  <a:t>400</a:t>
                </a:r>
              </a:p>
            </p:txBody>
          </p:sp>
        </p:grpSp>
        <p:sp>
          <p:nvSpPr>
            <p:cNvPr id="24650" name="Text Box 36"/>
            <p:cNvSpPr txBox="1">
              <a:spLocks noChangeArrowheads="1"/>
            </p:cNvSpPr>
            <p:nvPr/>
          </p:nvSpPr>
          <p:spPr bwMode="auto">
            <a:xfrm>
              <a:off x="621" y="3798"/>
              <a:ext cx="266" cy="288"/>
            </a:xfrm>
            <a:prstGeom prst="rect">
              <a:avLst/>
            </a:prstGeom>
            <a:noFill/>
            <a:ln w="9525">
              <a:noFill/>
              <a:miter lim="800000"/>
              <a:headEnd/>
              <a:tailEnd/>
            </a:ln>
          </p:spPr>
          <p:txBody>
            <a:bodyPr>
              <a:spAutoFit/>
            </a:bodyPr>
            <a:lstStyle/>
            <a:p>
              <a:pPr algn="ctr">
                <a:spcBef>
                  <a:spcPct val="50000"/>
                </a:spcBef>
              </a:pPr>
              <a:r>
                <a:rPr lang="en-US" sz="2400">
                  <a:cs typeface="Arial" charset="0"/>
                </a:rPr>
                <a:t>0</a:t>
              </a:r>
            </a:p>
          </p:txBody>
        </p:sp>
      </p:grpSp>
      <p:grpSp>
        <p:nvGrpSpPr>
          <p:cNvPr id="14" name="Group 37"/>
          <p:cNvGrpSpPr>
            <a:grpSpLocks/>
          </p:cNvGrpSpPr>
          <p:nvPr/>
        </p:nvGrpSpPr>
        <p:grpSpPr bwMode="auto">
          <a:xfrm>
            <a:off x="484188" y="742950"/>
            <a:ext cx="7153275" cy="4970463"/>
            <a:chOff x="305" y="468"/>
            <a:chExt cx="4506" cy="3131"/>
          </a:xfrm>
        </p:grpSpPr>
        <p:sp>
          <p:nvSpPr>
            <p:cNvPr id="24637" name="Text Box 38"/>
            <p:cNvSpPr txBox="1">
              <a:spLocks noChangeArrowheads="1"/>
            </p:cNvSpPr>
            <p:nvPr/>
          </p:nvSpPr>
          <p:spPr bwMode="auto">
            <a:xfrm>
              <a:off x="3604" y="3311"/>
              <a:ext cx="1207" cy="288"/>
            </a:xfrm>
            <a:prstGeom prst="rect">
              <a:avLst/>
            </a:prstGeom>
            <a:noFill/>
            <a:ln w="9525">
              <a:noFill/>
              <a:miter lim="800000"/>
              <a:headEnd/>
              <a:tailEnd/>
            </a:ln>
          </p:spPr>
          <p:txBody>
            <a:bodyPr>
              <a:spAutoFit/>
            </a:bodyPr>
            <a:lstStyle/>
            <a:p>
              <a:pPr>
                <a:spcBef>
                  <a:spcPct val="50000"/>
                </a:spcBef>
              </a:pPr>
              <a:r>
                <a:rPr lang="en-US" sz="2400" b="1">
                  <a:cs typeface="Arial" charset="0"/>
                </a:rPr>
                <a:t>Computers</a:t>
              </a:r>
            </a:p>
          </p:txBody>
        </p:sp>
        <p:sp>
          <p:nvSpPr>
            <p:cNvPr id="24638" name="Text Box 39"/>
            <p:cNvSpPr txBox="1">
              <a:spLocks noChangeArrowheads="1"/>
            </p:cNvSpPr>
            <p:nvPr/>
          </p:nvSpPr>
          <p:spPr bwMode="auto">
            <a:xfrm>
              <a:off x="305" y="468"/>
              <a:ext cx="700" cy="518"/>
            </a:xfrm>
            <a:prstGeom prst="rect">
              <a:avLst/>
            </a:prstGeom>
            <a:noFill/>
            <a:ln w="9525">
              <a:noFill/>
              <a:miter lim="800000"/>
              <a:headEnd/>
              <a:tailEnd/>
            </a:ln>
          </p:spPr>
          <p:txBody>
            <a:bodyPr>
              <a:spAutoFit/>
            </a:bodyPr>
            <a:lstStyle/>
            <a:p>
              <a:pPr>
                <a:spcBef>
                  <a:spcPct val="50000"/>
                </a:spcBef>
              </a:pPr>
              <a:r>
                <a:rPr lang="en-US" sz="2400" b="1">
                  <a:cs typeface="Arial" charset="0"/>
                </a:rPr>
                <a:t>Wheat (tons)</a:t>
              </a:r>
            </a:p>
          </p:txBody>
        </p:sp>
      </p:grpSp>
      <p:sp>
        <p:nvSpPr>
          <p:cNvPr id="24582" name="Rectangle 40"/>
          <p:cNvSpPr>
            <a:spLocks noGrp="1" noChangeArrowheads="1"/>
          </p:cNvSpPr>
          <p:nvPr>
            <p:ph type="title" idx="4294967295"/>
          </p:nvPr>
        </p:nvSpPr>
        <p:spPr>
          <a:xfrm>
            <a:off x="473075" y="204788"/>
            <a:ext cx="8229600" cy="649287"/>
          </a:xfrm>
        </p:spPr>
        <p:txBody>
          <a:bodyPr>
            <a:normAutofit/>
          </a:bodyPr>
          <a:lstStyle/>
          <a:p>
            <a:pPr algn="ctr" eaLnBrk="1" hangingPunct="1"/>
            <a:r>
              <a:rPr lang="en-US" sz="3200" dirty="0" smtClean="0"/>
              <a:t>U.S. Consumption With Trade</a:t>
            </a:r>
          </a:p>
        </p:txBody>
      </p:sp>
      <p:sp>
        <p:nvSpPr>
          <p:cNvPr id="24583" name="Line 41"/>
          <p:cNvSpPr>
            <a:spLocks noChangeShapeType="1"/>
          </p:cNvSpPr>
          <p:nvPr/>
        </p:nvSpPr>
        <p:spPr bwMode="auto">
          <a:xfrm>
            <a:off x="1355725" y="1828800"/>
            <a:ext cx="4056063" cy="3649663"/>
          </a:xfrm>
          <a:prstGeom prst="line">
            <a:avLst/>
          </a:prstGeom>
          <a:noFill/>
          <a:ln w="50800">
            <a:solidFill>
              <a:srgbClr val="333399"/>
            </a:solidFill>
            <a:round/>
            <a:headEnd/>
            <a:tailEnd/>
          </a:ln>
        </p:spPr>
        <p:txBody>
          <a:bodyPr/>
          <a:lstStyle/>
          <a:p>
            <a:endParaRPr lang="en-US"/>
          </a:p>
        </p:txBody>
      </p:sp>
      <p:sp>
        <p:nvSpPr>
          <p:cNvPr id="24584" name="Oval 42"/>
          <p:cNvSpPr>
            <a:spLocks noChangeArrowheads="1"/>
          </p:cNvSpPr>
          <p:nvPr/>
        </p:nvSpPr>
        <p:spPr bwMode="auto">
          <a:xfrm>
            <a:off x="5338763" y="5411788"/>
            <a:ext cx="141287" cy="138112"/>
          </a:xfrm>
          <a:prstGeom prst="ellipse">
            <a:avLst/>
          </a:prstGeom>
          <a:solidFill>
            <a:srgbClr val="333399"/>
          </a:solidFill>
          <a:ln w="9525">
            <a:noFill/>
            <a:round/>
            <a:headEnd/>
            <a:tailEnd/>
          </a:ln>
        </p:spPr>
        <p:txBody>
          <a:bodyPr wrap="none" anchor="ctr"/>
          <a:lstStyle/>
          <a:p>
            <a:endParaRPr lang="en-US">
              <a:cs typeface="Arial" charset="0"/>
            </a:endParaRPr>
          </a:p>
        </p:txBody>
      </p:sp>
      <p:sp>
        <p:nvSpPr>
          <p:cNvPr id="24585" name="Oval 43"/>
          <p:cNvSpPr>
            <a:spLocks noChangeArrowheads="1"/>
          </p:cNvSpPr>
          <p:nvPr/>
        </p:nvSpPr>
        <p:spPr bwMode="auto">
          <a:xfrm>
            <a:off x="1292225" y="1765300"/>
            <a:ext cx="141288" cy="138113"/>
          </a:xfrm>
          <a:prstGeom prst="ellipse">
            <a:avLst/>
          </a:prstGeom>
          <a:solidFill>
            <a:srgbClr val="333399"/>
          </a:solidFill>
          <a:ln w="9525">
            <a:noFill/>
            <a:round/>
            <a:headEnd/>
            <a:tailEnd/>
          </a:ln>
        </p:spPr>
        <p:txBody>
          <a:bodyPr wrap="none" anchor="ctr"/>
          <a:lstStyle/>
          <a:p>
            <a:endParaRPr lang="en-US">
              <a:cs typeface="Arial" charset="0"/>
            </a:endParaRPr>
          </a:p>
        </p:txBody>
      </p:sp>
      <p:sp>
        <p:nvSpPr>
          <p:cNvPr id="24586"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grpSp>
        <p:nvGrpSpPr>
          <p:cNvPr id="15" name="Group 45"/>
          <p:cNvGrpSpPr>
            <a:grpSpLocks/>
          </p:cNvGrpSpPr>
          <p:nvPr/>
        </p:nvGrpSpPr>
        <p:grpSpPr bwMode="auto">
          <a:xfrm>
            <a:off x="1365250" y="3389313"/>
            <a:ext cx="2306638" cy="2087562"/>
            <a:chOff x="860" y="2135"/>
            <a:chExt cx="1453" cy="1315"/>
          </a:xfrm>
        </p:grpSpPr>
        <p:grpSp>
          <p:nvGrpSpPr>
            <p:cNvPr id="16" name="Group 46"/>
            <p:cNvGrpSpPr>
              <a:grpSpLocks/>
            </p:cNvGrpSpPr>
            <p:nvPr/>
          </p:nvGrpSpPr>
          <p:grpSpPr bwMode="auto">
            <a:xfrm>
              <a:off x="860" y="2182"/>
              <a:ext cx="1411" cy="1268"/>
              <a:chOff x="357" y="2450"/>
              <a:chExt cx="795" cy="646"/>
            </a:xfrm>
          </p:grpSpPr>
          <p:sp>
            <p:nvSpPr>
              <p:cNvPr id="24635" name="Line 47"/>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24636" name="Line 48"/>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sp>
          <p:nvSpPr>
            <p:cNvPr id="24634" name="Oval 49"/>
            <p:cNvSpPr>
              <a:spLocks noChangeArrowheads="1"/>
            </p:cNvSpPr>
            <p:nvPr/>
          </p:nvSpPr>
          <p:spPr bwMode="auto">
            <a:xfrm>
              <a:off x="2224" y="2135"/>
              <a:ext cx="89" cy="87"/>
            </a:xfrm>
            <a:prstGeom prst="ellipse">
              <a:avLst/>
            </a:prstGeom>
            <a:solidFill>
              <a:srgbClr val="3366FF"/>
            </a:solidFill>
            <a:ln w="9525">
              <a:noFill/>
              <a:round/>
              <a:headEnd/>
              <a:tailEnd/>
            </a:ln>
          </p:spPr>
          <p:txBody>
            <a:bodyPr wrap="none" anchor="ctr"/>
            <a:lstStyle/>
            <a:p>
              <a:endParaRPr lang="en-US">
                <a:cs typeface="Arial" charset="0"/>
              </a:endParaRPr>
            </a:p>
          </p:txBody>
        </p:sp>
      </p:grpSp>
      <p:grpSp>
        <p:nvGrpSpPr>
          <p:cNvPr id="17" name="Group 90"/>
          <p:cNvGrpSpPr>
            <a:grpSpLocks/>
          </p:cNvGrpSpPr>
          <p:nvPr/>
        </p:nvGrpSpPr>
        <p:grpSpPr bwMode="auto">
          <a:xfrm>
            <a:off x="4217988" y="2838450"/>
            <a:ext cx="4513262" cy="820738"/>
            <a:chOff x="2657" y="1788"/>
            <a:chExt cx="2843" cy="517"/>
          </a:xfrm>
        </p:grpSpPr>
        <p:sp>
          <p:nvSpPr>
            <p:cNvPr id="24630" name="Rectangle 54"/>
            <p:cNvSpPr>
              <a:spLocks noChangeArrowheads="1"/>
            </p:cNvSpPr>
            <p:nvPr/>
          </p:nvSpPr>
          <p:spPr bwMode="auto">
            <a:xfrm>
              <a:off x="4726" y="1788"/>
              <a:ext cx="774" cy="517"/>
            </a:xfrm>
            <a:prstGeom prst="rect">
              <a:avLst/>
            </a:prstGeom>
            <a:solidFill>
              <a:schemeClr val="bg1"/>
            </a:solidFill>
            <a:ln w="9525">
              <a:noFill/>
              <a:miter lim="800000"/>
              <a:headEnd/>
              <a:tailEnd/>
            </a:ln>
          </p:spPr>
          <p:txBody>
            <a:bodyPr anchor="ctr" anchorCtr="1"/>
            <a:lstStyle/>
            <a:p>
              <a:pPr algn="ctr">
                <a:spcBef>
                  <a:spcPct val="45000"/>
                </a:spcBef>
                <a:buClr>
                  <a:srgbClr val="00B85C"/>
                </a:buClr>
                <a:buSzPct val="120000"/>
                <a:buFont typeface="Wingdings" pitchFamily="2" charset="2"/>
                <a:buNone/>
              </a:pPr>
              <a:r>
                <a:rPr lang="en-US" sz="2400">
                  <a:cs typeface="Arial" charset="0"/>
                </a:rPr>
                <a:t>2700</a:t>
              </a:r>
            </a:p>
          </p:txBody>
        </p:sp>
        <p:sp>
          <p:nvSpPr>
            <p:cNvPr id="24631" name="Rectangle 55"/>
            <p:cNvSpPr>
              <a:spLocks noChangeArrowheads="1"/>
            </p:cNvSpPr>
            <p:nvPr/>
          </p:nvSpPr>
          <p:spPr bwMode="auto">
            <a:xfrm>
              <a:off x="3703" y="1788"/>
              <a:ext cx="1023" cy="517"/>
            </a:xfrm>
            <a:prstGeom prst="rect">
              <a:avLst/>
            </a:prstGeom>
            <a:solidFill>
              <a:schemeClr val="bg1"/>
            </a:solidFill>
            <a:ln w="9525">
              <a:noFill/>
              <a:miter lim="800000"/>
              <a:headEnd/>
              <a:tailEnd/>
            </a:ln>
          </p:spPr>
          <p:txBody>
            <a:bodyPr anchor="ctr" anchorCtr="1"/>
            <a:lstStyle/>
            <a:p>
              <a:pPr algn="ctr">
                <a:spcBef>
                  <a:spcPct val="45000"/>
                </a:spcBef>
                <a:buClr>
                  <a:srgbClr val="00B85C"/>
                </a:buClr>
                <a:buSzPct val="120000"/>
                <a:buFont typeface="Wingdings" pitchFamily="2" charset="2"/>
                <a:buNone/>
              </a:pPr>
              <a:r>
                <a:rPr lang="en-US" sz="2400">
                  <a:cs typeface="Arial" charset="0"/>
                </a:rPr>
                <a:t>270</a:t>
              </a:r>
            </a:p>
          </p:txBody>
        </p:sp>
        <p:sp>
          <p:nvSpPr>
            <p:cNvPr id="24632" name="Rectangle 56"/>
            <p:cNvSpPr>
              <a:spLocks noChangeArrowheads="1"/>
            </p:cNvSpPr>
            <p:nvPr/>
          </p:nvSpPr>
          <p:spPr bwMode="auto">
            <a:xfrm>
              <a:off x="2657" y="1788"/>
              <a:ext cx="1046" cy="517"/>
            </a:xfrm>
            <a:prstGeom prst="rect">
              <a:avLst/>
            </a:prstGeom>
            <a:solidFill>
              <a:schemeClr val="bg1"/>
            </a:solidFill>
            <a:ln w="9525">
              <a:noFill/>
              <a:miter lim="800000"/>
              <a:headEnd/>
              <a:tailEnd/>
            </a:ln>
          </p:spPr>
          <p:txBody>
            <a:bodyPr anchor="ctr"/>
            <a:lstStyle/>
            <a:p>
              <a:pPr>
                <a:spcBef>
                  <a:spcPct val="45000"/>
                </a:spcBef>
                <a:buClr>
                  <a:srgbClr val="00B85C"/>
                </a:buClr>
                <a:buSzPct val="120000"/>
                <a:buFont typeface="Wingdings" pitchFamily="2" charset="2"/>
                <a:buNone/>
              </a:pPr>
              <a:r>
                <a:rPr lang="en-US" sz="2400">
                  <a:cs typeface="Arial" charset="0"/>
                </a:rPr>
                <a:t>= amount consumed</a:t>
              </a:r>
            </a:p>
          </p:txBody>
        </p:sp>
      </p:grpSp>
      <p:grpSp>
        <p:nvGrpSpPr>
          <p:cNvPr id="18" name="Group 91"/>
          <p:cNvGrpSpPr>
            <a:grpSpLocks/>
          </p:cNvGrpSpPr>
          <p:nvPr/>
        </p:nvGrpSpPr>
        <p:grpSpPr bwMode="auto">
          <a:xfrm>
            <a:off x="4217988" y="1905000"/>
            <a:ext cx="4513262" cy="455613"/>
            <a:chOff x="2657" y="1200"/>
            <a:chExt cx="2843" cy="287"/>
          </a:xfrm>
        </p:grpSpPr>
        <p:sp>
          <p:nvSpPr>
            <p:cNvPr id="24627" name="Rectangle 51"/>
            <p:cNvSpPr>
              <a:spLocks noChangeArrowheads="1"/>
            </p:cNvSpPr>
            <p:nvPr/>
          </p:nvSpPr>
          <p:spPr bwMode="auto">
            <a:xfrm>
              <a:off x="4726" y="1200"/>
              <a:ext cx="774" cy="287"/>
            </a:xfrm>
            <a:prstGeom prst="rect">
              <a:avLst/>
            </a:prstGeom>
            <a:solidFill>
              <a:schemeClr val="bg1"/>
            </a:solidFill>
            <a:ln w="9525">
              <a:noFill/>
              <a:miter lim="800000"/>
              <a:headEnd/>
              <a:tailEnd/>
            </a:ln>
          </p:spPr>
          <p:txBody>
            <a:bodyPr anchor="ctr" anchorCtr="1"/>
            <a:lstStyle/>
            <a:p>
              <a:pPr algn="ctr">
                <a:spcBef>
                  <a:spcPct val="45000"/>
                </a:spcBef>
                <a:buClr>
                  <a:srgbClr val="00B85C"/>
                </a:buClr>
                <a:buSzPct val="120000"/>
                <a:buFont typeface="Wingdings" pitchFamily="2" charset="2"/>
                <a:buNone/>
              </a:pPr>
              <a:r>
                <a:rPr lang="en-US" sz="2400">
                  <a:cs typeface="Arial" charset="0"/>
                </a:rPr>
                <a:t>0</a:t>
              </a:r>
            </a:p>
          </p:txBody>
        </p:sp>
        <p:sp>
          <p:nvSpPr>
            <p:cNvPr id="24628" name="Rectangle 52"/>
            <p:cNvSpPr>
              <a:spLocks noChangeArrowheads="1"/>
            </p:cNvSpPr>
            <p:nvPr/>
          </p:nvSpPr>
          <p:spPr bwMode="auto">
            <a:xfrm>
              <a:off x="3703" y="1200"/>
              <a:ext cx="1023" cy="287"/>
            </a:xfrm>
            <a:prstGeom prst="rect">
              <a:avLst/>
            </a:prstGeom>
            <a:solidFill>
              <a:schemeClr val="bg1"/>
            </a:solidFill>
            <a:ln w="9525">
              <a:noFill/>
              <a:miter lim="800000"/>
              <a:headEnd/>
              <a:tailEnd/>
            </a:ln>
          </p:spPr>
          <p:txBody>
            <a:bodyPr anchor="ctr" anchorCtr="1"/>
            <a:lstStyle/>
            <a:p>
              <a:pPr algn="ctr">
                <a:spcBef>
                  <a:spcPct val="45000"/>
                </a:spcBef>
                <a:buClr>
                  <a:srgbClr val="00B85C"/>
                </a:buClr>
                <a:buSzPct val="120000"/>
                <a:buFont typeface="Wingdings" pitchFamily="2" charset="2"/>
                <a:buNone/>
              </a:pPr>
              <a:r>
                <a:rPr lang="en-US" sz="2400">
                  <a:cs typeface="Arial" charset="0"/>
                </a:rPr>
                <a:t>110</a:t>
              </a:r>
            </a:p>
          </p:txBody>
        </p:sp>
        <p:sp>
          <p:nvSpPr>
            <p:cNvPr id="24629" name="Rectangle 53"/>
            <p:cNvSpPr>
              <a:spLocks noChangeArrowheads="1"/>
            </p:cNvSpPr>
            <p:nvPr/>
          </p:nvSpPr>
          <p:spPr bwMode="auto">
            <a:xfrm>
              <a:off x="2657" y="1200"/>
              <a:ext cx="1046" cy="287"/>
            </a:xfrm>
            <a:prstGeom prst="rect">
              <a:avLst/>
            </a:prstGeom>
            <a:solidFill>
              <a:schemeClr val="bg1"/>
            </a:solidFill>
            <a:ln w="9525">
              <a:noFill/>
              <a:miter lim="800000"/>
              <a:headEnd/>
              <a:tailEnd/>
            </a:ln>
          </p:spPr>
          <p:txBody>
            <a:bodyPr anchor="ctr"/>
            <a:lstStyle/>
            <a:p>
              <a:pPr>
                <a:spcBef>
                  <a:spcPct val="45000"/>
                </a:spcBef>
                <a:buClr>
                  <a:srgbClr val="00B85C"/>
                </a:buClr>
                <a:buSzPct val="120000"/>
                <a:buFont typeface="Wingdings" pitchFamily="2" charset="2"/>
                <a:buNone/>
              </a:pPr>
              <a:r>
                <a:rPr lang="en-US" sz="2400">
                  <a:cs typeface="Arial" charset="0"/>
                </a:rPr>
                <a:t>+ imported</a:t>
              </a:r>
            </a:p>
          </p:txBody>
        </p:sp>
      </p:grpSp>
      <p:grpSp>
        <p:nvGrpSpPr>
          <p:cNvPr id="19" name="Group 92"/>
          <p:cNvGrpSpPr>
            <a:grpSpLocks/>
          </p:cNvGrpSpPr>
          <p:nvPr/>
        </p:nvGrpSpPr>
        <p:grpSpPr bwMode="auto">
          <a:xfrm>
            <a:off x="4217988" y="2360613"/>
            <a:ext cx="4513262" cy="477837"/>
            <a:chOff x="2657" y="1487"/>
            <a:chExt cx="2843" cy="301"/>
          </a:xfrm>
        </p:grpSpPr>
        <p:sp>
          <p:nvSpPr>
            <p:cNvPr id="24624" name="Rectangle 57"/>
            <p:cNvSpPr>
              <a:spLocks noChangeArrowheads="1"/>
            </p:cNvSpPr>
            <p:nvPr/>
          </p:nvSpPr>
          <p:spPr bwMode="auto">
            <a:xfrm>
              <a:off x="4726" y="1487"/>
              <a:ext cx="774" cy="301"/>
            </a:xfrm>
            <a:prstGeom prst="rect">
              <a:avLst/>
            </a:prstGeom>
            <a:solidFill>
              <a:schemeClr val="bg1"/>
            </a:solidFill>
            <a:ln w="9525">
              <a:noFill/>
              <a:miter lim="800000"/>
              <a:headEnd/>
              <a:tailEnd/>
            </a:ln>
          </p:spPr>
          <p:txBody>
            <a:bodyPr anchor="ctr" anchorCtr="1"/>
            <a:lstStyle/>
            <a:p>
              <a:pPr algn="ctr">
                <a:spcBef>
                  <a:spcPct val="45000"/>
                </a:spcBef>
                <a:buClr>
                  <a:srgbClr val="00B85C"/>
                </a:buClr>
                <a:buSzPct val="120000"/>
                <a:buFont typeface="Wingdings" pitchFamily="2" charset="2"/>
                <a:buNone/>
              </a:pPr>
              <a:r>
                <a:rPr lang="en-US" sz="2400">
                  <a:cs typeface="Arial" charset="0"/>
                </a:rPr>
                <a:t>700</a:t>
              </a:r>
            </a:p>
          </p:txBody>
        </p:sp>
        <p:sp>
          <p:nvSpPr>
            <p:cNvPr id="24625" name="Rectangle 58"/>
            <p:cNvSpPr>
              <a:spLocks noChangeArrowheads="1"/>
            </p:cNvSpPr>
            <p:nvPr/>
          </p:nvSpPr>
          <p:spPr bwMode="auto">
            <a:xfrm>
              <a:off x="3703" y="1487"/>
              <a:ext cx="1023" cy="301"/>
            </a:xfrm>
            <a:prstGeom prst="rect">
              <a:avLst/>
            </a:prstGeom>
            <a:solidFill>
              <a:schemeClr val="bg1"/>
            </a:solidFill>
            <a:ln w="9525">
              <a:noFill/>
              <a:miter lim="800000"/>
              <a:headEnd/>
              <a:tailEnd/>
            </a:ln>
          </p:spPr>
          <p:txBody>
            <a:bodyPr anchor="ctr" anchorCtr="1"/>
            <a:lstStyle/>
            <a:p>
              <a:pPr algn="ctr">
                <a:spcBef>
                  <a:spcPct val="45000"/>
                </a:spcBef>
                <a:buClr>
                  <a:srgbClr val="00B85C"/>
                </a:buClr>
                <a:buSzPct val="120000"/>
                <a:buFont typeface="Wingdings" pitchFamily="2" charset="2"/>
                <a:buNone/>
              </a:pPr>
              <a:r>
                <a:rPr lang="en-US" sz="2400">
                  <a:cs typeface="Arial" charset="0"/>
                </a:rPr>
                <a:t>0</a:t>
              </a:r>
            </a:p>
          </p:txBody>
        </p:sp>
        <p:sp>
          <p:nvSpPr>
            <p:cNvPr id="24626" name="Rectangle 59"/>
            <p:cNvSpPr>
              <a:spLocks noChangeArrowheads="1"/>
            </p:cNvSpPr>
            <p:nvPr/>
          </p:nvSpPr>
          <p:spPr bwMode="auto">
            <a:xfrm>
              <a:off x="2657" y="1487"/>
              <a:ext cx="1046" cy="301"/>
            </a:xfrm>
            <a:prstGeom prst="rect">
              <a:avLst/>
            </a:prstGeom>
            <a:solidFill>
              <a:schemeClr val="bg1"/>
            </a:solidFill>
            <a:ln w="9525">
              <a:noFill/>
              <a:miter lim="800000"/>
              <a:headEnd/>
              <a:tailEnd/>
            </a:ln>
          </p:spPr>
          <p:txBody>
            <a:bodyPr anchor="ctr"/>
            <a:lstStyle/>
            <a:p>
              <a:pPr>
                <a:spcBef>
                  <a:spcPct val="45000"/>
                </a:spcBef>
                <a:buClr>
                  <a:srgbClr val="00B85C"/>
                </a:buClr>
                <a:buSzPct val="120000"/>
                <a:buFont typeface="Wingdings" pitchFamily="2" charset="2"/>
                <a:buNone/>
              </a:pPr>
              <a:r>
                <a:rPr lang="en-US" sz="2400">
                  <a:cs typeface="Arial" charset="0"/>
                </a:rPr>
                <a:t>– exported</a:t>
              </a:r>
            </a:p>
          </p:txBody>
        </p:sp>
      </p:grpSp>
      <p:grpSp>
        <p:nvGrpSpPr>
          <p:cNvPr id="20" name="Group 88"/>
          <p:cNvGrpSpPr>
            <a:grpSpLocks/>
          </p:cNvGrpSpPr>
          <p:nvPr/>
        </p:nvGrpSpPr>
        <p:grpSpPr bwMode="auto">
          <a:xfrm>
            <a:off x="4217988" y="1449388"/>
            <a:ext cx="4513262" cy="455612"/>
            <a:chOff x="2657" y="913"/>
            <a:chExt cx="2843" cy="287"/>
          </a:xfrm>
        </p:grpSpPr>
        <p:sp>
          <p:nvSpPr>
            <p:cNvPr id="24621" name="Rectangle 60"/>
            <p:cNvSpPr>
              <a:spLocks noChangeArrowheads="1"/>
            </p:cNvSpPr>
            <p:nvPr/>
          </p:nvSpPr>
          <p:spPr bwMode="auto">
            <a:xfrm>
              <a:off x="4726" y="913"/>
              <a:ext cx="774" cy="287"/>
            </a:xfrm>
            <a:prstGeom prst="rect">
              <a:avLst/>
            </a:prstGeom>
            <a:solidFill>
              <a:schemeClr val="bg1"/>
            </a:solidFill>
            <a:ln w="9525">
              <a:noFill/>
              <a:miter lim="800000"/>
              <a:headEnd/>
              <a:tailEnd/>
            </a:ln>
          </p:spPr>
          <p:txBody>
            <a:bodyPr anchor="ctr" anchorCtr="1"/>
            <a:lstStyle/>
            <a:p>
              <a:pPr algn="ctr">
                <a:spcBef>
                  <a:spcPct val="45000"/>
                </a:spcBef>
                <a:buClr>
                  <a:srgbClr val="00B85C"/>
                </a:buClr>
                <a:buSzPct val="120000"/>
                <a:buFont typeface="Wingdings" pitchFamily="2" charset="2"/>
                <a:buNone/>
              </a:pPr>
              <a:r>
                <a:rPr lang="en-US" sz="2400">
                  <a:cs typeface="Arial" charset="0"/>
                </a:rPr>
                <a:t>3400</a:t>
              </a:r>
            </a:p>
          </p:txBody>
        </p:sp>
        <p:sp>
          <p:nvSpPr>
            <p:cNvPr id="24622" name="Rectangle 61"/>
            <p:cNvSpPr>
              <a:spLocks noChangeArrowheads="1"/>
            </p:cNvSpPr>
            <p:nvPr/>
          </p:nvSpPr>
          <p:spPr bwMode="auto">
            <a:xfrm>
              <a:off x="3703" y="913"/>
              <a:ext cx="1023" cy="287"/>
            </a:xfrm>
            <a:prstGeom prst="rect">
              <a:avLst/>
            </a:prstGeom>
            <a:solidFill>
              <a:schemeClr val="bg1"/>
            </a:solidFill>
            <a:ln w="9525">
              <a:noFill/>
              <a:miter lim="800000"/>
              <a:headEnd/>
              <a:tailEnd/>
            </a:ln>
          </p:spPr>
          <p:txBody>
            <a:bodyPr anchor="ctr" anchorCtr="1"/>
            <a:lstStyle/>
            <a:p>
              <a:pPr algn="ctr">
                <a:spcBef>
                  <a:spcPct val="45000"/>
                </a:spcBef>
                <a:buClr>
                  <a:srgbClr val="00B85C"/>
                </a:buClr>
                <a:buSzPct val="120000"/>
                <a:buFont typeface="Wingdings" pitchFamily="2" charset="2"/>
                <a:buNone/>
              </a:pPr>
              <a:r>
                <a:rPr lang="en-US" sz="2400">
                  <a:cs typeface="Arial" charset="0"/>
                </a:rPr>
                <a:t>160</a:t>
              </a:r>
            </a:p>
          </p:txBody>
        </p:sp>
        <p:sp>
          <p:nvSpPr>
            <p:cNvPr id="24623" name="Rectangle 62"/>
            <p:cNvSpPr>
              <a:spLocks noChangeArrowheads="1"/>
            </p:cNvSpPr>
            <p:nvPr/>
          </p:nvSpPr>
          <p:spPr bwMode="auto">
            <a:xfrm>
              <a:off x="2657" y="913"/>
              <a:ext cx="1046" cy="287"/>
            </a:xfrm>
            <a:prstGeom prst="rect">
              <a:avLst/>
            </a:prstGeom>
            <a:solidFill>
              <a:schemeClr val="bg1"/>
            </a:solidFill>
            <a:ln w="9525">
              <a:noFill/>
              <a:miter lim="800000"/>
              <a:headEnd/>
              <a:tailEnd/>
            </a:ln>
          </p:spPr>
          <p:txBody>
            <a:bodyPr anchor="ctr"/>
            <a:lstStyle/>
            <a:p>
              <a:pPr>
                <a:spcBef>
                  <a:spcPct val="45000"/>
                </a:spcBef>
                <a:buClr>
                  <a:srgbClr val="00B85C"/>
                </a:buClr>
                <a:buSzPct val="120000"/>
                <a:buFont typeface="Wingdings" pitchFamily="2" charset="2"/>
                <a:buNone/>
              </a:pPr>
              <a:r>
                <a:rPr lang="en-US" sz="2400">
                  <a:cs typeface="Arial" charset="0"/>
                </a:rPr>
                <a:t>produced</a:t>
              </a:r>
            </a:p>
          </p:txBody>
        </p:sp>
      </p:grpSp>
      <p:sp>
        <p:nvSpPr>
          <p:cNvPr id="24592" name="Rectangle 65"/>
          <p:cNvSpPr>
            <a:spLocks noChangeArrowheads="1"/>
          </p:cNvSpPr>
          <p:nvPr/>
        </p:nvSpPr>
        <p:spPr bwMode="auto">
          <a:xfrm>
            <a:off x="4217988" y="993775"/>
            <a:ext cx="1660525" cy="455613"/>
          </a:xfrm>
          <a:prstGeom prst="rect">
            <a:avLst/>
          </a:prstGeom>
          <a:solidFill>
            <a:schemeClr val="bg1"/>
          </a:solidFill>
          <a:ln w="9525">
            <a:noFill/>
            <a:miter lim="800000"/>
            <a:headEnd/>
            <a:tailEnd/>
          </a:ln>
        </p:spPr>
        <p:txBody>
          <a:bodyPr anchor="ctr" anchorCtr="1"/>
          <a:lstStyle/>
          <a:p>
            <a:pPr algn="ctr">
              <a:spcBef>
                <a:spcPct val="45000"/>
              </a:spcBef>
              <a:buClr>
                <a:srgbClr val="00B85C"/>
              </a:buClr>
              <a:buSzPct val="120000"/>
              <a:buFont typeface="Wingdings" pitchFamily="2" charset="2"/>
              <a:buNone/>
            </a:pPr>
            <a:endParaRPr lang="en-US" sz="2400">
              <a:cs typeface="Arial" charset="0"/>
            </a:endParaRPr>
          </a:p>
        </p:txBody>
      </p:sp>
      <p:sp>
        <p:nvSpPr>
          <p:cNvPr id="24593" name="Line 66"/>
          <p:cNvSpPr>
            <a:spLocks noChangeShapeType="1"/>
          </p:cNvSpPr>
          <p:nvPr/>
        </p:nvSpPr>
        <p:spPr bwMode="auto">
          <a:xfrm>
            <a:off x="4217988" y="993775"/>
            <a:ext cx="1660525" cy="0"/>
          </a:xfrm>
          <a:prstGeom prst="line">
            <a:avLst/>
          </a:prstGeom>
          <a:noFill/>
          <a:ln w="28575" cap="sq">
            <a:noFill/>
            <a:round/>
            <a:headEnd/>
            <a:tailEnd/>
          </a:ln>
        </p:spPr>
        <p:txBody>
          <a:bodyPr/>
          <a:lstStyle/>
          <a:p>
            <a:endParaRPr lang="en-US"/>
          </a:p>
        </p:txBody>
      </p:sp>
      <p:sp>
        <p:nvSpPr>
          <p:cNvPr id="89156" name="Line 68"/>
          <p:cNvSpPr>
            <a:spLocks noChangeShapeType="1"/>
          </p:cNvSpPr>
          <p:nvPr/>
        </p:nvSpPr>
        <p:spPr bwMode="auto">
          <a:xfrm>
            <a:off x="4217988" y="2838450"/>
            <a:ext cx="4513262" cy="0"/>
          </a:xfrm>
          <a:prstGeom prst="line">
            <a:avLst/>
          </a:prstGeom>
          <a:noFill/>
          <a:ln w="12700">
            <a:solidFill>
              <a:schemeClr val="tx1"/>
            </a:solidFill>
            <a:round/>
            <a:headEnd/>
            <a:tailEnd/>
          </a:ln>
        </p:spPr>
        <p:txBody>
          <a:bodyPr/>
          <a:lstStyle/>
          <a:p>
            <a:endParaRPr lang="en-US"/>
          </a:p>
        </p:txBody>
      </p:sp>
      <p:sp>
        <p:nvSpPr>
          <p:cNvPr id="24595" name="Line 69"/>
          <p:cNvSpPr>
            <a:spLocks noChangeShapeType="1"/>
          </p:cNvSpPr>
          <p:nvPr/>
        </p:nvSpPr>
        <p:spPr bwMode="auto">
          <a:xfrm>
            <a:off x="4217988" y="3659188"/>
            <a:ext cx="1660525" cy="0"/>
          </a:xfrm>
          <a:prstGeom prst="line">
            <a:avLst/>
          </a:prstGeom>
          <a:noFill/>
          <a:ln w="28575" cap="sq">
            <a:noFill/>
            <a:round/>
            <a:headEnd/>
            <a:tailEnd/>
          </a:ln>
        </p:spPr>
        <p:txBody>
          <a:bodyPr/>
          <a:lstStyle/>
          <a:p>
            <a:endParaRPr lang="en-US"/>
          </a:p>
        </p:txBody>
      </p:sp>
      <p:sp>
        <p:nvSpPr>
          <p:cNvPr id="24596" name="Line 70"/>
          <p:cNvSpPr>
            <a:spLocks noChangeShapeType="1"/>
          </p:cNvSpPr>
          <p:nvPr/>
        </p:nvSpPr>
        <p:spPr bwMode="auto">
          <a:xfrm>
            <a:off x="4217988" y="993775"/>
            <a:ext cx="0" cy="455613"/>
          </a:xfrm>
          <a:prstGeom prst="line">
            <a:avLst/>
          </a:prstGeom>
          <a:noFill/>
          <a:ln w="28575" cap="sq">
            <a:noFill/>
            <a:round/>
            <a:headEnd/>
            <a:tailEnd/>
          </a:ln>
        </p:spPr>
        <p:txBody>
          <a:bodyPr/>
          <a:lstStyle/>
          <a:p>
            <a:endParaRPr lang="en-US"/>
          </a:p>
        </p:txBody>
      </p:sp>
      <p:grpSp>
        <p:nvGrpSpPr>
          <p:cNvPr id="21" name="Group 87"/>
          <p:cNvGrpSpPr>
            <a:grpSpLocks/>
          </p:cNvGrpSpPr>
          <p:nvPr/>
        </p:nvGrpSpPr>
        <p:grpSpPr bwMode="auto">
          <a:xfrm>
            <a:off x="4217988" y="993775"/>
            <a:ext cx="4513262" cy="2665413"/>
            <a:chOff x="2657" y="626"/>
            <a:chExt cx="2843" cy="1679"/>
          </a:xfrm>
        </p:grpSpPr>
        <p:sp>
          <p:nvSpPr>
            <p:cNvPr id="24616" name="Rectangle 63"/>
            <p:cNvSpPr>
              <a:spLocks noChangeArrowheads="1"/>
            </p:cNvSpPr>
            <p:nvPr/>
          </p:nvSpPr>
          <p:spPr bwMode="auto">
            <a:xfrm>
              <a:off x="4726" y="626"/>
              <a:ext cx="774" cy="287"/>
            </a:xfrm>
            <a:prstGeom prst="rect">
              <a:avLst/>
            </a:prstGeom>
            <a:solidFill>
              <a:schemeClr val="bg1"/>
            </a:solidFill>
            <a:ln w="9525">
              <a:noFill/>
              <a:miter lim="800000"/>
              <a:headEnd/>
              <a:tailEnd/>
            </a:ln>
          </p:spPr>
          <p:txBody>
            <a:bodyPr anchor="ctr" anchorCtr="1"/>
            <a:lstStyle/>
            <a:p>
              <a:pPr algn="ctr">
                <a:spcBef>
                  <a:spcPct val="45000"/>
                </a:spcBef>
                <a:buClr>
                  <a:srgbClr val="00B85C"/>
                </a:buClr>
                <a:buSzPct val="120000"/>
                <a:buFont typeface="Wingdings" pitchFamily="2" charset="2"/>
                <a:buNone/>
              </a:pPr>
              <a:r>
                <a:rPr lang="en-US" sz="2400">
                  <a:cs typeface="Arial" charset="0"/>
                </a:rPr>
                <a:t>wheat</a:t>
              </a:r>
            </a:p>
          </p:txBody>
        </p:sp>
        <p:sp>
          <p:nvSpPr>
            <p:cNvPr id="24617" name="Rectangle 64"/>
            <p:cNvSpPr>
              <a:spLocks noChangeArrowheads="1"/>
            </p:cNvSpPr>
            <p:nvPr/>
          </p:nvSpPr>
          <p:spPr bwMode="auto">
            <a:xfrm>
              <a:off x="3703" y="626"/>
              <a:ext cx="1023" cy="287"/>
            </a:xfrm>
            <a:prstGeom prst="rect">
              <a:avLst/>
            </a:prstGeom>
            <a:solidFill>
              <a:schemeClr val="bg1"/>
            </a:solidFill>
            <a:ln w="9525">
              <a:noFill/>
              <a:miter lim="800000"/>
              <a:headEnd/>
              <a:tailEnd/>
            </a:ln>
          </p:spPr>
          <p:txBody>
            <a:bodyPr anchor="ctr" anchorCtr="1"/>
            <a:lstStyle/>
            <a:p>
              <a:pPr algn="ctr">
                <a:spcBef>
                  <a:spcPct val="45000"/>
                </a:spcBef>
                <a:buClr>
                  <a:srgbClr val="00B85C"/>
                </a:buClr>
                <a:buSzPct val="120000"/>
                <a:buFont typeface="Wingdings" pitchFamily="2" charset="2"/>
                <a:buNone/>
              </a:pPr>
              <a:r>
                <a:rPr lang="en-US" sz="2400">
                  <a:cs typeface="Arial" charset="0"/>
                </a:rPr>
                <a:t>computers</a:t>
              </a:r>
            </a:p>
          </p:txBody>
        </p:sp>
        <p:sp>
          <p:nvSpPr>
            <p:cNvPr id="24618" name="Line 67"/>
            <p:cNvSpPr>
              <a:spLocks noChangeShapeType="1"/>
            </p:cNvSpPr>
            <p:nvPr/>
          </p:nvSpPr>
          <p:spPr bwMode="auto">
            <a:xfrm>
              <a:off x="2657" y="913"/>
              <a:ext cx="2843" cy="0"/>
            </a:xfrm>
            <a:prstGeom prst="line">
              <a:avLst/>
            </a:prstGeom>
            <a:noFill/>
            <a:ln w="12700">
              <a:solidFill>
                <a:schemeClr val="tx1"/>
              </a:solidFill>
              <a:round/>
              <a:headEnd/>
              <a:tailEnd/>
            </a:ln>
          </p:spPr>
          <p:txBody>
            <a:bodyPr/>
            <a:lstStyle/>
            <a:p>
              <a:endParaRPr lang="en-US"/>
            </a:p>
          </p:txBody>
        </p:sp>
        <p:sp>
          <p:nvSpPr>
            <p:cNvPr id="24619" name="Line 71"/>
            <p:cNvSpPr>
              <a:spLocks noChangeShapeType="1"/>
            </p:cNvSpPr>
            <p:nvPr/>
          </p:nvSpPr>
          <p:spPr bwMode="auto">
            <a:xfrm>
              <a:off x="3703" y="626"/>
              <a:ext cx="0" cy="1679"/>
            </a:xfrm>
            <a:prstGeom prst="line">
              <a:avLst/>
            </a:prstGeom>
            <a:noFill/>
            <a:ln w="12700">
              <a:solidFill>
                <a:schemeClr val="tx1"/>
              </a:solidFill>
              <a:round/>
              <a:headEnd/>
              <a:tailEnd/>
            </a:ln>
          </p:spPr>
          <p:txBody>
            <a:bodyPr/>
            <a:lstStyle/>
            <a:p>
              <a:endParaRPr lang="en-US"/>
            </a:p>
          </p:txBody>
        </p:sp>
        <p:sp>
          <p:nvSpPr>
            <p:cNvPr id="24620" name="Line 72"/>
            <p:cNvSpPr>
              <a:spLocks noChangeShapeType="1"/>
            </p:cNvSpPr>
            <p:nvPr/>
          </p:nvSpPr>
          <p:spPr bwMode="auto">
            <a:xfrm>
              <a:off x="4726" y="626"/>
              <a:ext cx="0" cy="1679"/>
            </a:xfrm>
            <a:prstGeom prst="line">
              <a:avLst/>
            </a:prstGeom>
            <a:noFill/>
            <a:ln w="12700">
              <a:solidFill>
                <a:schemeClr val="tx1"/>
              </a:solidFill>
              <a:round/>
              <a:headEnd/>
              <a:tailEnd/>
            </a:ln>
          </p:spPr>
          <p:txBody>
            <a:bodyPr/>
            <a:lstStyle/>
            <a:p>
              <a:endParaRPr lang="en-US"/>
            </a:p>
          </p:txBody>
        </p:sp>
      </p:grpSp>
      <p:sp>
        <p:nvSpPr>
          <p:cNvPr id="24598" name="Line 73"/>
          <p:cNvSpPr>
            <a:spLocks noChangeShapeType="1"/>
          </p:cNvSpPr>
          <p:nvPr/>
        </p:nvSpPr>
        <p:spPr bwMode="auto">
          <a:xfrm>
            <a:off x="8731250" y="993775"/>
            <a:ext cx="0" cy="455613"/>
          </a:xfrm>
          <a:prstGeom prst="line">
            <a:avLst/>
          </a:prstGeom>
          <a:noFill/>
          <a:ln w="28575" cap="sq">
            <a:noFill/>
            <a:round/>
            <a:headEnd/>
            <a:tailEnd/>
          </a:ln>
        </p:spPr>
        <p:txBody>
          <a:bodyPr/>
          <a:lstStyle/>
          <a:p>
            <a:endParaRPr lang="en-US"/>
          </a:p>
        </p:txBody>
      </p:sp>
      <p:sp>
        <p:nvSpPr>
          <p:cNvPr id="24599" name="Line 74"/>
          <p:cNvSpPr>
            <a:spLocks noChangeShapeType="1"/>
          </p:cNvSpPr>
          <p:nvPr/>
        </p:nvSpPr>
        <p:spPr bwMode="auto">
          <a:xfrm>
            <a:off x="5878513" y="993775"/>
            <a:ext cx="1624012" cy="0"/>
          </a:xfrm>
          <a:prstGeom prst="line">
            <a:avLst/>
          </a:prstGeom>
          <a:noFill/>
          <a:ln w="28575" cap="sq">
            <a:noFill/>
            <a:round/>
            <a:headEnd/>
            <a:tailEnd/>
          </a:ln>
        </p:spPr>
        <p:txBody>
          <a:bodyPr/>
          <a:lstStyle/>
          <a:p>
            <a:endParaRPr lang="en-US"/>
          </a:p>
        </p:txBody>
      </p:sp>
      <p:sp>
        <p:nvSpPr>
          <p:cNvPr id="24600" name="Line 75"/>
          <p:cNvSpPr>
            <a:spLocks noChangeShapeType="1"/>
          </p:cNvSpPr>
          <p:nvPr/>
        </p:nvSpPr>
        <p:spPr bwMode="auto">
          <a:xfrm>
            <a:off x="4217988" y="1449388"/>
            <a:ext cx="0" cy="455612"/>
          </a:xfrm>
          <a:prstGeom prst="line">
            <a:avLst/>
          </a:prstGeom>
          <a:noFill/>
          <a:ln w="28575" cap="sq">
            <a:noFill/>
            <a:round/>
            <a:headEnd/>
            <a:tailEnd/>
          </a:ln>
        </p:spPr>
        <p:txBody>
          <a:bodyPr/>
          <a:lstStyle/>
          <a:p>
            <a:endParaRPr lang="en-US"/>
          </a:p>
        </p:txBody>
      </p:sp>
      <p:sp>
        <p:nvSpPr>
          <p:cNvPr id="24601" name="Line 76"/>
          <p:cNvSpPr>
            <a:spLocks noChangeShapeType="1"/>
          </p:cNvSpPr>
          <p:nvPr/>
        </p:nvSpPr>
        <p:spPr bwMode="auto">
          <a:xfrm>
            <a:off x="7502525" y="993775"/>
            <a:ext cx="1228725" cy="0"/>
          </a:xfrm>
          <a:prstGeom prst="line">
            <a:avLst/>
          </a:prstGeom>
          <a:noFill/>
          <a:ln w="28575" cap="sq">
            <a:noFill/>
            <a:round/>
            <a:headEnd/>
            <a:tailEnd/>
          </a:ln>
        </p:spPr>
        <p:txBody>
          <a:bodyPr/>
          <a:lstStyle/>
          <a:p>
            <a:endParaRPr lang="en-US"/>
          </a:p>
        </p:txBody>
      </p:sp>
      <p:sp>
        <p:nvSpPr>
          <p:cNvPr id="24602" name="Line 77"/>
          <p:cNvSpPr>
            <a:spLocks noChangeShapeType="1"/>
          </p:cNvSpPr>
          <p:nvPr/>
        </p:nvSpPr>
        <p:spPr bwMode="auto">
          <a:xfrm>
            <a:off x="8731250" y="1449388"/>
            <a:ext cx="0" cy="455612"/>
          </a:xfrm>
          <a:prstGeom prst="line">
            <a:avLst/>
          </a:prstGeom>
          <a:noFill/>
          <a:ln w="28575" cap="sq">
            <a:noFill/>
            <a:round/>
            <a:headEnd/>
            <a:tailEnd/>
          </a:ln>
        </p:spPr>
        <p:txBody>
          <a:bodyPr/>
          <a:lstStyle/>
          <a:p>
            <a:endParaRPr lang="en-US"/>
          </a:p>
        </p:txBody>
      </p:sp>
      <p:sp>
        <p:nvSpPr>
          <p:cNvPr id="24603" name="Line 78"/>
          <p:cNvSpPr>
            <a:spLocks noChangeShapeType="1"/>
          </p:cNvSpPr>
          <p:nvPr/>
        </p:nvSpPr>
        <p:spPr bwMode="auto">
          <a:xfrm>
            <a:off x="4217988" y="1905000"/>
            <a:ext cx="0" cy="455613"/>
          </a:xfrm>
          <a:prstGeom prst="line">
            <a:avLst/>
          </a:prstGeom>
          <a:noFill/>
          <a:ln w="28575" cap="sq">
            <a:noFill/>
            <a:round/>
            <a:headEnd/>
            <a:tailEnd/>
          </a:ln>
        </p:spPr>
        <p:txBody>
          <a:bodyPr/>
          <a:lstStyle/>
          <a:p>
            <a:endParaRPr lang="en-US"/>
          </a:p>
        </p:txBody>
      </p:sp>
      <p:sp>
        <p:nvSpPr>
          <p:cNvPr id="24604" name="Line 79"/>
          <p:cNvSpPr>
            <a:spLocks noChangeShapeType="1"/>
          </p:cNvSpPr>
          <p:nvPr/>
        </p:nvSpPr>
        <p:spPr bwMode="auto">
          <a:xfrm>
            <a:off x="8731250" y="1905000"/>
            <a:ext cx="0" cy="455613"/>
          </a:xfrm>
          <a:prstGeom prst="line">
            <a:avLst/>
          </a:prstGeom>
          <a:noFill/>
          <a:ln w="28575" cap="sq">
            <a:noFill/>
            <a:round/>
            <a:headEnd/>
            <a:tailEnd/>
          </a:ln>
        </p:spPr>
        <p:txBody>
          <a:bodyPr/>
          <a:lstStyle/>
          <a:p>
            <a:endParaRPr lang="en-US"/>
          </a:p>
        </p:txBody>
      </p:sp>
      <p:sp>
        <p:nvSpPr>
          <p:cNvPr id="24605" name="Line 80"/>
          <p:cNvSpPr>
            <a:spLocks noChangeShapeType="1"/>
          </p:cNvSpPr>
          <p:nvPr/>
        </p:nvSpPr>
        <p:spPr bwMode="auto">
          <a:xfrm>
            <a:off x="4217988" y="2360613"/>
            <a:ext cx="0" cy="477837"/>
          </a:xfrm>
          <a:prstGeom prst="line">
            <a:avLst/>
          </a:prstGeom>
          <a:noFill/>
          <a:ln w="28575" cap="sq">
            <a:noFill/>
            <a:round/>
            <a:headEnd/>
            <a:tailEnd/>
          </a:ln>
        </p:spPr>
        <p:txBody>
          <a:bodyPr/>
          <a:lstStyle/>
          <a:p>
            <a:endParaRPr lang="en-US"/>
          </a:p>
        </p:txBody>
      </p:sp>
      <p:sp>
        <p:nvSpPr>
          <p:cNvPr id="24606" name="Line 81"/>
          <p:cNvSpPr>
            <a:spLocks noChangeShapeType="1"/>
          </p:cNvSpPr>
          <p:nvPr/>
        </p:nvSpPr>
        <p:spPr bwMode="auto">
          <a:xfrm>
            <a:off x="8731250" y="2360613"/>
            <a:ext cx="0" cy="477837"/>
          </a:xfrm>
          <a:prstGeom prst="line">
            <a:avLst/>
          </a:prstGeom>
          <a:noFill/>
          <a:ln w="28575" cap="sq">
            <a:noFill/>
            <a:round/>
            <a:headEnd/>
            <a:tailEnd/>
          </a:ln>
        </p:spPr>
        <p:txBody>
          <a:bodyPr/>
          <a:lstStyle/>
          <a:p>
            <a:endParaRPr lang="en-US"/>
          </a:p>
        </p:txBody>
      </p:sp>
      <p:sp>
        <p:nvSpPr>
          <p:cNvPr id="24607" name="Line 82"/>
          <p:cNvSpPr>
            <a:spLocks noChangeShapeType="1"/>
          </p:cNvSpPr>
          <p:nvPr/>
        </p:nvSpPr>
        <p:spPr bwMode="auto">
          <a:xfrm>
            <a:off x="4217988" y="2838450"/>
            <a:ext cx="0" cy="820738"/>
          </a:xfrm>
          <a:prstGeom prst="line">
            <a:avLst/>
          </a:prstGeom>
          <a:noFill/>
          <a:ln w="28575" cap="sq">
            <a:noFill/>
            <a:round/>
            <a:headEnd/>
            <a:tailEnd/>
          </a:ln>
        </p:spPr>
        <p:txBody>
          <a:bodyPr/>
          <a:lstStyle/>
          <a:p>
            <a:endParaRPr lang="en-US"/>
          </a:p>
        </p:txBody>
      </p:sp>
      <p:sp>
        <p:nvSpPr>
          <p:cNvPr id="24608" name="Line 83"/>
          <p:cNvSpPr>
            <a:spLocks noChangeShapeType="1"/>
          </p:cNvSpPr>
          <p:nvPr/>
        </p:nvSpPr>
        <p:spPr bwMode="auto">
          <a:xfrm>
            <a:off x="8731250" y="2838450"/>
            <a:ext cx="0" cy="820738"/>
          </a:xfrm>
          <a:prstGeom prst="line">
            <a:avLst/>
          </a:prstGeom>
          <a:noFill/>
          <a:ln w="28575" cap="sq">
            <a:noFill/>
            <a:round/>
            <a:headEnd/>
            <a:tailEnd/>
          </a:ln>
        </p:spPr>
        <p:txBody>
          <a:bodyPr/>
          <a:lstStyle/>
          <a:p>
            <a:endParaRPr lang="en-US"/>
          </a:p>
        </p:txBody>
      </p:sp>
      <p:sp>
        <p:nvSpPr>
          <p:cNvPr id="24609" name="Line 84"/>
          <p:cNvSpPr>
            <a:spLocks noChangeShapeType="1"/>
          </p:cNvSpPr>
          <p:nvPr/>
        </p:nvSpPr>
        <p:spPr bwMode="auto">
          <a:xfrm>
            <a:off x="5878513" y="3659188"/>
            <a:ext cx="1624012" cy="0"/>
          </a:xfrm>
          <a:prstGeom prst="line">
            <a:avLst/>
          </a:prstGeom>
          <a:noFill/>
          <a:ln w="28575" cap="sq">
            <a:noFill/>
            <a:round/>
            <a:headEnd/>
            <a:tailEnd/>
          </a:ln>
        </p:spPr>
        <p:txBody>
          <a:bodyPr/>
          <a:lstStyle/>
          <a:p>
            <a:endParaRPr lang="en-US"/>
          </a:p>
        </p:txBody>
      </p:sp>
      <p:sp>
        <p:nvSpPr>
          <p:cNvPr id="24610" name="Line 85"/>
          <p:cNvSpPr>
            <a:spLocks noChangeShapeType="1"/>
          </p:cNvSpPr>
          <p:nvPr/>
        </p:nvSpPr>
        <p:spPr bwMode="auto">
          <a:xfrm>
            <a:off x="7502525" y="3659188"/>
            <a:ext cx="1228725" cy="0"/>
          </a:xfrm>
          <a:prstGeom prst="line">
            <a:avLst/>
          </a:prstGeom>
          <a:noFill/>
          <a:ln w="28575" cap="sq">
            <a:noFill/>
            <a:round/>
            <a:headEnd/>
            <a:tailEnd/>
          </a:ln>
        </p:spPr>
        <p:txBody>
          <a:bodyPr/>
          <a:lstStyle/>
          <a:p>
            <a:endParaRPr lang="en-US"/>
          </a:p>
        </p:txBody>
      </p:sp>
      <p:grpSp>
        <p:nvGrpSpPr>
          <p:cNvPr id="22" name="Group 98"/>
          <p:cNvGrpSpPr>
            <a:grpSpLocks/>
          </p:cNvGrpSpPr>
          <p:nvPr/>
        </p:nvGrpSpPr>
        <p:grpSpPr bwMode="auto">
          <a:xfrm>
            <a:off x="1365250" y="2897188"/>
            <a:ext cx="1323975" cy="2586037"/>
            <a:chOff x="860" y="1825"/>
            <a:chExt cx="834" cy="1629"/>
          </a:xfrm>
        </p:grpSpPr>
        <p:grpSp>
          <p:nvGrpSpPr>
            <p:cNvPr id="23" name="Group 94"/>
            <p:cNvGrpSpPr>
              <a:grpSpLocks/>
            </p:cNvGrpSpPr>
            <p:nvPr/>
          </p:nvGrpSpPr>
          <p:grpSpPr bwMode="auto">
            <a:xfrm>
              <a:off x="860" y="1870"/>
              <a:ext cx="793" cy="1584"/>
              <a:chOff x="357" y="2450"/>
              <a:chExt cx="795" cy="646"/>
            </a:xfrm>
          </p:grpSpPr>
          <p:sp>
            <p:nvSpPr>
              <p:cNvPr id="24614" name="Line 95"/>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24615" name="Line 96"/>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sp>
          <p:nvSpPr>
            <p:cNvPr id="24613" name="Oval 97"/>
            <p:cNvSpPr>
              <a:spLocks noChangeArrowheads="1"/>
            </p:cNvSpPr>
            <p:nvPr/>
          </p:nvSpPr>
          <p:spPr bwMode="auto">
            <a:xfrm>
              <a:off x="1605" y="1825"/>
              <a:ext cx="89" cy="87"/>
            </a:xfrm>
            <a:prstGeom prst="ellipse">
              <a:avLst/>
            </a:prstGeom>
            <a:solidFill>
              <a:srgbClr val="FF0000"/>
            </a:solidFill>
            <a:ln w="9525">
              <a:noFill/>
              <a:round/>
              <a:headEnd/>
              <a:tailEnd/>
            </a:ln>
          </p:spPr>
          <p:txBody>
            <a:bodyPr wrap="none" anchor="ctr"/>
            <a:lstStyle/>
            <a:p>
              <a:endParaRPr lang="en-US">
                <a:cs typeface="Arial" charset="0"/>
              </a:endParaRPr>
            </a:p>
          </p:txBody>
        </p:sp>
      </p:grpSp>
      <p:sp>
        <p:nvSpPr>
          <p:cNvPr id="95" name="TextBox 94"/>
          <p:cNvSpPr txBox="1"/>
          <p:nvPr/>
        </p:nvSpPr>
        <p:spPr>
          <a:xfrm>
            <a:off x="-10633" y="6500422"/>
            <a:ext cx="5649433" cy="338554"/>
          </a:xfrm>
          <a:prstGeom prst="rect">
            <a:avLst/>
          </a:prstGeom>
          <a:noFill/>
        </p:spPr>
        <p:txBody>
          <a:bodyPr wrap="square" rtlCol="0">
            <a:spAutoFit/>
          </a:bodyPr>
          <a:lstStyle/>
          <a:p>
            <a:r>
              <a:rPr lang="en-US" sz="800" b="0" i="1" dirty="0" smtClean="0">
                <a:solidFill>
                  <a:srgbClr val="777777"/>
                </a:solidFill>
                <a:latin typeface="Times New Roman" pitchFamily="18" charset="0"/>
                <a:cs typeface="Times New Roman" pitchFamily="18" charset="0"/>
              </a:rPr>
              <a:t>© 2012 </a:t>
            </a:r>
            <a:r>
              <a:rPr lang="en-US" sz="800" b="0" i="1" dirty="0" err="1" smtClean="0">
                <a:solidFill>
                  <a:srgbClr val="777777"/>
                </a:solidFill>
                <a:latin typeface="Times New Roman" pitchFamily="18" charset="0"/>
                <a:cs typeface="Times New Roman" pitchFamily="18" charset="0"/>
              </a:rPr>
              <a:t>Cengage</a:t>
            </a:r>
            <a:r>
              <a:rPr lang="en-US" sz="800" b="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b="0" i="1" dirty="0">
              <a:solidFill>
                <a:srgbClr val="777777"/>
              </a:solidFill>
              <a:latin typeface="Times New Roman" pitchFamily="18" charset="0"/>
              <a:ea typeface="Verdana" pitchFamily="34" charset="0"/>
              <a:cs typeface="Times New Roman" pitchFamily="18" charset="0"/>
            </a:endParaRPr>
          </a:p>
        </p:txBody>
      </p:sp>
      <p:sp>
        <p:nvSpPr>
          <p:cNvPr id="96" name="TextBox 95"/>
          <p:cNvSpPr txBox="1"/>
          <p:nvPr/>
        </p:nvSpPr>
        <p:spPr>
          <a:xfrm>
            <a:off x="7543800" y="6324600"/>
            <a:ext cx="1143000" cy="353943"/>
          </a:xfrm>
          <a:prstGeom prst="rect">
            <a:avLst/>
          </a:prstGeom>
          <a:noFill/>
        </p:spPr>
        <p:txBody>
          <a:bodyPr wrap="square" rtlCol="0">
            <a:spAutoFit/>
          </a:bodyPr>
          <a:lstStyle/>
          <a:p>
            <a:pPr algn="r"/>
            <a:fld id="{756EF793-6576-47D7-8D74-034072F16359}" type="slidenum">
              <a:rPr lang="en-US" sz="1700" i="0" smtClean="0">
                <a:solidFill>
                  <a:srgbClr val="B2B2B2"/>
                </a:solidFill>
                <a:latin typeface="Times New Roman" pitchFamily="18" charset="0"/>
                <a:ea typeface="Verdana" pitchFamily="34" charset="0"/>
                <a:cs typeface="Times New Roman" pitchFamily="18" charset="0"/>
              </a:rPr>
              <a:pPr algn="r"/>
              <a:t>17</a:t>
            </a:fld>
            <a:endParaRPr lang="en-US" sz="1700" i="0" dirty="0">
              <a:solidFill>
                <a:srgbClr val="B2B2B2"/>
              </a:solidFill>
              <a:latin typeface="Times New Roman" pitchFamily="18" charset="0"/>
              <a:ea typeface="Verdana" pitchFamily="34" charset="0"/>
              <a:cs typeface="Times New Roman" pitchFamily="18" charset="0"/>
            </a:endParaRPr>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18" presetClass="entr" presetSubtype="3"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strips(upRight)">
                                      <p:cBhvr>
                                        <p:cTn id="10" dur="10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89156"/>
                                        </p:tgtEl>
                                        <p:attrNameLst>
                                          <p:attrName>style.visibility</p:attrName>
                                        </p:attrNameLst>
                                      </p:cBhvr>
                                      <p:to>
                                        <p:strVal val="visible"/>
                                      </p:to>
                                    </p:set>
                                    <p:animEffect transition="in" filter="wipe(left)">
                                      <p:cBhvr>
                                        <p:cTn id="25" dur="500"/>
                                        <p:tgtEl>
                                          <p:spTgt spid="89156"/>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par>
                                <p:cTn id="30" presetID="18" presetClass="entr" presetSubtype="3"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strips(upRight)">
                                      <p:cBhvr>
                                        <p:cTn id="3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idx="4294967295"/>
          </p:nvPr>
        </p:nvSpPr>
        <p:spPr>
          <a:xfrm>
            <a:off x="473075" y="236538"/>
            <a:ext cx="8229600" cy="649287"/>
          </a:xfrm>
        </p:spPr>
        <p:txBody>
          <a:bodyPr>
            <a:normAutofit/>
          </a:bodyPr>
          <a:lstStyle/>
          <a:p>
            <a:pPr algn="ctr" eaLnBrk="1" hangingPunct="1"/>
            <a:r>
              <a:rPr lang="en-US" sz="3200" dirty="0" smtClean="0"/>
              <a:t>Japan’s Consumption With Trade</a:t>
            </a:r>
          </a:p>
        </p:txBody>
      </p:sp>
      <p:sp>
        <p:nvSpPr>
          <p:cNvPr id="25605"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grpSp>
        <p:nvGrpSpPr>
          <p:cNvPr id="2" name="Group 4"/>
          <p:cNvGrpSpPr>
            <a:grpSpLocks/>
          </p:cNvGrpSpPr>
          <p:nvPr/>
        </p:nvGrpSpPr>
        <p:grpSpPr bwMode="auto">
          <a:xfrm>
            <a:off x="288925" y="1531938"/>
            <a:ext cx="7348538" cy="4759325"/>
            <a:chOff x="559" y="955"/>
            <a:chExt cx="4629" cy="2998"/>
          </a:xfrm>
        </p:grpSpPr>
        <p:sp>
          <p:nvSpPr>
            <p:cNvPr id="25657" name="Text Box 5"/>
            <p:cNvSpPr txBox="1">
              <a:spLocks noChangeArrowheads="1"/>
            </p:cNvSpPr>
            <p:nvPr/>
          </p:nvSpPr>
          <p:spPr bwMode="auto">
            <a:xfrm>
              <a:off x="3981" y="3420"/>
              <a:ext cx="1207" cy="288"/>
            </a:xfrm>
            <a:prstGeom prst="rect">
              <a:avLst/>
            </a:prstGeom>
            <a:noFill/>
            <a:ln w="9525">
              <a:noFill/>
              <a:miter lim="800000"/>
              <a:headEnd/>
              <a:tailEnd/>
            </a:ln>
          </p:spPr>
          <p:txBody>
            <a:bodyPr>
              <a:spAutoFit/>
            </a:bodyPr>
            <a:lstStyle/>
            <a:p>
              <a:pPr>
                <a:spcBef>
                  <a:spcPct val="50000"/>
                </a:spcBef>
              </a:pPr>
              <a:r>
                <a:rPr lang="en-US" sz="2400" b="1">
                  <a:cs typeface="Arial" charset="0"/>
                </a:rPr>
                <a:t>Computers</a:t>
              </a:r>
            </a:p>
          </p:txBody>
        </p:sp>
        <p:sp>
          <p:nvSpPr>
            <p:cNvPr id="25658" name="Text Box 6"/>
            <p:cNvSpPr txBox="1">
              <a:spLocks noChangeArrowheads="1"/>
            </p:cNvSpPr>
            <p:nvPr/>
          </p:nvSpPr>
          <p:spPr bwMode="auto">
            <a:xfrm>
              <a:off x="633" y="955"/>
              <a:ext cx="700" cy="518"/>
            </a:xfrm>
            <a:prstGeom prst="rect">
              <a:avLst/>
            </a:prstGeom>
            <a:noFill/>
            <a:ln w="9525">
              <a:noFill/>
              <a:miter lim="800000"/>
              <a:headEnd/>
              <a:tailEnd/>
            </a:ln>
          </p:spPr>
          <p:txBody>
            <a:bodyPr>
              <a:spAutoFit/>
            </a:bodyPr>
            <a:lstStyle/>
            <a:p>
              <a:pPr>
                <a:spcBef>
                  <a:spcPct val="50000"/>
                </a:spcBef>
              </a:pPr>
              <a:r>
                <a:rPr lang="en-US" sz="2400" b="1">
                  <a:cs typeface="Arial" charset="0"/>
                </a:rPr>
                <a:t>Wheat (tons)</a:t>
              </a:r>
            </a:p>
          </p:txBody>
        </p:sp>
        <p:grpSp>
          <p:nvGrpSpPr>
            <p:cNvPr id="3" name="Group 7"/>
            <p:cNvGrpSpPr>
              <a:grpSpLocks/>
            </p:cNvGrpSpPr>
            <p:nvPr/>
          </p:nvGrpSpPr>
          <p:grpSpPr bwMode="auto">
            <a:xfrm>
              <a:off x="559" y="1379"/>
              <a:ext cx="3521" cy="2574"/>
              <a:chOff x="559" y="1379"/>
              <a:chExt cx="3521" cy="2574"/>
            </a:xfrm>
          </p:grpSpPr>
          <p:grpSp>
            <p:nvGrpSpPr>
              <p:cNvPr id="4" name="Group 8"/>
              <p:cNvGrpSpPr>
                <a:grpSpLocks/>
              </p:cNvGrpSpPr>
              <p:nvPr/>
            </p:nvGrpSpPr>
            <p:grpSpPr bwMode="auto">
              <a:xfrm>
                <a:off x="1259" y="1379"/>
                <a:ext cx="2780" cy="2170"/>
                <a:chOff x="2416" y="1770"/>
                <a:chExt cx="610" cy="548"/>
              </a:xfrm>
            </p:grpSpPr>
            <p:sp>
              <p:nvSpPr>
                <p:cNvPr id="25677" name="Line 9"/>
                <p:cNvSpPr>
                  <a:spLocks noChangeShapeType="1"/>
                </p:cNvSpPr>
                <p:nvPr/>
              </p:nvSpPr>
              <p:spPr bwMode="auto">
                <a:xfrm>
                  <a:off x="2416" y="1770"/>
                  <a:ext cx="0" cy="548"/>
                </a:xfrm>
                <a:prstGeom prst="line">
                  <a:avLst/>
                </a:prstGeom>
                <a:noFill/>
                <a:ln w="9525">
                  <a:solidFill>
                    <a:schemeClr val="tx1"/>
                  </a:solidFill>
                  <a:round/>
                  <a:headEnd/>
                  <a:tailEnd/>
                </a:ln>
              </p:spPr>
              <p:txBody>
                <a:bodyPr/>
                <a:lstStyle/>
                <a:p>
                  <a:endParaRPr lang="en-US"/>
                </a:p>
              </p:txBody>
            </p:sp>
            <p:sp>
              <p:nvSpPr>
                <p:cNvPr id="25678" name="Line 10"/>
                <p:cNvSpPr>
                  <a:spLocks noChangeShapeType="1"/>
                </p:cNvSpPr>
                <p:nvPr/>
              </p:nvSpPr>
              <p:spPr bwMode="auto">
                <a:xfrm>
                  <a:off x="2416" y="2318"/>
                  <a:ext cx="610" cy="0"/>
                </a:xfrm>
                <a:prstGeom prst="line">
                  <a:avLst/>
                </a:prstGeom>
                <a:noFill/>
                <a:ln w="9525">
                  <a:solidFill>
                    <a:schemeClr val="tx1"/>
                  </a:solidFill>
                  <a:round/>
                  <a:headEnd/>
                  <a:tailEnd/>
                </a:ln>
              </p:spPr>
              <p:txBody>
                <a:bodyPr/>
                <a:lstStyle/>
                <a:p>
                  <a:endParaRPr lang="en-US"/>
                </a:p>
              </p:txBody>
            </p:sp>
          </p:grpSp>
          <p:grpSp>
            <p:nvGrpSpPr>
              <p:cNvPr id="5" name="Group 11"/>
              <p:cNvGrpSpPr>
                <a:grpSpLocks/>
              </p:cNvGrpSpPr>
              <p:nvPr/>
            </p:nvGrpSpPr>
            <p:grpSpPr bwMode="auto">
              <a:xfrm>
                <a:off x="559" y="1659"/>
                <a:ext cx="700" cy="288"/>
                <a:chOff x="559" y="1659"/>
                <a:chExt cx="700" cy="288"/>
              </a:xfrm>
            </p:grpSpPr>
            <p:sp>
              <p:nvSpPr>
                <p:cNvPr id="25675" name="Line 12"/>
                <p:cNvSpPr>
                  <a:spLocks noChangeShapeType="1"/>
                </p:cNvSpPr>
                <p:nvPr/>
              </p:nvSpPr>
              <p:spPr bwMode="auto">
                <a:xfrm flipH="1">
                  <a:off x="1153" y="1819"/>
                  <a:ext cx="106" cy="0"/>
                </a:xfrm>
                <a:prstGeom prst="line">
                  <a:avLst/>
                </a:prstGeom>
                <a:noFill/>
                <a:ln w="3175">
                  <a:solidFill>
                    <a:schemeClr val="tx1"/>
                  </a:solidFill>
                  <a:round/>
                  <a:headEnd/>
                  <a:tailEnd/>
                </a:ln>
              </p:spPr>
              <p:txBody>
                <a:bodyPr/>
                <a:lstStyle/>
                <a:p>
                  <a:endParaRPr lang="en-US"/>
                </a:p>
              </p:txBody>
            </p:sp>
            <p:sp>
              <p:nvSpPr>
                <p:cNvPr id="25676" name="Text Box 13"/>
                <p:cNvSpPr txBox="1">
                  <a:spLocks noChangeArrowheads="1"/>
                </p:cNvSpPr>
                <p:nvPr/>
              </p:nvSpPr>
              <p:spPr bwMode="auto">
                <a:xfrm>
                  <a:off x="559" y="1659"/>
                  <a:ext cx="607" cy="288"/>
                </a:xfrm>
                <a:prstGeom prst="rect">
                  <a:avLst/>
                </a:prstGeom>
                <a:noFill/>
                <a:ln w="9525">
                  <a:noFill/>
                  <a:miter lim="800000"/>
                  <a:headEnd/>
                  <a:tailEnd/>
                </a:ln>
              </p:spPr>
              <p:txBody>
                <a:bodyPr>
                  <a:spAutoFit/>
                </a:bodyPr>
                <a:lstStyle/>
                <a:p>
                  <a:pPr>
                    <a:spcBef>
                      <a:spcPct val="50000"/>
                    </a:spcBef>
                  </a:pPr>
                  <a:r>
                    <a:rPr lang="en-US" sz="2400">
                      <a:cs typeface="Arial" charset="0"/>
                    </a:rPr>
                    <a:t>2,000</a:t>
                  </a:r>
                </a:p>
              </p:txBody>
            </p:sp>
          </p:grpSp>
          <p:grpSp>
            <p:nvGrpSpPr>
              <p:cNvPr id="6" name="Group 14"/>
              <p:cNvGrpSpPr>
                <a:grpSpLocks/>
              </p:cNvGrpSpPr>
              <p:nvPr/>
            </p:nvGrpSpPr>
            <p:grpSpPr bwMode="auto">
              <a:xfrm>
                <a:off x="559" y="2528"/>
                <a:ext cx="700" cy="288"/>
                <a:chOff x="559" y="2528"/>
                <a:chExt cx="700" cy="288"/>
              </a:xfrm>
            </p:grpSpPr>
            <p:sp>
              <p:nvSpPr>
                <p:cNvPr id="25673" name="Line 15"/>
                <p:cNvSpPr>
                  <a:spLocks noChangeShapeType="1"/>
                </p:cNvSpPr>
                <p:nvPr/>
              </p:nvSpPr>
              <p:spPr bwMode="auto">
                <a:xfrm flipH="1">
                  <a:off x="1153" y="2688"/>
                  <a:ext cx="106" cy="0"/>
                </a:xfrm>
                <a:prstGeom prst="line">
                  <a:avLst/>
                </a:prstGeom>
                <a:noFill/>
                <a:ln w="3175">
                  <a:solidFill>
                    <a:schemeClr val="tx1"/>
                  </a:solidFill>
                  <a:round/>
                  <a:headEnd/>
                  <a:tailEnd/>
                </a:ln>
              </p:spPr>
              <p:txBody>
                <a:bodyPr/>
                <a:lstStyle/>
                <a:p>
                  <a:endParaRPr lang="en-US"/>
                </a:p>
              </p:txBody>
            </p:sp>
            <p:sp>
              <p:nvSpPr>
                <p:cNvPr id="25674" name="Text Box 16"/>
                <p:cNvSpPr txBox="1">
                  <a:spLocks noChangeArrowheads="1"/>
                </p:cNvSpPr>
                <p:nvPr/>
              </p:nvSpPr>
              <p:spPr bwMode="auto">
                <a:xfrm>
                  <a:off x="559" y="2528"/>
                  <a:ext cx="607" cy="288"/>
                </a:xfrm>
                <a:prstGeom prst="rect">
                  <a:avLst/>
                </a:prstGeom>
                <a:noFill/>
                <a:ln w="9525">
                  <a:noFill/>
                  <a:miter lim="800000"/>
                  <a:headEnd/>
                  <a:tailEnd/>
                </a:ln>
              </p:spPr>
              <p:txBody>
                <a:bodyPr>
                  <a:spAutoFit/>
                </a:bodyPr>
                <a:lstStyle/>
                <a:p>
                  <a:pPr>
                    <a:spcBef>
                      <a:spcPct val="50000"/>
                    </a:spcBef>
                  </a:pPr>
                  <a:r>
                    <a:rPr lang="en-US" sz="2400">
                      <a:cs typeface="Arial" charset="0"/>
                    </a:rPr>
                    <a:t>1,000</a:t>
                  </a:r>
                </a:p>
              </p:txBody>
            </p:sp>
          </p:grpSp>
          <p:grpSp>
            <p:nvGrpSpPr>
              <p:cNvPr id="7" name="Group 17"/>
              <p:cNvGrpSpPr>
                <a:grpSpLocks/>
              </p:cNvGrpSpPr>
              <p:nvPr/>
            </p:nvGrpSpPr>
            <p:grpSpPr bwMode="auto">
              <a:xfrm>
                <a:off x="2527" y="3549"/>
                <a:ext cx="743" cy="402"/>
                <a:chOff x="2527" y="3549"/>
                <a:chExt cx="743" cy="402"/>
              </a:xfrm>
            </p:grpSpPr>
            <p:sp>
              <p:nvSpPr>
                <p:cNvPr id="25671" name="Line 18"/>
                <p:cNvSpPr>
                  <a:spLocks noChangeShapeType="1"/>
                </p:cNvSpPr>
                <p:nvPr/>
              </p:nvSpPr>
              <p:spPr bwMode="auto">
                <a:xfrm flipV="1">
                  <a:off x="2892" y="3549"/>
                  <a:ext cx="0" cy="102"/>
                </a:xfrm>
                <a:prstGeom prst="line">
                  <a:avLst/>
                </a:prstGeom>
                <a:noFill/>
                <a:ln w="3175">
                  <a:solidFill>
                    <a:schemeClr val="tx1"/>
                  </a:solidFill>
                  <a:round/>
                  <a:headEnd/>
                  <a:tailEnd/>
                </a:ln>
              </p:spPr>
              <p:txBody>
                <a:bodyPr/>
                <a:lstStyle/>
                <a:p>
                  <a:endParaRPr lang="en-US"/>
                </a:p>
              </p:txBody>
            </p:sp>
            <p:sp>
              <p:nvSpPr>
                <p:cNvPr id="25672" name="Text Box 19"/>
                <p:cNvSpPr txBox="1">
                  <a:spLocks noChangeArrowheads="1"/>
                </p:cNvSpPr>
                <p:nvPr/>
              </p:nvSpPr>
              <p:spPr bwMode="auto">
                <a:xfrm>
                  <a:off x="2527" y="3663"/>
                  <a:ext cx="743" cy="288"/>
                </a:xfrm>
                <a:prstGeom prst="rect">
                  <a:avLst/>
                </a:prstGeom>
                <a:noFill/>
                <a:ln w="9525">
                  <a:noFill/>
                  <a:miter lim="800000"/>
                  <a:headEnd/>
                  <a:tailEnd/>
                </a:ln>
              </p:spPr>
              <p:txBody>
                <a:bodyPr>
                  <a:spAutoFit/>
                </a:bodyPr>
                <a:lstStyle/>
                <a:p>
                  <a:pPr algn="ctr">
                    <a:spcBef>
                      <a:spcPct val="50000"/>
                    </a:spcBef>
                  </a:pPr>
                  <a:r>
                    <a:rPr lang="en-US" sz="2400">
                      <a:cs typeface="Arial" charset="0"/>
                    </a:rPr>
                    <a:t>200</a:t>
                  </a:r>
                </a:p>
              </p:txBody>
            </p:sp>
          </p:grpSp>
          <p:sp>
            <p:nvSpPr>
              <p:cNvPr id="25664" name="Text Box 20"/>
              <p:cNvSpPr txBox="1">
                <a:spLocks noChangeArrowheads="1"/>
              </p:cNvSpPr>
              <p:nvPr/>
            </p:nvSpPr>
            <p:spPr bwMode="auto">
              <a:xfrm>
                <a:off x="863" y="3489"/>
                <a:ext cx="427" cy="287"/>
              </a:xfrm>
              <a:prstGeom prst="rect">
                <a:avLst/>
              </a:prstGeom>
              <a:noFill/>
              <a:ln w="9525">
                <a:noFill/>
                <a:miter lim="800000"/>
                <a:headEnd/>
                <a:tailEnd/>
              </a:ln>
            </p:spPr>
            <p:txBody>
              <a:bodyPr>
                <a:spAutoFit/>
              </a:bodyPr>
              <a:lstStyle/>
              <a:p>
                <a:pPr algn="ctr">
                  <a:spcBef>
                    <a:spcPct val="50000"/>
                  </a:spcBef>
                </a:pPr>
                <a:r>
                  <a:rPr lang="en-US" sz="2400">
                    <a:cs typeface="Arial" charset="0"/>
                  </a:rPr>
                  <a:t>0</a:t>
                </a:r>
              </a:p>
            </p:txBody>
          </p:sp>
          <p:grpSp>
            <p:nvGrpSpPr>
              <p:cNvPr id="8" name="Group 21"/>
              <p:cNvGrpSpPr>
                <a:grpSpLocks/>
              </p:cNvGrpSpPr>
              <p:nvPr/>
            </p:nvGrpSpPr>
            <p:grpSpPr bwMode="auto">
              <a:xfrm>
                <a:off x="1702" y="3546"/>
                <a:ext cx="743" cy="405"/>
                <a:chOff x="1702" y="3546"/>
                <a:chExt cx="743" cy="405"/>
              </a:xfrm>
            </p:grpSpPr>
            <p:sp>
              <p:nvSpPr>
                <p:cNvPr id="25669" name="Text Box 22"/>
                <p:cNvSpPr txBox="1">
                  <a:spLocks noChangeArrowheads="1"/>
                </p:cNvSpPr>
                <p:nvPr/>
              </p:nvSpPr>
              <p:spPr bwMode="auto">
                <a:xfrm>
                  <a:off x="1702" y="3663"/>
                  <a:ext cx="743" cy="288"/>
                </a:xfrm>
                <a:prstGeom prst="rect">
                  <a:avLst/>
                </a:prstGeom>
                <a:noFill/>
                <a:ln w="9525">
                  <a:noFill/>
                  <a:miter lim="800000"/>
                  <a:headEnd/>
                  <a:tailEnd/>
                </a:ln>
              </p:spPr>
              <p:txBody>
                <a:bodyPr>
                  <a:spAutoFit/>
                </a:bodyPr>
                <a:lstStyle/>
                <a:p>
                  <a:pPr algn="ctr">
                    <a:spcBef>
                      <a:spcPct val="50000"/>
                    </a:spcBef>
                  </a:pPr>
                  <a:r>
                    <a:rPr lang="en-US" sz="2400">
                      <a:cs typeface="Arial" charset="0"/>
                    </a:rPr>
                    <a:t>100</a:t>
                  </a:r>
                </a:p>
              </p:txBody>
            </p:sp>
            <p:sp>
              <p:nvSpPr>
                <p:cNvPr id="25670" name="Line 23"/>
                <p:cNvSpPr>
                  <a:spLocks noChangeShapeType="1"/>
                </p:cNvSpPr>
                <p:nvPr/>
              </p:nvSpPr>
              <p:spPr bwMode="auto">
                <a:xfrm flipV="1">
                  <a:off x="2067" y="3546"/>
                  <a:ext cx="0" cy="102"/>
                </a:xfrm>
                <a:prstGeom prst="line">
                  <a:avLst/>
                </a:prstGeom>
                <a:noFill/>
                <a:ln w="3175">
                  <a:solidFill>
                    <a:schemeClr val="tx1"/>
                  </a:solidFill>
                  <a:round/>
                  <a:headEnd/>
                  <a:tailEnd/>
                </a:ln>
              </p:spPr>
              <p:txBody>
                <a:bodyPr/>
                <a:lstStyle/>
                <a:p>
                  <a:endParaRPr lang="en-US"/>
                </a:p>
              </p:txBody>
            </p:sp>
          </p:grpSp>
          <p:grpSp>
            <p:nvGrpSpPr>
              <p:cNvPr id="9" name="Group 24"/>
              <p:cNvGrpSpPr>
                <a:grpSpLocks/>
              </p:cNvGrpSpPr>
              <p:nvPr/>
            </p:nvGrpSpPr>
            <p:grpSpPr bwMode="auto">
              <a:xfrm>
                <a:off x="3336" y="3546"/>
                <a:ext cx="744" cy="407"/>
                <a:chOff x="3336" y="3546"/>
                <a:chExt cx="744" cy="407"/>
              </a:xfrm>
            </p:grpSpPr>
            <p:sp>
              <p:nvSpPr>
                <p:cNvPr id="25667" name="Text Box 25"/>
                <p:cNvSpPr txBox="1">
                  <a:spLocks noChangeArrowheads="1"/>
                </p:cNvSpPr>
                <p:nvPr/>
              </p:nvSpPr>
              <p:spPr bwMode="auto">
                <a:xfrm>
                  <a:off x="3336" y="3665"/>
                  <a:ext cx="744" cy="288"/>
                </a:xfrm>
                <a:prstGeom prst="rect">
                  <a:avLst/>
                </a:prstGeom>
                <a:noFill/>
                <a:ln w="9525">
                  <a:noFill/>
                  <a:miter lim="800000"/>
                  <a:headEnd/>
                  <a:tailEnd/>
                </a:ln>
              </p:spPr>
              <p:txBody>
                <a:bodyPr>
                  <a:spAutoFit/>
                </a:bodyPr>
                <a:lstStyle/>
                <a:p>
                  <a:pPr algn="ctr">
                    <a:spcBef>
                      <a:spcPct val="50000"/>
                    </a:spcBef>
                  </a:pPr>
                  <a:r>
                    <a:rPr lang="en-US" sz="2400">
                      <a:cs typeface="Arial" charset="0"/>
                    </a:rPr>
                    <a:t>300</a:t>
                  </a:r>
                </a:p>
              </p:txBody>
            </p:sp>
            <p:sp>
              <p:nvSpPr>
                <p:cNvPr id="25668" name="Line 26"/>
                <p:cNvSpPr>
                  <a:spLocks noChangeShapeType="1"/>
                </p:cNvSpPr>
                <p:nvPr/>
              </p:nvSpPr>
              <p:spPr bwMode="auto">
                <a:xfrm flipV="1">
                  <a:off x="3702" y="3546"/>
                  <a:ext cx="0" cy="102"/>
                </a:xfrm>
                <a:prstGeom prst="line">
                  <a:avLst/>
                </a:prstGeom>
                <a:noFill/>
                <a:ln w="3175">
                  <a:solidFill>
                    <a:schemeClr val="tx1"/>
                  </a:solidFill>
                  <a:round/>
                  <a:headEnd/>
                  <a:tailEnd/>
                </a:ln>
              </p:spPr>
              <p:txBody>
                <a:bodyPr/>
                <a:lstStyle/>
                <a:p>
                  <a:endParaRPr lang="en-US"/>
                </a:p>
              </p:txBody>
            </p:sp>
          </p:grpSp>
        </p:grpSp>
      </p:grpSp>
      <p:grpSp>
        <p:nvGrpSpPr>
          <p:cNvPr id="10" name="Group 27"/>
          <p:cNvGrpSpPr>
            <a:grpSpLocks/>
          </p:cNvGrpSpPr>
          <p:nvPr/>
        </p:nvGrpSpPr>
        <p:grpSpPr bwMode="auto">
          <a:xfrm>
            <a:off x="1319213" y="3830638"/>
            <a:ext cx="3327400" cy="1884362"/>
            <a:chOff x="831" y="2413"/>
            <a:chExt cx="2096" cy="1187"/>
          </a:xfrm>
        </p:grpSpPr>
        <p:sp>
          <p:nvSpPr>
            <p:cNvPr id="25654" name="Line 28"/>
            <p:cNvSpPr>
              <a:spLocks noChangeShapeType="1"/>
            </p:cNvSpPr>
            <p:nvPr/>
          </p:nvSpPr>
          <p:spPr bwMode="auto">
            <a:xfrm>
              <a:off x="876" y="2453"/>
              <a:ext cx="2030" cy="1105"/>
            </a:xfrm>
            <a:prstGeom prst="line">
              <a:avLst/>
            </a:prstGeom>
            <a:noFill/>
            <a:ln w="50800">
              <a:solidFill>
                <a:srgbClr val="333399"/>
              </a:solidFill>
              <a:round/>
              <a:headEnd/>
              <a:tailEnd/>
            </a:ln>
          </p:spPr>
          <p:txBody>
            <a:bodyPr/>
            <a:lstStyle/>
            <a:p>
              <a:endParaRPr lang="en-US"/>
            </a:p>
          </p:txBody>
        </p:sp>
        <p:sp>
          <p:nvSpPr>
            <p:cNvPr id="25655" name="Oval 29"/>
            <p:cNvSpPr>
              <a:spLocks noChangeArrowheads="1"/>
            </p:cNvSpPr>
            <p:nvPr/>
          </p:nvSpPr>
          <p:spPr bwMode="auto">
            <a:xfrm>
              <a:off x="831" y="2413"/>
              <a:ext cx="89" cy="87"/>
            </a:xfrm>
            <a:prstGeom prst="ellipse">
              <a:avLst/>
            </a:prstGeom>
            <a:solidFill>
              <a:srgbClr val="333399"/>
            </a:solidFill>
            <a:ln w="9525">
              <a:noFill/>
              <a:round/>
              <a:headEnd/>
              <a:tailEnd/>
            </a:ln>
          </p:spPr>
          <p:txBody>
            <a:bodyPr wrap="none" anchor="ctr"/>
            <a:lstStyle/>
            <a:p>
              <a:endParaRPr lang="en-US">
                <a:cs typeface="Arial" charset="0"/>
              </a:endParaRPr>
            </a:p>
          </p:txBody>
        </p:sp>
        <p:sp>
          <p:nvSpPr>
            <p:cNvPr id="25656" name="Oval 30"/>
            <p:cNvSpPr>
              <a:spLocks noChangeArrowheads="1"/>
            </p:cNvSpPr>
            <p:nvPr/>
          </p:nvSpPr>
          <p:spPr bwMode="auto">
            <a:xfrm>
              <a:off x="2838" y="3513"/>
              <a:ext cx="89" cy="87"/>
            </a:xfrm>
            <a:prstGeom prst="ellipse">
              <a:avLst/>
            </a:prstGeom>
            <a:solidFill>
              <a:srgbClr val="333399"/>
            </a:solidFill>
            <a:ln w="9525">
              <a:noFill/>
              <a:round/>
              <a:headEnd/>
              <a:tailEnd/>
            </a:ln>
          </p:spPr>
          <p:txBody>
            <a:bodyPr wrap="none" anchor="ctr"/>
            <a:lstStyle/>
            <a:p>
              <a:endParaRPr lang="en-US">
                <a:cs typeface="Arial" charset="0"/>
              </a:endParaRPr>
            </a:p>
          </p:txBody>
        </p:sp>
      </p:grpSp>
      <p:grpSp>
        <p:nvGrpSpPr>
          <p:cNvPr id="11" name="Group 31"/>
          <p:cNvGrpSpPr>
            <a:grpSpLocks/>
          </p:cNvGrpSpPr>
          <p:nvPr/>
        </p:nvGrpSpPr>
        <p:grpSpPr bwMode="auto">
          <a:xfrm>
            <a:off x="1392238" y="4540250"/>
            <a:ext cx="1889125" cy="1109663"/>
            <a:chOff x="877" y="2860"/>
            <a:chExt cx="1190" cy="699"/>
          </a:xfrm>
        </p:grpSpPr>
        <p:grpSp>
          <p:nvGrpSpPr>
            <p:cNvPr id="12" name="Group 32"/>
            <p:cNvGrpSpPr>
              <a:grpSpLocks/>
            </p:cNvGrpSpPr>
            <p:nvPr/>
          </p:nvGrpSpPr>
          <p:grpSpPr bwMode="auto">
            <a:xfrm>
              <a:off x="877" y="2903"/>
              <a:ext cx="1147" cy="656"/>
              <a:chOff x="357" y="2450"/>
              <a:chExt cx="795" cy="646"/>
            </a:xfrm>
          </p:grpSpPr>
          <p:sp>
            <p:nvSpPr>
              <p:cNvPr id="25652" name="Line 33"/>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25653" name="Line 34"/>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sp>
          <p:nvSpPr>
            <p:cNvPr id="25651" name="Oval 35"/>
            <p:cNvSpPr>
              <a:spLocks noChangeArrowheads="1"/>
            </p:cNvSpPr>
            <p:nvPr/>
          </p:nvSpPr>
          <p:spPr bwMode="auto">
            <a:xfrm>
              <a:off x="1978" y="2860"/>
              <a:ext cx="89" cy="87"/>
            </a:xfrm>
            <a:prstGeom prst="ellipse">
              <a:avLst/>
            </a:prstGeom>
            <a:solidFill>
              <a:srgbClr val="3366FF"/>
            </a:solidFill>
            <a:ln w="9525">
              <a:noFill/>
              <a:round/>
              <a:headEnd/>
              <a:tailEnd/>
            </a:ln>
          </p:spPr>
          <p:txBody>
            <a:bodyPr wrap="none" anchor="ctr"/>
            <a:lstStyle/>
            <a:p>
              <a:endParaRPr lang="en-US">
                <a:cs typeface="Arial" charset="0"/>
              </a:endParaRPr>
            </a:p>
          </p:txBody>
        </p:sp>
      </p:grpSp>
      <p:grpSp>
        <p:nvGrpSpPr>
          <p:cNvPr id="13" name="Group 75"/>
          <p:cNvGrpSpPr>
            <a:grpSpLocks/>
          </p:cNvGrpSpPr>
          <p:nvPr/>
        </p:nvGrpSpPr>
        <p:grpSpPr bwMode="auto">
          <a:xfrm>
            <a:off x="3811588" y="3048000"/>
            <a:ext cx="4672012" cy="820738"/>
            <a:chOff x="2401" y="1920"/>
            <a:chExt cx="2943" cy="517"/>
          </a:xfrm>
        </p:grpSpPr>
        <p:sp>
          <p:nvSpPr>
            <p:cNvPr id="25647" name="Rectangle 40"/>
            <p:cNvSpPr>
              <a:spLocks noChangeArrowheads="1"/>
            </p:cNvSpPr>
            <p:nvPr/>
          </p:nvSpPr>
          <p:spPr bwMode="auto">
            <a:xfrm>
              <a:off x="4543" y="1920"/>
              <a:ext cx="801" cy="517"/>
            </a:xfrm>
            <a:prstGeom prst="rect">
              <a:avLst/>
            </a:prstGeom>
            <a:solidFill>
              <a:schemeClr val="bg1"/>
            </a:solidFill>
            <a:ln w="9525">
              <a:noFill/>
              <a:miter lim="800000"/>
              <a:headEnd/>
              <a:tailEnd/>
            </a:ln>
          </p:spPr>
          <p:txBody>
            <a:bodyPr anchor="ctr" anchorCtr="1"/>
            <a:lstStyle/>
            <a:p>
              <a:pPr algn="ctr">
                <a:spcBef>
                  <a:spcPct val="45000"/>
                </a:spcBef>
                <a:buClr>
                  <a:srgbClr val="00B85C"/>
                </a:buClr>
                <a:buSzPct val="120000"/>
                <a:buFont typeface="Wingdings" pitchFamily="2" charset="2"/>
                <a:buNone/>
              </a:pPr>
              <a:r>
                <a:rPr lang="en-US" sz="2400">
                  <a:cs typeface="Arial" charset="0"/>
                </a:rPr>
                <a:t>700</a:t>
              </a:r>
            </a:p>
          </p:txBody>
        </p:sp>
        <p:sp>
          <p:nvSpPr>
            <p:cNvPr id="25648" name="Rectangle 41"/>
            <p:cNvSpPr>
              <a:spLocks noChangeArrowheads="1"/>
            </p:cNvSpPr>
            <p:nvPr/>
          </p:nvSpPr>
          <p:spPr bwMode="auto">
            <a:xfrm>
              <a:off x="3484" y="1920"/>
              <a:ext cx="1059" cy="517"/>
            </a:xfrm>
            <a:prstGeom prst="rect">
              <a:avLst/>
            </a:prstGeom>
            <a:solidFill>
              <a:schemeClr val="bg1"/>
            </a:solidFill>
            <a:ln w="9525">
              <a:noFill/>
              <a:miter lim="800000"/>
              <a:headEnd/>
              <a:tailEnd/>
            </a:ln>
          </p:spPr>
          <p:txBody>
            <a:bodyPr anchor="ctr" anchorCtr="1"/>
            <a:lstStyle/>
            <a:p>
              <a:pPr algn="ctr">
                <a:spcBef>
                  <a:spcPct val="45000"/>
                </a:spcBef>
                <a:buClr>
                  <a:srgbClr val="00B85C"/>
                </a:buClr>
                <a:buSzPct val="120000"/>
                <a:buFont typeface="Wingdings" pitchFamily="2" charset="2"/>
                <a:buNone/>
              </a:pPr>
              <a:r>
                <a:rPr lang="en-US" sz="2400">
                  <a:cs typeface="Arial" charset="0"/>
                </a:rPr>
                <a:t>130</a:t>
              </a:r>
            </a:p>
          </p:txBody>
        </p:sp>
        <p:sp>
          <p:nvSpPr>
            <p:cNvPr id="25649" name="Rectangle 42"/>
            <p:cNvSpPr>
              <a:spLocks noChangeArrowheads="1"/>
            </p:cNvSpPr>
            <p:nvPr/>
          </p:nvSpPr>
          <p:spPr bwMode="auto">
            <a:xfrm>
              <a:off x="2401" y="1920"/>
              <a:ext cx="1083" cy="517"/>
            </a:xfrm>
            <a:prstGeom prst="rect">
              <a:avLst/>
            </a:prstGeom>
            <a:solidFill>
              <a:schemeClr val="bg1"/>
            </a:solidFill>
            <a:ln w="9525">
              <a:noFill/>
              <a:miter lim="800000"/>
              <a:headEnd/>
              <a:tailEnd/>
            </a:ln>
          </p:spPr>
          <p:txBody>
            <a:bodyPr anchor="ctr"/>
            <a:lstStyle/>
            <a:p>
              <a:pPr>
                <a:spcBef>
                  <a:spcPct val="45000"/>
                </a:spcBef>
                <a:buClr>
                  <a:srgbClr val="00B85C"/>
                </a:buClr>
                <a:buSzPct val="120000"/>
                <a:buFont typeface="Wingdings" pitchFamily="2" charset="2"/>
                <a:buNone/>
              </a:pPr>
              <a:r>
                <a:rPr lang="en-US" sz="2400">
                  <a:cs typeface="Arial" charset="0"/>
                </a:rPr>
                <a:t>= amount consumed</a:t>
              </a:r>
            </a:p>
          </p:txBody>
        </p:sp>
      </p:grpSp>
      <p:grpSp>
        <p:nvGrpSpPr>
          <p:cNvPr id="14" name="Group 76"/>
          <p:cNvGrpSpPr>
            <a:grpSpLocks/>
          </p:cNvGrpSpPr>
          <p:nvPr/>
        </p:nvGrpSpPr>
        <p:grpSpPr bwMode="auto">
          <a:xfrm>
            <a:off x="3811588" y="2136775"/>
            <a:ext cx="4672012" cy="455613"/>
            <a:chOff x="2401" y="1346"/>
            <a:chExt cx="2943" cy="287"/>
          </a:xfrm>
        </p:grpSpPr>
        <p:sp>
          <p:nvSpPr>
            <p:cNvPr id="25644" name="Rectangle 37"/>
            <p:cNvSpPr>
              <a:spLocks noChangeArrowheads="1"/>
            </p:cNvSpPr>
            <p:nvPr/>
          </p:nvSpPr>
          <p:spPr bwMode="auto">
            <a:xfrm>
              <a:off x="4543" y="1346"/>
              <a:ext cx="801" cy="287"/>
            </a:xfrm>
            <a:prstGeom prst="rect">
              <a:avLst/>
            </a:prstGeom>
            <a:solidFill>
              <a:schemeClr val="bg1"/>
            </a:solidFill>
            <a:ln w="9525">
              <a:noFill/>
              <a:miter lim="800000"/>
              <a:headEnd/>
              <a:tailEnd/>
            </a:ln>
          </p:spPr>
          <p:txBody>
            <a:bodyPr anchor="ctr" anchorCtr="1"/>
            <a:lstStyle/>
            <a:p>
              <a:pPr algn="ctr">
                <a:spcBef>
                  <a:spcPct val="45000"/>
                </a:spcBef>
                <a:buClr>
                  <a:srgbClr val="00B85C"/>
                </a:buClr>
                <a:buSzPct val="120000"/>
                <a:buFont typeface="Wingdings" pitchFamily="2" charset="2"/>
                <a:buNone/>
              </a:pPr>
              <a:r>
                <a:rPr lang="en-US" sz="2400">
                  <a:cs typeface="Arial" charset="0"/>
                </a:rPr>
                <a:t>700</a:t>
              </a:r>
            </a:p>
          </p:txBody>
        </p:sp>
        <p:sp>
          <p:nvSpPr>
            <p:cNvPr id="25645" name="Rectangle 38"/>
            <p:cNvSpPr>
              <a:spLocks noChangeArrowheads="1"/>
            </p:cNvSpPr>
            <p:nvPr/>
          </p:nvSpPr>
          <p:spPr bwMode="auto">
            <a:xfrm>
              <a:off x="3484" y="1346"/>
              <a:ext cx="1059" cy="287"/>
            </a:xfrm>
            <a:prstGeom prst="rect">
              <a:avLst/>
            </a:prstGeom>
            <a:solidFill>
              <a:schemeClr val="bg1"/>
            </a:solidFill>
            <a:ln w="9525">
              <a:noFill/>
              <a:miter lim="800000"/>
              <a:headEnd/>
              <a:tailEnd/>
            </a:ln>
          </p:spPr>
          <p:txBody>
            <a:bodyPr anchor="ctr" anchorCtr="1"/>
            <a:lstStyle/>
            <a:p>
              <a:pPr algn="ctr">
                <a:spcBef>
                  <a:spcPct val="45000"/>
                </a:spcBef>
                <a:buClr>
                  <a:srgbClr val="00B85C"/>
                </a:buClr>
                <a:buSzPct val="120000"/>
                <a:buFont typeface="Wingdings" pitchFamily="2" charset="2"/>
                <a:buNone/>
              </a:pPr>
              <a:r>
                <a:rPr lang="en-US" sz="2400">
                  <a:cs typeface="Arial" charset="0"/>
                </a:rPr>
                <a:t>0</a:t>
              </a:r>
            </a:p>
          </p:txBody>
        </p:sp>
        <p:sp>
          <p:nvSpPr>
            <p:cNvPr id="25646" name="Rectangle 39"/>
            <p:cNvSpPr>
              <a:spLocks noChangeArrowheads="1"/>
            </p:cNvSpPr>
            <p:nvPr/>
          </p:nvSpPr>
          <p:spPr bwMode="auto">
            <a:xfrm>
              <a:off x="2401" y="1346"/>
              <a:ext cx="1083" cy="287"/>
            </a:xfrm>
            <a:prstGeom prst="rect">
              <a:avLst/>
            </a:prstGeom>
            <a:solidFill>
              <a:schemeClr val="bg1"/>
            </a:solidFill>
            <a:ln w="9525">
              <a:noFill/>
              <a:miter lim="800000"/>
              <a:headEnd/>
              <a:tailEnd/>
            </a:ln>
          </p:spPr>
          <p:txBody>
            <a:bodyPr anchor="ctr"/>
            <a:lstStyle/>
            <a:p>
              <a:pPr>
                <a:spcBef>
                  <a:spcPct val="45000"/>
                </a:spcBef>
                <a:buClr>
                  <a:srgbClr val="00B85C"/>
                </a:buClr>
                <a:buSzPct val="120000"/>
                <a:buFont typeface="Wingdings" pitchFamily="2" charset="2"/>
                <a:buNone/>
              </a:pPr>
              <a:r>
                <a:rPr lang="en-US" sz="2400">
                  <a:cs typeface="Arial" charset="0"/>
                </a:rPr>
                <a:t>+ imported</a:t>
              </a:r>
            </a:p>
          </p:txBody>
        </p:sp>
      </p:grpSp>
      <p:grpSp>
        <p:nvGrpSpPr>
          <p:cNvPr id="15" name="Group 77"/>
          <p:cNvGrpSpPr>
            <a:grpSpLocks/>
          </p:cNvGrpSpPr>
          <p:nvPr/>
        </p:nvGrpSpPr>
        <p:grpSpPr bwMode="auto">
          <a:xfrm>
            <a:off x="3811588" y="2592388"/>
            <a:ext cx="4672012" cy="455612"/>
            <a:chOff x="2401" y="1633"/>
            <a:chExt cx="2943" cy="287"/>
          </a:xfrm>
        </p:grpSpPr>
        <p:sp>
          <p:nvSpPr>
            <p:cNvPr id="25641" name="Rectangle 43"/>
            <p:cNvSpPr>
              <a:spLocks noChangeArrowheads="1"/>
            </p:cNvSpPr>
            <p:nvPr/>
          </p:nvSpPr>
          <p:spPr bwMode="auto">
            <a:xfrm>
              <a:off x="4543" y="1633"/>
              <a:ext cx="801" cy="287"/>
            </a:xfrm>
            <a:prstGeom prst="rect">
              <a:avLst/>
            </a:prstGeom>
            <a:solidFill>
              <a:schemeClr val="bg1"/>
            </a:solidFill>
            <a:ln w="9525">
              <a:noFill/>
              <a:miter lim="800000"/>
              <a:headEnd/>
              <a:tailEnd/>
            </a:ln>
          </p:spPr>
          <p:txBody>
            <a:bodyPr anchor="ctr" anchorCtr="1"/>
            <a:lstStyle/>
            <a:p>
              <a:pPr algn="ctr">
                <a:spcBef>
                  <a:spcPct val="45000"/>
                </a:spcBef>
                <a:buClr>
                  <a:srgbClr val="00B85C"/>
                </a:buClr>
                <a:buSzPct val="120000"/>
                <a:buFont typeface="Wingdings" pitchFamily="2" charset="2"/>
                <a:buNone/>
              </a:pPr>
              <a:r>
                <a:rPr lang="en-US" sz="2400">
                  <a:cs typeface="Arial" charset="0"/>
                </a:rPr>
                <a:t>0</a:t>
              </a:r>
            </a:p>
          </p:txBody>
        </p:sp>
        <p:sp>
          <p:nvSpPr>
            <p:cNvPr id="25642" name="Rectangle 44"/>
            <p:cNvSpPr>
              <a:spLocks noChangeArrowheads="1"/>
            </p:cNvSpPr>
            <p:nvPr/>
          </p:nvSpPr>
          <p:spPr bwMode="auto">
            <a:xfrm>
              <a:off x="3484" y="1633"/>
              <a:ext cx="1059" cy="287"/>
            </a:xfrm>
            <a:prstGeom prst="rect">
              <a:avLst/>
            </a:prstGeom>
            <a:solidFill>
              <a:schemeClr val="bg1"/>
            </a:solidFill>
            <a:ln w="9525">
              <a:noFill/>
              <a:miter lim="800000"/>
              <a:headEnd/>
              <a:tailEnd/>
            </a:ln>
          </p:spPr>
          <p:txBody>
            <a:bodyPr anchor="ctr" anchorCtr="1"/>
            <a:lstStyle/>
            <a:p>
              <a:pPr algn="ctr">
                <a:spcBef>
                  <a:spcPct val="45000"/>
                </a:spcBef>
                <a:buClr>
                  <a:srgbClr val="00B85C"/>
                </a:buClr>
                <a:buSzPct val="120000"/>
                <a:buFont typeface="Wingdings" pitchFamily="2" charset="2"/>
                <a:buNone/>
              </a:pPr>
              <a:r>
                <a:rPr lang="en-US" sz="2400">
                  <a:cs typeface="Arial" charset="0"/>
                </a:rPr>
                <a:t>110</a:t>
              </a:r>
            </a:p>
          </p:txBody>
        </p:sp>
        <p:sp>
          <p:nvSpPr>
            <p:cNvPr id="25643" name="Rectangle 45"/>
            <p:cNvSpPr>
              <a:spLocks noChangeArrowheads="1"/>
            </p:cNvSpPr>
            <p:nvPr/>
          </p:nvSpPr>
          <p:spPr bwMode="auto">
            <a:xfrm>
              <a:off x="2401" y="1633"/>
              <a:ext cx="1083" cy="287"/>
            </a:xfrm>
            <a:prstGeom prst="rect">
              <a:avLst/>
            </a:prstGeom>
            <a:solidFill>
              <a:schemeClr val="bg1"/>
            </a:solidFill>
            <a:ln w="9525">
              <a:noFill/>
              <a:miter lim="800000"/>
              <a:headEnd/>
              <a:tailEnd/>
            </a:ln>
          </p:spPr>
          <p:txBody>
            <a:bodyPr anchor="ctr"/>
            <a:lstStyle/>
            <a:p>
              <a:pPr>
                <a:spcBef>
                  <a:spcPct val="45000"/>
                </a:spcBef>
                <a:buClr>
                  <a:srgbClr val="00B85C"/>
                </a:buClr>
                <a:buSzPct val="120000"/>
                <a:buFont typeface="Wingdings" pitchFamily="2" charset="2"/>
                <a:buNone/>
              </a:pPr>
              <a:r>
                <a:rPr lang="en-US" sz="2400">
                  <a:cs typeface="Arial" charset="0"/>
                </a:rPr>
                <a:t>– exported</a:t>
              </a:r>
            </a:p>
          </p:txBody>
        </p:sp>
      </p:grpSp>
      <p:grpSp>
        <p:nvGrpSpPr>
          <p:cNvPr id="16" name="Group 73"/>
          <p:cNvGrpSpPr>
            <a:grpSpLocks/>
          </p:cNvGrpSpPr>
          <p:nvPr/>
        </p:nvGrpSpPr>
        <p:grpSpPr bwMode="auto">
          <a:xfrm>
            <a:off x="3811588" y="1681163"/>
            <a:ext cx="4672012" cy="455612"/>
            <a:chOff x="2401" y="1059"/>
            <a:chExt cx="2943" cy="287"/>
          </a:xfrm>
        </p:grpSpPr>
        <p:sp>
          <p:nvSpPr>
            <p:cNvPr id="25638" name="Rectangle 46"/>
            <p:cNvSpPr>
              <a:spLocks noChangeArrowheads="1"/>
            </p:cNvSpPr>
            <p:nvPr/>
          </p:nvSpPr>
          <p:spPr bwMode="auto">
            <a:xfrm>
              <a:off x="4543" y="1059"/>
              <a:ext cx="801" cy="287"/>
            </a:xfrm>
            <a:prstGeom prst="rect">
              <a:avLst/>
            </a:prstGeom>
            <a:solidFill>
              <a:schemeClr val="bg1"/>
            </a:solidFill>
            <a:ln w="9525">
              <a:noFill/>
              <a:miter lim="800000"/>
              <a:headEnd/>
              <a:tailEnd/>
            </a:ln>
          </p:spPr>
          <p:txBody>
            <a:bodyPr anchor="ctr" anchorCtr="1"/>
            <a:lstStyle/>
            <a:p>
              <a:pPr algn="ctr">
                <a:spcBef>
                  <a:spcPct val="45000"/>
                </a:spcBef>
                <a:buClr>
                  <a:srgbClr val="00B85C"/>
                </a:buClr>
                <a:buSzPct val="120000"/>
                <a:buFont typeface="Wingdings" pitchFamily="2" charset="2"/>
                <a:buNone/>
              </a:pPr>
              <a:r>
                <a:rPr lang="en-US" sz="2400">
                  <a:cs typeface="Arial" charset="0"/>
                </a:rPr>
                <a:t>0</a:t>
              </a:r>
            </a:p>
          </p:txBody>
        </p:sp>
        <p:sp>
          <p:nvSpPr>
            <p:cNvPr id="25639" name="Rectangle 47"/>
            <p:cNvSpPr>
              <a:spLocks noChangeArrowheads="1"/>
            </p:cNvSpPr>
            <p:nvPr/>
          </p:nvSpPr>
          <p:spPr bwMode="auto">
            <a:xfrm>
              <a:off x="3484" y="1059"/>
              <a:ext cx="1059" cy="287"/>
            </a:xfrm>
            <a:prstGeom prst="rect">
              <a:avLst/>
            </a:prstGeom>
            <a:solidFill>
              <a:schemeClr val="bg1"/>
            </a:solidFill>
            <a:ln w="9525">
              <a:noFill/>
              <a:miter lim="800000"/>
              <a:headEnd/>
              <a:tailEnd/>
            </a:ln>
          </p:spPr>
          <p:txBody>
            <a:bodyPr anchor="ctr" anchorCtr="1"/>
            <a:lstStyle/>
            <a:p>
              <a:pPr algn="ctr">
                <a:spcBef>
                  <a:spcPct val="45000"/>
                </a:spcBef>
                <a:buClr>
                  <a:srgbClr val="00B85C"/>
                </a:buClr>
                <a:buSzPct val="120000"/>
                <a:buFont typeface="Wingdings" pitchFamily="2" charset="2"/>
                <a:buNone/>
              </a:pPr>
              <a:r>
                <a:rPr lang="en-US" sz="2400">
                  <a:cs typeface="Arial" charset="0"/>
                </a:rPr>
                <a:t>240</a:t>
              </a:r>
            </a:p>
          </p:txBody>
        </p:sp>
        <p:sp>
          <p:nvSpPr>
            <p:cNvPr id="25640" name="Rectangle 48"/>
            <p:cNvSpPr>
              <a:spLocks noChangeArrowheads="1"/>
            </p:cNvSpPr>
            <p:nvPr/>
          </p:nvSpPr>
          <p:spPr bwMode="auto">
            <a:xfrm>
              <a:off x="2401" y="1059"/>
              <a:ext cx="1083" cy="287"/>
            </a:xfrm>
            <a:prstGeom prst="rect">
              <a:avLst/>
            </a:prstGeom>
            <a:solidFill>
              <a:schemeClr val="bg1"/>
            </a:solidFill>
            <a:ln w="9525">
              <a:noFill/>
              <a:miter lim="800000"/>
              <a:headEnd/>
              <a:tailEnd/>
            </a:ln>
          </p:spPr>
          <p:txBody>
            <a:bodyPr anchor="ctr"/>
            <a:lstStyle/>
            <a:p>
              <a:pPr>
                <a:spcBef>
                  <a:spcPct val="45000"/>
                </a:spcBef>
                <a:buClr>
                  <a:srgbClr val="00B85C"/>
                </a:buClr>
                <a:buSzPct val="120000"/>
                <a:buFont typeface="Wingdings" pitchFamily="2" charset="2"/>
                <a:buNone/>
              </a:pPr>
              <a:r>
                <a:rPr lang="en-US" sz="2400">
                  <a:cs typeface="Arial" charset="0"/>
                </a:rPr>
                <a:t>produced</a:t>
              </a:r>
            </a:p>
          </p:txBody>
        </p:sp>
      </p:grpSp>
      <p:sp>
        <p:nvSpPr>
          <p:cNvPr id="25613" name="Rectangle 51"/>
          <p:cNvSpPr>
            <a:spLocks noChangeArrowheads="1"/>
          </p:cNvSpPr>
          <p:nvPr/>
        </p:nvSpPr>
        <p:spPr bwMode="auto">
          <a:xfrm>
            <a:off x="3811588" y="1225550"/>
            <a:ext cx="1719262" cy="455613"/>
          </a:xfrm>
          <a:prstGeom prst="rect">
            <a:avLst/>
          </a:prstGeom>
          <a:solidFill>
            <a:schemeClr val="bg1"/>
          </a:solidFill>
          <a:ln w="9525">
            <a:noFill/>
            <a:miter lim="800000"/>
            <a:headEnd/>
            <a:tailEnd/>
          </a:ln>
        </p:spPr>
        <p:txBody>
          <a:bodyPr anchor="ctr" anchorCtr="1"/>
          <a:lstStyle/>
          <a:p>
            <a:pPr algn="ctr">
              <a:spcBef>
                <a:spcPct val="45000"/>
              </a:spcBef>
              <a:buClr>
                <a:srgbClr val="00B85C"/>
              </a:buClr>
              <a:buSzPct val="120000"/>
              <a:buFont typeface="Wingdings" pitchFamily="2" charset="2"/>
              <a:buNone/>
            </a:pPr>
            <a:endParaRPr lang="en-US" sz="2400">
              <a:cs typeface="Arial" charset="0"/>
            </a:endParaRPr>
          </a:p>
        </p:txBody>
      </p:sp>
      <p:sp>
        <p:nvSpPr>
          <p:cNvPr id="25614" name="Line 52"/>
          <p:cNvSpPr>
            <a:spLocks noChangeShapeType="1"/>
          </p:cNvSpPr>
          <p:nvPr/>
        </p:nvSpPr>
        <p:spPr bwMode="auto">
          <a:xfrm>
            <a:off x="3811588" y="1225550"/>
            <a:ext cx="1719262" cy="0"/>
          </a:xfrm>
          <a:prstGeom prst="line">
            <a:avLst/>
          </a:prstGeom>
          <a:noFill/>
          <a:ln w="28575" cap="sq">
            <a:noFill/>
            <a:round/>
            <a:headEnd/>
            <a:tailEnd/>
          </a:ln>
        </p:spPr>
        <p:txBody>
          <a:bodyPr/>
          <a:lstStyle/>
          <a:p>
            <a:endParaRPr lang="en-US"/>
          </a:p>
        </p:txBody>
      </p:sp>
      <p:sp>
        <p:nvSpPr>
          <p:cNvPr id="91190" name="Line 54"/>
          <p:cNvSpPr>
            <a:spLocks noChangeShapeType="1"/>
          </p:cNvSpPr>
          <p:nvPr/>
        </p:nvSpPr>
        <p:spPr bwMode="auto">
          <a:xfrm>
            <a:off x="3811588" y="3048000"/>
            <a:ext cx="4672012" cy="0"/>
          </a:xfrm>
          <a:prstGeom prst="line">
            <a:avLst/>
          </a:prstGeom>
          <a:noFill/>
          <a:ln w="12700">
            <a:solidFill>
              <a:schemeClr val="tx1"/>
            </a:solidFill>
            <a:round/>
            <a:headEnd/>
            <a:tailEnd/>
          </a:ln>
        </p:spPr>
        <p:txBody>
          <a:bodyPr/>
          <a:lstStyle/>
          <a:p>
            <a:endParaRPr lang="en-US"/>
          </a:p>
        </p:txBody>
      </p:sp>
      <p:sp>
        <p:nvSpPr>
          <p:cNvPr id="25616" name="Line 55"/>
          <p:cNvSpPr>
            <a:spLocks noChangeShapeType="1"/>
          </p:cNvSpPr>
          <p:nvPr/>
        </p:nvSpPr>
        <p:spPr bwMode="auto">
          <a:xfrm>
            <a:off x="3811588" y="3868738"/>
            <a:ext cx="1719262" cy="0"/>
          </a:xfrm>
          <a:prstGeom prst="line">
            <a:avLst/>
          </a:prstGeom>
          <a:noFill/>
          <a:ln w="28575" cap="sq">
            <a:noFill/>
            <a:round/>
            <a:headEnd/>
            <a:tailEnd/>
          </a:ln>
        </p:spPr>
        <p:txBody>
          <a:bodyPr/>
          <a:lstStyle/>
          <a:p>
            <a:endParaRPr lang="en-US"/>
          </a:p>
        </p:txBody>
      </p:sp>
      <p:sp>
        <p:nvSpPr>
          <p:cNvPr id="25617" name="Line 56"/>
          <p:cNvSpPr>
            <a:spLocks noChangeShapeType="1"/>
          </p:cNvSpPr>
          <p:nvPr/>
        </p:nvSpPr>
        <p:spPr bwMode="auto">
          <a:xfrm>
            <a:off x="3811588" y="1225550"/>
            <a:ext cx="0" cy="455613"/>
          </a:xfrm>
          <a:prstGeom prst="line">
            <a:avLst/>
          </a:prstGeom>
          <a:noFill/>
          <a:ln w="28575" cap="sq">
            <a:noFill/>
            <a:round/>
            <a:headEnd/>
            <a:tailEnd/>
          </a:ln>
        </p:spPr>
        <p:txBody>
          <a:bodyPr/>
          <a:lstStyle/>
          <a:p>
            <a:endParaRPr lang="en-US"/>
          </a:p>
        </p:txBody>
      </p:sp>
      <p:grpSp>
        <p:nvGrpSpPr>
          <p:cNvPr id="17" name="Group 72"/>
          <p:cNvGrpSpPr>
            <a:grpSpLocks/>
          </p:cNvGrpSpPr>
          <p:nvPr/>
        </p:nvGrpSpPr>
        <p:grpSpPr bwMode="auto">
          <a:xfrm>
            <a:off x="3811588" y="1225550"/>
            <a:ext cx="4672012" cy="2643188"/>
            <a:chOff x="2401" y="772"/>
            <a:chExt cx="2943" cy="1665"/>
          </a:xfrm>
        </p:grpSpPr>
        <p:sp>
          <p:nvSpPr>
            <p:cNvPr id="25633" name="Rectangle 49"/>
            <p:cNvSpPr>
              <a:spLocks noChangeArrowheads="1"/>
            </p:cNvSpPr>
            <p:nvPr/>
          </p:nvSpPr>
          <p:spPr bwMode="auto">
            <a:xfrm>
              <a:off x="4543" y="772"/>
              <a:ext cx="801" cy="287"/>
            </a:xfrm>
            <a:prstGeom prst="rect">
              <a:avLst/>
            </a:prstGeom>
            <a:solidFill>
              <a:schemeClr val="bg1"/>
            </a:solidFill>
            <a:ln w="9525">
              <a:noFill/>
              <a:miter lim="800000"/>
              <a:headEnd/>
              <a:tailEnd/>
            </a:ln>
          </p:spPr>
          <p:txBody>
            <a:bodyPr anchor="ctr" anchorCtr="1"/>
            <a:lstStyle/>
            <a:p>
              <a:pPr algn="ctr">
                <a:spcBef>
                  <a:spcPct val="45000"/>
                </a:spcBef>
                <a:buClr>
                  <a:srgbClr val="00B85C"/>
                </a:buClr>
                <a:buSzPct val="120000"/>
                <a:buFont typeface="Wingdings" pitchFamily="2" charset="2"/>
                <a:buNone/>
              </a:pPr>
              <a:r>
                <a:rPr lang="en-US" sz="2400">
                  <a:cs typeface="Arial" charset="0"/>
                </a:rPr>
                <a:t>wheat</a:t>
              </a:r>
            </a:p>
          </p:txBody>
        </p:sp>
        <p:sp>
          <p:nvSpPr>
            <p:cNvPr id="25634" name="Rectangle 50"/>
            <p:cNvSpPr>
              <a:spLocks noChangeArrowheads="1"/>
            </p:cNvSpPr>
            <p:nvPr/>
          </p:nvSpPr>
          <p:spPr bwMode="auto">
            <a:xfrm>
              <a:off x="3484" y="772"/>
              <a:ext cx="1059" cy="287"/>
            </a:xfrm>
            <a:prstGeom prst="rect">
              <a:avLst/>
            </a:prstGeom>
            <a:solidFill>
              <a:schemeClr val="bg1"/>
            </a:solidFill>
            <a:ln w="9525">
              <a:noFill/>
              <a:miter lim="800000"/>
              <a:headEnd/>
              <a:tailEnd/>
            </a:ln>
          </p:spPr>
          <p:txBody>
            <a:bodyPr anchor="ctr" anchorCtr="1"/>
            <a:lstStyle/>
            <a:p>
              <a:pPr algn="ctr">
                <a:spcBef>
                  <a:spcPct val="45000"/>
                </a:spcBef>
                <a:buClr>
                  <a:srgbClr val="00B85C"/>
                </a:buClr>
                <a:buSzPct val="120000"/>
                <a:buFont typeface="Wingdings" pitchFamily="2" charset="2"/>
                <a:buNone/>
              </a:pPr>
              <a:r>
                <a:rPr lang="en-US" sz="2400">
                  <a:cs typeface="Arial" charset="0"/>
                </a:rPr>
                <a:t>computers</a:t>
              </a:r>
            </a:p>
          </p:txBody>
        </p:sp>
        <p:sp>
          <p:nvSpPr>
            <p:cNvPr id="25635" name="Line 53"/>
            <p:cNvSpPr>
              <a:spLocks noChangeShapeType="1"/>
            </p:cNvSpPr>
            <p:nvPr/>
          </p:nvSpPr>
          <p:spPr bwMode="auto">
            <a:xfrm>
              <a:off x="2401" y="1059"/>
              <a:ext cx="2943" cy="0"/>
            </a:xfrm>
            <a:prstGeom prst="line">
              <a:avLst/>
            </a:prstGeom>
            <a:noFill/>
            <a:ln w="12700">
              <a:solidFill>
                <a:schemeClr val="tx1"/>
              </a:solidFill>
              <a:round/>
              <a:headEnd/>
              <a:tailEnd/>
            </a:ln>
          </p:spPr>
          <p:txBody>
            <a:bodyPr/>
            <a:lstStyle/>
            <a:p>
              <a:endParaRPr lang="en-US"/>
            </a:p>
          </p:txBody>
        </p:sp>
        <p:sp>
          <p:nvSpPr>
            <p:cNvPr id="25636" name="Line 57"/>
            <p:cNvSpPr>
              <a:spLocks noChangeShapeType="1"/>
            </p:cNvSpPr>
            <p:nvPr/>
          </p:nvSpPr>
          <p:spPr bwMode="auto">
            <a:xfrm>
              <a:off x="3484" y="772"/>
              <a:ext cx="0" cy="1665"/>
            </a:xfrm>
            <a:prstGeom prst="line">
              <a:avLst/>
            </a:prstGeom>
            <a:noFill/>
            <a:ln w="12700">
              <a:solidFill>
                <a:schemeClr val="tx1"/>
              </a:solidFill>
              <a:round/>
              <a:headEnd/>
              <a:tailEnd/>
            </a:ln>
          </p:spPr>
          <p:txBody>
            <a:bodyPr/>
            <a:lstStyle/>
            <a:p>
              <a:endParaRPr lang="en-US"/>
            </a:p>
          </p:txBody>
        </p:sp>
        <p:sp>
          <p:nvSpPr>
            <p:cNvPr id="25637" name="Line 58"/>
            <p:cNvSpPr>
              <a:spLocks noChangeShapeType="1"/>
            </p:cNvSpPr>
            <p:nvPr/>
          </p:nvSpPr>
          <p:spPr bwMode="auto">
            <a:xfrm>
              <a:off x="4543" y="772"/>
              <a:ext cx="0" cy="1665"/>
            </a:xfrm>
            <a:prstGeom prst="line">
              <a:avLst/>
            </a:prstGeom>
            <a:noFill/>
            <a:ln w="12700">
              <a:solidFill>
                <a:schemeClr val="tx1"/>
              </a:solidFill>
              <a:round/>
              <a:headEnd/>
              <a:tailEnd/>
            </a:ln>
          </p:spPr>
          <p:txBody>
            <a:bodyPr/>
            <a:lstStyle/>
            <a:p>
              <a:endParaRPr lang="en-US"/>
            </a:p>
          </p:txBody>
        </p:sp>
      </p:grpSp>
      <p:sp>
        <p:nvSpPr>
          <p:cNvPr id="25619" name="Line 59"/>
          <p:cNvSpPr>
            <a:spLocks noChangeShapeType="1"/>
          </p:cNvSpPr>
          <p:nvPr/>
        </p:nvSpPr>
        <p:spPr bwMode="auto">
          <a:xfrm>
            <a:off x="8483600" y="1225550"/>
            <a:ext cx="0" cy="455613"/>
          </a:xfrm>
          <a:prstGeom prst="line">
            <a:avLst/>
          </a:prstGeom>
          <a:noFill/>
          <a:ln w="28575" cap="sq">
            <a:noFill/>
            <a:round/>
            <a:headEnd/>
            <a:tailEnd/>
          </a:ln>
        </p:spPr>
        <p:txBody>
          <a:bodyPr/>
          <a:lstStyle/>
          <a:p>
            <a:endParaRPr lang="en-US"/>
          </a:p>
        </p:txBody>
      </p:sp>
      <p:sp>
        <p:nvSpPr>
          <p:cNvPr id="25620" name="Line 60"/>
          <p:cNvSpPr>
            <a:spLocks noChangeShapeType="1"/>
          </p:cNvSpPr>
          <p:nvPr/>
        </p:nvSpPr>
        <p:spPr bwMode="auto">
          <a:xfrm>
            <a:off x="5530850" y="1225550"/>
            <a:ext cx="1681163" cy="0"/>
          </a:xfrm>
          <a:prstGeom prst="line">
            <a:avLst/>
          </a:prstGeom>
          <a:noFill/>
          <a:ln w="28575" cap="sq">
            <a:noFill/>
            <a:round/>
            <a:headEnd/>
            <a:tailEnd/>
          </a:ln>
        </p:spPr>
        <p:txBody>
          <a:bodyPr/>
          <a:lstStyle/>
          <a:p>
            <a:endParaRPr lang="en-US"/>
          </a:p>
        </p:txBody>
      </p:sp>
      <p:sp>
        <p:nvSpPr>
          <p:cNvPr id="25621" name="Line 61"/>
          <p:cNvSpPr>
            <a:spLocks noChangeShapeType="1"/>
          </p:cNvSpPr>
          <p:nvPr/>
        </p:nvSpPr>
        <p:spPr bwMode="auto">
          <a:xfrm>
            <a:off x="3811588" y="1681163"/>
            <a:ext cx="0" cy="455612"/>
          </a:xfrm>
          <a:prstGeom prst="line">
            <a:avLst/>
          </a:prstGeom>
          <a:noFill/>
          <a:ln w="28575" cap="sq">
            <a:noFill/>
            <a:round/>
            <a:headEnd/>
            <a:tailEnd/>
          </a:ln>
        </p:spPr>
        <p:txBody>
          <a:bodyPr/>
          <a:lstStyle/>
          <a:p>
            <a:endParaRPr lang="en-US"/>
          </a:p>
        </p:txBody>
      </p:sp>
      <p:sp>
        <p:nvSpPr>
          <p:cNvPr id="25622" name="Line 62"/>
          <p:cNvSpPr>
            <a:spLocks noChangeShapeType="1"/>
          </p:cNvSpPr>
          <p:nvPr/>
        </p:nvSpPr>
        <p:spPr bwMode="auto">
          <a:xfrm>
            <a:off x="7212013" y="1225550"/>
            <a:ext cx="1271587" cy="0"/>
          </a:xfrm>
          <a:prstGeom prst="line">
            <a:avLst/>
          </a:prstGeom>
          <a:noFill/>
          <a:ln w="28575" cap="sq">
            <a:noFill/>
            <a:round/>
            <a:headEnd/>
            <a:tailEnd/>
          </a:ln>
        </p:spPr>
        <p:txBody>
          <a:bodyPr/>
          <a:lstStyle/>
          <a:p>
            <a:endParaRPr lang="en-US"/>
          </a:p>
        </p:txBody>
      </p:sp>
      <p:sp>
        <p:nvSpPr>
          <p:cNvPr id="25623" name="Line 63"/>
          <p:cNvSpPr>
            <a:spLocks noChangeShapeType="1"/>
          </p:cNvSpPr>
          <p:nvPr/>
        </p:nvSpPr>
        <p:spPr bwMode="auto">
          <a:xfrm>
            <a:off x="8483600" y="1681163"/>
            <a:ext cx="0" cy="455612"/>
          </a:xfrm>
          <a:prstGeom prst="line">
            <a:avLst/>
          </a:prstGeom>
          <a:noFill/>
          <a:ln w="28575" cap="sq">
            <a:noFill/>
            <a:round/>
            <a:headEnd/>
            <a:tailEnd/>
          </a:ln>
        </p:spPr>
        <p:txBody>
          <a:bodyPr/>
          <a:lstStyle/>
          <a:p>
            <a:endParaRPr lang="en-US"/>
          </a:p>
        </p:txBody>
      </p:sp>
      <p:sp>
        <p:nvSpPr>
          <p:cNvPr id="25624" name="Line 64"/>
          <p:cNvSpPr>
            <a:spLocks noChangeShapeType="1"/>
          </p:cNvSpPr>
          <p:nvPr/>
        </p:nvSpPr>
        <p:spPr bwMode="auto">
          <a:xfrm>
            <a:off x="3811588" y="2136775"/>
            <a:ext cx="0" cy="455613"/>
          </a:xfrm>
          <a:prstGeom prst="line">
            <a:avLst/>
          </a:prstGeom>
          <a:noFill/>
          <a:ln w="28575" cap="sq">
            <a:noFill/>
            <a:round/>
            <a:headEnd/>
            <a:tailEnd/>
          </a:ln>
        </p:spPr>
        <p:txBody>
          <a:bodyPr/>
          <a:lstStyle/>
          <a:p>
            <a:endParaRPr lang="en-US"/>
          </a:p>
        </p:txBody>
      </p:sp>
      <p:sp>
        <p:nvSpPr>
          <p:cNvPr id="25625" name="Line 65"/>
          <p:cNvSpPr>
            <a:spLocks noChangeShapeType="1"/>
          </p:cNvSpPr>
          <p:nvPr/>
        </p:nvSpPr>
        <p:spPr bwMode="auto">
          <a:xfrm>
            <a:off x="8483600" y="2136775"/>
            <a:ext cx="0" cy="455613"/>
          </a:xfrm>
          <a:prstGeom prst="line">
            <a:avLst/>
          </a:prstGeom>
          <a:noFill/>
          <a:ln w="28575" cap="sq">
            <a:noFill/>
            <a:round/>
            <a:headEnd/>
            <a:tailEnd/>
          </a:ln>
        </p:spPr>
        <p:txBody>
          <a:bodyPr/>
          <a:lstStyle/>
          <a:p>
            <a:endParaRPr lang="en-US"/>
          </a:p>
        </p:txBody>
      </p:sp>
      <p:sp>
        <p:nvSpPr>
          <p:cNvPr id="25626" name="Line 66"/>
          <p:cNvSpPr>
            <a:spLocks noChangeShapeType="1"/>
          </p:cNvSpPr>
          <p:nvPr/>
        </p:nvSpPr>
        <p:spPr bwMode="auto">
          <a:xfrm>
            <a:off x="3811588" y="2592388"/>
            <a:ext cx="0" cy="455612"/>
          </a:xfrm>
          <a:prstGeom prst="line">
            <a:avLst/>
          </a:prstGeom>
          <a:noFill/>
          <a:ln w="28575" cap="sq">
            <a:noFill/>
            <a:round/>
            <a:headEnd/>
            <a:tailEnd/>
          </a:ln>
        </p:spPr>
        <p:txBody>
          <a:bodyPr/>
          <a:lstStyle/>
          <a:p>
            <a:endParaRPr lang="en-US"/>
          </a:p>
        </p:txBody>
      </p:sp>
      <p:sp>
        <p:nvSpPr>
          <p:cNvPr id="25627" name="Line 67"/>
          <p:cNvSpPr>
            <a:spLocks noChangeShapeType="1"/>
          </p:cNvSpPr>
          <p:nvPr/>
        </p:nvSpPr>
        <p:spPr bwMode="auto">
          <a:xfrm>
            <a:off x="8483600" y="2592388"/>
            <a:ext cx="0" cy="455612"/>
          </a:xfrm>
          <a:prstGeom prst="line">
            <a:avLst/>
          </a:prstGeom>
          <a:noFill/>
          <a:ln w="28575" cap="sq">
            <a:noFill/>
            <a:round/>
            <a:headEnd/>
            <a:tailEnd/>
          </a:ln>
        </p:spPr>
        <p:txBody>
          <a:bodyPr/>
          <a:lstStyle/>
          <a:p>
            <a:endParaRPr lang="en-US"/>
          </a:p>
        </p:txBody>
      </p:sp>
      <p:sp>
        <p:nvSpPr>
          <p:cNvPr id="25628" name="Line 68"/>
          <p:cNvSpPr>
            <a:spLocks noChangeShapeType="1"/>
          </p:cNvSpPr>
          <p:nvPr/>
        </p:nvSpPr>
        <p:spPr bwMode="auto">
          <a:xfrm>
            <a:off x="3811588" y="3048000"/>
            <a:ext cx="0" cy="820738"/>
          </a:xfrm>
          <a:prstGeom prst="line">
            <a:avLst/>
          </a:prstGeom>
          <a:noFill/>
          <a:ln w="28575" cap="sq">
            <a:noFill/>
            <a:round/>
            <a:headEnd/>
            <a:tailEnd/>
          </a:ln>
        </p:spPr>
        <p:txBody>
          <a:bodyPr/>
          <a:lstStyle/>
          <a:p>
            <a:endParaRPr lang="en-US"/>
          </a:p>
        </p:txBody>
      </p:sp>
      <p:sp>
        <p:nvSpPr>
          <p:cNvPr id="25629" name="Line 69"/>
          <p:cNvSpPr>
            <a:spLocks noChangeShapeType="1"/>
          </p:cNvSpPr>
          <p:nvPr/>
        </p:nvSpPr>
        <p:spPr bwMode="auto">
          <a:xfrm>
            <a:off x="8483600" y="3048000"/>
            <a:ext cx="0" cy="820738"/>
          </a:xfrm>
          <a:prstGeom prst="line">
            <a:avLst/>
          </a:prstGeom>
          <a:noFill/>
          <a:ln w="28575" cap="sq">
            <a:noFill/>
            <a:round/>
            <a:headEnd/>
            <a:tailEnd/>
          </a:ln>
        </p:spPr>
        <p:txBody>
          <a:bodyPr/>
          <a:lstStyle/>
          <a:p>
            <a:endParaRPr lang="en-US"/>
          </a:p>
        </p:txBody>
      </p:sp>
      <p:sp>
        <p:nvSpPr>
          <p:cNvPr id="25630" name="Line 70"/>
          <p:cNvSpPr>
            <a:spLocks noChangeShapeType="1"/>
          </p:cNvSpPr>
          <p:nvPr/>
        </p:nvSpPr>
        <p:spPr bwMode="auto">
          <a:xfrm>
            <a:off x="5530850" y="3868738"/>
            <a:ext cx="1681163" cy="0"/>
          </a:xfrm>
          <a:prstGeom prst="line">
            <a:avLst/>
          </a:prstGeom>
          <a:noFill/>
          <a:ln w="28575" cap="sq">
            <a:noFill/>
            <a:round/>
            <a:headEnd/>
            <a:tailEnd/>
          </a:ln>
        </p:spPr>
        <p:txBody>
          <a:bodyPr/>
          <a:lstStyle/>
          <a:p>
            <a:endParaRPr lang="en-US"/>
          </a:p>
        </p:txBody>
      </p:sp>
      <p:sp>
        <p:nvSpPr>
          <p:cNvPr id="25631" name="Line 71"/>
          <p:cNvSpPr>
            <a:spLocks noChangeShapeType="1"/>
          </p:cNvSpPr>
          <p:nvPr/>
        </p:nvSpPr>
        <p:spPr bwMode="auto">
          <a:xfrm>
            <a:off x="7212013" y="3868738"/>
            <a:ext cx="1271587" cy="0"/>
          </a:xfrm>
          <a:prstGeom prst="line">
            <a:avLst/>
          </a:prstGeom>
          <a:noFill/>
          <a:ln w="28575" cap="sq">
            <a:noFill/>
            <a:round/>
            <a:headEnd/>
            <a:tailEnd/>
          </a:ln>
        </p:spPr>
        <p:txBody>
          <a:bodyPr/>
          <a:lstStyle/>
          <a:p>
            <a:endParaRPr lang="en-US"/>
          </a:p>
        </p:txBody>
      </p:sp>
      <p:sp>
        <p:nvSpPr>
          <p:cNvPr id="91218" name="Oval 82"/>
          <p:cNvSpPr>
            <a:spLocks noChangeArrowheads="1"/>
          </p:cNvSpPr>
          <p:nvPr/>
        </p:nvSpPr>
        <p:spPr bwMode="auto">
          <a:xfrm>
            <a:off x="4505325" y="5578475"/>
            <a:ext cx="141288" cy="138113"/>
          </a:xfrm>
          <a:prstGeom prst="ellipse">
            <a:avLst/>
          </a:prstGeom>
          <a:solidFill>
            <a:srgbClr val="FF0000"/>
          </a:solidFill>
          <a:ln w="9525">
            <a:noFill/>
            <a:round/>
            <a:headEnd/>
            <a:tailEnd/>
          </a:ln>
        </p:spPr>
        <p:txBody>
          <a:bodyPr wrap="none" anchor="ctr"/>
          <a:lstStyle/>
          <a:p>
            <a:endParaRPr lang="en-US">
              <a:cs typeface="Arial" charset="0"/>
            </a:endParaRPr>
          </a:p>
        </p:txBody>
      </p:sp>
      <p:sp>
        <p:nvSpPr>
          <p:cNvPr id="77" name="TextBox 76"/>
          <p:cNvSpPr txBox="1"/>
          <p:nvPr/>
        </p:nvSpPr>
        <p:spPr>
          <a:xfrm>
            <a:off x="-10633" y="6500422"/>
            <a:ext cx="5649433" cy="338554"/>
          </a:xfrm>
          <a:prstGeom prst="rect">
            <a:avLst/>
          </a:prstGeom>
          <a:noFill/>
        </p:spPr>
        <p:txBody>
          <a:bodyPr wrap="square" rtlCol="0">
            <a:spAutoFit/>
          </a:bodyPr>
          <a:lstStyle/>
          <a:p>
            <a:r>
              <a:rPr lang="en-US" sz="800" b="0" i="1" dirty="0" smtClean="0">
                <a:solidFill>
                  <a:srgbClr val="777777"/>
                </a:solidFill>
                <a:latin typeface="Times New Roman" pitchFamily="18" charset="0"/>
                <a:cs typeface="Times New Roman" pitchFamily="18" charset="0"/>
              </a:rPr>
              <a:t>© 2012 </a:t>
            </a:r>
            <a:r>
              <a:rPr lang="en-US" sz="800" b="0" i="1" dirty="0" err="1" smtClean="0">
                <a:solidFill>
                  <a:srgbClr val="777777"/>
                </a:solidFill>
                <a:latin typeface="Times New Roman" pitchFamily="18" charset="0"/>
                <a:cs typeface="Times New Roman" pitchFamily="18" charset="0"/>
              </a:rPr>
              <a:t>Cengage</a:t>
            </a:r>
            <a:r>
              <a:rPr lang="en-US" sz="800" b="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b="0" i="1" dirty="0">
              <a:solidFill>
                <a:srgbClr val="777777"/>
              </a:solidFill>
              <a:latin typeface="Times New Roman" pitchFamily="18" charset="0"/>
              <a:ea typeface="Verdana" pitchFamily="34" charset="0"/>
              <a:cs typeface="Times New Roman" pitchFamily="18" charset="0"/>
            </a:endParaRPr>
          </a:p>
        </p:txBody>
      </p:sp>
      <p:sp>
        <p:nvSpPr>
          <p:cNvPr id="78" name="TextBox 77"/>
          <p:cNvSpPr txBox="1"/>
          <p:nvPr/>
        </p:nvSpPr>
        <p:spPr>
          <a:xfrm>
            <a:off x="7543800" y="6324600"/>
            <a:ext cx="1143000" cy="353943"/>
          </a:xfrm>
          <a:prstGeom prst="rect">
            <a:avLst/>
          </a:prstGeom>
          <a:noFill/>
        </p:spPr>
        <p:txBody>
          <a:bodyPr wrap="square" rtlCol="0">
            <a:spAutoFit/>
          </a:bodyPr>
          <a:lstStyle/>
          <a:p>
            <a:pPr algn="r"/>
            <a:fld id="{756EF793-6576-47D7-8D74-034072F16359}" type="slidenum">
              <a:rPr lang="en-US" sz="1700" i="0" smtClean="0">
                <a:solidFill>
                  <a:srgbClr val="B2B2B2"/>
                </a:solidFill>
                <a:latin typeface="Times New Roman" pitchFamily="18" charset="0"/>
                <a:ea typeface="Verdana" pitchFamily="34" charset="0"/>
                <a:cs typeface="Times New Roman" pitchFamily="18" charset="0"/>
              </a:rPr>
              <a:pPr algn="r"/>
              <a:t>18</a:t>
            </a:fld>
            <a:endParaRPr lang="en-US" sz="1700" i="0" dirty="0">
              <a:solidFill>
                <a:srgbClr val="B2B2B2"/>
              </a:solidFill>
              <a:latin typeface="Times New Roman" pitchFamily="18" charset="0"/>
              <a:ea typeface="Verdana" pitchFamily="34" charset="0"/>
              <a:cs typeface="Times New Roman" pitchFamily="18" charset="0"/>
            </a:endParaRPr>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3" presetClass="entr" presetSubtype="32" fill="hold" grpId="0" nodeType="withEffect">
                                  <p:stCondLst>
                                    <p:cond delay="0"/>
                                  </p:stCondLst>
                                  <p:childTnLst>
                                    <p:set>
                                      <p:cBhvr>
                                        <p:cTn id="9" dur="1" fill="hold">
                                          <p:stCondLst>
                                            <p:cond delay="0"/>
                                          </p:stCondLst>
                                        </p:cTn>
                                        <p:tgtEl>
                                          <p:spTgt spid="91218"/>
                                        </p:tgtEl>
                                        <p:attrNameLst>
                                          <p:attrName>style.visibility</p:attrName>
                                        </p:attrNameLst>
                                      </p:cBhvr>
                                      <p:to>
                                        <p:strVal val="visible"/>
                                      </p:to>
                                    </p:set>
                                    <p:anim calcmode="lin" valueType="num">
                                      <p:cBhvr>
                                        <p:cTn id="10" dur="1000" fill="hold"/>
                                        <p:tgtEl>
                                          <p:spTgt spid="91218"/>
                                        </p:tgtEl>
                                        <p:attrNameLst>
                                          <p:attrName>ppt_w</p:attrName>
                                        </p:attrNameLst>
                                      </p:cBhvr>
                                      <p:tavLst>
                                        <p:tav tm="0">
                                          <p:val>
                                            <p:strVal val="4*#ppt_w"/>
                                          </p:val>
                                        </p:tav>
                                        <p:tav tm="100000">
                                          <p:val>
                                            <p:strVal val="#ppt_w"/>
                                          </p:val>
                                        </p:tav>
                                      </p:tavLst>
                                    </p:anim>
                                    <p:anim calcmode="lin" valueType="num">
                                      <p:cBhvr>
                                        <p:cTn id="11" dur="1000" fill="hold"/>
                                        <p:tgtEl>
                                          <p:spTgt spid="91218"/>
                                        </p:tgtEl>
                                        <p:attrNameLst>
                                          <p:attrName>ppt_h</p:attrName>
                                        </p:attrNameLst>
                                      </p:cBhvr>
                                      <p:tavLst>
                                        <p:tav tm="0">
                                          <p:val>
                                            <p:strVal val="4*#ppt_h"/>
                                          </p:val>
                                        </p:tav>
                                        <p:tav tm="100000">
                                          <p:val>
                                            <p:strVal val="#ppt_h"/>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91190"/>
                                        </p:tgtEl>
                                        <p:attrNameLst>
                                          <p:attrName>style.visibility</p:attrName>
                                        </p:attrNameLst>
                                      </p:cBhvr>
                                      <p:to>
                                        <p:strVal val="visible"/>
                                      </p:to>
                                    </p:set>
                                    <p:animEffect transition="in" filter="wipe(left)">
                                      <p:cBhvr>
                                        <p:cTn id="26" dur="500"/>
                                        <p:tgtEl>
                                          <p:spTgt spid="91190"/>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500"/>
                                        <p:tgtEl>
                                          <p:spTgt spid="13"/>
                                        </p:tgtEl>
                                      </p:cBhvr>
                                    </p:animEffect>
                                  </p:childTnLst>
                                </p:cTn>
                              </p:par>
                              <p:par>
                                <p:cTn id="31" presetID="18" presetClass="entr" presetSubtype="3"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strips(upRight)">
                                      <p:cBhvr>
                                        <p:cTn id="3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90" grpId="0" animBg="1"/>
      <p:bldP spid="912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CCCFF">
            <a:alpha val="5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7975"/>
            <a:ext cx="8229600" cy="914400"/>
          </a:xfrm>
        </p:spPr>
        <p:txBody>
          <a:bodyPr>
            <a:noAutofit/>
          </a:bodyPr>
          <a:lstStyle/>
          <a:p>
            <a:pPr>
              <a:lnSpc>
                <a:spcPct val="110000"/>
              </a:lnSpc>
            </a:pPr>
            <a:r>
              <a:rPr lang="en-US" sz="3100" i="1" dirty="0" smtClean="0">
                <a:solidFill>
                  <a:srgbClr val="6C45BB"/>
                </a:solidFill>
                <a:latin typeface="Arial" pitchFamily="34" charset="0"/>
                <a:cs typeface="Arial" pitchFamily="34" charset="0"/>
              </a:rPr>
              <a:t>In this chapter, </a:t>
            </a:r>
            <a:br>
              <a:rPr lang="en-US" sz="3100" i="1" dirty="0" smtClean="0">
                <a:solidFill>
                  <a:srgbClr val="6C45BB"/>
                </a:solidFill>
                <a:latin typeface="Arial" pitchFamily="34" charset="0"/>
                <a:cs typeface="Arial" pitchFamily="34" charset="0"/>
              </a:rPr>
            </a:br>
            <a:r>
              <a:rPr lang="en-US" sz="3100" i="1" dirty="0" smtClean="0">
                <a:solidFill>
                  <a:srgbClr val="6C45BB"/>
                </a:solidFill>
                <a:latin typeface="Arial" pitchFamily="34" charset="0"/>
                <a:cs typeface="Arial" pitchFamily="34" charset="0"/>
              </a:rPr>
              <a:t>look for the answers to these questions:</a:t>
            </a:r>
            <a:endParaRPr lang="en-US" sz="3100" i="1" dirty="0">
              <a:solidFill>
                <a:srgbClr val="6C45BB"/>
              </a:solidFill>
              <a:latin typeface="Arial" pitchFamily="34" charset="0"/>
              <a:cs typeface="Arial" pitchFamily="34" charset="0"/>
            </a:endParaRPr>
          </a:p>
        </p:txBody>
      </p:sp>
      <p:sp>
        <p:nvSpPr>
          <p:cNvPr id="3" name="Content Placeholder 2"/>
          <p:cNvSpPr>
            <a:spLocks noGrp="1"/>
          </p:cNvSpPr>
          <p:nvPr>
            <p:ph idx="1"/>
          </p:nvPr>
        </p:nvSpPr>
        <p:spPr>
          <a:xfrm>
            <a:off x="457200" y="1447800"/>
            <a:ext cx="8229600" cy="4750981"/>
          </a:xfrm>
        </p:spPr>
        <p:txBody>
          <a:bodyPr/>
          <a:lstStyle/>
          <a:p>
            <a:pPr marL="285750" indent="-285750">
              <a:buClr>
                <a:srgbClr val="6C45BB"/>
              </a:buClr>
              <a:buSzPct val="120000"/>
              <a:buFont typeface="Arial" pitchFamily="34" charset="0"/>
              <a:buChar char="•"/>
            </a:pPr>
            <a:r>
              <a:rPr lang="en-US" dirty="0" smtClean="0"/>
              <a:t>Why do people—and nations—choose to be economically interdependent?</a:t>
            </a:r>
          </a:p>
          <a:p>
            <a:pPr marL="285750" indent="-285750">
              <a:spcBef>
                <a:spcPts val="1800"/>
              </a:spcBef>
              <a:buClr>
                <a:srgbClr val="6C45BB"/>
              </a:buClr>
              <a:buSzPct val="120000"/>
              <a:buFont typeface="Arial" pitchFamily="34" charset="0"/>
              <a:buChar char="•"/>
            </a:pPr>
            <a:r>
              <a:rPr lang="en-US" u="sng" dirty="0" smtClean="0"/>
              <a:t>How</a:t>
            </a:r>
            <a:r>
              <a:rPr lang="en-US" dirty="0" smtClean="0"/>
              <a:t> can trade make everyone better off?</a:t>
            </a:r>
          </a:p>
          <a:p>
            <a:pPr marL="285750" indent="-285750">
              <a:spcBef>
                <a:spcPts val="1800"/>
              </a:spcBef>
              <a:buClr>
                <a:srgbClr val="6C45BB"/>
              </a:buClr>
              <a:buSzPct val="120000"/>
              <a:buFont typeface="Arial" pitchFamily="34" charset="0"/>
              <a:buChar char="•"/>
            </a:pPr>
            <a:r>
              <a:rPr lang="en-US" dirty="0" smtClean="0"/>
              <a:t>What is absolute advantage?  </a:t>
            </a:r>
            <a:br>
              <a:rPr lang="en-US" dirty="0" smtClean="0"/>
            </a:br>
            <a:r>
              <a:rPr lang="en-US" dirty="0" smtClean="0"/>
              <a:t>What is comparative advantage?  </a:t>
            </a:r>
            <a:br>
              <a:rPr lang="en-US" dirty="0" smtClean="0"/>
            </a:br>
            <a:r>
              <a:rPr lang="en-US" dirty="0" smtClean="0"/>
              <a:t>How are these concepts similar?  </a:t>
            </a:r>
            <a:br>
              <a:rPr lang="en-US" dirty="0" smtClean="0"/>
            </a:br>
            <a:r>
              <a:rPr lang="en-US" dirty="0" smtClean="0"/>
              <a:t>How are they different? </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71" name="Rectangle 59"/>
          <p:cNvSpPr>
            <a:spLocks noChangeArrowheads="1"/>
          </p:cNvSpPr>
          <p:nvPr/>
        </p:nvSpPr>
        <p:spPr bwMode="auto">
          <a:xfrm>
            <a:off x="615950" y="3706813"/>
            <a:ext cx="7904163" cy="2570162"/>
          </a:xfrm>
          <a:prstGeom prst="rect">
            <a:avLst/>
          </a:prstGeom>
          <a:solidFill>
            <a:srgbClr val="CCFFCC"/>
          </a:solidFill>
          <a:ln w="9525">
            <a:noFill/>
            <a:miter lim="800000"/>
            <a:headEnd/>
            <a:tailEnd/>
          </a:ln>
        </p:spPr>
        <p:txBody>
          <a:bodyPr wrap="none" anchor="ctr"/>
          <a:lstStyle/>
          <a:p>
            <a:endParaRPr lang="en-US">
              <a:cs typeface="Arial" charset="0"/>
            </a:endParaRPr>
          </a:p>
        </p:txBody>
      </p:sp>
      <p:sp>
        <p:nvSpPr>
          <p:cNvPr id="26629" name="Rectangle 58"/>
          <p:cNvSpPr>
            <a:spLocks noChangeArrowheads="1"/>
          </p:cNvSpPr>
          <p:nvPr/>
        </p:nvSpPr>
        <p:spPr bwMode="auto">
          <a:xfrm>
            <a:off x="604838" y="1089025"/>
            <a:ext cx="7904162" cy="2617788"/>
          </a:xfrm>
          <a:prstGeom prst="rect">
            <a:avLst/>
          </a:prstGeom>
          <a:solidFill>
            <a:srgbClr val="FFFF99"/>
          </a:solidFill>
          <a:ln w="9525">
            <a:noFill/>
            <a:miter lim="800000"/>
            <a:headEnd/>
            <a:tailEnd/>
          </a:ln>
        </p:spPr>
        <p:txBody>
          <a:bodyPr wrap="none" anchor="ctr"/>
          <a:lstStyle/>
          <a:p>
            <a:endParaRPr lang="en-US">
              <a:cs typeface="Arial" charset="0"/>
            </a:endParaRPr>
          </a:p>
        </p:txBody>
      </p:sp>
      <p:sp>
        <p:nvSpPr>
          <p:cNvPr id="26630" name="Rectangle 2"/>
          <p:cNvSpPr>
            <a:spLocks noGrp="1" noChangeArrowheads="1"/>
          </p:cNvSpPr>
          <p:nvPr>
            <p:ph type="title" idx="4294967295"/>
          </p:nvPr>
        </p:nvSpPr>
        <p:spPr>
          <a:xfrm>
            <a:off x="347663" y="268288"/>
            <a:ext cx="8482012" cy="649287"/>
          </a:xfrm>
        </p:spPr>
        <p:txBody>
          <a:bodyPr>
            <a:normAutofit fontScale="90000"/>
          </a:bodyPr>
          <a:lstStyle/>
          <a:p>
            <a:pPr eaLnBrk="1" hangingPunct="1"/>
            <a:r>
              <a:rPr lang="en-US" sz="3600" smtClean="0"/>
              <a:t>Trade Makes Both Countries Better Off</a:t>
            </a:r>
          </a:p>
        </p:txBody>
      </p:sp>
      <p:grpSp>
        <p:nvGrpSpPr>
          <p:cNvPr id="2" name="Group 52"/>
          <p:cNvGrpSpPr>
            <a:grpSpLocks/>
          </p:cNvGrpSpPr>
          <p:nvPr/>
        </p:nvGrpSpPr>
        <p:grpSpPr bwMode="auto">
          <a:xfrm>
            <a:off x="600075" y="3152775"/>
            <a:ext cx="7913688" cy="552450"/>
            <a:chOff x="378" y="1986"/>
            <a:chExt cx="4985" cy="348"/>
          </a:xfrm>
        </p:grpSpPr>
        <p:sp>
          <p:nvSpPr>
            <p:cNvPr id="26680" name="Rectangle 4"/>
            <p:cNvSpPr>
              <a:spLocks noChangeArrowheads="1"/>
            </p:cNvSpPr>
            <p:nvPr/>
          </p:nvSpPr>
          <p:spPr bwMode="auto">
            <a:xfrm>
              <a:off x="4231" y="1986"/>
              <a:ext cx="1132" cy="348"/>
            </a:xfrm>
            <a:prstGeom prst="rect">
              <a:avLst/>
            </a:prstGeom>
            <a:noFill/>
            <a:ln w="9525">
              <a:noFill/>
              <a:miter lim="800000"/>
              <a:headEnd/>
              <a:tailEnd/>
            </a:ln>
          </p:spPr>
          <p:txBody>
            <a:bodyPr anchor="ctr" anchorCtr="1"/>
            <a:lstStyle/>
            <a:p>
              <a:pPr algn="ctr">
                <a:lnSpc>
                  <a:spcPct val="105000"/>
                </a:lnSpc>
                <a:spcBef>
                  <a:spcPct val="45000"/>
                </a:spcBef>
                <a:buClr>
                  <a:srgbClr val="00B85C"/>
                </a:buClr>
                <a:buSzPct val="120000"/>
                <a:buFont typeface="Wingdings" pitchFamily="2" charset="2"/>
                <a:buNone/>
              </a:pPr>
              <a:r>
                <a:rPr lang="en-US" sz="2500" b="1">
                  <a:solidFill>
                    <a:srgbClr val="0000FF"/>
                  </a:solidFill>
                  <a:cs typeface="Arial" charset="0"/>
                </a:rPr>
                <a:t>200</a:t>
              </a:r>
            </a:p>
          </p:txBody>
        </p:sp>
        <p:sp>
          <p:nvSpPr>
            <p:cNvPr id="26681" name="Rectangle 5"/>
            <p:cNvSpPr>
              <a:spLocks noChangeArrowheads="1"/>
            </p:cNvSpPr>
            <p:nvPr/>
          </p:nvSpPr>
          <p:spPr bwMode="auto">
            <a:xfrm>
              <a:off x="2910" y="1986"/>
              <a:ext cx="1321" cy="348"/>
            </a:xfrm>
            <a:prstGeom prst="rect">
              <a:avLst/>
            </a:prstGeom>
            <a:noFill/>
            <a:ln w="9525">
              <a:noFill/>
              <a:miter lim="800000"/>
              <a:headEnd/>
              <a:tailEnd/>
            </a:ln>
          </p:spPr>
          <p:txBody>
            <a:bodyPr anchor="ctr" anchorCtr="1"/>
            <a:lstStyle/>
            <a:p>
              <a:pPr algn="ctr">
                <a:lnSpc>
                  <a:spcPct val="105000"/>
                </a:lnSpc>
                <a:spcBef>
                  <a:spcPct val="45000"/>
                </a:spcBef>
                <a:buClr>
                  <a:srgbClr val="00B85C"/>
                </a:buClr>
                <a:buSzPct val="120000"/>
                <a:buFont typeface="Wingdings" pitchFamily="2" charset="2"/>
                <a:buNone/>
              </a:pPr>
              <a:r>
                <a:rPr lang="en-US" sz="2500" dirty="0" smtClean="0">
                  <a:cs typeface="Arial" charset="0"/>
                </a:rPr>
                <a:t>2700</a:t>
              </a:r>
              <a:endParaRPr lang="en-US" sz="2500" dirty="0">
                <a:cs typeface="Arial" charset="0"/>
              </a:endParaRPr>
            </a:p>
          </p:txBody>
        </p:sp>
        <p:sp>
          <p:nvSpPr>
            <p:cNvPr id="26682" name="Rectangle 6"/>
            <p:cNvSpPr>
              <a:spLocks noChangeArrowheads="1"/>
            </p:cNvSpPr>
            <p:nvPr/>
          </p:nvSpPr>
          <p:spPr bwMode="auto">
            <a:xfrm>
              <a:off x="1534" y="1986"/>
              <a:ext cx="1376" cy="348"/>
            </a:xfrm>
            <a:prstGeom prst="rect">
              <a:avLst/>
            </a:prstGeom>
            <a:noFill/>
            <a:ln w="9525">
              <a:noFill/>
              <a:miter lim="800000"/>
              <a:headEnd/>
              <a:tailEnd/>
            </a:ln>
          </p:spPr>
          <p:txBody>
            <a:bodyPr anchor="ctr" anchorCtr="1"/>
            <a:lstStyle/>
            <a:p>
              <a:pPr algn="ctr">
                <a:lnSpc>
                  <a:spcPct val="105000"/>
                </a:lnSpc>
                <a:spcBef>
                  <a:spcPct val="45000"/>
                </a:spcBef>
                <a:buClr>
                  <a:srgbClr val="00B85C"/>
                </a:buClr>
                <a:buSzPct val="120000"/>
                <a:buFont typeface="Wingdings" pitchFamily="2" charset="2"/>
                <a:buNone/>
              </a:pPr>
              <a:r>
                <a:rPr lang="en-US" sz="2500" dirty="0" smtClean="0">
                  <a:cs typeface="Arial" charset="0"/>
                </a:rPr>
                <a:t>2500</a:t>
              </a:r>
              <a:endParaRPr lang="en-US" sz="2500" dirty="0">
                <a:cs typeface="Arial" charset="0"/>
              </a:endParaRPr>
            </a:p>
          </p:txBody>
        </p:sp>
        <p:sp>
          <p:nvSpPr>
            <p:cNvPr id="26683" name="Rectangle 7"/>
            <p:cNvSpPr>
              <a:spLocks noChangeArrowheads="1"/>
            </p:cNvSpPr>
            <p:nvPr/>
          </p:nvSpPr>
          <p:spPr bwMode="auto">
            <a:xfrm>
              <a:off x="378" y="1986"/>
              <a:ext cx="1156" cy="348"/>
            </a:xfrm>
            <a:prstGeom prst="rect">
              <a:avLst/>
            </a:prstGeom>
            <a:noFill/>
            <a:ln w="9525">
              <a:noFill/>
              <a:miter lim="800000"/>
              <a:headEnd/>
              <a:tailEnd/>
            </a:ln>
          </p:spPr>
          <p:txBody>
            <a:bodyPr anchor="ctr" anchorCtr="1"/>
            <a:lstStyle/>
            <a:p>
              <a:pPr algn="ctr">
                <a:lnSpc>
                  <a:spcPct val="105000"/>
                </a:lnSpc>
                <a:spcBef>
                  <a:spcPct val="45000"/>
                </a:spcBef>
                <a:buClr>
                  <a:srgbClr val="00B85C"/>
                </a:buClr>
                <a:buSzPct val="120000"/>
                <a:buFont typeface="Wingdings" pitchFamily="2" charset="2"/>
                <a:buNone/>
              </a:pPr>
              <a:r>
                <a:rPr lang="en-US" sz="2500">
                  <a:cs typeface="Arial" charset="0"/>
                </a:rPr>
                <a:t>wheat</a:t>
              </a:r>
            </a:p>
          </p:txBody>
        </p:sp>
      </p:grpSp>
      <p:grpSp>
        <p:nvGrpSpPr>
          <p:cNvPr id="3" name="Group 53"/>
          <p:cNvGrpSpPr>
            <a:grpSpLocks/>
          </p:cNvGrpSpPr>
          <p:nvPr/>
        </p:nvGrpSpPr>
        <p:grpSpPr bwMode="auto">
          <a:xfrm>
            <a:off x="600075" y="2592388"/>
            <a:ext cx="7913688" cy="560387"/>
            <a:chOff x="378" y="1633"/>
            <a:chExt cx="4985" cy="353"/>
          </a:xfrm>
        </p:grpSpPr>
        <p:sp>
          <p:nvSpPr>
            <p:cNvPr id="26676" name="Rectangle 8"/>
            <p:cNvSpPr>
              <a:spLocks noChangeArrowheads="1"/>
            </p:cNvSpPr>
            <p:nvPr/>
          </p:nvSpPr>
          <p:spPr bwMode="auto">
            <a:xfrm>
              <a:off x="4231" y="1633"/>
              <a:ext cx="1132" cy="353"/>
            </a:xfrm>
            <a:prstGeom prst="rect">
              <a:avLst/>
            </a:prstGeom>
            <a:noFill/>
            <a:ln w="9525">
              <a:noFill/>
              <a:miter lim="800000"/>
              <a:headEnd/>
              <a:tailEnd/>
            </a:ln>
          </p:spPr>
          <p:txBody>
            <a:bodyPr anchor="ctr" anchorCtr="1"/>
            <a:lstStyle/>
            <a:p>
              <a:pPr algn="ctr">
                <a:lnSpc>
                  <a:spcPct val="105000"/>
                </a:lnSpc>
                <a:spcBef>
                  <a:spcPct val="45000"/>
                </a:spcBef>
                <a:buClr>
                  <a:srgbClr val="00B85C"/>
                </a:buClr>
                <a:buSzPct val="120000"/>
                <a:buFont typeface="Wingdings" pitchFamily="2" charset="2"/>
                <a:buNone/>
              </a:pPr>
              <a:r>
                <a:rPr lang="en-US" sz="2500" b="1">
                  <a:solidFill>
                    <a:srgbClr val="0000FF"/>
                  </a:solidFill>
                  <a:cs typeface="Arial" charset="0"/>
                </a:rPr>
                <a:t>20</a:t>
              </a:r>
            </a:p>
          </p:txBody>
        </p:sp>
        <p:sp>
          <p:nvSpPr>
            <p:cNvPr id="26677" name="Rectangle 9"/>
            <p:cNvSpPr>
              <a:spLocks noChangeArrowheads="1"/>
            </p:cNvSpPr>
            <p:nvPr/>
          </p:nvSpPr>
          <p:spPr bwMode="auto">
            <a:xfrm>
              <a:off x="2910" y="1633"/>
              <a:ext cx="1321" cy="353"/>
            </a:xfrm>
            <a:prstGeom prst="rect">
              <a:avLst/>
            </a:prstGeom>
            <a:noFill/>
            <a:ln w="9525">
              <a:noFill/>
              <a:miter lim="800000"/>
              <a:headEnd/>
              <a:tailEnd/>
            </a:ln>
          </p:spPr>
          <p:txBody>
            <a:bodyPr anchor="ctr" anchorCtr="1"/>
            <a:lstStyle/>
            <a:p>
              <a:pPr algn="ctr">
                <a:lnSpc>
                  <a:spcPct val="105000"/>
                </a:lnSpc>
                <a:spcBef>
                  <a:spcPct val="45000"/>
                </a:spcBef>
                <a:buClr>
                  <a:srgbClr val="00B85C"/>
                </a:buClr>
                <a:buSzPct val="120000"/>
                <a:buFont typeface="Wingdings" pitchFamily="2" charset="2"/>
                <a:buNone/>
              </a:pPr>
              <a:r>
                <a:rPr lang="en-US" sz="2500">
                  <a:cs typeface="Arial" charset="0"/>
                </a:rPr>
                <a:t>270</a:t>
              </a:r>
            </a:p>
          </p:txBody>
        </p:sp>
        <p:sp>
          <p:nvSpPr>
            <p:cNvPr id="26678" name="Rectangle 10"/>
            <p:cNvSpPr>
              <a:spLocks noChangeArrowheads="1"/>
            </p:cNvSpPr>
            <p:nvPr/>
          </p:nvSpPr>
          <p:spPr bwMode="auto">
            <a:xfrm>
              <a:off x="1534" y="1633"/>
              <a:ext cx="1376" cy="353"/>
            </a:xfrm>
            <a:prstGeom prst="rect">
              <a:avLst/>
            </a:prstGeom>
            <a:noFill/>
            <a:ln w="9525">
              <a:noFill/>
              <a:miter lim="800000"/>
              <a:headEnd/>
              <a:tailEnd/>
            </a:ln>
          </p:spPr>
          <p:txBody>
            <a:bodyPr anchor="ctr" anchorCtr="1"/>
            <a:lstStyle/>
            <a:p>
              <a:pPr algn="ctr">
                <a:lnSpc>
                  <a:spcPct val="105000"/>
                </a:lnSpc>
                <a:spcBef>
                  <a:spcPct val="45000"/>
                </a:spcBef>
                <a:buClr>
                  <a:srgbClr val="00B85C"/>
                </a:buClr>
                <a:buSzPct val="120000"/>
                <a:buFont typeface="Wingdings" pitchFamily="2" charset="2"/>
                <a:buNone/>
              </a:pPr>
              <a:r>
                <a:rPr lang="en-US" sz="2500">
                  <a:cs typeface="Arial" charset="0"/>
                </a:rPr>
                <a:t>250</a:t>
              </a:r>
            </a:p>
          </p:txBody>
        </p:sp>
        <p:sp>
          <p:nvSpPr>
            <p:cNvPr id="26679" name="Rectangle 11"/>
            <p:cNvSpPr>
              <a:spLocks noChangeArrowheads="1"/>
            </p:cNvSpPr>
            <p:nvPr/>
          </p:nvSpPr>
          <p:spPr bwMode="auto">
            <a:xfrm>
              <a:off x="378" y="1633"/>
              <a:ext cx="1156" cy="353"/>
            </a:xfrm>
            <a:prstGeom prst="rect">
              <a:avLst/>
            </a:prstGeom>
            <a:noFill/>
            <a:ln w="9525">
              <a:noFill/>
              <a:miter lim="800000"/>
              <a:headEnd/>
              <a:tailEnd/>
            </a:ln>
          </p:spPr>
          <p:txBody>
            <a:bodyPr anchor="ctr" anchorCtr="1"/>
            <a:lstStyle/>
            <a:p>
              <a:pPr algn="ctr">
                <a:lnSpc>
                  <a:spcPct val="105000"/>
                </a:lnSpc>
                <a:spcBef>
                  <a:spcPct val="45000"/>
                </a:spcBef>
                <a:buClr>
                  <a:srgbClr val="00B85C"/>
                </a:buClr>
                <a:buSzPct val="120000"/>
                <a:buFont typeface="Wingdings" pitchFamily="2" charset="2"/>
                <a:buNone/>
              </a:pPr>
              <a:r>
                <a:rPr lang="en-US" sz="2500">
                  <a:cs typeface="Arial" charset="0"/>
                </a:rPr>
                <a:t>computers</a:t>
              </a:r>
            </a:p>
          </p:txBody>
        </p:sp>
      </p:grpSp>
      <p:sp>
        <p:nvSpPr>
          <p:cNvPr id="26633" name="Rectangle 12"/>
          <p:cNvSpPr>
            <a:spLocks noChangeArrowheads="1"/>
          </p:cNvSpPr>
          <p:nvPr/>
        </p:nvSpPr>
        <p:spPr bwMode="auto">
          <a:xfrm>
            <a:off x="6716713" y="1701800"/>
            <a:ext cx="1797050" cy="890588"/>
          </a:xfrm>
          <a:prstGeom prst="rect">
            <a:avLst/>
          </a:prstGeom>
          <a:noFill/>
          <a:ln w="9525">
            <a:noFill/>
            <a:miter lim="800000"/>
            <a:headEnd/>
            <a:tailEnd/>
          </a:ln>
        </p:spPr>
        <p:txBody>
          <a:bodyPr anchor="ctr" anchorCtr="1"/>
          <a:lstStyle/>
          <a:p>
            <a:pPr algn="ctr">
              <a:lnSpc>
                <a:spcPct val="105000"/>
              </a:lnSpc>
              <a:spcBef>
                <a:spcPct val="45000"/>
              </a:spcBef>
              <a:buClr>
                <a:srgbClr val="00B85C"/>
              </a:buClr>
              <a:buSzPct val="120000"/>
              <a:buFont typeface="Wingdings" pitchFamily="2" charset="2"/>
              <a:buNone/>
            </a:pPr>
            <a:r>
              <a:rPr lang="en-US" sz="2500">
                <a:cs typeface="Arial" charset="0"/>
              </a:rPr>
              <a:t>gains from trade</a:t>
            </a:r>
          </a:p>
        </p:txBody>
      </p:sp>
      <p:sp>
        <p:nvSpPr>
          <p:cNvPr id="26634" name="Rectangle 13"/>
          <p:cNvSpPr>
            <a:spLocks noChangeArrowheads="1"/>
          </p:cNvSpPr>
          <p:nvPr/>
        </p:nvSpPr>
        <p:spPr bwMode="auto">
          <a:xfrm>
            <a:off x="4619625" y="1701800"/>
            <a:ext cx="2097088" cy="890588"/>
          </a:xfrm>
          <a:prstGeom prst="rect">
            <a:avLst/>
          </a:prstGeom>
          <a:noFill/>
          <a:ln w="9525">
            <a:noFill/>
            <a:miter lim="800000"/>
            <a:headEnd/>
            <a:tailEnd/>
          </a:ln>
        </p:spPr>
        <p:txBody>
          <a:bodyPr anchor="ctr" anchorCtr="1"/>
          <a:lstStyle/>
          <a:p>
            <a:pPr algn="ctr">
              <a:lnSpc>
                <a:spcPct val="105000"/>
              </a:lnSpc>
              <a:spcBef>
                <a:spcPct val="45000"/>
              </a:spcBef>
              <a:buClr>
                <a:srgbClr val="00B85C"/>
              </a:buClr>
              <a:buSzPct val="120000"/>
              <a:buFont typeface="Wingdings" pitchFamily="2" charset="2"/>
              <a:buNone/>
            </a:pPr>
            <a:r>
              <a:rPr lang="en-US" sz="2500">
                <a:cs typeface="Arial" charset="0"/>
              </a:rPr>
              <a:t>consumption with trade</a:t>
            </a:r>
          </a:p>
        </p:txBody>
      </p:sp>
      <p:sp>
        <p:nvSpPr>
          <p:cNvPr id="26635" name="Rectangle 14"/>
          <p:cNvSpPr>
            <a:spLocks noChangeArrowheads="1"/>
          </p:cNvSpPr>
          <p:nvPr/>
        </p:nvSpPr>
        <p:spPr bwMode="auto">
          <a:xfrm>
            <a:off x="2435225" y="1701800"/>
            <a:ext cx="2184400" cy="890588"/>
          </a:xfrm>
          <a:prstGeom prst="rect">
            <a:avLst/>
          </a:prstGeom>
          <a:noFill/>
          <a:ln w="9525">
            <a:noFill/>
            <a:miter lim="800000"/>
            <a:headEnd/>
            <a:tailEnd/>
          </a:ln>
        </p:spPr>
        <p:txBody>
          <a:bodyPr anchor="ctr" anchorCtr="1"/>
          <a:lstStyle/>
          <a:p>
            <a:pPr algn="ctr">
              <a:lnSpc>
                <a:spcPct val="105000"/>
              </a:lnSpc>
              <a:spcBef>
                <a:spcPct val="45000"/>
              </a:spcBef>
              <a:buClr>
                <a:srgbClr val="00B85C"/>
              </a:buClr>
              <a:buSzPct val="120000"/>
              <a:buFont typeface="Wingdings" pitchFamily="2" charset="2"/>
              <a:buNone/>
            </a:pPr>
            <a:r>
              <a:rPr lang="en-US" sz="2500">
                <a:cs typeface="Arial" charset="0"/>
              </a:rPr>
              <a:t>consumption without trade</a:t>
            </a:r>
          </a:p>
        </p:txBody>
      </p:sp>
      <p:sp>
        <p:nvSpPr>
          <p:cNvPr id="26636" name="Rectangle 15"/>
          <p:cNvSpPr>
            <a:spLocks noChangeArrowheads="1"/>
          </p:cNvSpPr>
          <p:nvPr/>
        </p:nvSpPr>
        <p:spPr bwMode="auto">
          <a:xfrm>
            <a:off x="600075" y="1701800"/>
            <a:ext cx="1835150" cy="890588"/>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endParaRPr lang="en-US" sz="2500">
              <a:cs typeface="Arial" charset="0"/>
            </a:endParaRPr>
          </a:p>
        </p:txBody>
      </p:sp>
      <p:sp>
        <p:nvSpPr>
          <p:cNvPr id="26637" name="Rectangle 16"/>
          <p:cNvSpPr>
            <a:spLocks noChangeArrowheads="1"/>
          </p:cNvSpPr>
          <p:nvPr/>
        </p:nvSpPr>
        <p:spPr bwMode="auto">
          <a:xfrm>
            <a:off x="600075" y="1087438"/>
            <a:ext cx="7913688" cy="614362"/>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800" b="1">
                <a:cs typeface="Arial" charset="0"/>
              </a:rPr>
              <a:t>U.S.</a:t>
            </a:r>
          </a:p>
        </p:txBody>
      </p:sp>
      <p:sp>
        <p:nvSpPr>
          <p:cNvPr id="26638" name="Line 17"/>
          <p:cNvSpPr>
            <a:spLocks noChangeShapeType="1"/>
          </p:cNvSpPr>
          <p:nvPr/>
        </p:nvSpPr>
        <p:spPr bwMode="auto">
          <a:xfrm>
            <a:off x="600075" y="1087438"/>
            <a:ext cx="7913688" cy="0"/>
          </a:xfrm>
          <a:prstGeom prst="line">
            <a:avLst/>
          </a:prstGeom>
          <a:noFill/>
          <a:ln w="28575" cap="sq">
            <a:solidFill>
              <a:schemeClr val="tx1"/>
            </a:solidFill>
            <a:round/>
            <a:headEnd/>
            <a:tailEnd/>
          </a:ln>
        </p:spPr>
        <p:txBody>
          <a:bodyPr/>
          <a:lstStyle/>
          <a:p>
            <a:endParaRPr lang="en-US"/>
          </a:p>
        </p:txBody>
      </p:sp>
      <p:sp>
        <p:nvSpPr>
          <p:cNvPr id="26639" name="Line 18"/>
          <p:cNvSpPr>
            <a:spLocks noChangeShapeType="1"/>
          </p:cNvSpPr>
          <p:nvPr/>
        </p:nvSpPr>
        <p:spPr bwMode="auto">
          <a:xfrm>
            <a:off x="600075" y="1701800"/>
            <a:ext cx="7913688" cy="0"/>
          </a:xfrm>
          <a:prstGeom prst="line">
            <a:avLst/>
          </a:prstGeom>
          <a:noFill/>
          <a:ln w="12700">
            <a:solidFill>
              <a:schemeClr val="tx1"/>
            </a:solidFill>
            <a:round/>
            <a:headEnd/>
            <a:tailEnd/>
          </a:ln>
        </p:spPr>
        <p:txBody>
          <a:bodyPr/>
          <a:lstStyle/>
          <a:p>
            <a:endParaRPr lang="en-US"/>
          </a:p>
        </p:txBody>
      </p:sp>
      <p:sp>
        <p:nvSpPr>
          <p:cNvPr id="26640" name="Line 19"/>
          <p:cNvSpPr>
            <a:spLocks noChangeShapeType="1"/>
          </p:cNvSpPr>
          <p:nvPr/>
        </p:nvSpPr>
        <p:spPr bwMode="auto">
          <a:xfrm>
            <a:off x="600075" y="2592388"/>
            <a:ext cx="7913688" cy="0"/>
          </a:xfrm>
          <a:prstGeom prst="line">
            <a:avLst/>
          </a:prstGeom>
          <a:noFill/>
          <a:ln w="12700">
            <a:solidFill>
              <a:schemeClr val="tx1"/>
            </a:solidFill>
            <a:round/>
            <a:headEnd/>
            <a:tailEnd/>
          </a:ln>
        </p:spPr>
        <p:txBody>
          <a:bodyPr/>
          <a:lstStyle/>
          <a:p>
            <a:endParaRPr lang="en-US"/>
          </a:p>
        </p:txBody>
      </p:sp>
      <p:sp>
        <p:nvSpPr>
          <p:cNvPr id="26641" name="Line 20"/>
          <p:cNvSpPr>
            <a:spLocks noChangeShapeType="1"/>
          </p:cNvSpPr>
          <p:nvPr/>
        </p:nvSpPr>
        <p:spPr bwMode="auto">
          <a:xfrm>
            <a:off x="600075" y="3152775"/>
            <a:ext cx="7913688" cy="0"/>
          </a:xfrm>
          <a:prstGeom prst="line">
            <a:avLst/>
          </a:prstGeom>
          <a:noFill/>
          <a:ln w="12700">
            <a:solidFill>
              <a:schemeClr val="tx1"/>
            </a:solidFill>
            <a:round/>
            <a:headEnd/>
            <a:tailEnd/>
          </a:ln>
        </p:spPr>
        <p:txBody>
          <a:bodyPr/>
          <a:lstStyle/>
          <a:p>
            <a:endParaRPr lang="en-US"/>
          </a:p>
        </p:txBody>
      </p:sp>
      <p:sp>
        <p:nvSpPr>
          <p:cNvPr id="26642" name="Line 21"/>
          <p:cNvSpPr>
            <a:spLocks noChangeShapeType="1"/>
          </p:cNvSpPr>
          <p:nvPr/>
        </p:nvSpPr>
        <p:spPr bwMode="auto">
          <a:xfrm>
            <a:off x="600075" y="3705225"/>
            <a:ext cx="7913688" cy="0"/>
          </a:xfrm>
          <a:prstGeom prst="line">
            <a:avLst/>
          </a:prstGeom>
          <a:noFill/>
          <a:ln w="28575" cap="sq">
            <a:solidFill>
              <a:schemeClr val="tx1"/>
            </a:solidFill>
            <a:round/>
            <a:headEnd/>
            <a:tailEnd/>
          </a:ln>
        </p:spPr>
        <p:txBody>
          <a:bodyPr/>
          <a:lstStyle/>
          <a:p>
            <a:endParaRPr lang="en-US"/>
          </a:p>
        </p:txBody>
      </p:sp>
      <p:sp>
        <p:nvSpPr>
          <p:cNvPr id="26643" name="Line 22"/>
          <p:cNvSpPr>
            <a:spLocks noChangeShapeType="1"/>
          </p:cNvSpPr>
          <p:nvPr/>
        </p:nvSpPr>
        <p:spPr bwMode="auto">
          <a:xfrm>
            <a:off x="600075" y="1087438"/>
            <a:ext cx="0" cy="2617787"/>
          </a:xfrm>
          <a:prstGeom prst="line">
            <a:avLst/>
          </a:prstGeom>
          <a:noFill/>
          <a:ln w="28575" cap="sq">
            <a:solidFill>
              <a:schemeClr val="tx1"/>
            </a:solidFill>
            <a:round/>
            <a:headEnd/>
            <a:tailEnd/>
          </a:ln>
        </p:spPr>
        <p:txBody>
          <a:bodyPr/>
          <a:lstStyle/>
          <a:p>
            <a:endParaRPr lang="en-US"/>
          </a:p>
        </p:txBody>
      </p:sp>
      <p:sp>
        <p:nvSpPr>
          <p:cNvPr id="26644" name="Line 23"/>
          <p:cNvSpPr>
            <a:spLocks noChangeShapeType="1"/>
          </p:cNvSpPr>
          <p:nvPr/>
        </p:nvSpPr>
        <p:spPr bwMode="auto">
          <a:xfrm>
            <a:off x="8513763" y="1087438"/>
            <a:ext cx="0" cy="2617787"/>
          </a:xfrm>
          <a:prstGeom prst="line">
            <a:avLst/>
          </a:prstGeom>
          <a:noFill/>
          <a:ln w="28575" cap="sq">
            <a:solidFill>
              <a:schemeClr val="tx1"/>
            </a:solidFill>
            <a:round/>
            <a:headEnd/>
            <a:tailEnd/>
          </a:ln>
        </p:spPr>
        <p:txBody>
          <a:bodyPr/>
          <a:lstStyle/>
          <a:p>
            <a:endParaRPr lang="en-US"/>
          </a:p>
        </p:txBody>
      </p:sp>
      <p:sp>
        <p:nvSpPr>
          <p:cNvPr id="26645" name="Line 24"/>
          <p:cNvSpPr>
            <a:spLocks noChangeShapeType="1"/>
          </p:cNvSpPr>
          <p:nvPr/>
        </p:nvSpPr>
        <p:spPr bwMode="auto">
          <a:xfrm>
            <a:off x="2435225" y="1701800"/>
            <a:ext cx="0" cy="2003425"/>
          </a:xfrm>
          <a:prstGeom prst="line">
            <a:avLst/>
          </a:prstGeom>
          <a:noFill/>
          <a:ln w="12700">
            <a:solidFill>
              <a:schemeClr val="tx1"/>
            </a:solidFill>
            <a:round/>
            <a:headEnd/>
            <a:tailEnd/>
          </a:ln>
        </p:spPr>
        <p:txBody>
          <a:bodyPr/>
          <a:lstStyle/>
          <a:p>
            <a:endParaRPr lang="en-US"/>
          </a:p>
        </p:txBody>
      </p:sp>
      <p:sp>
        <p:nvSpPr>
          <p:cNvPr id="26646" name="Line 25"/>
          <p:cNvSpPr>
            <a:spLocks noChangeShapeType="1"/>
          </p:cNvSpPr>
          <p:nvPr/>
        </p:nvSpPr>
        <p:spPr bwMode="auto">
          <a:xfrm>
            <a:off x="4619625" y="1701800"/>
            <a:ext cx="0" cy="2003425"/>
          </a:xfrm>
          <a:prstGeom prst="line">
            <a:avLst/>
          </a:prstGeom>
          <a:noFill/>
          <a:ln w="12700">
            <a:solidFill>
              <a:schemeClr val="tx1"/>
            </a:solidFill>
            <a:round/>
            <a:headEnd/>
            <a:tailEnd/>
          </a:ln>
        </p:spPr>
        <p:txBody>
          <a:bodyPr/>
          <a:lstStyle/>
          <a:p>
            <a:endParaRPr lang="en-US"/>
          </a:p>
        </p:txBody>
      </p:sp>
      <p:sp>
        <p:nvSpPr>
          <p:cNvPr id="26647" name="Line 26"/>
          <p:cNvSpPr>
            <a:spLocks noChangeShapeType="1"/>
          </p:cNvSpPr>
          <p:nvPr/>
        </p:nvSpPr>
        <p:spPr bwMode="auto">
          <a:xfrm>
            <a:off x="6716713" y="1701800"/>
            <a:ext cx="0" cy="2003425"/>
          </a:xfrm>
          <a:prstGeom prst="line">
            <a:avLst/>
          </a:prstGeom>
          <a:noFill/>
          <a:ln w="12700">
            <a:solidFill>
              <a:schemeClr val="tx1"/>
            </a:solidFill>
            <a:round/>
            <a:headEnd/>
            <a:tailEnd/>
          </a:ln>
        </p:spPr>
        <p:txBody>
          <a:bodyPr/>
          <a:lstStyle/>
          <a:p>
            <a:endParaRPr lang="en-US"/>
          </a:p>
        </p:txBody>
      </p:sp>
      <p:grpSp>
        <p:nvGrpSpPr>
          <p:cNvPr id="4" name="Group 57"/>
          <p:cNvGrpSpPr>
            <a:grpSpLocks/>
          </p:cNvGrpSpPr>
          <p:nvPr/>
        </p:nvGrpSpPr>
        <p:grpSpPr bwMode="auto">
          <a:xfrm>
            <a:off x="604838" y="5738813"/>
            <a:ext cx="7913687" cy="552450"/>
            <a:chOff x="381" y="3615"/>
            <a:chExt cx="4985" cy="348"/>
          </a:xfrm>
        </p:grpSpPr>
        <p:sp>
          <p:nvSpPr>
            <p:cNvPr id="26672" name="Rectangle 28"/>
            <p:cNvSpPr>
              <a:spLocks noChangeArrowheads="1"/>
            </p:cNvSpPr>
            <p:nvPr/>
          </p:nvSpPr>
          <p:spPr bwMode="auto">
            <a:xfrm>
              <a:off x="4234" y="3615"/>
              <a:ext cx="1132" cy="348"/>
            </a:xfrm>
            <a:prstGeom prst="rect">
              <a:avLst/>
            </a:prstGeom>
            <a:noFill/>
            <a:ln w="9525">
              <a:noFill/>
              <a:miter lim="800000"/>
              <a:headEnd/>
              <a:tailEnd/>
            </a:ln>
          </p:spPr>
          <p:txBody>
            <a:bodyPr anchor="ctr" anchorCtr="1"/>
            <a:lstStyle/>
            <a:p>
              <a:pPr algn="ctr">
                <a:lnSpc>
                  <a:spcPct val="105000"/>
                </a:lnSpc>
                <a:spcBef>
                  <a:spcPct val="45000"/>
                </a:spcBef>
                <a:buClr>
                  <a:srgbClr val="00B85C"/>
                </a:buClr>
                <a:buSzPct val="120000"/>
                <a:buFont typeface="Wingdings" pitchFamily="2" charset="2"/>
                <a:buNone/>
              </a:pPr>
              <a:r>
                <a:rPr lang="en-US" sz="2500" b="1">
                  <a:solidFill>
                    <a:srgbClr val="0000FF"/>
                  </a:solidFill>
                  <a:cs typeface="Arial" charset="0"/>
                </a:rPr>
                <a:t>100</a:t>
              </a:r>
            </a:p>
          </p:txBody>
        </p:sp>
        <p:sp>
          <p:nvSpPr>
            <p:cNvPr id="26673" name="Rectangle 29"/>
            <p:cNvSpPr>
              <a:spLocks noChangeArrowheads="1"/>
            </p:cNvSpPr>
            <p:nvPr/>
          </p:nvSpPr>
          <p:spPr bwMode="auto">
            <a:xfrm>
              <a:off x="2913" y="3615"/>
              <a:ext cx="1321" cy="348"/>
            </a:xfrm>
            <a:prstGeom prst="rect">
              <a:avLst/>
            </a:prstGeom>
            <a:noFill/>
            <a:ln w="9525">
              <a:noFill/>
              <a:miter lim="800000"/>
              <a:headEnd/>
              <a:tailEnd/>
            </a:ln>
          </p:spPr>
          <p:txBody>
            <a:bodyPr anchor="ctr" anchorCtr="1"/>
            <a:lstStyle/>
            <a:p>
              <a:pPr algn="ctr">
                <a:lnSpc>
                  <a:spcPct val="105000"/>
                </a:lnSpc>
                <a:spcBef>
                  <a:spcPct val="45000"/>
                </a:spcBef>
                <a:buClr>
                  <a:srgbClr val="00B85C"/>
                </a:buClr>
                <a:buSzPct val="120000"/>
                <a:buFont typeface="Wingdings" pitchFamily="2" charset="2"/>
                <a:buNone/>
              </a:pPr>
              <a:r>
                <a:rPr lang="en-US" sz="2500">
                  <a:cs typeface="Arial" charset="0"/>
                </a:rPr>
                <a:t>700</a:t>
              </a:r>
            </a:p>
          </p:txBody>
        </p:sp>
        <p:sp>
          <p:nvSpPr>
            <p:cNvPr id="26674" name="Rectangle 30"/>
            <p:cNvSpPr>
              <a:spLocks noChangeArrowheads="1"/>
            </p:cNvSpPr>
            <p:nvPr/>
          </p:nvSpPr>
          <p:spPr bwMode="auto">
            <a:xfrm>
              <a:off x="1537" y="3615"/>
              <a:ext cx="1376" cy="348"/>
            </a:xfrm>
            <a:prstGeom prst="rect">
              <a:avLst/>
            </a:prstGeom>
            <a:noFill/>
            <a:ln w="9525">
              <a:noFill/>
              <a:miter lim="800000"/>
              <a:headEnd/>
              <a:tailEnd/>
            </a:ln>
          </p:spPr>
          <p:txBody>
            <a:bodyPr anchor="ctr" anchorCtr="1"/>
            <a:lstStyle/>
            <a:p>
              <a:pPr algn="ctr">
                <a:lnSpc>
                  <a:spcPct val="105000"/>
                </a:lnSpc>
                <a:spcBef>
                  <a:spcPct val="45000"/>
                </a:spcBef>
                <a:buClr>
                  <a:srgbClr val="00B85C"/>
                </a:buClr>
                <a:buSzPct val="120000"/>
                <a:buFont typeface="Wingdings" pitchFamily="2" charset="2"/>
                <a:buNone/>
              </a:pPr>
              <a:r>
                <a:rPr lang="en-US" sz="2500">
                  <a:cs typeface="Arial" charset="0"/>
                </a:rPr>
                <a:t>600</a:t>
              </a:r>
            </a:p>
          </p:txBody>
        </p:sp>
        <p:sp>
          <p:nvSpPr>
            <p:cNvPr id="26675" name="Rectangle 31"/>
            <p:cNvSpPr>
              <a:spLocks noChangeArrowheads="1"/>
            </p:cNvSpPr>
            <p:nvPr/>
          </p:nvSpPr>
          <p:spPr bwMode="auto">
            <a:xfrm>
              <a:off x="381" y="3615"/>
              <a:ext cx="1156" cy="348"/>
            </a:xfrm>
            <a:prstGeom prst="rect">
              <a:avLst/>
            </a:prstGeom>
            <a:noFill/>
            <a:ln w="9525">
              <a:noFill/>
              <a:miter lim="800000"/>
              <a:headEnd/>
              <a:tailEnd/>
            </a:ln>
          </p:spPr>
          <p:txBody>
            <a:bodyPr anchor="ctr" anchorCtr="1"/>
            <a:lstStyle/>
            <a:p>
              <a:pPr algn="ctr">
                <a:lnSpc>
                  <a:spcPct val="105000"/>
                </a:lnSpc>
                <a:spcBef>
                  <a:spcPct val="45000"/>
                </a:spcBef>
                <a:buClr>
                  <a:srgbClr val="00B85C"/>
                </a:buClr>
                <a:buSzPct val="120000"/>
                <a:buFont typeface="Wingdings" pitchFamily="2" charset="2"/>
                <a:buNone/>
              </a:pPr>
              <a:r>
                <a:rPr lang="en-US" sz="2500">
                  <a:cs typeface="Arial" charset="0"/>
                </a:rPr>
                <a:t>wheat</a:t>
              </a:r>
            </a:p>
          </p:txBody>
        </p:sp>
      </p:grpSp>
      <p:grpSp>
        <p:nvGrpSpPr>
          <p:cNvPr id="5" name="Group 56"/>
          <p:cNvGrpSpPr>
            <a:grpSpLocks/>
          </p:cNvGrpSpPr>
          <p:nvPr/>
        </p:nvGrpSpPr>
        <p:grpSpPr bwMode="auto">
          <a:xfrm>
            <a:off x="604838" y="5178425"/>
            <a:ext cx="7913687" cy="560388"/>
            <a:chOff x="381" y="3262"/>
            <a:chExt cx="4985" cy="353"/>
          </a:xfrm>
        </p:grpSpPr>
        <p:sp>
          <p:nvSpPr>
            <p:cNvPr id="26668" name="Rectangle 32"/>
            <p:cNvSpPr>
              <a:spLocks noChangeArrowheads="1"/>
            </p:cNvSpPr>
            <p:nvPr/>
          </p:nvSpPr>
          <p:spPr bwMode="auto">
            <a:xfrm>
              <a:off x="4234" y="3262"/>
              <a:ext cx="1132" cy="353"/>
            </a:xfrm>
            <a:prstGeom prst="rect">
              <a:avLst/>
            </a:prstGeom>
            <a:noFill/>
            <a:ln w="9525">
              <a:noFill/>
              <a:miter lim="800000"/>
              <a:headEnd/>
              <a:tailEnd/>
            </a:ln>
          </p:spPr>
          <p:txBody>
            <a:bodyPr anchor="ctr" anchorCtr="1"/>
            <a:lstStyle/>
            <a:p>
              <a:pPr algn="ctr">
                <a:lnSpc>
                  <a:spcPct val="105000"/>
                </a:lnSpc>
                <a:spcBef>
                  <a:spcPct val="45000"/>
                </a:spcBef>
                <a:buClr>
                  <a:srgbClr val="00B85C"/>
                </a:buClr>
                <a:buSzPct val="120000"/>
                <a:buFont typeface="Wingdings" pitchFamily="2" charset="2"/>
                <a:buNone/>
              </a:pPr>
              <a:r>
                <a:rPr lang="en-US" sz="2500" b="1">
                  <a:solidFill>
                    <a:srgbClr val="0000FF"/>
                  </a:solidFill>
                  <a:cs typeface="Arial" charset="0"/>
                </a:rPr>
                <a:t>10</a:t>
              </a:r>
            </a:p>
          </p:txBody>
        </p:sp>
        <p:sp>
          <p:nvSpPr>
            <p:cNvPr id="26669" name="Rectangle 33"/>
            <p:cNvSpPr>
              <a:spLocks noChangeArrowheads="1"/>
            </p:cNvSpPr>
            <p:nvPr/>
          </p:nvSpPr>
          <p:spPr bwMode="auto">
            <a:xfrm>
              <a:off x="2913" y="3262"/>
              <a:ext cx="1321" cy="353"/>
            </a:xfrm>
            <a:prstGeom prst="rect">
              <a:avLst/>
            </a:prstGeom>
            <a:noFill/>
            <a:ln w="9525">
              <a:noFill/>
              <a:miter lim="800000"/>
              <a:headEnd/>
              <a:tailEnd/>
            </a:ln>
          </p:spPr>
          <p:txBody>
            <a:bodyPr anchor="ctr" anchorCtr="1"/>
            <a:lstStyle/>
            <a:p>
              <a:pPr algn="ctr">
                <a:lnSpc>
                  <a:spcPct val="105000"/>
                </a:lnSpc>
                <a:spcBef>
                  <a:spcPct val="45000"/>
                </a:spcBef>
                <a:buClr>
                  <a:srgbClr val="00B85C"/>
                </a:buClr>
                <a:buSzPct val="120000"/>
                <a:buFont typeface="Wingdings" pitchFamily="2" charset="2"/>
                <a:buNone/>
              </a:pPr>
              <a:r>
                <a:rPr lang="en-US" sz="2500">
                  <a:cs typeface="Arial" charset="0"/>
                </a:rPr>
                <a:t>130</a:t>
              </a:r>
            </a:p>
          </p:txBody>
        </p:sp>
        <p:sp>
          <p:nvSpPr>
            <p:cNvPr id="26670" name="Rectangle 34"/>
            <p:cNvSpPr>
              <a:spLocks noChangeArrowheads="1"/>
            </p:cNvSpPr>
            <p:nvPr/>
          </p:nvSpPr>
          <p:spPr bwMode="auto">
            <a:xfrm>
              <a:off x="1537" y="3262"/>
              <a:ext cx="1376" cy="353"/>
            </a:xfrm>
            <a:prstGeom prst="rect">
              <a:avLst/>
            </a:prstGeom>
            <a:noFill/>
            <a:ln w="9525">
              <a:noFill/>
              <a:miter lim="800000"/>
              <a:headEnd/>
              <a:tailEnd/>
            </a:ln>
          </p:spPr>
          <p:txBody>
            <a:bodyPr anchor="ctr" anchorCtr="1"/>
            <a:lstStyle/>
            <a:p>
              <a:pPr algn="ctr">
                <a:lnSpc>
                  <a:spcPct val="105000"/>
                </a:lnSpc>
                <a:spcBef>
                  <a:spcPct val="45000"/>
                </a:spcBef>
                <a:buClr>
                  <a:srgbClr val="00B85C"/>
                </a:buClr>
                <a:buSzPct val="120000"/>
                <a:buFont typeface="Wingdings" pitchFamily="2" charset="2"/>
                <a:buNone/>
              </a:pPr>
              <a:r>
                <a:rPr lang="en-US" sz="2500">
                  <a:cs typeface="Arial" charset="0"/>
                </a:rPr>
                <a:t>120</a:t>
              </a:r>
            </a:p>
          </p:txBody>
        </p:sp>
        <p:sp>
          <p:nvSpPr>
            <p:cNvPr id="26671" name="Rectangle 35"/>
            <p:cNvSpPr>
              <a:spLocks noChangeArrowheads="1"/>
            </p:cNvSpPr>
            <p:nvPr/>
          </p:nvSpPr>
          <p:spPr bwMode="auto">
            <a:xfrm>
              <a:off x="381" y="3262"/>
              <a:ext cx="1156" cy="353"/>
            </a:xfrm>
            <a:prstGeom prst="rect">
              <a:avLst/>
            </a:prstGeom>
            <a:noFill/>
            <a:ln w="9525">
              <a:noFill/>
              <a:miter lim="800000"/>
              <a:headEnd/>
              <a:tailEnd/>
            </a:ln>
          </p:spPr>
          <p:txBody>
            <a:bodyPr anchor="ctr" anchorCtr="1"/>
            <a:lstStyle/>
            <a:p>
              <a:pPr algn="ctr">
                <a:lnSpc>
                  <a:spcPct val="105000"/>
                </a:lnSpc>
                <a:spcBef>
                  <a:spcPct val="45000"/>
                </a:spcBef>
                <a:buClr>
                  <a:srgbClr val="00B85C"/>
                </a:buClr>
                <a:buSzPct val="120000"/>
                <a:buFont typeface="Wingdings" pitchFamily="2" charset="2"/>
                <a:buNone/>
              </a:pPr>
              <a:r>
                <a:rPr lang="en-US" sz="2500">
                  <a:cs typeface="Arial" charset="0"/>
                </a:rPr>
                <a:t>computers</a:t>
              </a:r>
            </a:p>
          </p:txBody>
        </p:sp>
      </p:grpSp>
      <p:sp>
        <p:nvSpPr>
          <p:cNvPr id="26650" name="Rectangle 39"/>
          <p:cNvSpPr>
            <a:spLocks noChangeArrowheads="1"/>
          </p:cNvSpPr>
          <p:nvPr/>
        </p:nvSpPr>
        <p:spPr bwMode="auto">
          <a:xfrm>
            <a:off x="604838" y="4287838"/>
            <a:ext cx="1835150" cy="890587"/>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endParaRPr lang="en-US" sz="2500">
              <a:cs typeface="Arial" charset="0"/>
            </a:endParaRPr>
          </a:p>
        </p:txBody>
      </p:sp>
      <p:sp>
        <p:nvSpPr>
          <p:cNvPr id="26651" name="Line 41"/>
          <p:cNvSpPr>
            <a:spLocks noChangeShapeType="1"/>
          </p:cNvSpPr>
          <p:nvPr/>
        </p:nvSpPr>
        <p:spPr bwMode="auto">
          <a:xfrm>
            <a:off x="604838" y="3703638"/>
            <a:ext cx="7913687" cy="0"/>
          </a:xfrm>
          <a:prstGeom prst="line">
            <a:avLst/>
          </a:prstGeom>
          <a:noFill/>
          <a:ln w="28575" cap="sq">
            <a:solidFill>
              <a:schemeClr val="tx1"/>
            </a:solidFill>
            <a:round/>
            <a:headEnd/>
            <a:tailEnd/>
          </a:ln>
        </p:spPr>
        <p:txBody>
          <a:bodyPr/>
          <a:lstStyle/>
          <a:p>
            <a:endParaRPr lang="en-US"/>
          </a:p>
        </p:txBody>
      </p:sp>
      <p:grpSp>
        <p:nvGrpSpPr>
          <p:cNvPr id="6" name="Group 55"/>
          <p:cNvGrpSpPr>
            <a:grpSpLocks/>
          </p:cNvGrpSpPr>
          <p:nvPr/>
        </p:nvGrpSpPr>
        <p:grpSpPr bwMode="auto">
          <a:xfrm>
            <a:off x="604838" y="3703638"/>
            <a:ext cx="7913687" cy="2587625"/>
            <a:chOff x="381" y="2333"/>
            <a:chExt cx="4985" cy="1630"/>
          </a:xfrm>
        </p:grpSpPr>
        <p:sp>
          <p:nvSpPr>
            <p:cNvPr id="26654" name="Line 45"/>
            <p:cNvSpPr>
              <a:spLocks noChangeShapeType="1"/>
            </p:cNvSpPr>
            <p:nvPr/>
          </p:nvSpPr>
          <p:spPr bwMode="auto">
            <a:xfrm>
              <a:off x="381" y="3963"/>
              <a:ext cx="4985" cy="0"/>
            </a:xfrm>
            <a:prstGeom prst="line">
              <a:avLst/>
            </a:prstGeom>
            <a:noFill/>
            <a:ln w="28575" cap="sq">
              <a:solidFill>
                <a:schemeClr val="tx1"/>
              </a:solidFill>
              <a:round/>
              <a:headEnd/>
              <a:tailEnd/>
            </a:ln>
          </p:spPr>
          <p:txBody>
            <a:bodyPr/>
            <a:lstStyle/>
            <a:p>
              <a:endParaRPr lang="en-US"/>
            </a:p>
          </p:txBody>
        </p:sp>
        <p:grpSp>
          <p:nvGrpSpPr>
            <p:cNvPr id="7" name="Group 54"/>
            <p:cNvGrpSpPr>
              <a:grpSpLocks/>
            </p:cNvGrpSpPr>
            <p:nvPr/>
          </p:nvGrpSpPr>
          <p:grpSpPr bwMode="auto">
            <a:xfrm>
              <a:off x="381" y="2333"/>
              <a:ext cx="4985" cy="1630"/>
              <a:chOff x="381" y="2333"/>
              <a:chExt cx="4985" cy="1630"/>
            </a:xfrm>
          </p:grpSpPr>
          <p:sp>
            <p:nvSpPr>
              <p:cNvPr id="26656" name="Rectangle 36"/>
              <p:cNvSpPr>
                <a:spLocks noChangeArrowheads="1"/>
              </p:cNvSpPr>
              <p:nvPr/>
            </p:nvSpPr>
            <p:spPr bwMode="auto">
              <a:xfrm>
                <a:off x="4234" y="2701"/>
                <a:ext cx="1132" cy="561"/>
              </a:xfrm>
              <a:prstGeom prst="rect">
                <a:avLst/>
              </a:prstGeom>
              <a:noFill/>
              <a:ln w="9525">
                <a:noFill/>
                <a:miter lim="800000"/>
                <a:headEnd/>
                <a:tailEnd/>
              </a:ln>
            </p:spPr>
            <p:txBody>
              <a:bodyPr anchor="ctr" anchorCtr="1"/>
              <a:lstStyle/>
              <a:p>
                <a:pPr algn="ctr">
                  <a:lnSpc>
                    <a:spcPct val="105000"/>
                  </a:lnSpc>
                  <a:spcBef>
                    <a:spcPct val="45000"/>
                  </a:spcBef>
                  <a:buClr>
                    <a:srgbClr val="00B85C"/>
                  </a:buClr>
                  <a:buSzPct val="120000"/>
                  <a:buFont typeface="Wingdings" pitchFamily="2" charset="2"/>
                  <a:buNone/>
                </a:pPr>
                <a:r>
                  <a:rPr lang="en-US" sz="2500">
                    <a:cs typeface="Arial" charset="0"/>
                  </a:rPr>
                  <a:t>gains from trade</a:t>
                </a:r>
              </a:p>
            </p:txBody>
          </p:sp>
          <p:sp>
            <p:nvSpPr>
              <p:cNvPr id="26657" name="Rectangle 37"/>
              <p:cNvSpPr>
                <a:spLocks noChangeArrowheads="1"/>
              </p:cNvSpPr>
              <p:nvPr/>
            </p:nvSpPr>
            <p:spPr bwMode="auto">
              <a:xfrm>
                <a:off x="2913" y="2701"/>
                <a:ext cx="1321" cy="561"/>
              </a:xfrm>
              <a:prstGeom prst="rect">
                <a:avLst/>
              </a:prstGeom>
              <a:noFill/>
              <a:ln w="9525">
                <a:noFill/>
                <a:miter lim="800000"/>
                <a:headEnd/>
                <a:tailEnd/>
              </a:ln>
            </p:spPr>
            <p:txBody>
              <a:bodyPr anchor="ctr" anchorCtr="1"/>
              <a:lstStyle/>
              <a:p>
                <a:pPr algn="ctr">
                  <a:lnSpc>
                    <a:spcPct val="105000"/>
                  </a:lnSpc>
                  <a:spcBef>
                    <a:spcPct val="45000"/>
                  </a:spcBef>
                  <a:buClr>
                    <a:srgbClr val="00B85C"/>
                  </a:buClr>
                  <a:buSzPct val="120000"/>
                  <a:buFont typeface="Wingdings" pitchFamily="2" charset="2"/>
                  <a:buNone/>
                </a:pPr>
                <a:r>
                  <a:rPr lang="en-US" sz="2500">
                    <a:cs typeface="Arial" charset="0"/>
                  </a:rPr>
                  <a:t>consumption with trade</a:t>
                </a:r>
              </a:p>
            </p:txBody>
          </p:sp>
          <p:sp>
            <p:nvSpPr>
              <p:cNvPr id="26658" name="Rectangle 38"/>
              <p:cNvSpPr>
                <a:spLocks noChangeArrowheads="1"/>
              </p:cNvSpPr>
              <p:nvPr/>
            </p:nvSpPr>
            <p:spPr bwMode="auto">
              <a:xfrm>
                <a:off x="1537" y="2701"/>
                <a:ext cx="1376" cy="561"/>
              </a:xfrm>
              <a:prstGeom prst="rect">
                <a:avLst/>
              </a:prstGeom>
              <a:noFill/>
              <a:ln w="9525">
                <a:noFill/>
                <a:miter lim="800000"/>
                <a:headEnd/>
                <a:tailEnd/>
              </a:ln>
            </p:spPr>
            <p:txBody>
              <a:bodyPr anchor="ctr" anchorCtr="1"/>
              <a:lstStyle/>
              <a:p>
                <a:pPr algn="ctr">
                  <a:lnSpc>
                    <a:spcPct val="105000"/>
                  </a:lnSpc>
                  <a:spcBef>
                    <a:spcPct val="45000"/>
                  </a:spcBef>
                  <a:buClr>
                    <a:srgbClr val="00B85C"/>
                  </a:buClr>
                  <a:buSzPct val="120000"/>
                  <a:buFont typeface="Wingdings" pitchFamily="2" charset="2"/>
                  <a:buNone/>
                </a:pPr>
                <a:r>
                  <a:rPr lang="en-US" sz="2500">
                    <a:cs typeface="Arial" charset="0"/>
                  </a:rPr>
                  <a:t>consumption without trade</a:t>
                </a:r>
              </a:p>
            </p:txBody>
          </p:sp>
          <p:sp>
            <p:nvSpPr>
              <p:cNvPr id="26659" name="Rectangle 40"/>
              <p:cNvSpPr>
                <a:spLocks noChangeArrowheads="1"/>
              </p:cNvSpPr>
              <p:nvPr/>
            </p:nvSpPr>
            <p:spPr bwMode="auto">
              <a:xfrm>
                <a:off x="381" y="2333"/>
                <a:ext cx="4985" cy="368"/>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800" b="1">
                    <a:cs typeface="Arial" charset="0"/>
                  </a:rPr>
                  <a:t>Japan</a:t>
                </a:r>
              </a:p>
            </p:txBody>
          </p:sp>
          <p:sp>
            <p:nvSpPr>
              <p:cNvPr id="26660" name="Line 42"/>
              <p:cNvSpPr>
                <a:spLocks noChangeShapeType="1"/>
              </p:cNvSpPr>
              <p:nvPr/>
            </p:nvSpPr>
            <p:spPr bwMode="auto">
              <a:xfrm>
                <a:off x="381" y="2701"/>
                <a:ext cx="4985" cy="0"/>
              </a:xfrm>
              <a:prstGeom prst="line">
                <a:avLst/>
              </a:prstGeom>
              <a:noFill/>
              <a:ln w="12700">
                <a:solidFill>
                  <a:schemeClr val="tx1"/>
                </a:solidFill>
                <a:round/>
                <a:headEnd/>
                <a:tailEnd/>
              </a:ln>
            </p:spPr>
            <p:txBody>
              <a:bodyPr/>
              <a:lstStyle/>
              <a:p>
                <a:endParaRPr lang="en-US"/>
              </a:p>
            </p:txBody>
          </p:sp>
          <p:sp>
            <p:nvSpPr>
              <p:cNvPr id="26661" name="Line 43"/>
              <p:cNvSpPr>
                <a:spLocks noChangeShapeType="1"/>
              </p:cNvSpPr>
              <p:nvPr/>
            </p:nvSpPr>
            <p:spPr bwMode="auto">
              <a:xfrm>
                <a:off x="381" y="3262"/>
                <a:ext cx="4985" cy="0"/>
              </a:xfrm>
              <a:prstGeom prst="line">
                <a:avLst/>
              </a:prstGeom>
              <a:noFill/>
              <a:ln w="12700">
                <a:solidFill>
                  <a:schemeClr val="tx1"/>
                </a:solidFill>
                <a:round/>
                <a:headEnd/>
                <a:tailEnd/>
              </a:ln>
            </p:spPr>
            <p:txBody>
              <a:bodyPr/>
              <a:lstStyle/>
              <a:p>
                <a:endParaRPr lang="en-US"/>
              </a:p>
            </p:txBody>
          </p:sp>
          <p:sp>
            <p:nvSpPr>
              <p:cNvPr id="26662" name="Line 44"/>
              <p:cNvSpPr>
                <a:spLocks noChangeShapeType="1"/>
              </p:cNvSpPr>
              <p:nvPr/>
            </p:nvSpPr>
            <p:spPr bwMode="auto">
              <a:xfrm>
                <a:off x="381" y="3615"/>
                <a:ext cx="4985" cy="0"/>
              </a:xfrm>
              <a:prstGeom prst="line">
                <a:avLst/>
              </a:prstGeom>
              <a:noFill/>
              <a:ln w="12700">
                <a:solidFill>
                  <a:schemeClr val="tx1"/>
                </a:solidFill>
                <a:round/>
                <a:headEnd/>
                <a:tailEnd/>
              </a:ln>
            </p:spPr>
            <p:txBody>
              <a:bodyPr/>
              <a:lstStyle/>
              <a:p>
                <a:endParaRPr lang="en-US"/>
              </a:p>
            </p:txBody>
          </p:sp>
          <p:sp>
            <p:nvSpPr>
              <p:cNvPr id="26663" name="Line 46"/>
              <p:cNvSpPr>
                <a:spLocks noChangeShapeType="1"/>
              </p:cNvSpPr>
              <p:nvPr/>
            </p:nvSpPr>
            <p:spPr bwMode="auto">
              <a:xfrm>
                <a:off x="381" y="2333"/>
                <a:ext cx="0" cy="1630"/>
              </a:xfrm>
              <a:prstGeom prst="line">
                <a:avLst/>
              </a:prstGeom>
              <a:noFill/>
              <a:ln w="28575" cap="sq">
                <a:solidFill>
                  <a:schemeClr val="tx1"/>
                </a:solidFill>
                <a:round/>
                <a:headEnd/>
                <a:tailEnd/>
              </a:ln>
            </p:spPr>
            <p:txBody>
              <a:bodyPr/>
              <a:lstStyle/>
              <a:p>
                <a:endParaRPr lang="en-US"/>
              </a:p>
            </p:txBody>
          </p:sp>
          <p:sp>
            <p:nvSpPr>
              <p:cNvPr id="26664" name="Line 47"/>
              <p:cNvSpPr>
                <a:spLocks noChangeShapeType="1"/>
              </p:cNvSpPr>
              <p:nvPr/>
            </p:nvSpPr>
            <p:spPr bwMode="auto">
              <a:xfrm>
                <a:off x="5366" y="2333"/>
                <a:ext cx="0" cy="1630"/>
              </a:xfrm>
              <a:prstGeom prst="line">
                <a:avLst/>
              </a:prstGeom>
              <a:noFill/>
              <a:ln w="28575" cap="sq">
                <a:solidFill>
                  <a:schemeClr val="tx1"/>
                </a:solidFill>
                <a:round/>
                <a:headEnd/>
                <a:tailEnd/>
              </a:ln>
            </p:spPr>
            <p:txBody>
              <a:bodyPr/>
              <a:lstStyle/>
              <a:p>
                <a:endParaRPr lang="en-US"/>
              </a:p>
            </p:txBody>
          </p:sp>
          <p:sp>
            <p:nvSpPr>
              <p:cNvPr id="26665" name="Line 48"/>
              <p:cNvSpPr>
                <a:spLocks noChangeShapeType="1"/>
              </p:cNvSpPr>
              <p:nvPr/>
            </p:nvSpPr>
            <p:spPr bwMode="auto">
              <a:xfrm>
                <a:off x="1537" y="2701"/>
                <a:ext cx="0" cy="1262"/>
              </a:xfrm>
              <a:prstGeom prst="line">
                <a:avLst/>
              </a:prstGeom>
              <a:noFill/>
              <a:ln w="12700">
                <a:solidFill>
                  <a:schemeClr val="tx1"/>
                </a:solidFill>
                <a:round/>
                <a:headEnd/>
                <a:tailEnd/>
              </a:ln>
            </p:spPr>
            <p:txBody>
              <a:bodyPr/>
              <a:lstStyle/>
              <a:p>
                <a:endParaRPr lang="en-US"/>
              </a:p>
            </p:txBody>
          </p:sp>
          <p:sp>
            <p:nvSpPr>
              <p:cNvPr id="26666" name="Line 49"/>
              <p:cNvSpPr>
                <a:spLocks noChangeShapeType="1"/>
              </p:cNvSpPr>
              <p:nvPr/>
            </p:nvSpPr>
            <p:spPr bwMode="auto">
              <a:xfrm>
                <a:off x="2913" y="2701"/>
                <a:ext cx="0" cy="1262"/>
              </a:xfrm>
              <a:prstGeom prst="line">
                <a:avLst/>
              </a:prstGeom>
              <a:noFill/>
              <a:ln w="12700">
                <a:solidFill>
                  <a:schemeClr val="tx1"/>
                </a:solidFill>
                <a:round/>
                <a:headEnd/>
                <a:tailEnd/>
              </a:ln>
            </p:spPr>
            <p:txBody>
              <a:bodyPr/>
              <a:lstStyle/>
              <a:p>
                <a:endParaRPr lang="en-US"/>
              </a:p>
            </p:txBody>
          </p:sp>
          <p:sp>
            <p:nvSpPr>
              <p:cNvPr id="26667" name="Line 50"/>
              <p:cNvSpPr>
                <a:spLocks noChangeShapeType="1"/>
              </p:cNvSpPr>
              <p:nvPr/>
            </p:nvSpPr>
            <p:spPr bwMode="auto">
              <a:xfrm>
                <a:off x="4234" y="2701"/>
                <a:ext cx="0" cy="1262"/>
              </a:xfrm>
              <a:prstGeom prst="line">
                <a:avLst/>
              </a:prstGeom>
              <a:noFill/>
              <a:ln w="12700">
                <a:solidFill>
                  <a:schemeClr val="tx1"/>
                </a:solidFill>
                <a:round/>
                <a:headEnd/>
                <a:tailEnd/>
              </a:ln>
            </p:spPr>
            <p:txBody>
              <a:bodyPr/>
              <a:lstStyle/>
              <a:p>
                <a:endParaRPr lang="en-US"/>
              </a:p>
            </p:txBody>
          </p:sp>
        </p:grpSp>
      </p:grpSp>
      <p:sp>
        <p:nvSpPr>
          <p:cNvPr id="26653"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58" name="TextBox 57"/>
          <p:cNvSpPr txBox="1"/>
          <p:nvPr/>
        </p:nvSpPr>
        <p:spPr>
          <a:xfrm>
            <a:off x="-10633" y="6500422"/>
            <a:ext cx="5649433" cy="338554"/>
          </a:xfrm>
          <a:prstGeom prst="rect">
            <a:avLst/>
          </a:prstGeom>
          <a:noFill/>
        </p:spPr>
        <p:txBody>
          <a:bodyPr wrap="square" rtlCol="0">
            <a:spAutoFit/>
          </a:bodyPr>
          <a:lstStyle/>
          <a:p>
            <a:r>
              <a:rPr lang="en-US" sz="800" b="0" i="1" dirty="0" smtClean="0">
                <a:solidFill>
                  <a:srgbClr val="777777"/>
                </a:solidFill>
                <a:latin typeface="Times New Roman" pitchFamily="18" charset="0"/>
                <a:cs typeface="Times New Roman" pitchFamily="18" charset="0"/>
              </a:rPr>
              <a:t>© 2012 </a:t>
            </a:r>
            <a:r>
              <a:rPr lang="en-US" sz="800" b="0" i="1" dirty="0" err="1" smtClean="0">
                <a:solidFill>
                  <a:srgbClr val="777777"/>
                </a:solidFill>
                <a:latin typeface="Times New Roman" pitchFamily="18" charset="0"/>
                <a:cs typeface="Times New Roman" pitchFamily="18" charset="0"/>
              </a:rPr>
              <a:t>Cengage</a:t>
            </a:r>
            <a:r>
              <a:rPr lang="en-US" sz="800" b="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b="0" i="1" dirty="0">
              <a:solidFill>
                <a:srgbClr val="777777"/>
              </a:solidFill>
              <a:latin typeface="Times New Roman" pitchFamily="18" charset="0"/>
              <a:ea typeface="Verdana" pitchFamily="34" charset="0"/>
              <a:cs typeface="Times New Roman" pitchFamily="18" charset="0"/>
            </a:endParaRPr>
          </a:p>
        </p:txBody>
      </p:sp>
      <p:sp>
        <p:nvSpPr>
          <p:cNvPr id="59" name="TextBox 58"/>
          <p:cNvSpPr txBox="1"/>
          <p:nvPr/>
        </p:nvSpPr>
        <p:spPr>
          <a:xfrm>
            <a:off x="7543800" y="6324600"/>
            <a:ext cx="1143000" cy="353943"/>
          </a:xfrm>
          <a:prstGeom prst="rect">
            <a:avLst/>
          </a:prstGeom>
          <a:noFill/>
        </p:spPr>
        <p:txBody>
          <a:bodyPr wrap="square" rtlCol="0">
            <a:spAutoFit/>
          </a:bodyPr>
          <a:lstStyle/>
          <a:p>
            <a:pPr algn="r"/>
            <a:fld id="{756EF793-6576-47D7-8D74-034072F16359}" type="slidenum">
              <a:rPr lang="en-US" sz="1700" i="0" smtClean="0">
                <a:solidFill>
                  <a:srgbClr val="B2B2B2"/>
                </a:solidFill>
                <a:latin typeface="Times New Roman" pitchFamily="18" charset="0"/>
                <a:ea typeface="Verdana" pitchFamily="34" charset="0"/>
                <a:cs typeface="Times New Roman" pitchFamily="18" charset="0"/>
              </a:rPr>
              <a:pPr algn="r"/>
              <a:t>19</a:t>
            </a:fld>
            <a:endParaRPr lang="en-US" sz="1700" i="0" dirty="0">
              <a:solidFill>
                <a:srgbClr val="B2B2B2"/>
              </a:solidFill>
              <a:latin typeface="Times New Roman" pitchFamily="18" charset="0"/>
              <a:ea typeface="Verdana" pitchFamily="34" charset="0"/>
              <a:cs typeface="Times New Roman"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92571"/>
                                        </p:tgtEl>
                                        <p:attrNameLst>
                                          <p:attrName>style.visibility</p:attrName>
                                        </p:attrNameLst>
                                      </p:cBhvr>
                                      <p:to>
                                        <p:strVal val="visible"/>
                                      </p:to>
                                    </p:set>
                                    <p:animEffect transition="in" filter="dissolve">
                                      <p:cBhvr>
                                        <p:cTn id="20" dur="500"/>
                                        <p:tgtEl>
                                          <p:spTgt spid="19257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71"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2" name="Rectangle 2"/>
          <p:cNvSpPr>
            <a:spLocks noGrp="1" noChangeArrowheads="1"/>
          </p:cNvSpPr>
          <p:nvPr>
            <p:ph type="title"/>
          </p:nvPr>
        </p:nvSpPr>
        <p:spPr/>
        <p:txBody>
          <a:bodyPr/>
          <a:lstStyle/>
          <a:p>
            <a:pPr eaLnBrk="1" hangingPunct="1"/>
            <a:r>
              <a:rPr lang="en-US" dirty="0" smtClean="0"/>
              <a:t>Where Do These Gains Come From?</a:t>
            </a:r>
          </a:p>
        </p:txBody>
      </p:sp>
      <p:sp>
        <p:nvSpPr>
          <p:cNvPr id="27653" name="Rectangle 3"/>
          <p:cNvSpPr>
            <a:spLocks noGrp="1" noChangeArrowheads="1"/>
          </p:cNvSpPr>
          <p:nvPr>
            <p:ph idx="1"/>
          </p:nvPr>
        </p:nvSpPr>
        <p:spPr/>
        <p:txBody>
          <a:bodyPr/>
          <a:lstStyle/>
          <a:p>
            <a:pPr eaLnBrk="1" hangingPunct="1">
              <a:spcBef>
                <a:spcPct val="50000"/>
              </a:spcBef>
            </a:pPr>
            <a:r>
              <a:rPr lang="en-US" b="1" dirty="0" smtClean="0">
                <a:solidFill>
                  <a:srgbClr val="FF0000"/>
                </a:solidFill>
              </a:rPr>
              <a:t>Absolute advantage</a:t>
            </a:r>
            <a:r>
              <a:rPr lang="en-US" dirty="0" smtClean="0"/>
              <a:t>:  the ability to produce a good using fewer inputs than another producer  </a:t>
            </a:r>
          </a:p>
          <a:p>
            <a:pPr eaLnBrk="1" hangingPunct="1">
              <a:spcBef>
                <a:spcPct val="50000"/>
              </a:spcBef>
            </a:pPr>
            <a:r>
              <a:rPr lang="en-US" dirty="0" smtClean="0"/>
              <a:t>The U.S. has an absolute advantage in wheat: </a:t>
            </a:r>
            <a:br>
              <a:rPr lang="en-US" dirty="0" smtClean="0"/>
            </a:br>
            <a:r>
              <a:rPr lang="en-US" dirty="0" smtClean="0"/>
              <a:t>producing a ton of wheat uses 10 labor hours </a:t>
            </a:r>
            <a:br>
              <a:rPr lang="en-US" dirty="0" smtClean="0"/>
            </a:br>
            <a:r>
              <a:rPr lang="en-US" dirty="0" smtClean="0"/>
              <a:t>in the U.S. vs. 25 in Japan.  </a:t>
            </a:r>
          </a:p>
          <a:p>
            <a:pPr eaLnBrk="1" hangingPunct="1">
              <a:spcBef>
                <a:spcPct val="50000"/>
              </a:spcBef>
            </a:pPr>
            <a:r>
              <a:rPr lang="en-US" dirty="0" smtClean="0"/>
              <a:t>If each country has an absolute advantage </a:t>
            </a:r>
            <a:br>
              <a:rPr lang="en-US" dirty="0" smtClean="0"/>
            </a:br>
            <a:r>
              <a:rPr lang="en-US" dirty="0" smtClean="0"/>
              <a:t>in one good and specializes in that good, </a:t>
            </a:r>
            <a:br>
              <a:rPr lang="en-US" dirty="0" smtClean="0"/>
            </a:br>
            <a:r>
              <a:rPr lang="en-US" dirty="0" smtClean="0"/>
              <a:t>then both countries can gain from trade.  </a:t>
            </a:r>
          </a:p>
        </p:txBody>
      </p:sp>
      <p:sp>
        <p:nvSpPr>
          <p:cNvPr id="27654"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653">
                                            <p:txEl>
                                              <p:pRg st="0" end="0"/>
                                            </p:txEl>
                                          </p:spTgt>
                                        </p:tgtEl>
                                        <p:attrNameLst>
                                          <p:attrName>style.visibility</p:attrName>
                                        </p:attrNameLst>
                                      </p:cBhvr>
                                      <p:to>
                                        <p:strVal val="visible"/>
                                      </p:to>
                                    </p:set>
                                    <p:animEffect transition="in" filter="wipe(left)">
                                      <p:cBhvr>
                                        <p:cTn id="7" dur="500"/>
                                        <p:tgtEl>
                                          <p:spTgt spid="2765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653">
                                            <p:txEl>
                                              <p:pRg st="1" end="1"/>
                                            </p:txEl>
                                          </p:spTgt>
                                        </p:tgtEl>
                                        <p:attrNameLst>
                                          <p:attrName>style.visibility</p:attrName>
                                        </p:attrNameLst>
                                      </p:cBhvr>
                                      <p:to>
                                        <p:strVal val="visible"/>
                                      </p:to>
                                    </p:set>
                                    <p:animEffect transition="in" filter="wipe(left)">
                                      <p:cBhvr>
                                        <p:cTn id="12" dur="500"/>
                                        <p:tgtEl>
                                          <p:spTgt spid="2765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653">
                                            <p:txEl>
                                              <p:pRg st="2" end="2"/>
                                            </p:txEl>
                                          </p:spTgt>
                                        </p:tgtEl>
                                        <p:attrNameLst>
                                          <p:attrName>style.visibility</p:attrName>
                                        </p:attrNameLst>
                                      </p:cBhvr>
                                      <p:to>
                                        <p:strVal val="visible"/>
                                      </p:to>
                                    </p:set>
                                    <p:animEffect transition="in" filter="wipe(left)">
                                      <p:cBhvr>
                                        <p:cTn id="17" dur="500"/>
                                        <p:tgtEl>
                                          <p:spTgt spid="2765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build="p" bldLvl="4"/>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p:txBody>
          <a:bodyPr/>
          <a:lstStyle/>
          <a:p>
            <a:pPr eaLnBrk="1" hangingPunct="1"/>
            <a:r>
              <a:rPr lang="en-US" smtClean="0"/>
              <a:t>Where Do These Gains Come From?</a:t>
            </a:r>
          </a:p>
        </p:txBody>
      </p:sp>
      <p:sp>
        <p:nvSpPr>
          <p:cNvPr id="28677" name="Rectangle 3"/>
          <p:cNvSpPr>
            <a:spLocks noGrp="1" noChangeArrowheads="1"/>
          </p:cNvSpPr>
          <p:nvPr>
            <p:ph idx="1"/>
          </p:nvPr>
        </p:nvSpPr>
        <p:spPr/>
        <p:txBody>
          <a:bodyPr/>
          <a:lstStyle/>
          <a:p>
            <a:pPr eaLnBrk="1" hangingPunct="1"/>
            <a:r>
              <a:rPr lang="en-US" smtClean="0"/>
              <a:t>Which country has an absolute advantage in computers?  </a:t>
            </a:r>
          </a:p>
          <a:p>
            <a:pPr eaLnBrk="1" hangingPunct="1"/>
            <a:r>
              <a:rPr lang="en-US" smtClean="0"/>
              <a:t>Producing one computer requires </a:t>
            </a:r>
            <a:br>
              <a:rPr lang="en-US" smtClean="0"/>
            </a:br>
            <a:r>
              <a:rPr lang="en-US" smtClean="0"/>
              <a:t>	125 labor hours in Japan, </a:t>
            </a:r>
            <a:br>
              <a:rPr lang="en-US" smtClean="0"/>
            </a:br>
            <a:r>
              <a:rPr lang="en-US" smtClean="0"/>
              <a:t>	but only 100 in the U.S.</a:t>
            </a:r>
          </a:p>
          <a:p>
            <a:pPr eaLnBrk="1" hangingPunct="1"/>
            <a:r>
              <a:rPr lang="en-US" smtClean="0"/>
              <a:t>The U.S. has an absolute advantage in </a:t>
            </a:r>
            <a:r>
              <a:rPr lang="en-US" u="sng" smtClean="0"/>
              <a:t>both</a:t>
            </a:r>
            <a:r>
              <a:rPr lang="en-US" smtClean="0"/>
              <a:t> goods!</a:t>
            </a:r>
          </a:p>
        </p:txBody>
      </p:sp>
      <p:sp>
        <p:nvSpPr>
          <p:cNvPr id="28678"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95237" name="Text Box 5"/>
          <p:cNvSpPr txBox="1">
            <a:spLocks noChangeArrowheads="1"/>
          </p:cNvSpPr>
          <p:nvPr/>
        </p:nvSpPr>
        <p:spPr bwMode="auto">
          <a:xfrm>
            <a:off x="558800" y="4970463"/>
            <a:ext cx="8094663" cy="1073150"/>
          </a:xfrm>
          <a:prstGeom prst="rect">
            <a:avLst/>
          </a:prstGeom>
          <a:solidFill>
            <a:srgbClr val="FFCCCC"/>
          </a:solidFill>
          <a:ln w="9525">
            <a:noFill/>
            <a:miter lim="800000"/>
            <a:headEnd/>
            <a:tailEnd/>
          </a:ln>
          <a:effectLst>
            <a:outerShdw blurRad="50800" dist="50800" dir="2700000" algn="tl" rotWithShape="0">
              <a:prstClr val="black">
                <a:alpha val="40000"/>
              </a:prstClr>
            </a:outerShdw>
          </a:effectLst>
        </p:spPr>
        <p:txBody>
          <a:bodyPr>
            <a:spAutoFit/>
          </a:bodyPr>
          <a:lstStyle/>
          <a:p>
            <a:pPr algn="ctr">
              <a:lnSpc>
                <a:spcPct val="115000"/>
              </a:lnSpc>
              <a:spcBef>
                <a:spcPct val="45000"/>
              </a:spcBef>
              <a:buClr>
                <a:srgbClr val="00B85C"/>
              </a:buClr>
              <a:buSzPct val="120000"/>
              <a:buFont typeface="Wingdings" pitchFamily="2" charset="2"/>
              <a:buNone/>
            </a:pPr>
            <a:r>
              <a:rPr lang="en-US" sz="2800" b="1" i="1" dirty="0">
                <a:cs typeface="Arial" charset="0"/>
              </a:rPr>
              <a:t>So why does Japan specialize in computers?  Why do </a:t>
            </a:r>
            <a:r>
              <a:rPr lang="en-US" sz="2800" b="1" i="1" u="sng" dirty="0">
                <a:cs typeface="Arial" charset="0"/>
              </a:rPr>
              <a:t>both</a:t>
            </a:r>
            <a:r>
              <a:rPr lang="en-US" sz="2800" b="1" i="1" dirty="0">
                <a:cs typeface="Arial" charset="0"/>
              </a:rPr>
              <a:t> countries gain from trade?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677">
                                            <p:txEl>
                                              <p:pRg st="0" end="0"/>
                                            </p:txEl>
                                          </p:spTgt>
                                        </p:tgtEl>
                                        <p:attrNameLst>
                                          <p:attrName>style.visibility</p:attrName>
                                        </p:attrNameLst>
                                      </p:cBhvr>
                                      <p:to>
                                        <p:strVal val="visible"/>
                                      </p:to>
                                    </p:set>
                                    <p:animEffect transition="in" filter="wipe(left)">
                                      <p:cBhvr>
                                        <p:cTn id="7" dur="500"/>
                                        <p:tgtEl>
                                          <p:spTgt spid="2867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677">
                                            <p:txEl>
                                              <p:pRg st="1" end="1"/>
                                            </p:txEl>
                                          </p:spTgt>
                                        </p:tgtEl>
                                        <p:attrNameLst>
                                          <p:attrName>style.visibility</p:attrName>
                                        </p:attrNameLst>
                                      </p:cBhvr>
                                      <p:to>
                                        <p:strVal val="visible"/>
                                      </p:to>
                                    </p:set>
                                    <p:animEffect transition="in" filter="wipe(left)">
                                      <p:cBhvr>
                                        <p:cTn id="12" dur="500"/>
                                        <p:tgtEl>
                                          <p:spTgt spid="2867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8677">
                                            <p:txEl>
                                              <p:pRg st="2" end="2"/>
                                            </p:txEl>
                                          </p:spTgt>
                                        </p:tgtEl>
                                        <p:attrNameLst>
                                          <p:attrName>style.visibility</p:attrName>
                                        </p:attrNameLst>
                                      </p:cBhvr>
                                      <p:to>
                                        <p:strVal val="visible"/>
                                      </p:to>
                                    </p:set>
                                    <p:animEffect transition="in" filter="wipe(left)">
                                      <p:cBhvr>
                                        <p:cTn id="17" dur="500"/>
                                        <p:tgtEl>
                                          <p:spTgt spid="2867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5237"/>
                                        </p:tgtEl>
                                        <p:attrNameLst>
                                          <p:attrName>style.visibility</p:attrName>
                                        </p:attrNameLst>
                                      </p:cBhvr>
                                      <p:to>
                                        <p:strVal val="visible"/>
                                      </p:to>
                                    </p:set>
                                    <p:animEffect transition="in" filter="dissolve">
                                      <p:cBhvr>
                                        <p:cTn id="22" dur="500"/>
                                        <p:tgtEl>
                                          <p:spTgt spid="95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build="p" bldLvl="4"/>
      <p:bldP spid="95237"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700" name="Rectangle 10"/>
          <p:cNvSpPr>
            <a:spLocks noGrp="1" noChangeArrowheads="1"/>
          </p:cNvSpPr>
          <p:nvPr>
            <p:ph type="title"/>
          </p:nvPr>
        </p:nvSpPr>
        <p:spPr/>
        <p:txBody>
          <a:bodyPr/>
          <a:lstStyle/>
          <a:p>
            <a:pPr eaLnBrk="1" hangingPunct="1"/>
            <a:r>
              <a:rPr lang="en-US" smtClean="0"/>
              <a:t>Two Measures of the Cost of a Good</a:t>
            </a:r>
          </a:p>
        </p:txBody>
      </p:sp>
      <p:sp>
        <p:nvSpPr>
          <p:cNvPr id="96267" name="Rectangle 11"/>
          <p:cNvSpPr>
            <a:spLocks noGrp="1" noChangeArrowheads="1"/>
          </p:cNvSpPr>
          <p:nvPr>
            <p:ph idx="1"/>
          </p:nvPr>
        </p:nvSpPr>
        <p:spPr/>
        <p:txBody>
          <a:bodyPr>
            <a:noAutofit/>
          </a:bodyPr>
          <a:lstStyle/>
          <a:p>
            <a:pPr eaLnBrk="1" hangingPunct="1"/>
            <a:r>
              <a:rPr lang="en-US" sz="2700" dirty="0" smtClean="0"/>
              <a:t>Two countries can gain from trade when each specializes in the good it produces at lowest cost. </a:t>
            </a:r>
          </a:p>
          <a:p>
            <a:pPr eaLnBrk="1" hangingPunct="1"/>
            <a:r>
              <a:rPr lang="en-US" sz="2700" dirty="0" smtClean="0"/>
              <a:t>Absolute advantage measures the cost of a good in terms of the inputs required to produce it. </a:t>
            </a:r>
          </a:p>
          <a:p>
            <a:pPr eaLnBrk="1" hangingPunct="1"/>
            <a:r>
              <a:rPr lang="en-US" sz="2700" dirty="0" smtClean="0"/>
              <a:t>Recall:  </a:t>
            </a:r>
            <a:br>
              <a:rPr lang="en-US" sz="2700" dirty="0" smtClean="0"/>
            </a:br>
            <a:r>
              <a:rPr lang="en-US" sz="2700" dirty="0" smtClean="0"/>
              <a:t>Another measure of cost is </a:t>
            </a:r>
            <a:r>
              <a:rPr lang="en-US" sz="2700" i="1" dirty="0" smtClean="0"/>
              <a:t>opportunity cost.</a:t>
            </a:r>
            <a:r>
              <a:rPr lang="en-US" sz="2700" dirty="0" smtClean="0"/>
              <a:t> </a:t>
            </a:r>
          </a:p>
          <a:p>
            <a:pPr eaLnBrk="1" hangingPunct="1"/>
            <a:r>
              <a:rPr lang="en-US" sz="2700" dirty="0" smtClean="0"/>
              <a:t>In our example, the opportunity cost of a computer is the amount of wheat that could be produced using the labor needed to produce one computer. </a:t>
            </a:r>
          </a:p>
        </p:txBody>
      </p:sp>
      <p:sp>
        <p:nvSpPr>
          <p:cNvPr id="29702"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6267">
                                            <p:txEl>
                                              <p:pRg st="0" end="0"/>
                                            </p:txEl>
                                          </p:spTgt>
                                        </p:tgtEl>
                                        <p:attrNameLst>
                                          <p:attrName>style.visibility</p:attrName>
                                        </p:attrNameLst>
                                      </p:cBhvr>
                                      <p:to>
                                        <p:strVal val="visible"/>
                                      </p:to>
                                    </p:set>
                                    <p:animEffect transition="in" filter="wipe(left)">
                                      <p:cBhvr>
                                        <p:cTn id="7" dur="500"/>
                                        <p:tgtEl>
                                          <p:spTgt spid="96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6267">
                                            <p:txEl>
                                              <p:pRg st="1" end="1"/>
                                            </p:txEl>
                                          </p:spTgt>
                                        </p:tgtEl>
                                        <p:attrNameLst>
                                          <p:attrName>style.visibility</p:attrName>
                                        </p:attrNameLst>
                                      </p:cBhvr>
                                      <p:to>
                                        <p:strVal val="visible"/>
                                      </p:to>
                                    </p:set>
                                    <p:animEffect transition="in" filter="wipe(left)">
                                      <p:cBhvr>
                                        <p:cTn id="12" dur="500"/>
                                        <p:tgtEl>
                                          <p:spTgt spid="962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6267">
                                            <p:txEl>
                                              <p:pRg st="2" end="2"/>
                                            </p:txEl>
                                          </p:spTgt>
                                        </p:tgtEl>
                                        <p:attrNameLst>
                                          <p:attrName>style.visibility</p:attrName>
                                        </p:attrNameLst>
                                      </p:cBhvr>
                                      <p:to>
                                        <p:strVal val="visible"/>
                                      </p:to>
                                    </p:set>
                                    <p:animEffect transition="in" filter="wipe(left)">
                                      <p:cBhvr>
                                        <p:cTn id="17" dur="500"/>
                                        <p:tgtEl>
                                          <p:spTgt spid="962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6267">
                                            <p:txEl>
                                              <p:pRg st="3" end="3"/>
                                            </p:txEl>
                                          </p:spTgt>
                                        </p:tgtEl>
                                        <p:attrNameLst>
                                          <p:attrName>style.visibility</p:attrName>
                                        </p:attrNameLst>
                                      </p:cBhvr>
                                      <p:to>
                                        <p:strVal val="visible"/>
                                      </p:to>
                                    </p:set>
                                    <p:animEffect transition="in" filter="wipe(left)">
                                      <p:cBhvr>
                                        <p:cTn id="22" dur="500"/>
                                        <p:tgtEl>
                                          <p:spTgt spid="962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7" grpId="0" build="p" bldLvl="5"/>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4" name="Rectangle 2"/>
          <p:cNvSpPr>
            <a:spLocks noGrp="1" noChangeArrowheads="1"/>
          </p:cNvSpPr>
          <p:nvPr>
            <p:ph type="title"/>
          </p:nvPr>
        </p:nvSpPr>
        <p:spPr/>
        <p:txBody>
          <a:bodyPr>
            <a:normAutofit fontScale="90000"/>
          </a:bodyPr>
          <a:lstStyle/>
          <a:p>
            <a:pPr algn="ctr"/>
            <a:r>
              <a:rPr lang="en-US" dirty="0" smtClean="0"/>
              <a:t>Opportunity Cost and </a:t>
            </a:r>
            <a:br>
              <a:rPr lang="en-US" dirty="0" smtClean="0"/>
            </a:br>
            <a:r>
              <a:rPr lang="en-US" dirty="0" smtClean="0"/>
              <a:t>Comparative Advantage</a:t>
            </a:r>
          </a:p>
        </p:txBody>
      </p:sp>
      <p:sp>
        <p:nvSpPr>
          <p:cNvPr id="137219" name="Rectangle 3"/>
          <p:cNvSpPr>
            <a:spLocks noGrp="1" noChangeArrowheads="1"/>
          </p:cNvSpPr>
          <p:nvPr>
            <p:ph idx="1"/>
          </p:nvPr>
        </p:nvSpPr>
        <p:spPr>
          <a:xfrm>
            <a:off x="457200" y="1421219"/>
            <a:ext cx="8229600" cy="4979581"/>
          </a:xfrm>
        </p:spPr>
        <p:txBody>
          <a:bodyPr/>
          <a:lstStyle/>
          <a:p>
            <a:r>
              <a:rPr lang="en-US" b="1" dirty="0" smtClean="0">
                <a:solidFill>
                  <a:srgbClr val="FF0000"/>
                </a:solidFill>
              </a:rPr>
              <a:t>Comparative advantage</a:t>
            </a:r>
            <a:r>
              <a:rPr lang="en-US" dirty="0" smtClean="0"/>
              <a:t>:  the ability to produce </a:t>
            </a:r>
            <a:br>
              <a:rPr lang="en-US" dirty="0" smtClean="0"/>
            </a:br>
            <a:r>
              <a:rPr lang="en-US" dirty="0" smtClean="0"/>
              <a:t>a good at a lower opportunity cost than another producer  </a:t>
            </a:r>
          </a:p>
          <a:p>
            <a:r>
              <a:rPr lang="en-US" dirty="0" smtClean="0"/>
              <a:t>Which country has the comparative advantage in computers?  </a:t>
            </a:r>
          </a:p>
          <a:p>
            <a:r>
              <a:rPr lang="en-US" dirty="0" smtClean="0"/>
              <a:t>To answer this, must determine the opportunity cost of a computer in each country.  </a:t>
            </a:r>
          </a:p>
        </p:txBody>
      </p:sp>
      <p:sp>
        <p:nvSpPr>
          <p:cNvPr id="30726"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7219">
                                            <p:txEl>
                                              <p:pRg st="0" end="0"/>
                                            </p:txEl>
                                          </p:spTgt>
                                        </p:tgtEl>
                                        <p:attrNameLst>
                                          <p:attrName>style.visibility</p:attrName>
                                        </p:attrNameLst>
                                      </p:cBhvr>
                                      <p:to>
                                        <p:strVal val="visible"/>
                                      </p:to>
                                    </p:set>
                                    <p:animEffect transition="in" filter="wipe(left)">
                                      <p:cBhvr>
                                        <p:cTn id="7" dur="500"/>
                                        <p:tgtEl>
                                          <p:spTgt spid="137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7219">
                                            <p:txEl>
                                              <p:pRg st="1" end="1"/>
                                            </p:txEl>
                                          </p:spTgt>
                                        </p:tgtEl>
                                        <p:attrNameLst>
                                          <p:attrName>style.visibility</p:attrName>
                                        </p:attrNameLst>
                                      </p:cBhvr>
                                      <p:to>
                                        <p:strVal val="visible"/>
                                      </p:to>
                                    </p:set>
                                    <p:animEffect transition="in" filter="wipe(left)">
                                      <p:cBhvr>
                                        <p:cTn id="12" dur="500"/>
                                        <p:tgtEl>
                                          <p:spTgt spid="137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7219">
                                            <p:txEl>
                                              <p:pRg st="2" end="2"/>
                                            </p:txEl>
                                          </p:spTgt>
                                        </p:tgtEl>
                                        <p:attrNameLst>
                                          <p:attrName>style.visibility</p:attrName>
                                        </p:attrNameLst>
                                      </p:cBhvr>
                                      <p:to>
                                        <p:strVal val="visible"/>
                                      </p:to>
                                    </p:set>
                                    <p:animEffect transition="in" filter="wipe(left)">
                                      <p:cBhvr>
                                        <p:cTn id="17" dur="500"/>
                                        <p:tgtEl>
                                          <p:spTgt spid="1372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9" grpId="0" build="p" bldLvl="5"/>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8" name="Rectangle 2"/>
          <p:cNvSpPr>
            <a:spLocks noGrp="1" noChangeArrowheads="1"/>
          </p:cNvSpPr>
          <p:nvPr>
            <p:ph type="title"/>
          </p:nvPr>
        </p:nvSpPr>
        <p:spPr/>
        <p:txBody>
          <a:bodyPr>
            <a:noAutofit/>
          </a:bodyPr>
          <a:lstStyle/>
          <a:p>
            <a:pPr algn="ctr" eaLnBrk="1" hangingPunct="1"/>
            <a:r>
              <a:rPr lang="en-US" sz="3100" dirty="0" smtClean="0"/>
              <a:t>Opportunity Cost and </a:t>
            </a:r>
            <a:br>
              <a:rPr lang="en-US" sz="3100" dirty="0" smtClean="0"/>
            </a:br>
            <a:r>
              <a:rPr lang="en-US" sz="3100" dirty="0" smtClean="0"/>
              <a:t>Comparative Advantage</a:t>
            </a:r>
          </a:p>
        </p:txBody>
      </p:sp>
      <p:sp>
        <p:nvSpPr>
          <p:cNvPr id="148483" name="Rectangle 3"/>
          <p:cNvSpPr>
            <a:spLocks noGrp="1" noChangeArrowheads="1"/>
          </p:cNvSpPr>
          <p:nvPr>
            <p:ph idx="1"/>
          </p:nvPr>
        </p:nvSpPr>
        <p:spPr>
          <a:xfrm>
            <a:off x="457200" y="1345019"/>
            <a:ext cx="8229600" cy="4979581"/>
          </a:xfrm>
        </p:spPr>
        <p:txBody>
          <a:bodyPr/>
          <a:lstStyle/>
          <a:p>
            <a:pPr eaLnBrk="1" hangingPunct="1"/>
            <a:r>
              <a:rPr lang="en-US" dirty="0" smtClean="0"/>
              <a:t>The opportunity cost of a computer is</a:t>
            </a:r>
          </a:p>
          <a:p>
            <a:pPr lvl="1" eaLnBrk="1" hangingPunct="1">
              <a:lnSpc>
                <a:spcPct val="105000"/>
              </a:lnSpc>
              <a:spcBef>
                <a:spcPts val="900"/>
              </a:spcBef>
              <a:buClr>
                <a:srgbClr val="996633"/>
              </a:buClr>
            </a:pPr>
            <a:r>
              <a:rPr lang="en-US" dirty="0" smtClean="0"/>
              <a:t>10 tons of wheat in the U.S., because producing one computer requires 100 labor hours, </a:t>
            </a:r>
            <a:br>
              <a:rPr lang="en-US" dirty="0" smtClean="0"/>
            </a:br>
            <a:r>
              <a:rPr lang="en-US" dirty="0" smtClean="0"/>
              <a:t>which instead could produce 10 tons of wheat.</a:t>
            </a:r>
          </a:p>
          <a:p>
            <a:pPr lvl="1" eaLnBrk="1" hangingPunct="1">
              <a:lnSpc>
                <a:spcPct val="105000"/>
              </a:lnSpc>
              <a:spcBef>
                <a:spcPts val="900"/>
              </a:spcBef>
              <a:buClr>
                <a:srgbClr val="996633"/>
              </a:buClr>
            </a:pPr>
            <a:r>
              <a:rPr lang="en-US" dirty="0" smtClean="0"/>
              <a:t>5 tons of wheat in Japan, because producing one computer requires 125 labor hours, </a:t>
            </a:r>
            <a:br>
              <a:rPr lang="en-US" dirty="0" smtClean="0"/>
            </a:br>
            <a:r>
              <a:rPr lang="en-US" dirty="0" smtClean="0"/>
              <a:t>which instead could produce 5 tons of wheat. </a:t>
            </a:r>
          </a:p>
          <a:p>
            <a:pPr eaLnBrk="1" hangingPunct="1">
              <a:spcBef>
                <a:spcPct val="50000"/>
              </a:spcBef>
            </a:pPr>
            <a:r>
              <a:rPr lang="en-US" dirty="0" smtClean="0"/>
              <a:t>So, Japan has a comparative advantage in computers.  </a:t>
            </a:r>
            <a:r>
              <a:rPr lang="en-US" i="1" dirty="0" smtClean="0">
                <a:solidFill>
                  <a:srgbClr val="0000FF"/>
                </a:solidFill>
              </a:rPr>
              <a:t>Lesson:  Absolute advantage is not necessary for comparative advantage!</a:t>
            </a:r>
          </a:p>
        </p:txBody>
      </p:sp>
      <p:sp>
        <p:nvSpPr>
          <p:cNvPr id="31750"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8483">
                                            <p:txEl>
                                              <p:pRg st="0" end="0"/>
                                            </p:txEl>
                                          </p:spTgt>
                                        </p:tgtEl>
                                        <p:attrNameLst>
                                          <p:attrName>style.visibility</p:attrName>
                                        </p:attrNameLst>
                                      </p:cBhvr>
                                      <p:to>
                                        <p:strVal val="visible"/>
                                      </p:to>
                                    </p:set>
                                    <p:animEffect transition="in" filter="wipe(left)">
                                      <p:cBhvr>
                                        <p:cTn id="7" dur="500"/>
                                        <p:tgtEl>
                                          <p:spTgt spid="148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8483">
                                            <p:txEl>
                                              <p:pRg st="1" end="1"/>
                                            </p:txEl>
                                          </p:spTgt>
                                        </p:tgtEl>
                                        <p:attrNameLst>
                                          <p:attrName>style.visibility</p:attrName>
                                        </p:attrNameLst>
                                      </p:cBhvr>
                                      <p:to>
                                        <p:strVal val="visible"/>
                                      </p:to>
                                    </p:set>
                                    <p:animEffect transition="in" filter="wipe(left)">
                                      <p:cBhvr>
                                        <p:cTn id="12" dur="500"/>
                                        <p:tgtEl>
                                          <p:spTgt spid="1484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8483">
                                            <p:txEl>
                                              <p:pRg st="2" end="2"/>
                                            </p:txEl>
                                          </p:spTgt>
                                        </p:tgtEl>
                                        <p:attrNameLst>
                                          <p:attrName>style.visibility</p:attrName>
                                        </p:attrNameLst>
                                      </p:cBhvr>
                                      <p:to>
                                        <p:strVal val="visible"/>
                                      </p:to>
                                    </p:set>
                                    <p:animEffect transition="in" filter="wipe(left)">
                                      <p:cBhvr>
                                        <p:cTn id="17" dur="500"/>
                                        <p:tgtEl>
                                          <p:spTgt spid="1484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8483">
                                            <p:txEl>
                                              <p:pRg st="3" end="3"/>
                                            </p:txEl>
                                          </p:spTgt>
                                        </p:tgtEl>
                                        <p:attrNameLst>
                                          <p:attrName>style.visibility</p:attrName>
                                        </p:attrNameLst>
                                      </p:cBhvr>
                                      <p:to>
                                        <p:strVal val="visible"/>
                                      </p:to>
                                    </p:set>
                                    <p:animEffect transition="in" filter="wipe(left)">
                                      <p:cBhvr>
                                        <p:cTn id="22" dur="500"/>
                                        <p:tgtEl>
                                          <p:spTgt spid="1484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3" grpId="0" build="p" bldLvl="5"/>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p:txBody>
          <a:bodyPr/>
          <a:lstStyle/>
          <a:p>
            <a:pPr eaLnBrk="1" hangingPunct="1"/>
            <a:r>
              <a:rPr lang="en-US" smtClean="0"/>
              <a:t>Comparative Advantage and Trade</a:t>
            </a:r>
          </a:p>
        </p:txBody>
      </p:sp>
      <p:sp>
        <p:nvSpPr>
          <p:cNvPr id="32773" name="Rectangle 3"/>
          <p:cNvSpPr>
            <a:spLocks noGrp="1" noChangeArrowheads="1"/>
          </p:cNvSpPr>
          <p:nvPr>
            <p:ph idx="1"/>
          </p:nvPr>
        </p:nvSpPr>
        <p:spPr/>
        <p:txBody>
          <a:bodyPr/>
          <a:lstStyle/>
          <a:p>
            <a:pPr eaLnBrk="1" hangingPunct="1"/>
            <a:r>
              <a:rPr lang="en-US" smtClean="0"/>
              <a:t>Gains from trade arise from comparative advantage (differences in opportunity costs). </a:t>
            </a:r>
          </a:p>
          <a:p>
            <a:pPr eaLnBrk="1" hangingPunct="1"/>
            <a:r>
              <a:rPr lang="en-US" smtClean="0"/>
              <a:t>When each country specializes in the good(s) </a:t>
            </a:r>
            <a:br>
              <a:rPr lang="en-US" smtClean="0"/>
            </a:br>
            <a:r>
              <a:rPr lang="en-US" smtClean="0"/>
              <a:t>in which it has a comparative advantage, </a:t>
            </a:r>
            <a:br>
              <a:rPr lang="en-US" smtClean="0"/>
            </a:br>
            <a:r>
              <a:rPr lang="en-US" smtClean="0"/>
              <a:t>total production in all countries is higher, </a:t>
            </a:r>
            <a:br>
              <a:rPr lang="en-US" smtClean="0"/>
            </a:br>
            <a:r>
              <a:rPr lang="en-US" smtClean="0"/>
              <a:t>the world’s “economic pie” is bigger, </a:t>
            </a:r>
            <a:br>
              <a:rPr lang="en-US" smtClean="0"/>
            </a:br>
            <a:r>
              <a:rPr lang="en-US" smtClean="0"/>
              <a:t>and all countries can gain from trade.  </a:t>
            </a:r>
          </a:p>
          <a:p>
            <a:pPr eaLnBrk="1" hangingPunct="1"/>
            <a:r>
              <a:rPr lang="en-US" smtClean="0"/>
              <a:t>The same applies to individual producers </a:t>
            </a:r>
            <a:br>
              <a:rPr lang="en-US" smtClean="0"/>
            </a:br>
            <a:r>
              <a:rPr lang="en-US" smtClean="0"/>
              <a:t>(like the farmer and the rancher) specializing </a:t>
            </a:r>
            <a:br>
              <a:rPr lang="en-US" smtClean="0"/>
            </a:br>
            <a:r>
              <a:rPr lang="en-US" smtClean="0"/>
              <a:t>in different goods and trading with each other.  </a:t>
            </a:r>
          </a:p>
        </p:txBody>
      </p:sp>
      <p:sp>
        <p:nvSpPr>
          <p:cNvPr id="32774"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773">
                                            <p:txEl>
                                              <p:pRg st="0" end="0"/>
                                            </p:txEl>
                                          </p:spTgt>
                                        </p:tgtEl>
                                        <p:attrNameLst>
                                          <p:attrName>style.visibility</p:attrName>
                                        </p:attrNameLst>
                                      </p:cBhvr>
                                      <p:to>
                                        <p:strVal val="visible"/>
                                      </p:to>
                                    </p:set>
                                    <p:animEffect transition="in" filter="wipe(left)">
                                      <p:cBhvr>
                                        <p:cTn id="7" dur="500"/>
                                        <p:tgtEl>
                                          <p:spTgt spid="3277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773">
                                            <p:txEl>
                                              <p:pRg st="1" end="1"/>
                                            </p:txEl>
                                          </p:spTgt>
                                        </p:tgtEl>
                                        <p:attrNameLst>
                                          <p:attrName>style.visibility</p:attrName>
                                        </p:attrNameLst>
                                      </p:cBhvr>
                                      <p:to>
                                        <p:strVal val="visible"/>
                                      </p:to>
                                    </p:set>
                                    <p:animEffect transition="in" filter="wipe(left)">
                                      <p:cBhvr>
                                        <p:cTn id="12" dur="500"/>
                                        <p:tgtEl>
                                          <p:spTgt spid="3277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2773">
                                            <p:txEl>
                                              <p:pRg st="2" end="2"/>
                                            </p:txEl>
                                          </p:spTgt>
                                        </p:tgtEl>
                                        <p:attrNameLst>
                                          <p:attrName>style.visibility</p:attrName>
                                        </p:attrNameLst>
                                      </p:cBhvr>
                                      <p:to>
                                        <p:strVal val="visible"/>
                                      </p:to>
                                    </p:set>
                                    <p:animEffect transition="in" filter="wipe(left)">
                                      <p:cBhvr>
                                        <p:cTn id="17" dur="500"/>
                                        <p:tgtEl>
                                          <p:spTgt spid="3277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build="p" bldLvl="4"/>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FFF4D5"/>
        </a:solidFill>
        <a:effectLst/>
      </p:bgPr>
    </p:bg>
    <p:spTree>
      <p:nvGrpSpPr>
        <p:cNvPr id="1" name=""/>
        <p:cNvGrpSpPr/>
        <p:nvPr/>
      </p:nvGrpSpPr>
      <p:grpSpPr>
        <a:xfrm>
          <a:off x="0" y="0"/>
          <a:ext cx="0" cy="0"/>
          <a:chOff x="0" y="0"/>
          <a:chExt cx="0" cy="0"/>
        </a:xfrm>
      </p:grpSpPr>
      <p:sp>
        <p:nvSpPr>
          <p:cNvPr id="33794" name="Rectangle 8"/>
          <p:cNvSpPr>
            <a:spLocks noChangeArrowheads="1"/>
          </p:cNvSpPr>
          <p:nvPr/>
        </p:nvSpPr>
        <p:spPr bwMode="auto">
          <a:xfrm>
            <a:off x="0" y="0"/>
            <a:ext cx="304800" cy="6858000"/>
          </a:xfrm>
          <a:prstGeom prst="rect">
            <a:avLst/>
          </a:prstGeom>
          <a:solidFill>
            <a:srgbClr val="D6B128"/>
          </a:solidFill>
          <a:ln w="9525">
            <a:noFill/>
            <a:miter lim="800000"/>
            <a:headEnd/>
            <a:tailEnd/>
          </a:ln>
        </p:spPr>
        <p:txBody>
          <a:bodyPr wrap="none" anchor="ctr"/>
          <a:lstStyle/>
          <a:p>
            <a:pPr fontAlgn="base">
              <a:spcBef>
                <a:spcPct val="0"/>
              </a:spcBef>
              <a:spcAft>
                <a:spcPct val="0"/>
              </a:spcAft>
            </a:pPr>
            <a:endParaRPr lang="en-US" smtClean="0">
              <a:solidFill>
                <a:srgbClr val="000000"/>
              </a:solidFill>
              <a:cs typeface="Arial" charset="0"/>
            </a:endParaRPr>
          </a:p>
        </p:txBody>
      </p:sp>
      <p:sp>
        <p:nvSpPr>
          <p:cNvPr id="73732" name="Rectangle 4"/>
          <p:cNvSpPr>
            <a:spLocks noGrp="1" noChangeArrowheads="1"/>
          </p:cNvSpPr>
          <p:nvPr>
            <p:ph type="title"/>
          </p:nvPr>
        </p:nvSpPr>
        <p:spPr>
          <a:xfrm>
            <a:off x="533400" y="152400"/>
            <a:ext cx="8208963" cy="954088"/>
          </a:xfrm>
        </p:spPr>
        <p:txBody>
          <a:bodyPr>
            <a:normAutofit fontScale="90000"/>
          </a:bodyPr>
          <a:lstStyle/>
          <a:p>
            <a:pPr>
              <a:defRPr/>
            </a:pPr>
            <a:r>
              <a:rPr lang="en-US" sz="2400" b="0" spc="400" dirty="0" smtClean="0">
                <a:solidFill>
                  <a:srgbClr val="996633"/>
                </a:solidFill>
                <a:effectLst>
                  <a:outerShdw blurRad="38100" dist="38100" dir="2700000" algn="tl">
                    <a:srgbClr val="C0C0C0"/>
                  </a:outerShdw>
                </a:effectLst>
                <a:latin typeface="Tahoma" pitchFamily="34" charset="0"/>
                <a:cs typeface="Arial" charset="0"/>
              </a:rPr>
              <a:t>ACTIVE LEARNING</a:t>
            </a:r>
            <a:r>
              <a:rPr lang="en-US" sz="2400" b="0" dirty="0" smtClean="0">
                <a:solidFill>
                  <a:srgbClr val="996633"/>
                </a:solidFill>
                <a:effectLst>
                  <a:outerShdw blurRad="38100" dist="38100" dir="2700000" algn="tl">
                    <a:srgbClr val="C0C0C0"/>
                  </a:outerShdw>
                </a:effectLst>
                <a:latin typeface="Tahoma" pitchFamily="34" charset="0"/>
                <a:cs typeface="Arial" charset="0"/>
              </a:rPr>
              <a:t>   </a:t>
            </a:r>
            <a:r>
              <a:rPr lang="en-US" sz="7100" baseline="-10000" dirty="0" smtClean="0">
                <a:solidFill>
                  <a:srgbClr val="C00000"/>
                </a:solidFill>
                <a:latin typeface="Century" pitchFamily="18" charset="0"/>
                <a:cs typeface="Times New Roman" pitchFamily="18" charset="0"/>
              </a:rPr>
              <a:t>4</a:t>
            </a:r>
            <a:r>
              <a:rPr lang="en-US" sz="2400" b="0" dirty="0" smtClean="0">
                <a:solidFill>
                  <a:srgbClr val="996633"/>
                </a:solidFill>
                <a:effectLst>
                  <a:outerShdw blurRad="38100" dist="38100" dir="2700000" algn="tl">
                    <a:srgbClr val="C0C0C0"/>
                  </a:outerShdw>
                </a:effectLst>
                <a:latin typeface="Tahoma" pitchFamily="34" charset="0"/>
                <a:cs typeface="Arial" charset="0"/>
              </a:rPr>
              <a:t>   </a:t>
            </a:r>
            <a:br>
              <a:rPr lang="en-US" sz="2400" b="0" dirty="0" smtClean="0">
                <a:solidFill>
                  <a:srgbClr val="996633"/>
                </a:solidFill>
                <a:effectLst>
                  <a:outerShdw blurRad="38100" dist="38100" dir="2700000" algn="tl">
                    <a:srgbClr val="C0C0C0"/>
                  </a:outerShdw>
                </a:effectLst>
                <a:latin typeface="Tahoma" pitchFamily="34" charset="0"/>
                <a:cs typeface="Arial" charset="0"/>
              </a:rPr>
            </a:br>
            <a:r>
              <a:rPr lang="en-US" sz="3600" dirty="0" smtClean="0">
                <a:solidFill>
                  <a:srgbClr val="CC9900"/>
                </a:solidFill>
                <a:effectLst>
                  <a:outerShdw blurRad="38100" dist="38100" dir="2700000" algn="tl">
                    <a:srgbClr val="C0C0C0"/>
                  </a:outerShdw>
                </a:effectLst>
                <a:cs typeface="Arial" charset="0"/>
              </a:rPr>
              <a:t>Absolute and comparative advantage</a:t>
            </a:r>
          </a:p>
        </p:txBody>
      </p:sp>
      <p:sp>
        <p:nvSpPr>
          <p:cNvPr id="36" name="Content Placeholder 2"/>
          <p:cNvSpPr>
            <a:spLocks noGrp="1"/>
          </p:cNvSpPr>
          <p:nvPr>
            <p:ph idx="1"/>
          </p:nvPr>
        </p:nvSpPr>
        <p:spPr>
          <a:xfrm>
            <a:off x="457200" y="1447800"/>
            <a:ext cx="8229600" cy="4953000"/>
          </a:xfrm>
        </p:spPr>
        <p:txBody>
          <a:bodyPr>
            <a:normAutofit lnSpcReduction="10000"/>
          </a:bodyPr>
          <a:lstStyle/>
          <a:p>
            <a:pPr marL="0" indent="0">
              <a:spcBef>
                <a:spcPct val="5000"/>
              </a:spcBef>
              <a:buNone/>
            </a:pPr>
            <a:r>
              <a:rPr lang="en-US" sz="2700" dirty="0" smtClean="0"/>
              <a:t>Argentina and Brazil each have 10,000 hours of labor per month. </a:t>
            </a:r>
          </a:p>
          <a:p>
            <a:pPr marL="0" indent="0">
              <a:spcBef>
                <a:spcPct val="20000"/>
              </a:spcBef>
              <a:buNone/>
            </a:pPr>
            <a:r>
              <a:rPr lang="en-US" sz="2700" dirty="0" smtClean="0"/>
              <a:t>In Argentina,</a:t>
            </a:r>
          </a:p>
          <a:p>
            <a:pPr lvl="1">
              <a:spcBef>
                <a:spcPct val="5000"/>
              </a:spcBef>
              <a:buClr>
                <a:srgbClr val="AE1237"/>
              </a:buClr>
            </a:pPr>
            <a:r>
              <a:rPr lang="en-US" sz="2600" dirty="0" smtClean="0"/>
              <a:t>producing one pound coffee requires 2 hours</a:t>
            </a:r>
          </a:p>
          <a:p>
            <a:pPr lvl="1">
              <a:spcBef>
                <a:spcPct val="5000"/>
              </a:spcBef>
              <a:buClr>
                <a:srgbClr val="AE1237"/>
              </a:buClr>
            </a:pPr>
            <a:r>
              <a:rPr lang="en-US" sz="2600" dirty="0" smtClean="0"/>
              <a:t>producing one bottle wine requires 4 hours</a:t>
            </a:r>
          </a:p>
          <a:p>
            <a:pPr marL="0" indent="0">
              <a:spcBef>
                <a:spcPct val="20000"/>
              </a:spcBef>
              <a:buNone/>
            </a:pPr>
            <a:r>
              <a:rPr lang="en-US" sz="2700" dirty="0" smtClean="0"/>
              <a:t>In Brazil,</a:t>
            </a:r>
          </a:p>
          <a:p>
            <a:pPr lvl="1">
              <a:spcBef>
                <a:spcPct val="5000"/>
              </a:spcBef>
              <a:buClr>
                <a:srgbClr val="AE1237"/>
              </a:buClr>
            </a:pPr>
            <a:r>
              <a:rPr lang="en-US" sz="2600" dirty="0" smtClean="0"/>
              <a:t>producing one pound coffee requires 1 hour</a:t>
            </a:r>
          </a:p>
          <a:p>
            <a:pPr lvl="1">
              <a:spcBef>
                <a:spcPct val="5000"/>
              </a:spcBef>
              <a:buClr>
                <a:srgbClr val="AE1237"/>
              </a:buClr>
            </a:pPr>
            <a:r>
              <a:rPr lang="en-US" sz="2600" dirty="0" smtClean="0"/>
              <a:t>producing one bottle wine requires 5 hours</a:t>
            </a:r>
          </a:p>
          <a:p>
            <a:pPr marL="0" indent="0">
              <a:spcBef>
                <a:spcPct val="40000"/>
              </a:spcBef>
              <a:buNone/>
            </a:pPr>
            <a:r>
              <a:rPr lang="en-US" sz="2700" dirty="0" smtClean="0"/>
              <a:t>Which country has an absolute advantage in the production of coffee?  Which country has a comparative advantage in the production of wine?</a:t>
            </a:r>
            <a:endParaRPr lang="en-US" dirty="0" smtClean="0"/>
          </a:p>
        </p:txBody>
      </p:sp>
      <p:sp>
        <p:nvSpPr>
          <p:cNvPr id="7" name="TextBox 6"/>
          <p:cNvSpPr txBox="1"/>
          <p:nvPr/>
        </p:nvSpPr>
        <p:spPr>
          <a:xfrm>
            <a:off x="304800" y="6500422"/>
            <a:ext cx="5649433" cy="338554"/>
          </a:xfrm>
          <a:prstGeom prst="rect">
            <a:avLst/>
          </a:prstGeom>
          <a:noFill/>
        </p:spPr>
        <p:txBody>
          <a:bodyPr wrap="square" rtlCol="0">
            <a:spAutoFit/>
          </a:bodyPr>
          <a:lstStyle/>
          <a:p>
            <a:r>
              <a:rPr lang="en-US" sz="800" b="0" i="1" dirty="0" smtClean="0">
                <a:solidFill>
                  <a:srgbClr val="777777"/>
                </a:solidFill>
                <a:latin typeface="Times New Roman" pitchFamily="18" charset="0"/>
                <a:cs typeface="Times New Roman" pitchFamily="18" charset="0"/>
              </a:rPr>
              <a:t>© 2012 </a:t>
            </a:r>
            <a:r>
              <a:rPr lang="en-US" sz="800" b="0" i="1" dirty="0" err="1" smtClean="0">
                <a:solidFill>
                  <a:srgbClr val="777777"/>
                </a:solidFill>
                <a:latin typeface="Times New Roman" pitchFamily="18" charset="0"/>
                <a:cs typeface="Times New Roman" pitchFamily="18" charset="0"/>
              </a:rPr>
              <a:t>Cengage</a:t>
            </a:r>
            <a:r>
              <a:rPr lang="en-US" sz="800" b="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b="0" i="1" dirty="0">
              <a:solidFill>
                <a:srgbClr val="777777"/>
              </a:solidFill>
              <a:latin typeface="Times New Roman" pitchFamily="18" charset="0"/>
              <a:ea typeface="Verdana" pitchFamily="34"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FFF4D5"/>
        </a:solidFill>
        <a:effectLst/>
      </p:bgPr>
    </p:bg>
    <p:spTree>
      <p:nvGrpSpPr>
        <p:cNvPr id="1" name=""/>
        <p:cNvGrpSpPr/>
        <p:nvPr/>
      </p:nvGrpSpPr>
      <p:grpSpPr>
        <a:xfrm>
          <a:off x="0" y="0"/>
          <a:ext cx="0" cy="0"/>
          <a:chOff x="0" y="0"/>
          <a:chExt cx="0" cy="0"/>
        </a:xfrm>
      </p:grpSpPr>
      <p:sp>
        <p:nvSpPr>
          <p:cNvPr id="33794" name="Rectangle 8"/>
          <p:cNvSpPr>
            <a:spLocks noChangeArrowheads="1"/>
          </p:cNvSpPr>
          <p:nvPr/>
        </p:nvSpPr>
        <p:spPr bwMode="auto">
          <a:xfrm>
            <a:off x="0" y="0"/>
            <a:ext cx="304800" cy="6858000"/>
          </a:xfrm>
          <a:prstGeom prst="rect">
            <a:avLst/>
          </a:prstGeom>
          <a:solidFill>
            <a:srgbClr val="D6B128"/>
          </a:solidFill>
          <a:ln w="9525">
            <a:noFill/>
            <a:miter lim="800000"/>
            <a:headEnd/>
            <a:tailEnd/>
          </a:ln>
        </p:spPr>
        <p:txBody>
          <a:bodyPr wrap="none" anchor="ctr"/>
          <a:lstStyle/>
          <a:p>
            <a:pPr fontAlgn="base">
              <a:spcBef>
                <a:spcPct val="0"/>
              </a:spcBef>
              <a:spcAft>
                <a:spcPct val="0"/>
              </a:spcAft>
            </a:pPr>
            <a:endParaRPr lang="en-US" smtClean="0">
              <a:solidFill>
                <a:srgbClr val="000000"/>
              </a:solidFill>
              <a:cs typeface="Arial" charset="0"/>
            </a:endParaRPr>
          </a:p>
        </p:txBody>
      </p:sp>
      <p:sp>
        <p:nvSpPr>
          <p:cNvPr id="73732" name="Rectangle 4"/>
          <p:cNvSpPr>
            <a:spLocks noGrp="1" noChangeArrowheads="1"/>
          </p:cNvSpPr>
          <p:nvPr>
            <p:ph type="title"/>
          </p:nvPr>
        </p:nvSpPr>
        <p:spPr>
          <a:xfrm>
            <a:off x="533400" y="152400"/>
            <a:ext cx="8208963" cy="954088"/>
          </a:xfrm>
        </p:spPr>
        <p:txBody>
          <a:bodyPr>
            <a:normAutofit fontScale="90000"/>
          </a:bodyPr>
          <a:lstStyle/>
          <a:p>
            <a:pPr algn="l" eaLnBrk="1" hangingPunct="1">
              <a:defRPr/>
            </a:pPr>
            <a:r>
              <a:rPr lang="en-US" sz="2400" b="0" spc="400" dirty="0" smtClean="0">
                <a:solidFill>
                  <a:srgbClr val="996633"/>
                </a:solidFill>
                <a:effectLst>
                  <a:outerShdw blurRad="38100" dist="38100" dir="2700000" algn="tl">
                    <a:srgbClr val="C0C0C0"/>
                  </a:outerShdw>
                </a:effectLst>
                <a:latin typeface="Tahoma" pitchFamily="34" charset="0"/>
                <a:cs typeface="Arial" charset="0"/>
              </a:rPr>
              <a:t>ACTIVE LEARNING</a:t>
            </a:r>
            <a:r>
              <a:rPr lang="en-US" sz="2400" b="0" dirty="0" smtClean="0">
                <a:solidFill>
                  <a:srgbClr val="996633"/>
                </a:solidFill>
                <a:effectLst>
                  <a:outerShdw blurRad="38100" dist="38100" dir="2700000" algn="tl">
                    <a:srgbClr val="C0C0C0"/>
                  </a:outerShdw>
                </a:effectLst>
                <a:latin typeface="Tahoma" pitchFamily="34" charset="0"/>
                <a:cs typeface="Arial" charset="0"/>
              </a:rPr>
              <a:t>   </a:t>
            </a:r>
            <a:r>
              <a:rPr lang="en-US" sz="7100" baseline="-10000" dirty="0" smtClean="0">
                <a:solidFill>
                  <a:srgbClr val="C00000"/>
                </a:solidFill>
                <a:latin typeface="Century" pitchFamily="18" charset="0"/>
                <a:cs typeface="Times New Roman" pitchFamily="18" charset="0"/>
              </a:rPr>
              <a:t>4</a:t>
            </a:r>
            <a:r>
              <a:rPr lang="en-US" sz="2400" b="0" dirty="0" smtClean="0">
                <a:solidFill>
                  <a:srgbClr val="996633"/>
                </a:solidFill>
                <a:effectLst>
                  <a:outerShdw blurRad="38100" dist="38100" dir="2700000" algn="tl">
                    <a:srgbClr val="C0C0C0"/>
                  </a:outerShdw>
                </a:effectLst>
                <a:latin typeface="Tahoma" pitchFamily="34" charset="0"/>
                <a:cs typeface="Arial" charset="0"/>
              </a:rPr>
              <a:t>   </a:t>
            </a:r>
            <a:br>
              <a:rPr lang="en-US" sz="2400" b="0" dirty="0" smtClean="0">
                <a:solidFill>
                  <a:srgbClr val="996633"/>
                </a:solidFill>
                <a:effectLst>
                  <a:outerShdw blurRad="38100" dist="38100" dir="2700000" algn="tl">
                    <a:srgbClr val="C0C0C0"/>
                  </a:outerShdw>
                </a:effectLst>
                <a:latin typeface="Tahoma" pitchFamily="34" charset="0"/>
                <a:cs typeface="Arial" charset="0"/>
              </a:rPr>
            </a:br>
            <a:r>
              <a:rPr lang="en-US" sz="3600" dirty="0" smtClean="0">
                <a:solidFill>
                  <a:srgbClr val="CC9900"/>
                </a:solidFill>
                <a:effectLst>
                  <a:outerShdw blurRad="38100" dist="38100" dir="2700000" algn="tl">
                    <a:srgbClr val="C0C0C0"/>
                  </a:outerShdw>
                </a:effectLst>
                <a:cs typeface="Arial" charset="0"/>
              </a:rPr>
              <a:t>Answers</a:t>
            </a:r>
          </a:p>
        </p:txBody>
      </p:sp>
      <p:sp>
        <p:nvSpPr>
          <p:cNvPr id="36" name="Content Placeholder 2"/>
          <p:cNvSpPr>
            <a:spLocks noGrp="1"/>
          </p:cNvSpPr>
          <p:nvPr>
            <p:ph idx="1"/>
          </p:nvPr>
        </p:nvSpPr>
        <p:spPr>
          <a:xfrm>
            <a:off x="457200" y="1371600"/>
            <a:ext cx="8229600" cy="5105400"/>
          </a:xfrm>
        </p:spPr>
        <p:txBody>
          <a:bodyPr>
            <a:normAutofit/>
          </a:bodyPr>
          <a:lstStyle/>
          <a:p>
            <a:pPr>
              <a:spcBef>
                <a:spcPct val="25000"/>
              </a:spcBef>
              <a:buNone/>
            </a:pPr>
            <a:r>
              <a:rPr lang="en-US" sz="2700" dirty="0" smtClean="0"/>
              <a:t>Brazil has an absolute advantage in coffee:</a:t>
            </a:r>
          </a:p>
          <a:p>
            <a:pPr lvl="1">
              <a:spcBef>
                <a:spcPct val="25000"/>
              </a:spcBef>
              <a:buClr>
                <a:srgbClr val="AE1237"/>
              </a:buClr>
            </a:pPr>
            <a:r>
              <a:rPr lang="en-US" dirty="0" smtClean="0"/>
              <a:t>Producing a pound of coffee requires only one </a:t>
            </a:r>
            <a:br>
              <a:rPr lang="en-US" dirty="0" smtClean="0"/>
            </a:br>
            <a:r>
              <a:rPr lang="en-US" dirty="0" smtClean="0"/>
              <a:t>labor-hour in Brazil, but two in Argentina. </a:t>
            </a:r>
          </a:p>
          <a:p>
            <a:pPr>
              <a:spcBef>
                <a:spcPts val="1800"/>
              </a:spcBef>
              <a:buNone/>
            </a:pPr>
            <a:r>
              <a:rPr lang="en-US" sz="2700" dirty="0" smtClean="0"/>
              <a:t>Argentina has a comparative advantage in wine:</a:t>
            </a:r>
          </a:p>
          <a:p>
            <a:pPr lvl="1">
              <a:spcBef>
                <a:spcPct val="25000"/>
              </a:spcBef>
              <a:buClr>
                <a:srgbClr val="AE1237"/>
              </a:buClr>
            </a:pPr>
            <a:r>
              <a:rPr lang="en-US" dirty="0" smtClean="0"/>
              <a:t>Argentina’s opp. cost of wine is two pounds of coffee, because the four labor-hours required </a:t>
            </a:r>
            <a:br>
              <a:rPr lang="en-US" dirty="0" smtClean="0"/>
            </a:br>
            <a:r>
              <a:rPr lang="en-US" dirty="0" smtClean="0"/>
              <a:t>to produce a bottle of wine could instead produce two pounds of coffee. </a:t>
            </a:r>
          </a:p>
          <a:p>
            <a:pPr lvl="1">
              <a:spcBef>
                <a:spcPct val="25000"/>
              </a:spcBef>
              <a:buClr>
                <a:srgbClr val="AE1237"/>
              </a:buClr>
            </a:pPr>
            <a:r>
              <a:rPr lang="en-US" dirty="0" smtClean="0"/>
              <a:t>Brazil’s opp. cost of wine is five pounds of coffee.</a:t>
            </a:r>
          </a:p>
        </p:txBody>
      </p:sp>
      <p:sp>
        <p:nvSpPr>
          <p:cNvPr id="7" name="TextBox 6"/>
          <p:cNvSpPr txBox="1"/>
          <p:nvPr/>
        </p:nvSpPr>
        <p:spPr>
          <a:xfrm>
            <a:off x="304800" y="6500422"/>
            <a:ext cx="5649433" cy="338554"/>
          </a:xfrm>
          <a:prstGeom prst="rect">
            <a:avLst/>
          </a:prstGeom>
          <a:noFill/>
        </p:spPr>
        <p:txBody>
          <a:bodyPr wrap="square" rtlCol="0">
            <a:spAutoFit/>
          </a:bodyPr>
          <a:lstStyle/>
          <a:p>
            <a:r>
              <a:rPr lang="en-US" sz="800" b="0" i="1" dirty="0" smtClean="0">
                <a:solidFill>
                  <a:srgbClr val="777777"/>
                </a:solidFill>
                <a:latin typeface="Times New Roman" pitchFamily="18" charset="0"/>
                <a:cs typeface="Times New Roman" pitchFamily="18" charset="0"/>
              </a:rPr>
              <a:t>© 2012 </a:t>
            </a:r>
            <a:r>
              <a:rPr lang="en-US" sz="800" b="0" i="1" dirty="0" err="1" smtClean="0">
                <a:solidFill>
                  <a:srgbClr val="777777"/>
                </a:solidFill>
                <a:latin typeface="Times New Roman" pitchFamily="18" charset="0"/>
                <a:cs typeface="Times New Roman" pitchFamily="18" charset="0"/>
              </a:rPr>
              <a:t>Cengage</a:t>
            </a:r>
            <a:r>
              <a:rPr lang="en-US" sz="800" b="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b="0" i="1" dirty="0">
              <a:solidFill>
                <a:srgbClr val="777777"/>
              </a:solidFill>
              <a:latin typeface="Times New Roman" pitchFamily="18" charset="0"/>
              <a:ea typeface="Verdana" pitchFamily="34"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4" name="Rectangle 2"/>
          <p:cNvSpPr>
            <a:spLocks noGrp="1" noChangeArrowheads="1"/>
          </p:cNvSpPr>
          <p:nvPr>
            <p:ph type="title"/>
          </p:nvPr>
        </p:nvSpPr>
        <p:spPr/>
        <p:txBody>
          <a:bodyPr/>
          <a:lstStyle/>
          <a:p>
            <a:r>
              <a:rPr lang="en-US" dirty="0" smtClean="0"/>
              <a:t>Unanswered Questions…</a:t>
            </a:r>
          </a:p>
        </p:txBody>
      </p:sp>
      <p:sp>
        <p:nvSpPr>
          <p:cNvPr id="35845" name="Rectangle 3"/>
          <p:cNvSpPr>
            <a:spLocks noGrp="1" noChangeArrowheads="1"/>
          </p:cNvSpPr>
          <p:nvPr>
            <p:ph idx="1"/>
          </p:nvPr>
        </p:nvSpPr>
        <p:spPr>
          <a:xfrm>
            <a:off x="381000" y="1143000"/>
            <a:ext cx="8458200" cy="5181600"/>
          </a:xfrm>
        </p:spPr>
        <p:txBody>
          <a:bodyPr>
            <a:noAutofit/>
          </a:bodyPr>
          <a:lstStyle/>
          <a:p>
            <a:pPr>
              <a:spcBef>
                <a:spcPts val="1000"/>
              </a:spcBef>
            </a:pPr>
            <a:r>
              <a:rPr lang="en-US" sz="2700" dirty="0" smtClean="0"/>
              <a:t>We made a lot of assumptions about the quantities of each good that each country produces, trades, and consumes, and the price at which the countries trade wheat for computers.  </a:t>
            </a:r>
          </a:p>
          <a:p>
            <a:pPr>
              <a:spcBef>
                <a:spcPts val="1000"/>
              </a:spcBef>
            </a:pPr>
            <a:r>
              <a:rPr lang="en-US" sz="2700" dirty="0" smtClean="0"/>
              <a:t>In the real world, these quantities and prices would be determined by the preferences of consumers and the technology and resources in both countries.  </a:t>
            </a:r>
          </a:p>
          <a:p>
            <a:pPr>
              <a:spcBef>
                <a:spcPts val="1000"/>
              </a:spcBef>
            </a:pPr>
            <a:r>
              <a:rPr lang="en-US" sz="2700" dirty="0" smtClean="0"/>
              <a:t>We will begin to study this in the next chapter.</a:t>
            </a:r>
          </a:p>
          <a:p>
            <a:pPr>
              <a:spcBef>
                <a:spcPts val="1000"/>
              </a:spcBef>
            </a:pPr>
            <a:r>
              <a:rPr lang="en-US" sz="2700" dirty="0" smtClean="0"/>
              <a:t>For now, though, our goal was merely to see how </a:t>
            </a:r>
            <a:r>
              <a:rPr lang="en-US" b="1" i="1" dirty="0" smtClean="0">
                <a:solidFill>
                  <a:srgbClr val="996633"/>
                </a:solidFill>
              </a:rPr>
              <a:t>trade can make everyone better off</a:t>
            </a:r>
            <a:r>
              <a:rPr lang="en-US" sz="2700" dirty="0" smtClean="0"/>
              <a:t>. </a:t>
            </a:r>
          </a:p>
        </p:txBody>
      </p:sp>
      <p:sp>
        <p:nvSpPr>
          <p:cNvPr id="35846"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845">
                                            <p:txEl>
                                              <p:pRg st="0" end="0"/>
                                            </p:txEl>
                                          </p:spTgt>
                                        </p:tgtEl>
                                        <p:attrNameLst>
                                          <p:attrName>style.visibility</p:attrName>
                                        </p:attrNameLst>
                                      </p:cBhvr>
                                      <p:to>
                                        <p:strVal val="visible"/>
                                      </p:to>
                                    </p:set>
                                    <p:animEffect transition="in" filter="wipe(left)">
                                      <p:cBhvr>
                                        <p:cTn id="7" dur="500"/>
                                        <p:tgtEl>
                                          <p:spTgt spid="3584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5845">
                                            <p:txEl>
                                              <p:pRg st="1" end="1"/>
                                            </p:txEl>
                                          </p:spTgt>
                                        </p:tgtEl>
                                        <p:attrNameLst>
                                          <p:attrName>style.visibility</p:attrName>
                                        </p:attrNameLst>
                                      </p:cBhvr>
                                      <p:to>
                                        <p:strVal val="visible"/>
                                      </p:to>
                                    </p:set>
                                    <p:animEffect transition="in" filter="wipe(left)">
                                      <p:cBhvr>
                                        <p:cTn id="12" dur="500"/>
                                        <p:tgtEl>
                                          <p:spTgt spid="3584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5845">
                                            <p:txEl>
                                              <p:pRg st="2" end="2"/>
                                            </p:txEl>
                                          </p:spTgt>
                                        </p:tgtEl>
                                        <p:attrNameLst>
                                          <p:attrName>style.visibility</p:attrName>
                                        </p:attrNameLst>
                                      </p:cBhvr>
                                      <p:to>
                                        <p:strVal val="visible"/>
                                      </p:to>
                                    </p:set>
                                    <p:animEffect transition="in" filter="wipe(left)">
                                      <p:cBhvr>
                                        <p:cTn id="17" dur="500"/>
                                        <p:tgtEl>
                                          <p:spTgt spid="3584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5845">
                                            <p:txEl>
                                              <p:pRg st="3" end="3"/>
                                            </p:txEl>
                                          </p:spTgt>
                                        </p:tgtEl>
                                        <p:attrNameLst>
                                          <p:attrName>style.visibility</p:attrName>
                                        </p:attrNameLst>
                                      </p:cBhvr>
                                      <p:to>
                                        <p:strVal val="visible"/>
                                      </p:to>
                                    </p:set>
                                    <p:animEffect transition="in" filter="wipe(left)">
                                      <p:cBhvr>
                                        <p:cTn id="22" dur="500"/>
                                        <p:tgtEl>
                                          <p:spTgt spid="3584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5" grpId="0" build="p" bldLvl="4"/>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457200" y="195263"/>
            <a:ext cx="8229600" cy="649287"/>
          </a:xfrm>
        </p:spPr>
        <p:txBody>
          <a:bodyPr/>
          <a:lstStyle/>
          <a:p>
            <a:pPr eaLnBrk="1" hangingPunct="1"/>
            <a:r>
              <a:rPr lang="en-US" smtClean="0"/>
              <a:t>Interdependence</a:t>
            </a:r>
          </a:p>
        </p:txBody>
      </p:sp>
      <p:sp>
        <p:nvSpPr>
          <p:cNvPr id="63491" name="Rectangle 3"/>
          <p:cNvSpPr>
            <a:spLocks noGrp="1" noChangeArrowheads="1"/>
          </p:cNvSpPr>
          <p:nvPr>
            <p:ph type="body" idx="4294967295"/>
          </p:nvPr>
        </p:nvSpPr>
        <p:spPr>
          <a:xfrm>
            <a:off x="357188" y="1095375"/>
            <a:ext cx="3065462" cy="5095875"/>
          </a:xfrm>
        </p:spPr>
        <p:txBody>
          <a:bodyPr/>
          <a:lstStyle/>
          <a:p>
            <a:pPr marL="0" indent="0" algn="ctr" eaLnBrk="1" hangingPunct="1">
              <a:buFont typeface="Wingdings" pitchFamily="2" charset="2"/>
              <a:buNone/>
            </a:pPr>
            <a:r>
              <a:rPr lang="en-US" sz="2700" i="1" smtClean="0"/>
              <a:t>Every day </a:t>
            </a:r>
            <a:br>
              <a:rPr lang="en-US" sz="2700" i="1" smtClean="0"/>
            </a:br>
            <a:r>
              <a:rPr lang="en-US" sz="2700" i="1" smtClean="0"/>
              <a:t>you rely on </a:t>
            </a:r>
            <a:br>
              <a:rPr lang="en-US" sz="2700" i="1" smtClean="0"/>
            </a:br>
            <a:r>
              <a:rPr lang="en-US" sz="2700" i="1" smtClean="0"/>
              <a:t>many people </a:t>
            </a:r>
            <a:br>
              <a:rPr lang="en-US" sz="2700" i="1" smtClean="0"/>
            </a:br>
            <a:r>
              <a:rPr lang="en-US" sz="2700" i="1" smtClean="0"/>
              <a:t>from around </a:t>
            </a:r>
            <a:br>
              <a:rPr lang="en-US" sz="2700" i="1" smtClean="0"/>
            </a:br>
            <a:r>
              <a:rPr lang="en-US" sz="2700" i="1" smtClean="0"/>
              <a:t>the world, </a:t>
            </a:r>
            <a:br>
              <a:rPr lang="en-US" sz="2700" i="1" smtClean="0"/>
            </a:br>
            <a:r>
              <a:rPr lang="en-US" sz="2700" i="1" smtClean="0"/>
              <a:t>most of whom </a:t>
            </a:r>
            <a:br>
              <a:rPr lang="en-US" sz="2700" i="1" smtClean="0"/>
            </a:br>
            <a:r>
              <a:rPr lang="en-US" sz="2700" i="1" smtClean="0"/>
              <a:t>you’ve never met, </a:t>
            </a:r>
            <a:br>
              <a:rPr lang="en-US" sz="2700" i="1" smtClean="0"/>
            </a:br>
            <a:r>
              <a:rPr lang="en-US" sz="2700" i="1" smtClean="0"/>
              <a:t>to provide you </a:t>
            </a:r>
            <a:br>
              <a:rPr lang="en-US" sz="2700" i="1" smtClean="0"/>
            </a:br>
            <a:r>
              <a:rPr lang="en-US" sz="2700" i="1" smtClean="0"/>
              <a:t>with the goods </a:t>
            </a:r>
            <a:br>
              <a:rPr lang="en-US" sz="2700" i="1" smtClean="0"/>
            </a:br>
            <a:r>
              <a:rPr lang="en-US" sz="2700" i="1" smtClean="0"/>
              <a:t>and services </a:t>
            </a:r>
            <a:br>
              <a:rPr lang="en-US" sz="2700" i="1" smtClean="0"/>
            </a:br>
            <a:r>
              <a:rPr lang="en-US" sz="2700" i="1" smtClean="0"/>
              <a:t>you enjoy.</a:t>
            </a:r>
          </a:p>
        </p:txBody>
      </p:sp>
      <p:pic>
        <p:nvPicPr>
          <p:cNvPr id="9220" name="Picture 4" descr="stk69820cor(large)"/>
          <p:cNvPicPr>
            <a:picLocks noChangeAspect="1" noChangeArrowheads="1"/>
          </p:cNvPicPr>
          <p:nvPr/>
        </p:nvPicPr>
        <p:blipFill>
          <a:blip r:embed="rId3" cstate="print"/>
          <a:srcRect l="20920" r="25569" b="4649"/>
          <a:stretch>
            <a:fillRect/>
          </a:stretch>
        </p:blipFill>
        <p:spPr bwMode="auto">
          <a:xfrm>
            <a:off x="5410200" y="868363"/>
            <a:ext cx="3363913" cy="5989637"/>
          </a:xfrm>
          <a:prstGeom prst="rect">
            <a:avLst/>
          </a:prstGeom>
          <a:noFill/>
          <a:ln w="9525">
            <a:solidFill>
              <a:srgbClr val="000000"/>
            </a:solidFill>
            <a:miter lim="800000"/>
            <a:headEnd/>
            <a:tailEnd/>
          </a:ln>
        </p:spPr>
      </p:pic>
      <p:sp>
        <p:nvSpPr>
          <p:cNvPr id="63493" name="Oval 5"/>
          <p:cNvSpPr>
            <a:spLocks noChangeArrowheads="1"/>
          </p:cNvSpPr>
          <p:nvPr/>
        </p:nvSpPr>
        <p:spPr bwMode="auto">
          <a:xfrm>
            <a:off x="6665913" y="928688"/>
            <a:ext cx="1193800" cy="811212"/>
          </a:xfrm>
          <a:prstGeom prst="ellipse">
            <a:avLst/>
          </a:prstGeom>
          <a:noFill/>
          <a:ln w="38100">
            <a:solidFill>
              <a:srgbClr val="FF9900"/>
            </a:solidFill>
            <a:round/>
            <a:headEnd/>
            <a:tailEnd/>
          </a:ln>
        </p:spPr>
        <p:txBody>
          <a:bodyPr wrap="none" anchor="ctr"/>
          <a:lstStyle/>
          <a:p>
            <a:endParaRPr lang="en-US">
              <a:cs typeface="Arial" charset="0"/>
            </a:endParaRPr>
          </a:p>
        </p:txBody>
      </p:sp>
      <p:sp>
        <p:nvSpPr>
          <p:cNvPr id="9222"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grpSp>
        <p:nvGrpSpPr>
          <p:cNvPr id="2" name="Group 7"/>
          <p:cNvGrpSpPr>
            <a:grpSpLocks/>
          </p:cNvGrpSpPr>
          <p:nvPr/>
        </p:nvGrpSpPr>
        <p:grpSpPr bwMode="auto">
          <a:xfrm>
            <a:off x="3963988" y="4895850"/>
            <a:ext cx="3586162" cy="831850"/>
            <a:chOff x="2497" y="3084"/>
            <a:chExt cx="2259" cy="524"/>
          </a:xfrm>
        </p:grpSpPr>
        <p:sp>
          <p:nvSpPr>
            <p:cNvPr id="9233" name="Line 8"/>
            <p:cNvSpPr>
              <a:spLocks noChangeShapeType="1"/>
            </p:cNvSpPr>
            <p:nvPr/>
          </p:nvSpPr>
          <p:spPr bwMode="auto">
            <a:xfrm>
              <a:off x="3502" y="3335"/>
              <a:ext cx="1254" cy="223"/>
            </a:xfrm>
            <a:prstGeom prst="line">
              <a:avLst/>
            </a:prstGeom>
            <a:noFill/>
            <a:ln w="57150">
              <a:solidFill>
                <a:srgbClr val="FF9900"/>
              </a:solidFill>
              <a:round/>
              <a:headEnd/>
              <a:tailEnd type="triangle" w="lg" len="med"/>
            </a:ln>
          </p:spPr>
          <p:txBody>
            <a:bodyPr/>
            <a:lstStyle/>
            <a:p>
              <a:endParaRPr lang="en-US"/>
            </a:p>
          </p:txBody>
        </p:sp>
        <p:sp>
          <p:nvSpPr>
            <p:cNvPr id="9234" name="Text Box 9"/>
            <p:cNvSpPr txBox="1">
              <a:spLocks noChangeArrowheads="1"/>
            </p:cNvSpPr>
            <p:nvPr/>
          </p:nvSpPr>
          <p:spPr bwMode="auto">
            <a:xfrm>
              <a:off x="2497" y="3084"/>
              <a:ext cx="1143" cy="524"/>
            </a:xfrm>
            <a:prstGeom prst="rect">
              <a:avLst/>
            </a:prstGeom>
            <a:solidFill>
              <a:srgbClr val="FFFFCC"/>
            </a:solidFill>
            <a:ln w="9525">
              <a:solidFill>
                <a:srgbClr val="FF9900"/>
              </a:solidFill>
              <a:miter lim="800000"/>
              <a:headEnd/>
              <a:tailEnd/>
            </a:ln>
          </p:spPr>
          <p:txBody>
            <a:bodyPr>
              <a:spAutoFit/>
            </a:bodyPr>
            <a:lstStyle/>
            <a:p>
              <a:pPr algn="ctr">
                <a:spcBef>
                  <a:spcPct val="50000"/>
                </a:spcBef>
              </a:pPr>
              <a:r>
                <a:rPr lang="en-US" sz="2400">
                  <a:cs typeface="Arial" charset="0"/>
                </a:rPr>
                <a:t>coffee from Kenya</a:t>
              </a:r>
            </a:p>
          </p:txBody>
        </p:sp>
      </p:grpSp>
      <p:grpSp>
        <p:nvGrpSpPr>
          <p:cNvPr id="3" name="Group 10"/>
          <p:cNvGrpSpPr>
            <a:grpSpLocks/>
          </p:cNvGrpSpPr>
          <p:nvPr/>
        </p:nvGrpSpPr>
        <p:grpSpPr bwMode="auto">
          <a:xfrm>
            <a:off x="3540125" y="3586163"/>
            <a:ext cx="2508250" cy="831850"/>
            <a:chOff x="2230" y="2259"/>
            <a:chExt cx="1580" cy="524"/>
          </a:xfrm>
        </p:grpSpPr>
        <p:sp>
          <p:nvSpPr>
            <p:cNvPr id="9231" name="Line 11"/>
            <p:cNvSpPr>
              <a:spLocks noChangeShapeType="1"/>
            </p:cNvSpPr>
            <p:nvPr/>
          </p:nvSpPr>
          <p:spPr bwMode="auto">
            <a:xfrm flipV="1">
              <a:off x="3075" y="2466"/>
              <a:ext cx="735" cy="1"/>
            </a:xfrm>
            <a:prstGeom prst="line">
              <a:avLst/>
            </a:prstGeom>
            <a:noFill/>
            <a:ln w="57150">
              <a:solidFill>
                <a:srgbClr val="FF9900"/>
              </a:solidFill>
              <a:round/>
              <a:headEnd/>
              <a:tailEnd type="triangle" w="lg" len="med"/>
            </a:ln>
          </p:spPr>
          <p:txBody>
            <a:bodyPr/>
            <a:lstStyle/>
            <a:p>
              <a:endParaRPr lang="en-US"/>
            </a:p>
          </p:txBody>
        </p:sp>
        <p:sp>
          <p:nvSpPr>
            <p:cNvPr id="9232" name="Text Box 12"/>
            <p:cNvSpPr txBox="1">
              <a:spLocks noChangeArrowheads="1"/>
            </p:cNvSpPr>
            <p:nvPr/>
          </p:nvSpPr>
          <p:spPr bwMode="auto">
            <a:xfrm>
              <a:off x="2230" y="2259"/>
              <a:ext cx="1254" cy="524"/>
            </a:xfrm>
            <a:prstGeom prst="rect">
              <a:avLst/>
            </a:prstGeom>
            <a:solidFill>
              <a:srgbClr val="FFFFCC"/>
            </a:solidFill>
            <a:ln w="9525">
              <a:solidFill>
                <a:srgbClr val="FF9900"/>
              </a:solidFill>
              <a:miter lim="800000"/>
              <a:headEnd/>
              <a:tailEnd/>
            </a:ln>
          </p:spPr>
          <p:txBody>
            <a:bodyPr>
              <a:spAutoFit/>
            </a:bodyPr>
            <a:lstStyle/>
            <a:p>
              <a:pPr algn="ctr">
                <a:spcBef>
                  <a:spcPct val="50000"/>
                </a:spcBef>
              </a:pPr>
              <a:r>
                <a:rPr lang="en-US" sz="2400">
                  <a:cs typeface="Arial" charset="0"/>
                </a:rPr>
                <a:t>dress shirt from China</a:t>
              </a:r>
            </a:p>
          </p:txBody>
        </p:sp>
      </p:grpSp>
      <p:grpSp>
        <p:nvGrpSpPr>
          <p:cNvPr id="4" name="Group 13"/>
          <p:cNvGrpSpPr>
            <a:grpSpLocks/>
          </p:cNvGrpSpPr>
          <p:nvPr/>
        </p:nvGrpSpPr>
        <p:grpSpPr bwMode="auto">
          <a:xfrm>
            <a:off x="3541713" y="2305050"/>
            <a:ext cx="3128962" cy="881063"/>
            <a:chOff x="2231" y="1452"/>
            <a:chExt cx="1971" cy="555"/>
          </a:xfrm>
        </p:grpSpPr>
        <p:sp>
          <p:nvSpPr>
            <p:cNvPr id="9229" name="Line 14"/>
            <p:cNvSpPr>
              <a:spLocks noChangeShapeType="1"/>
            </p:cNvSpPr>
            <p:nvPr/>
          </p:nvSpPr>
          <p:spPr bwMode="auto">
            <a:xfrm flipV="1">
              <a:off x="3206" y="1452"/>
              <a:ext cx="996" cy="371"/>
            </a:xfrm>
            <a:prstGeom prst="line">
              <a:avLst/>
            </a:prstGeom>
            <a:noFill/>
            <a:ln w="57150">
              <a:solidFill>
                <a:srgbClr val="FF9900"/>
              </a:solidFill>
              <a:round/>
              <a:headEnd/>
              <a:tailEnd type="triangle" w="lg" len="med"/>
            </a:ln>
          </p:spPr>
          <p:txBody>
            <a:bodyPr/>
            <a:lstStyle/>
            <a:p>
              <a:endParaRPr lang="en-US"/>
            </a:p>
          </p:txBody>
        </p:sp>
        <p:sp>
          <p:nvSpPr>
            <p:cNvPr id="9230" name="Text Box 15"/>
            <p:cNvSpPr txBox="1">
              <a:spLocks noChangeArrowheads="1"/>
            </p:cNvSpPr>
            <p:nvPr/>
          </p:nvSpPr>
          <p:spPr bwMode="auto">
            <a:xfrm>
              <a:off x="2231" y="1483"/>
              <a:ext cx="1254" cy="524"/>
            </a:xfrm>
            <a:prstGeom prst="rect">
              <a:avLst/>
            </a:prstGeom>
            <a:solidFill>
              <a:srgbClr val="FFFFCC"/>
            </a:solidFill>
            <a:ln w="9525">
              <a:solidFill>
                <a:srgbClr val="FF9900"/>
              </a:solidFill>
              <a:miter lim="800000"/>
              <a:headEnd/>
              <a:tailEnd/>
            </a:ln>
          </p:spPr>
          <p:txBody>
            <a:bodyPr>
              <a:spAutoFit/>
            </a:bodyPr>
            <a:lstStyle/>
            <a:p>
              <a:pPr algn="ctr">
                <a:spcBef>
                  <a:spcPct val="50000"/>
                </a:spcBef>
              </a:pPr>
              <a:r>
                <a:rPr lang="en-US" sz="2400">
                  <a:cs typeface="Arial" charset="0"/>
                </a:rPr>
                <a:t>cell phone from Taiwan</a:t>
              </a:r>
            </a:p>
          </p:txBody>
        </p:sp>
      </p:grpSp>
      <p:grpSp>
        <p:nvGrpSpPr>
          <p:cNvPr id="5" name="Group 16"/>
          <p:cNvGrpSpPr>
            <a:grpSpLocks/>
          </p:cNvGrpSpPr>
          <p:nvPr/>
        </p:nvGrpSpPr>
        <p:grpSpPr bwMode="auto">
          <a:xfrm>
            <a:off x="3333750" y="1201738"/>
            <a:ext cx="3321050" cy="831850"/>
            <a:chOff x="2100" y="757"/>
            <a:chExt cx="2092" cy="524"/>
          </a:xfrm>
        </p:grpSpPr>
        <p:sp>
          <p:nvSpPr>
            <p:cNvPr id="9227" name="Line 17"/>
            <p:cNvSpPr>
              <a:spLocks noChangeShapeType="1"/>
            </p:cNvSpPr>
            <p:nvPr/>
          </p:nvSpPr>
          <p:spPr bwMode="auto">
            <a:xfrm flipV="1">
              <a:off x="3290" y="848"/>
              <a:ext cx="902" cy="186"/>
            </a:xfrm>
            <a:prstGeom prst="line">
              <a:avLst/>
            </a:prstGeom>
            <a:noFill/>
            <a:ln w="57150">
              <a:solidFill>
                <a:srgbClr val="FF9900"/>
              </a:solidFill>
              <a:round/>
              <a:headEnd/>
              <a:tailEnd type="triangle" w="lg" len="med"/>
            </a:ln>
          </p:spPr>
          <p:txBody>
            <a:bodyPr/>
            <a:lstStyle/>
            <a:p>
              <a:endParaRPr lang="en-US"/>
            </a:p>
          </p:txBody>
        </p:sp>
        <p:sp>
          <p:nvSpPr>
            <p:cNvPr id="9228" name="Text Box 18"/>
            <p:cNvSpPr txBox="1">
              <a:spLocks noChangeArrowheads="1"/>
            </p:cNvSpPr>
            <p:nvPr/>
          </p:nvSpPr>
          <p:spPr bwMode="auto">
            <a:xfrm>
              <a:off x="2100" y="757"/>
              <a:ext cx="1514" cy="524"/>
            </a:xfrm>
            <a:prstGeom prst="rect">
              <a:avLst/>
            </a:prstGeom>
            <a:solidFill>
              <a:srgbClr val="FFFFCC"/>
            </a:solidFill>
            <a:ln w="9525">
              <a:solidFill>
                <a:srgbClr val="FF9900"/>
              </a:solidFill>
              <a:miter lim="800000"/>
              <a:headEnd/>
              <a:tailEnd/>
            </a:ln>
          </p:spPr>
          <p:txBody>
            <a:bodyPr>
              <a:spAutoFit/>
            </a:bodyPr>
            <a:lstStyle/>
            <a:p>
              <a:pPr algn="ctr">
                <a:spcBef>
                  <a:spcPct val="50000"/>
                </a:spcBef>
              </a:pPr>
              <a:r>
                <a:rPr lang="en-US" sz="2400">
                  <a:cs typeface="Arial" charset="0"/>
                </a:rPr>
                <a:t>hair gel from Cleveland, OH</a:t>
              </a: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Effect transition="in" filter="dissolve">
                                      <p:cBhvr>
                                        <p:cTn id="7" dur="500"/>
                                        <p:tgtEl>
                                          <p:spTgt spid="634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par>
                          <p:cTn id="28" fill="hold">
                            <p:stCondLst>
                              <p:cond delay="500"/>
                            </p:stCondLst>
                            <p:childTnLst>
                              <p:par>
                                <p:cTn id="29" presetID="23" presetClass="entr" presetSubtype="288" fill="hold" grpId="0" nodeType="afterEffect">
                                  <p:stCondLst>
                                    <p:cond delay="0"/>
                                  </p:stCondLst>
                                  <p:childTnLst>
                                    <p:set>
                                      <p:cBhvr>
                                        <p:cTn id="30" dur="1" fill="hold">
                                          <p:stCondLst>
                                            <p:cond delay="0"/>
                                          </p:stCondLst>
                                        </p:cTn>
                                        <p:tgtEl>
                                          <p:spTgt spid="63493"/>
                                        </p:tgtEl>
                                        <p:attrNameLst>
                                          <p:attrName>style.visibility</p:attrName>
                                        </p:attrNameLst>
                                      </p:cBhvr>
                                      <p:to>
                                        <p:strVal val="visible"/>
                                      </p:to>
                                    </p:set>
                                    <p:anim calcmode="lin" valueType="num">
                                      <p:cBhvr>
                                        <p:cTn id="31" dur="500" fill="hold"/>
                                        <p:tgtEl>
                                          <p:spTgt spid="63493"/>
                                        </p:tgtEl>
                                        <p:attrNameLst>
                                          <p:attrName>ppt_w</p:attrName>
                                        </p:attrNameLst>
                                      </p:cBhvr>
                                      <p:tavLst>
                                        <p:tav tm="0">
                                          <p:val>
                                            <p:strVal val="4/3*#ppt_w"/>
                                          </p:val>
                                        </p:tav>
                                        <p:tav tm="100000">
                                          <p:val>
                                            <p:strVal val="#ppt_w"/>
                                          </p:val>
                                        </p:tav>
                                      </p:tavLst>
                                    </p:anim>
                                    <p:anim calcmode="lin" valueType="num">
                                      <p:cBhvr>
                                        <p:cTn id="32" dur="500" fill="hold"/>
                                        <p:tgtEl>
                                          <p:spTgt spid="63493"/>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bldLvl="5"/>
      <p:bldP spid="63493"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rgbClr val="EEE8C4">
            <a:alpha val="80000"/>
          </a:srgbClr>
        </a:solidFill>
        <a:effectLst/>
      </p:bgPr>
    </p:bg>
    <p:spTree>
      <p:nvGrpSpPr>
        <p:cNvPr id="1" name=""/>
        <p:cNvGrpSpPr/>
        <p:nvPr/>
      </p:nvGrpSpPr>
      <p:grpSpPr>
        <a:xfrm>
          <a:off x="0" y="0"/>
          <a:ext cx="0" cy="0"/>
          <a:chOff x="0" y="0"/>
          <a:chExt cx="0" cy="0"/>
        </a:xfrm>
      </p:grpSpPr>
      <p:sp>
        <p:nvSpPr>
          <p:cNvPr id="33794" name="Rectangle 8"/>
          <p:cNvSpPr>
            <a:spLocks noChangeArrowheads="1"/>
          </p:cNvSpPr>
          <p:nvPr/>
        </p:nvSpPr>
        <p:spPr bwMode="auto">
          <a:xfrm>
            <a:off x="0" y="0"/>
            <a:ext cx="304800" cy="6858000"/>
          </a:xfrm>
          <a:prstGeom prst="rect">
            <a:avLst/>
          </a:prstGeom>
          <a:solidFill>
            <a:srgbClr val="AE1237"/>
          </a:solidFill>
          <a:ln w="9525">
            <a:noFill/>
            <a:miter lim="800000"/>
            <a:headEnd/>
            <a:tailEnd/>
          </a:ln>
        </p:spPr>
        <p:txBody>
          <a:bodyPr wrap="none" anchor="ctr"/>
          <a:lstStyle/>
          <a:p>
            <a:pPr fontAlgn="base">
              <a:spcBef>
                <a:spcPct val="0"/>
              </a:spcBef>
              <a:spcAft>
                <a:spcPct val="0"/>
              </a:spcAft>
            </a:pPr>
            <a:endParaRPr lang="en-US" smtClean="0">
              <a:solidFill>
                <a:srgbClr val="000000"/>
              </a:solidFill>
              <a:cs typeface="Arial" charset="0"/>
            </a:endParaRPr>
          </a:p>
        </p:txBody>
      </p:sp>
      <p:sp>
        <p:nvSpPr>
          <p:cNvPr id="73732" name="Rectangle 4"/>
          <p:cNvSpPr>
            <a:spLocks noGrp="1" noChangeArrowheads="1"/>
          </p:cNvSpPr>
          <p:nvPr>
            <p:ph type="title"/>
          </p:nvPr>
        </p:nvSpPr>
        <p:spPr>
          <a:xfrm>
            <a:off x="533400" y="188912"/>
            <a:ext cx="8458200" cy="725488"/>
          </a:xfrm>
          <a:solidFill>
            <a:srgbClr val="CACA92">
              <a:alpha val="50000"/>
            </a:srgbClr>
          </a:solidFill>
        </p:spPr>
        <p:txBody>
          <a:bodyPr bIns="0" anchor="b">
            <a:noAutofit/>
          </a:bodyPr>
          <a:lstStyle/>
          <a:p>
            <a:pPr algn="l" eaLnBrk="1" hangingPunct="1">
              <a:lnSpc>
                <a:spcPct val="105000"/>
              </a:lnSpc>
              <a:defRPr/>
            </a:pPr>
            <a:r>
              <a:rPr lang="en-US" sz="3000" spc="500" dirty="0" smtClean="0">
                <a:solidFill>
                  <a:srgbClr val="960000"/>
                </a:solidFill>
                <a:latin typeface="Arial" pitchFamily="34" charset="0"/>
                <a:cs typeface="Arial" pitchFamily="34" charset="0"/>
              </a:rPr>
              <a:t>SUMMARY</a:t>
            </a:r>
          </a:p>
        </p:txBody>
      </p:sp>
      <p:sp>
        <p:nvSpPr>
          <p:cNvPr id="36" name="Content Placeholder 2"/>
          <p:cNvSpPr>
            <a:spLocks noGrp="1"/>
          </p:cNvSpPr>
          <p:nvPr>
            <p:ph idx="1"/>
          </p:nvPr>
        </p:nvSpPr>
        <p:spPr>
          <a:xfrm>
            <a:off x="457200" y="1295400"/>
            <a:ext cx="8229600" cy="5334000"/>
          </a:xfrm>
        </p:spPr>
        <p:txBody>
          <a:bodyPr>
            <a:normAutofit/>
          </a:bodyPr>
          <a:lstStyle/>
          <a:p>
            <a:pPr>
              <a:buClrTx/>
              <a:buSzPct val="120000"/>
              <a:buFont typeface="Arial" pitchFamily="34" charset="0"/>
              <a:buChar char="•"/>
            </a:pPr>
            <a:r>
              <a:rPr lang="en-US" sz="2700" dirty="0" smtClean="0"/>
              <a:t>Interdependence and trade allow everyone to enjoy a greater quantity and variety of goods &amp; services.  </a:t>
            </a:r>
          </a:p>
          <a:p>
            <a:pPr>
              <a:buClrTx/>
              <a:buSzPct val="120000"/>
              <a:buFont typeface="Arial" pitchFamily="34" charset="0"/>
              <a:buChar char="•"/>
            </a:pPr>
            <a:r>
              <a:rPr lang="en-US" sz="2700" dirty="0" smtClean="0"/>
              <a:t>Comparative advantage means being able to produce a good at a lower opportunity cost.  Absolute advantage means being able to produce a good with fewer inputs.  </a:t>
            </a:r>
          </a:p>
          <a:p>
            <a:pPr>
              <a:buClrTx/>
              <a:buSzPct val="120000"/>
              <a:buFont typeface="Arial" pitchFamily="34" charset="0"/>
              <a:buChar char="•"/>
            </a:pPr>
            <a:r>
              <a:rPr lang="en-US" sz="2700" dirty="0" smtClean="0"/>
              <a:t>When people</a:t>
            </a:r>
            <a:r>
              <a:rPr lang="en-US" sz="2400" dirty="0" smtClean="0"/>
              <a:t>—</a:t>
            </a:r>
            <a:r>
              <a:rPr lang="en-US" sz="2700" dirty="0" smtClean="0"/>
              <a:t>or countries</a:t>
            </a:r>
            <a:r>
              <a:rPr lang="en-US" sz="2400" dirty="0" smtClean="0"/>
              <a:t>—</a:t>
            </a:r>
            <a:r>
              <a:rPr lang="en-US" sz="2700" dirty="0" smtClean="0"/>
              <a:t>specialize in the goods in which they have a comparative advantage, the economic “pie” grows and trade can make everyone better off.</a:t>
            </a:r>
          </a:p>
        </p:txBody>
      </p:sp>
      <p:sp>
        <p:nvSpPr>
          <p:cNvPr id="7" name="TextBox 6"/>
          <p:cNvSpPr txBox="1"/>
          <p:nvPr/>
        </p:nvSpPr>
        <p:spPr>
          <a:xfrm>
            <a:off x="304800" y="6500422"/>
            <a:ext cx="5649433" cy="338554"/>
          </a:xfrm>
          <a:prstGeom prst="rect">
            <a:avLst/>
          </a:prstGeom>
          <a:noFill/>
        </p:spPr>
        <p:txBody>
          <a:bodyPr wrap="square" rtlCol="0">
            <a:spAutoFit/>
          </a:bodyPr>
          <a:lstStyle/>
          <a:p>
            <a:r>
              <a:rPr lang="en-US" sz="800" b="0" i="1" dirty="0" smtClean="0">
                <a:solidFill>
                  <a:srgbClr val="777777"/>
                </a:solidFill>
                <a:latin typeface="Times New Roman" pitchFamily="18" charset="0"/>
                <a:cs typeface="Times New Roman" pitchFamily="18" charset="0"/>
              </a:rPr>
              <a:t>© 2012 </a:t>
            </a:r>
            <a:r>
              <a:rPr lang="en-US" sz="800" b="0" i="1" dirty="0" err="1" smtClean="0">
                <a:solidFill>
                  <a:srgbClr val="777777"/>
                </a:solidFill>
                <a:latin typeface="Times New Roman" pitchFamily="18" charset="0"/>
                <a:cs typeface="Times New Roman" pitchFamily="18" charset="0"/>
              </a:rPr>
              <a:t>Cengage</a:t>
            </a:r>
            <a:r>
              <a:rPr lang="en-US" sz="800" b="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b="0" i="1" dirty="0">
              <a:solidFill>
                <a:srgbClr val="777777"/>
              </a:solidFill>
              <a:latin typeface="Times New Roman" pitchFamily="18" charset="0"/>
              <a:ea typeface="Verdana" pitchFamily="34"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p:txBody>
          <a:bodyPr/>
          <a:lstStyle/>
          <a:p>
            <a:r>
              <a:rPr lang="en-US" smtClean="0"/>
              <a:t>Interdependence</a:t>
            </a:r>
          </a:p>
        </p:txBody>
      </p:sp>
      <p:sp>
        <p:nvSpPr>
          <p:cNvPr id="10245" name="Rectangle 3"/>
          <p:cNvSpPr>
            <a:spLocks noGrp="1" noChangeArrowheads="1"/>
          </p:cNvSpPr>
          <p:nvPr>
            <p:ph type="body" idx="1"/>
          </p:nvPr>
        </p:nvSpPr>
        <p:spPr/>
        <p:txBody>
          <a:bodyPr/>
          <a:lstStyle/>
          <a:p>
            <a:r>
              <a:rPr lang="en-US" dirty="0" smtClean="0"/>
              <a:t>One of the Ten Principles from Chapter 1:</a:t>
            </a:r>
            <a:br>
              <a:rPr lang="en-US" dirty="0" smtClean="0"/>
            </a:br>
            <a:r>
              <a:rPr lang="en-US" dirty="0" smtClean="0"/>
              <a:t>	</a:t>
            </a:r>
            <a:r>
              <a:rPr lang="en-US" b="1" i="1" dirty="0" smtClean="0">
                <a:solidFill>
                  <a:srgbClr val="996633"/>
                </a:solidFill>
              </a:rPr>
              <a:t>Trade can make everyone better off.</a:t>
            </a:r>
          </a:p>
          <a:p>
            <a:r>
              <a:rPr lang="en-US" dirty="0" smtClean="0"/>
              <a:t>We now learn why people—and nations—choose to be interdependent, </a:t>
            </a:r>
            <a:br>
              <a:rPr lang="en-US" dirty="0" smtClean="0"/>
            </a:br>
            <a:r>
              <a:rPr lang="en-US" dirty="0" smtClean="0"/>
              <a:t>and how they can gain from trade. </a:t>
            </a: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8" name="Rectangle 2"/>
          <p:cNvSpPr>
            <a:spLocks noGrp="1" noChangeArrowheads="1"/>
          </p:cNvSpPr>
          <p:nvPr>
            <p:ph type="title" idx="4294967295"/>
          </p:nvPr>
        </p:nvSpPr>
        <p:spPr/>
        <p:txBody>
          <a:bodyPr/>
          <a:lstStyle/>
          <a:p>
            <a:pPr eaLnBrk="1" hangingPunct="1"/>
            <a:r>
              <a:rPr lang="en-US" smtClean="0"/>
              <a:t>Our Example</a:t>
            </a:r>
          </a:p>
        </p:txBody>
      </p:sp>
      <p:sp>
        <p:nvSpPr>
          <p:cNvPr id="11269" name="Rectangle 3"/>
          <p:cNvSpPr>
            <a:spLocks noGrp="1" noChangeArrowheads="1"/>
          </p:cNvSpPr>
          <p:nvPr>
            <p:ph type="body" idx="4294967295"/>
          </p:nvPr>
        </p:nvSpPr>
        <p:spPr/>
        <p:txBody>
          <a:bodyPr/>
          <a:lstStyle/>
          <a:p>
            <a:pPr eaLnBrk="1" hangingPunct="1">
              <a:spcBef>
                <a:spcPct val="50000"/>
              </a:spcBef>
            </a:pPr>
            <a:r>
              <a:rPr lang="en-US" smtClean="0"/>
              <a:t>Two countries:  the U.S. and Japan</a:t>
            </a:r>
          </a:p>
          <a:p>
            <a:pPr eaLnBrk="1" hangingPunct="1">
              <a:spcBef>
                <a:spcPct val="50000"/>
              </a:spcBef>
            </a:pPr>
            <a:r>
              <a:rPr lang="en-US" smtClean="0"/>
              <a:t>Two goods:  computers and wheat</a:t>
            </a:r>
          </a:p>
          <a:p>
            <a:pPr eaLnBrk="1" hangingPunct="1">
              <a:spcBef>
                <a:spcPct val="50000"/>
              </a:spcBef>
            </a:pPr>
            <a:r>
              <a:rPr lang="en-US" smtClean="0"/>
              <a:t>One resource:  labor, measured in hours </a:t>
            </a:r>
          </a:p>
          <a:p>
            <a:pPr eaLnBrk="1" hangingPunct="1">
              <a:spcBef>
                <a:spcPct val="50000"/>
              </a:spcBef>
            </a:pPr>
            <a:r>
              <a:rPr lang="en-US" smtClean="0"/>
              <a:t>We will look at how much of both goods </a:t>
            </a:r>
            <a:br>
              <a:rPr lang="en-US" smtClean="0"/>
            </a:br>
            <a:r>
              <a:rPr lang="en-US" smtClean="0"/>
              <a:t>each country produces and consumes</a:t>
            </a:r>
          </a:p>
          <a:p>
            <a:pPr lvl="1" eaLnBrk="1" hangingPunct="1">
              <a:spcBef>
                <a:spcPct val="25000"/>
              </a:spcBef>
              <a:buClr>
                <a:srgbClr val="996633"/>
              </a:buClr>
            </a:pPr>
            <a:r>
              <a:rPr lang="en-US" sz="2800" smtClean="0"/>
              <a:t>if the country chooses to be self-sufficient</a:t>
            </a:r>
          </a:p>
          <a:p>
            <a:pPr lvl="1" eaLnBrk="1" hangingPunct="1">
              <a:spcBef>
                <a:spcPct val="25000"/>
              </a:spcBef>
              <a:buClr>
                <a:srgbClr val="996633"/>
              </a:buClr>
            </a:pPr>
            <a:r>
              <a:rPr lang="en-US" sz="2800" smtClean="0"/>
              <a:t>if it trades with the other country</a:t>
            </a:r>
          </a:p>
        </p:txBody>
      </p:sp>
      <p:sp>
        <p:nvSpPr>
          <p:cNvPr id="11270"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5" name="TextBox 4"/>
          <p:cNvSpPr txBox="1"/>
          <p:nvPr/>
        </p:nvSpPr>
        <p:spPr>
          <a:xfrm>
            <a:off x="-10633" y="6500422"/>
            <a:ext cx="5649433" cy="338554"/>
          </a:xfrm>
          <a:prstGeom prst="rect">
            <a:avLst/>
          </a:prstGeom>
          <a:noFill/>
        </p:spPr>
        <p:txBody>
          <a:bodyPr wrap="square" rtlCol="0">
            <a:spAutoFit/>
          </a:bodyPr>
          <a:lstStyle/>
          <a:p>
            <a:r>
              <a:rPr lang="en-US" sz="800" b="0" i="1" dirty="0" smtClean="0">
                <a:solidFill>
                  <a:srgbClr val="777777"/>
                </a:solidFill>
                <a:latin typeface="Times New Roman" pitchFamily="18" charset="0"/>
                <a:cs typeface="Times New Roman" pitchFamily="18" charset="0"/>
              </a:rPr>
              <a:t>© 2012 </a:t>
            </a:r>
            <a:r>
              <a:rPr lang="en-US" sz="800" b="0" i="1" dirty="0" err="1" smtClean="0">
                <a:solidFill>
                  <a:srgbClr val="777777"/>
                </a:solidFill>
                <a:latin typeface="Times New Roman" pitchFamily="18" charset="0"/>
                <a:cs typeface="Times New Roman" pitchFamily="18" charset="0"/>
              </a:rPr>
              <a:t>Cengage</a:t>
            </a:r>
            <a:r>
              <a:rPr lang="en-US" sz="800" b="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b="0" i="1" dirty="0">
              <a:solidFill>
                <a:srgbClr val="777777"/>
              </a:solidFill>
              <a:latin typeface="Times New Roman" pitchFamily="18" charset="0"/>
              <a:ea typeface="Verdana" pitchFamily="34" charset="0"/>
              <a:cs typeface="Times New Roman" pitchFamily="18" charset="0"/>
            </a:endParaRPr>
          </a:p>
        </p:txBody>
      </p:sp>
      <p:sp>
        <p:nvSpPr>
          <p:cNvPr id="6" name="TextBox 5"/>
          <p:cNvSpPr txBox="1"/>
          <p:nvPr/>
        </p:nvSpPr>
        <p:spPr>
          <a:xfrm>
            <a:off x="7543800" y="6324600"/>
            <a:ext cx="1143000" cy="353943"/>
          </a:xfrm>
          <a:prstGeom prst="rect">
            <a:avLst/>
          </a:prstGeom>
          <a:noFill/>
        </p:spPr>
        <p:txBody>
          <a:bodyPr wrap="square" rtlCol="0">
            <a:spAutoFit/>
          </a:bodyPr>
          <a:lstStyle/>
          <a:p>
            <a:pPr algn="r"/>
            <a:fld id="{756EF793-6576-47D7-8D74-034072F16359}" type="slidenum">
              <a:rPr lang="en-US" sz="1700" i="0" smtClean="0">
                <a:solidFill>
                  <a:srgbClr val="B2B2B2"/>
                </a:solidFill>
                <a:latin typeface="Times New Roman" pitchFamily="18" charset="0"/>
                <a:ea typeface="Verdana" pitchFamily="34" charset="0"/>
                <a:cs typeface="Times New Roman" pitchFamily="18" charset="0"/>
              </a:rPr>
              <a:pPr algn="r"/>
              <a:t>4</a:t>
            </a:fld>
            <a:endParaRPr lang="en-US" sz="1700" i="0" dirty="0">
              <a:solidFill>
                <a:srgbClr val="B2B2B2"/>
              </a:solidFill>
              <a:latin typeface="Times New Roman" pitchFamily="18" charset="0"/>
              <a:ea typeface="Verdana" pitchFamily="34" charset="0"/>
              <a:cs typeface="Times New Roman"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269">
                                            <p:txEl>
                                              <p:pRg st="0" end="0"/>
                                            </p:txEl>
                                          </p:spTgt>
                                        </p:tgtEl>
                                        <p:attrNameLst>
                                          <p:attrName>style.visibility</p:attrName>
                                        </p:attrNameLst>
                                      </p:cBhvr>
                                      <p:to>
                                        <p:strVal val="visible"/>
                                      </p:to>
                                    </p:set>
                                    <p:animEffect transition="in" filter="wipe(left)">
                                      <p:cBhvr>
                                        <p:cTn id="7" dur="500"/>
                                        <p:tgtEl>
                                          <p:spTgt spid="1126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269">
                                            <p:txEl>
                                              <p:pRg st="1" end="1"/>
                                            </p:txEl>
                                          </p:spTgt>
                                        </p:tgtEl>
                                        <p:attrNameLst>
                                          <p:attrName>style.visibility</p:attrName>
                                        </p:attrNameLst>
                                      </p:cBhvr>
                                      <p:to>
                                        <p:strVal val="visible"/>
                                      </p:to>
                                    </p:set>
                                    <p:animEffect transition="in" filter="wipe(left)">
                                      <p:cBhvr>
                                        <p:cTn id="12" dur="500"/>
                                        <p:tgtEl>
                                          <p:spTgt spid="1126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269">
                                            <p:txEl>
                                              <p:pRg st="2" end="2"/>
                                            </p:txEl>
                                          </p:spTgt>
                                        </p:tgtEl>
                                        <p:attrNameLst>
                                          <p:attrName>style.visibility</p:attrName>
                                        </p:attrNameLst>
                                      </p:cBhvr>
                                      <p:to>
                                        <p:strVal val="visible"/>
                                      </p:to>
                                    </p:set>
                                    <p:animEffect transition="in" filter="wipe(left)">
                                      <p:cBhvr>
                                        <p:cTn id="17" dur="500"/>
                                        <p:tgtEl>
                                          <p:spTgt spid="1126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269">
                                            <p:txEl>
                                              <p:pRg st="3" end="3"/>
                                            </p:txEl>
                                          </p:spTgt>
                                        </p:tgtEl>
                                        <p:attrNameLst>
                                          <p:attrName>style.visibility</p:attrName>
                                        </p:attrNameLst>
                                      </p:cBhvr>
                                      <p:to>
                                        <p:strVal val="visible"/>
                                      </p:to>
                                    </p:set>
                                    <p:animEffect transition="in" filter="wipe(left)">
                                      <p:cBhvr>
                                        <p:cTn id="22" dur="500"/>
                                        <p:tgtEl>
                                          <p:spTgt spid="1126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269">
                                            <p:txEl>
                                              <p:pRg st="4" end="4"/>
                                            </p:txEl>
                                          </p:spTgt>
                                        </p:tgtEl>
                                        <p:attrNameLst>
                                          <p:attrName>style.visibility</p:attrName>
                                        </p:attrNameLst>
                                      </p:cBhvr>
                                      <p:to>
                                        <p:strVal val="visible"/>
                                      </p:to>
                                    </p:set>
                                    <p:animEffect transition="in" filter="wipe(left)">
                                      <p:cBhvr>
                                        <p:cTn id="27" dur="500"/>
                                        <p:tgtEl>
                                          <p:spTgt spid="1126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269">
                                            <p:txEl>
                                              <p:pRg st="5" end="5"/>
                                            </p:txEl>
                                          </p:spTgt>
                                        </p:tgtEl>
                                        <p:attrNameLst>
                                          <p:attrName>style.visibility</p:attrName>
                                        </p:attrNameLst>
                                      </p:cBhvr>
                                      <p:to>
                                        <p:strVal val="visible"/>
                                      </p:to>
                                    </p:set>
                                    <p:animEffect transition="in" filter="wipe(left)">
                                      <p:cBhvr>
                                        <p:cTn id="32" dur="500"/>
                                        <p:tgtEl>
                                          <p:spTgt spid="1126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build="p" bldLvl="4"/>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p:txBody>
          <a:bodyPr/>
          <a:lstStyle/>
          <a:p>
            <a:pPr eaLnBrk="1" hangingPunct="1"/>
            <a:r>
              <a:rPr lang="en-US" smtClean="0"/>
              <a:t>Production Possibilities in the U.S. </a:t>
            </a:r>
          </a:p>
        </p:txBody>
      </p:sp>
      <p:sp>
        <p:nvSpPr>
          <p:cNvPr id="12293" name="Rectangle 3"/>
          <p:cNvSpPr>
            <a:spLocks noGrp="1" noChangeArrowheads="1"/>
          </p:cNvSpPr>
          <p:nvPr>
            <p:ph idx="1"/>
          </p:nvPr>
        </p:nvSpPr>
        <p:spPr/>
        <p:txBody>
          <a:bodyPr/>
          <a:lstStyle/>
          <a:p>
            <a:pPr eaLnBrk="1" hangingPunct="1">
              <a:spcBef>
                <a:spcPct val="55000"/>
              </a:spcBef>
            </a:pPr>
            <a:r>
              <a:rPr lang="en-US" dirty="0" smtClean="0"/>
              <a:t>The U.S. has 50,000 hours of labor </a:t>
            </a:r>
            <a:br>
              <a:rPr lang="en-US" dirty="0" smtClean="0"/>
            </a:br>
            <a:r>
              <a:rPr lang="en-US" dirty="0" smtClean="0"/>
              <a:t>available for production, per month.  </a:t>
            </a:r>
          </a:p>
          <a:p>
            <a:pPr eaLnBrk="1" hangingPunct="1">
              <a:spcBef>
                <a:spcPct val="55000"/>
              </a:spcBef>
            </a:pPr>
            <a:r>
              <a:rPr lang="en-US" dirty="0" smtClean="0"/>
              <a:t>Producing one computer </a:t>
            </a:r>
            <a:br>
              <a:rPr lang="en-US" dirty="0" smtClean="0"/>
            </a:br>
            <a:r>
              <a:rPr lang="en-US" dirty="0" smtClean="0"/>
              <a:t>requires 100 hours of labor. </a:t>
            </a:r>
          </a:p>
          <a:p>
            <a:pPr eaLnBrk="1" hangingPunct="1">
              <a:spcBef>
                <a:spcPct val="55000"/>
              </a:spcBef>
            </a:pPr>
            <a:r>
              <a:rPr lang="en-US" dirty="0" smtClean="0"/>
              <a:t>Producing one ton of wheat </a:t>
            </a:r>
            <a:br>
              <a:rPr lang="en-US" dirty="0" smtClean="0"/>
            </a:br>
            <a:r>
              <a:rPr lang="en-US" dirty="0" smtClean="0"/>
              <a:t>requires 10 hours of labor.  </a:t>
            </a:r>
          </a:p>
        </p:txBody>
      </p:sp>
      <p:sp>
        <p:nvSpPr>
          <p:cNvPr id="12294"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293">
                                            <p:txEl>
                                              <p:pRg st="0" end="0"/>
                                            </p:txEl>
                                          </p:spTgt>
                                        </p:tgtEl>
                                        <p:attrNameLst>
                                          <p:attrName>style.visibility</p:attrName>
                                        </p:attrNameLst>
                                      </p:cBhvr>
                                      <p:to>
                                        <p:strVal val="visible"/>
                                      </p:to>
                                    </p:set>
                                    <p:animEffect transition="in" filter="wipe(left)">
                                      <p:cBhvr>
                                        <p:cTn id="7" dur="500"/>
                                        <p:tgtEl>
                                          <p:spTgt spid="1229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293">
                                            <p:txEl>
                                              <p:pRg st="1" end="1"/>
                                            </p:txEl>
                                          </p:spTgt>
                                        </p:tgtEl>
                                        <p:attrNameLst>
                                          <p:attrName>style.visibility</p:attrName>
                                        </p:attrNameLst>
                                      </p:cBhvr>
                                      <p:to>
                                        <p:strVal val="visible"/>
                                      </p:to>
                                    </p:set>
                                    <p:animEffect transition="in" filter="wipe(left)">
                                      <p:cBhvr>
                                        <p:cTn id="12" dur="500"/>
                                        <p:tgtEl>
                                          <p:spTgt spid="1229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293">
                                            <p:txEl>
                                              <p:pRg st="2" end="2"/>
                                            </p:txEl>
                                          </p:spTgt>
                                        </p:tgtEl>
                                        <p:attrNameLst>
                                          <p:attrName>style.visibility</p:attrName>
                                        </p:attrNameLst>
                                      </p:cBhvr>
                                      <p:to>
                                        <p:strVal val="visible"/>
                                      </p:to>
                                    </p:set>
                                    <p:animEffect transition="in" filter="wipe(left)">
                                      <p:cBhvr>
                                        <p:cTn id="17" dur="500"/>
                                        <p:tgtEl>
                                          <p:spTgt spid="1229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build="p" bldLvl="4"/>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22263" y="742950"/>
            <a:ext cx="7315200" cy="5329238"/>
            <a:chOff x="203" y="468"/>
            <a:chExt cx="4608" cy="3357"/>
          </a:xfrm>
        </p:grpSpPr>
        <p:grpSp>
          <p:nvGrpSpPr>
            <p:cNvPr id="3" name="Group 3"/>
            <p:cNvGrpSpPr>
              <a:grpSpLocks/>
            </p:cNvGrpSpPr>
            <p:nvPr/>
          </p:nvGrpSpPr>
          <p:grpSpPr bwMode="auto">
            <a:xfrm>
              <a:off x="203" y="972"/>
              <a:ext cx="3474" cy="2853"/>
              <a:chOff x="212" y="1350"/>
              <a:chExt cx="3474" cy="2853"/>
            </a:xfrm>
          </p:grpSpPr>
          <p:grpSp>
            <p:nvGrpSpPr>
              <p:cNvPr id="4" name="Group 4"/>
              <p:cNvGrpSpPr>
                <a:grpSpLocks/>
              </p:cNvGrpSpPr>
              <p:nvPr/>
            </p:nvGrpSpPr>
            <p:grpSpPr bwMode="auto">
              <a:xfrm>
                <a:off x="868" y="1350"/>
                <a:ext cx="2818" cy="2480"/>
                <a:chOff x="2416" y="1770"/>
                <a:chExt cx="610" cy="548"/>
              </a:xfrm>
            </p:grpSpPr>
            <p:sp>
              <p:nvSpPr>
                <p:cNvPr id="13362" name="Line 5"/>
                <p:cNvSpPr>
                  <a:spLocks noChangeShapeType="1"/>
                </p:cNvSpPr>
                <p:nvPr/>
              </p:nvSpPr>
              <p:spPr bwMode="auto">
                <a:xfrm>
                  <a:off x="2416" y="1770"/>
                  <a:ext cx="0" cy="548"/>
                </a:xfrm>
                <a:prstGeom prst="line">
                  <a:avLst/>
                </a:prstGeom>
                <a:noFill/>
                <a:ln w="9525">
                  <a:solidFill>
                    <a:schemeClr val="tx1"/>
                  </a:solidFill>
                  <a:round/>
                  <a:headEnd/>
                  <a:tailEnd/>
                </a:ln>
              </p:spPr>
              <p:txBody>
                <a:bodyPr/>
                <a:lstStyle/>
                <a:p>
                  <a:endParaRPr lang="en-US"/>
                </a:p>
              </p:txBody>
            </p:sp>
            <p:sp>
              <p:nvSpPr>
                <p:cNvPr id="13363" name="Line 6"/>
                <p:cNvSpPr>
                  <a:spLocks noChangeShapeType="1"/>
                </p:cNvSpPr>
                <p:nvPr/>
              </p:nvSpPr>
              <p:spPr bwMode="auto">
                <a:xfrm>
                  <a:off x="2416" y="2318"/>
                  <a:ext cx="610" cy="0"/>
                </a:xfrm>
                <a:prstGeom prst="line">
                  <a:avLst/>
                </a:prstGeom>
                <a:noFill/>
                <a:ln w="9525">
                  <a:solidFill>
                    <a:schemeClr val="tx1"/>
                  </a:solidFill>
                  <a:round/>
                  <a:headEnd/>
                  <a:tailEnd/>
                </a:ln>
              </p:spPr>
              <p:txBody>
                <a:bodyPr/>
                <a:lstStyle/>
                <a:p>
                  <a:endParaRPr lang="en-US"/>
                </a:p>
              </p:txBody>
            </p:sp>
          </p:grpSp>
          <p:grpSp>
            <p:nvGrpSpPr>
              <p:cNvPr id="5" name="Group 7"/>
              <p:cNvGrpSpPr>
                <a:grpSpLocks/>
              </p:cNvGrpSpPr>
              <p:nvPr/>
            </p:nvGrpSpPr>
            <p:grpSpPr bwMode="auto">
              <a:xfrm>
                <a:off x="214" y="1834"/>
                <a:ext cx="654" cy="288"/>
                <a:chOff x="212" y="1834"/>
                <a:chExt cx="654" cy="288"/>
              </a:xfrm>
            </p:grpSpPr>
            <p:sp>
              <p:nvSpPr>
                <p:cNvPr id="13360" name="Line 8"/>
                <p:cNvSpPr>
                  <a:spLocks noChangeShapeType="1"/>
                </p:cNvSpPr>
                <p:nvPr/>
              </p:nvSpPr>
              <p:spPr bwMode="auto">
                <a:xfrm flipH="1">
                  <a:off x="800" y="1992"/>
                  <a:ext cx="66" cy="0"/>
                </a:xfrm>
                <a:prstGeom prst="line">
                  <a:avLst/>
                </a:prstGeom>
                <a:noFill/>
                <a:ln w="3175">
                  <a:solidFill>
                    <a:schemeClr val="tx1"/>
                  </a:solidFill>
                  <a:round/>
                  <a:headEnd/>
                  <a:tailEnd/>
                </a:ln>
              </p:spPr>
              <p:txBody>
                <a:bodyPr/>
                <a:lstStyle/>
                <a:p>
                  <a:endParaRPr lang="en-US"/>
                </a:p>
              </p:txBody>
            </p:sp>
            <p:sp>
              <p:nvSpPr>
                <p:cNvPr id="13361" name="Text Box 9"/>
                <p:cNvSpPr txBox="1">
                  <a:spLocks noChangeArrowheads="1"/>
                </p:cNvSpPr>
                <p:nvPr/>
              </p:nvSpPr>
              <p:spPr bwMode="auto">
                <a:xfrm>
                  <a:off x="212" y="1834"/>
                  <a:ext cx="602" cy="288"/>
                </a:xfrm>
                <a:prstGeom prst="rect">
                  <a:avLst/>
                </a:prstGeom>
                <a:noFill/>
                <a:ln w="9525">
                  <a:noFill/>
                  <a:miter lim="800000"/>
                  <a:headEnd/>
                  <a:tailEnd/>
                </a:ln>
              </p:spPr>
              <p:txBody>
                <a:bodyPr>
                  <a:spAutoFit/>
                </a:bodyPr>
                <a:lstStyle/>
                <a:p>
                  <a:pPr>
                    <a:spcBef>
                      <a:spcPct val="50000"/>
                    </a:spcBef>
                  </a:pPr>
                  <a:r>
                    <a:rPr lang="en-US" sz="2400">
                      <a:cs typeface="Arial" charset="0"/>
                    </a:rPr>
                    <a:t>4,000</a:t>
                  </a:r>
                </a:p>
              </p:txBody>
            </p:sp>
          </p:grpSp>
          <p:grpSp>
            <p:nvGrpSpPr>
              <p:cNvPr id="6" name="Group 10"/>
              <p:cNvGrpSpPr>
                <a:grpSpLocks/>
              </p:cNvGrpSpPr>
              <p:nvPr/>
            </p:nvGrpSpPr>
            <p:grpSpPr bwMode="auto">
              <a:xfrm>
                <a:off x="1144" y="3828"/>
                <a:ext cx="464" cy="374"/>
                <a:chOff x="1142" y="3830"/>
                <a:chExt cx="464" cy="374"/>
              </a:xfrm>
            </p:grpSpPr>
            <p:sp>
              <p:nvSpPr>
                <p:cNvPr id="13358" name="Line 11"/>
                <p:cNvSpPr>
                  <a:spLocks noChangeShapeType="1"/>
                </p:cNvSpPr>
                <p:nvPr/>
              </p:nvSpPr>
              <p:spPr bwMode="auto">
                <a:xfrm flipV="1">
                  <a:off x="1370" y="3830"/>
                  <a:ext cx="0" cy="64"/>
                </a:xfrm>
                <a:prstGeom prst="line">
                  <a:avLst/>
                </a:prstGeom>
                <a:noFill/>
                <a:ln w="3175">
                  <a:solidFill>
                    <a:schemeClr val="tx1"/>
                  </a:solidFill>
                  <a:round/>
                  <a:headEnd/>
                  <a:tailEnd/>
                </a:ln>
              </p:spPr>
              <p:txBody>
                <a:bodyPr/>
                <a:lstStyle/>
                <a:p>
                  <a:endParaRPr lang="en-US"/>
                </a:p>
              </p:txBody>
            </p:sp>
            <p:sp>
              <p:nvSpPr>
                <p:cNvPr id="13359" name="Text Box 12"/>
                <p:cNvSpPr txBox="1">
                  <a:spLocks noChangeArrowheads="1"/>
                </p:cNvSpPr>
                <p:nvPr/>
              </p:nvSpPr>
              <p:spPr bwMode="auto">
                <a:xfrm>
                  <a:off x="1142" y="3916"/>
                  <a:ext cx="464" cy="288"/>
                </a:xfrm>
                <a:prstGeom prst="rect">
                  <a:avLst/>
                </a:prstGeom>
                <a:noFill/>
                <a:ln w="9525">
                  <a:noFill/>
                  <a:miter lim="800000"/>
                  <a:headEnd/>
                  <a:tailEnd/>
                </a:ln>
              </p:spPr>
              <p:txBody>
                <a:bodyPr>
                  <a:spAutoFit/>
                </a:bodyPr>
                <a:lstStyle/>
                <a:p>
                  <a:pPr algn="ctr">
                    <a:spcBef>
                      <a:spcPct val="50000"/>
                    </a:spcBef>
                  </a:pPr>
                  <a:r>
                    <a:rPr lang="en-US" sz="2400">
                      <a:cs typeface="Arial" charset="0"/>
                    </a:rPr>
                    <a:t>100</a:t>
                  </a:r>
                </a:p>
              </p:txBody>
            </p:sp>
          </p:grpSp>
          <p:grpSp>
            <p:nvGrpSpPr>
              <p:cNvPr id="7" name="Group 13"/>
              <p:cNvGrpSpPr>
                <a:grpSpLocks/>
              </p:cNvGrpSpPr>
              <p:nvPr/>
            </p:nvGrpSpPr>
            <p:grpSpPr bwMode="auto">
              <a:xfrm>
                <a:off x="212" y="1374"/>
                <a:ext cx="654" cy="288"/>
                <a:chOff x="212" y="1834"/>
                <a:chExt cx="654" cy="288"/>
              </a:xfrm>
            </p:grpSpPr>
            <p:sp>
              <p:nvSpPr>
                <p:cNvPr id="13356" name="Line 14"/>
                <p:cNvSpPr>
                  <a:spLocks noChangeShapeType="1"/>
                </p:cNvSpPr>
                <p:nvPr/>
              </p:nvSpPr>
              <p:spPr bwMode="auto">
                <a:xfrm flipH="1">
                  <a:off x="800" y="1992"/>
                  <a:ext cx="66" cy="0"/>
                </a:xfrm>
                <a:prstGeom prst="line">
                  <a:avLst/>
                </a:prstGeom>
                <a:noFill/>
                <a:ln w="3175">
                  <a:solidFill>
                    <a:schemeClr val="tx1"/>
                  </a:solidFill>
                  <a:round/>
                  <a:headEnd/>
                  <a:tailEnd/>
                </a:ln>
              </p:spPr>
              <p:txBody>
                <a:bodyPr/>
                <a:lstStyle/>
                <a:p>
                  <a:endParaRPr lang="en-US"/>
                </a:p>
              </p:txBody>
            </p:sp>
            <p:sp>
              <p:nvSpPr>
                <p:cNvPr id="13357" name="Text Box 15"/>
                <p:cNvSpPr txBox="1">
                  <a:spLocks noChangeArrowheads="1"/>
                </p:cNvSpPr>
                <p:nvPr/>
              </p:nvSpPr>
              <p:spPr bwMode="auto">
                <a:xfrm>
                  <a:off x="212" y="1834"/>
                  <a:ext cx="602" cy="288"/>
                </a:xfrm>
                <a:prstGeom prst="rect">
                  <a:avLst/>
                </a:prstGeom>
                <a:noFill/>
                <a:ln w="9525">
                  <a:noFill/>
                  <a:miter lim="800000"/>
                  <a:headEnd/>
                  <a:tailEnd/>
                </a:ln>
              </p:spPr>
              <p:txBody>
                <a:bodyPr>
                  <a:spAutoFit/>
                </a:bodyPr>
                <a:lstStyle/>
                <a:p>
                  <a:pPr>
                    <a:spcBef>
                      <a:spcPct val="50000"/>
                    </a:spcBef>
                  </a:pPr>
                  <a:r>
                    <a:rPr lang="en-US" sz="2400">
                      <a:cs typeface="Arial" charset="0"/>
                    </a:rPr>
                    <a:t>5,000</a:t>
                  </a:r>
                </a:p>
              </p:txBody>
            </p:sp>
          </p:grpSp>
          <p:grpSp>
            <p:nvGrpSpPr>
              <p:cNvPr id="8" name="Group 16"/>
              <p:cNvGrpSpPr>
                <a:grpSpLocks/>
              </p:cNvGrpSpPr>
              <p:nvPr/>
            </p:nvGrpSpPr>
            <p:grpSpPr bwMode="auto">
              <a:xfrm>
                <a:off x="214" y="2756"/>
                <a:ext cx="654" cy="288"/>
                <a:chOff x="212" y="1834"/>
                <a:chExt cx="654" cy="288"/>
              </a:xfrm>
            </p:grpSpPr>
            <p:sp>
              <p:nvSpPr>
                <p:cNvPr id="13354" name="Line 17"/>
                <p:cNvSpPr>
                  <a:spLocks noChangeShapeType="1"/>
                </p:cNvSpPr>
                <p:nvPr/>
              </p:nvSpPr>
              <p:spPr bwMode="auto">
                <a:xfrm flipH="1">
                  <a:off x="800" y="1992"/>
                  <a:ext cx="66" cy="0"/>
                </a:xfrm>
                <a:prstGeom prst="line">
                  <a:avLst/>
                </a:prstGeom>
                <a:noFill/>
                <a:ln w="3175">
                  <a:solidFill>
                    <a:schemeClr val="tx1"/>
                  </a:solidFill>
                  <a:round/>
                  <a:headEnd/>
                  <a:tailEnd/>
                </a:ln>
              </p:spPr>
              <p:txBody>
                <a:bodyPr/>
                <a:lstStyle/>
                <a:p>
                  <a:endParaRPr lang="en-US"/>
                </a:p>
              </p:txBody>
            </p:sp>
            <p:sp>
              <p:nvSpPr>
                <p:cNvPr id="13355" name="Text Box 18"/>
                <p:cNvSpPr txBox="1">
                  <a:spLocks noChangeArrowheads="1"/>
                </p:cNvSpPr>
                <p:nvPr/>
              </p:nvSpPr>
              <p:spPr bwMode="auto">
                <a:xfrm>
                  <a:off x="212" y="1834"/>
                  <a:ext cx="602" cy="288"/>
                </a:xfrm>
                <a:prstGeom prst="rect">
                  <a:avLst/>
                </a:prstGeom>
                <a:noFill/>
                <a:ln w="9525">
                  <a:noFill/>
                  <a:miter lim="800000"/>
                  <a:headEnd/>
                  <a:tailEnd/>
                </a:ln>
              </p:spPr>
              <p:txBody>
                <a:bodyPr>
                  <a:spAutoFit/>
                </a:bodyPr>
                <a:lstStyle/>
                <a:p>
                  <a:pPr>
                    <a:spcBef>
                      <a:spcPct val="50000"/>
                    </a:spcBef>
                  </a:pPr>
                  <a:r>
                    <a:rPr lang="en-US" sz="2400">
                      <a:cs typeface="Arial" charset="0"/>
                    </a:rPr>
                    <a:t>2,000</a:t>
                  </a:r>
                </a:p>
              </p:txBody>
            </p:sp>
          </p:grpSp>
          <p:grpSp>
            <p:nvGrpSpPr>
              <p:cNvPr id="9" name="Group 19"/>
              <p:cNvGrpSpPr>
                <a:grpSpLocks/>
              </p:cNvGrpSpPr>
              <p:nvPr/>
            </p:nvGrpSpPr>
            <p:grpSpPr bwMode="auto">
              <a:xfrm>
                <a:off x="214" y="3216"/>
                <a:ext cx="654" cy="288"/>
                <a:chOff x="212" y="1834"/>
                <a:chExt cx="654" cy="288"/>
              </a:xfrm>
            </p:grpSpPr>
            <p:sp>
              <p:nvSpPr>
                <p:cNvPr id="13352" name="Line 20"/>
                <p:cNvSpPr>
                  <a:spLocks noChangeShapeType="1"/>
                </p:cNvSpPr>
                <p:nvPr/>
              </p:nvSpPr>
              <p:spPr bwMode="auto">
                <a:xfrm flipH="1">
                  <a:off x="800" y="1992"/>
                  <a:ext cx="66" cy="0"/>
                </a:xfrm>
                <a:prstGeom prst="line">
                  <a:avLst/>
                </a:prstGeom>
                <a:noFill/>
                <a:ln w="3175">
                  <a:solidFill>
                    <a:schemeClr val="tx1"/>
                  </a:solidFill>
                  <a:round/>
                  <a:headEnd/>
                  <a:tailEnd/>
                </a:ln>
              </p:spPr>
              <p:txBody>
                <a:bodyPr/>
                <a:lstStyle/>
                <a:p>
                  <a:endParaRPr lang="en-US"/>
                </a:p>
              </p:txBody>
            </p:sp>
            <p:sp>
              <p:nvSpPr>
                <p:cNvPr id="13353" name="Text Box 21"/>
                <p:cNvSpPr txBox="1">
                  <a:spLocks noChangeArrowheads="1"/>
                </p:cNvSpPr>
                <p:nvPr/>
              </p:nvSpPr>
              <p:spPr bwMode="auto">
                <a:xfrm>
                  <a:off x="212" y="1834"/>
                  <a:ext cx="602" cy="288"/>
                </a:xfrm>
                <a:prstGeom prst="rect">
                  <a:avLst/>
                </a:prstGeom>
                <a:noFill/>
                <a:ln w="9525">
                  <a:noFill/>
                  <a:miter lim="800000"/>
                  <a:headEnd/>
                  <a:tailEnd/>
                </a:ln>
              </p:spPr>
              <p:txBody>
                <a:bodyPr>
                  <a:spAutoFit/>
                </a:bodyPr>
                <a:lstStyle/>
                <a:p>
                  <a:pPr>
                    <a:spcBef>
                      <a:spcPct val="50000"/>
                    </a:spcBef>
                  </a:pPr>
                  <a:r>
                    <a:rPr lang="en-US" sz="2400" dirty="0">
                      <a:cs typeface="Arial" charset="0"/>
                    </a:rPr>
                    <a:t>1,000</a:t>
                  </a:r>
                </a:p>
              </p:txBody>
            </p:sp>
          </p:grpSp>
          <p:grpSp>
            <p:nvGrpSpPr>
              <p:cNvPr id="10" name="Group 22"/>
              <p:cNvGrpSpPr>
                <a:grpSpLocks/>
              </p:cNvGrpSpPr>
              <p:nvPr/>
            </p:nvGrpSpPr>
            <p:grpSpPr bwMode="auto">
              <a:xfrm>
                <a:off x="212" y="2292"/>
                <a:ext cx="654" cy="288"/>
                <a:chOff x="212" y="1834"/>
                <a:chExt cx="654" cy="288"/>
              </a:xfrm>
            </p:grpSpPr>
            <p:sp>
              <p:nvSpPr>
                <p:cNvPr id="13350" name="Line 23"/>
                <p:cNvSpPr>
                  <a:spLocks noChangeShapeType="1"/>
                </p:cNvSpPr>
                <p:nvPr/>
              </p:nvSpPr>
              <p:spPr bwMode="auto">
                <a:xfrm flipH="1">
                  <a:off x="800" y="1992"/>
                  <a:ext cx="66" cy="0"/>
                </a:xfrm>
                <a:prstGeom prst="line">
                  <a:avLst/>
                </a:prstGeom>
                <a:noFill/>
                <a:ln w="3175">
                  <a:solidFill>
                    <a:schemeClr val="tx1"/>
                  </a:solidFill>
                  <a:round/>
                  <a:headEnd/>
                  <a:tailEnd/>
                </a:ln>
              </p:spPr>
              <p:txBody>
                <a:bodyPr/>
                <a:lstStyle/>
                <a:p>
                  <a:endParaRPr lang="en-US"/>
                </a:p>
              </p:txBody>
            </p:sp>
            <p:sp>
              <p:nvSpPr>
                <p:cNvPr id="13351" name="Text Box 24"/>
                <p:cNvSpPr txBox="1">
                  <a:spLocks noChangeArrowheads="1"/>
                </p:cNvSpPr>
                <p:nvPr/>
              </p:nvSpPr>
              <p:spPr bwMode="auto">
                <a:xfrm>
                  <a:off x="212" y="1834"/>
                  <a:ext cx="602" cy="288"/>
                </a:xfrm>
                <a:prstGeom prst="rect">
                  <a:avLst/>
                </a:prstGeom>
                <a:noFill/>
                <a:ln w="9525">
                  <a:noFill/>
                  <a:miter lim="800000"/>
                  <a:headEnd/>
                  <a:tailEnd/>
                </a:ln>
              </p:spPr>
              <p:txBody>
                <a:bodyPr>
                  <a:spAutoFit/>
                </a:bodyPr>
                <a:lstStyle/>
                <a:p>
                  <a:pPr>
                    <a:spcBef>
                      <a:spcPct val="50000"/>
                    </a:spcBef>
                  </a:pPr>
                  <a:r>
                    <a:rPr lang="en-US" sz="2400">
                      <a:cs typeface="Arial" charset="0"/>
                    </a:rPr>
                    <a:t>3,000</a:t>
                  </a:r>
                </a:p>
              </p:txBody>
            </p:sp>
          </p:grpSp>
          <p:grpSp>
            <p:nvGrpSpPr>
              <p:cNvPr id="11" name="Group 25"/>
              <p:cNvGrpSpPr>
                <a:grpSpLocks/>
              </p:cNvGrpSpPr>
              <p:nvPr/>
            </p:nvGrpSpPr>
            <p:grpSpPr bwMode="auto">
              <a:xfrm>
                <a:off x="3188" y="3828"/>
                <a:ext cx="464" cy="374"/>
                <a:chOff x="1142" y="3830"/>
                <a:chExt cx="464" cy="374"/>
              </a:xfrm>
            </p:grpSpPr>
            <p:sp>
              <p:nvSpPr>
                <p:cNvPr id="13348" name="Line 26"/>
                <p:cNvSpPr>
                  <a:spLocks noChangeShapeType="1"/>
                </p:cNvSpPr>
                <p:nvPr/>
              </p:nvSpPr>
              <p:spPr bwMode="auto">
                <a:xfrm flipV="1">
                  <a:off x="1370" y="3830"/>
                  <a:ext cx="0" cy="64"/>
                </a:xfrm>
                <a:prstGeom prst="line">
                  <a:avLst/>
                </a:prstGeom>
                <a:noFill/>
                <a:ln w="3175">
                  <a:solidFill>
                    <a:schemeClr val="tx1"/>
                  </a:solidFill>
                  <a:round/>
                  <a:headEnd/>
                  <a:tailEnd/>
                </a:ln>
              </p:spPr>
              <p:txBody>
                <a:bodyPr/>
                <a:lstStyle/>
                <a:p>
                  <a:endParaRPr lang="en-US"/>
                </a:p>
              </p:txBody>
            </p:sp>
            <p:sp>
              <p:nvSpPr>
                <p:cNvPr id="13349" name="Text Box 27"/>
                <p:cNvSpPr txBox="1">
                  <a:spLocks noChangeArrowheads="1"/>
                </p:cNvSpPr>
                <p:nvPr/>
              </p:nvSpPr>
              <p:spPr bwMode="auto">
                <a:xfrm>
                  <a:off x="1142" y="3916"/>
                  <a:ext cx="464" cy="288"/>
                </a:xfrm>
                <a:prstGeom prst="rect">
                  <a:avLst/>
                </a:prstGeom>
                <a:noFill/>
                <a:ln w="9525">
                  <a:noFill/>
                  <a:miter lim="800000"/>
                  <a:headEnd/>
                  <a:tailEnd/>
                </a:ln>
              </p:spPr>
              <p:txBody>
                <a:bodyPr>
                  <a:spAutoFit/>
                </a:bodyPr>
                <a:lstStyle/>
                <a:p>
                  <a:pPr algn="ctr">
                    <a:spcBef>
                      <a:spcPct val="50000"/>
                    </a:spcBef>
                  </a:pPr>
                  <a:r>
                    <a:rPr lang="en-US" sz="2400">
                      <a:cs typeface="Arial" charset="0"/>
                    </a:rPr>
                    <a:t>500</a:t>
                  </a:r>
                </a:p>
              </p:txBody>
            </p:sp>
          </p:grpSp>
          <p:grpSp>
            <p:nvGrpSpPr>
              <p:cNvPr id="12" name="Group 28"/>
              <p:cNvGrpSpPr>
                <a:grpSpLocks/>
              </p:cNvGrpSpPr>
              <p:nvPr/>
            </p:nvGrpSpPr>
            <p:grpSpPr bwMode="auto">
              <a:xfrm>
                <a:off x="1659" y="3828"/>
                <a:ext cx="464" cy="374"/>
                <a:chOff x="1142" y="3830"/>
                <a:chExt cx="464" cy="374"/>
              </a:xfrm>
            </p:grpSpPr>
            <p:sp>
              <p:nvSpPr>
                <p:cNvPr id="13346" name="Line 29"/>
                <p:cNvSpPr>
                  <a:spLocks noChangeShapeType="1"/>
                </p:cNvSpPr>
                <p:nvPr/>
              </p:nvSpPr>
              <p:spPr bwMode="auto">
                <a:xfrm flipV="1">
                  <a:off x="1370" y="3830"/>
                  <a:ext cx="0" cy="64"/>
                </a:xfrm>
                <a:prstGeom prst="line">
                  <a:avLst/>
                </a:prstGeom>
                <a:noFill/>
                <a:ln w="3175">
                  <a:solidFill>
                    <a:schemeClr val="tx1"/>
                  </a:solidFill>
                  <a:round/>
                  <a:headEnd/>
                  <a:tailEnd/>
                </a:ln>
              </p:spPr>
              <p:txBody>
                <a:bodyPr/>
                <a:lstStyle/>
                <a:p>
                  <a:endParaRPr lang="en-US"/>
                </a:p>
              </p:txBody>
            </p:sp>
            <p:sp>
              <p:nvSpPr>
                <p:cNvPr id="13347" name="Text Box 30"/>
                <p:cNvSpPr txBox="1">
                  <a:spLocks noChangeArrowheads="1"/>
                </p:cNvSpPr>
                <p:nvPr/>
              </p:nvSpPr>
              <p:spPr bwMode="auto">
                <a:xfrm>
                  <a:off x="1142" y="3916"/>
                  <a:ext cx="464" cy="288"/>
                </a:xfrm>
                <a:prstGeom prst="rect">
                  <a:avLst/>
                </a:prstGeom>
                <a:noFill/>
                <a:ln w="9525">
                  <a:noFill/>
                  <a:miter lim="800000"/>
                  <a:headEnd/>
                  <a:tailEnd/>
                </a:ln>
              </p:spPr>
              <p:txBody>
                <a:bodyPr>
                  <a:spAutoFit/>
                </a:bodyPr>
                <a:lstStyle/>
                <a:p>
                  <a:pPr algn="ctr">
                    <a:spcBef>
                      <a:spcPct val="50000"/>
                    </a:spcBef>
                  </a:pPr>
                  <a:r>
                    <a:rPr lang="en-US" sz="2400">
                      <a:cs typeface="Arial" charset="0"/>
                    </a:rPr>
                    <a:t>200</a:t>
                  </a:r>
                </a:p>
              </p:txBody>
            </p:sp>
          </p:grpSp>
          <p:grpSp>
            <p:nvGrpSpPr>
              <p:cNvPr id="13" name="Group 31"/>
              <p:cNvGrpSpPr>
                <a:grpSpLocks/>
              </p:cNvGrpSpPr>
              <p:nvPr/>
            </p:nvGrpSpPr>
            <p:grpSpPr bwMode="auto">
              <a:xfrm>
                <a:off x="2164" y="3829"/>
                <a:ext cx="464" cy="374"/>
                <a:chOff x="1142" y="3830"/>
                <a:chExt cx="464" cy="374"/>
              </a:xfrm>
            </p:grpSpPr>
            <p:sp>
              <p:nvSpPr>
                <p:cNvPr id="13344" name="Line 32"/>
                <p:cNvSpPr>
                  <a:spLocks noChangeShapeType="1"/>
                </p:cNvSpPr>
                <p:nvPr/>
              </p:nvSpPr>
              <p:spPr bwMode="auto">
                <a:xfrm flipV="1">
                  <a:off x="1370" y="3830"/>
                  <a:ext cx="0" cy="64"/>
                </a:xfrm>
                <a:prstGeom prst="line">
                  <a:avLst/>
                </a:prstGeom>
                <a:noFill/>
                <a:ln w="3175">
                  <a:solidFill>
                    <a:schemeClr val="tx1"/>
                  </a:solidFill>
                  <a:round/>
                  <a:headEnd/>
                  <a:tailEnd/>
                </a:ln>
              </p:spPr>
              <p:txBody>
                <a:bodyPr/>
                <a:lstStyle/>
                <a:p>
                  <a:endParaRPr lang="en-US"/>
                </a:p>
              </p:txBody>
            </p:sp>
            <p:sp>
              <p:nvSpPr>
                <p:cNvPr id="13345" name="Text Box 33"/>
                <p:cNvSpPr txBox="1">
                  <a:spLocks noChangeArrowheads="1"/>
                </p:cNvSpPr>
                <p:nvPr/>
              </p:nvSpPr>
              <p:spPr bwMode="auto">
                <a:xfrm>
                  <a:off x="1142" y="3916"/>
                  <a:ext cx="464" cy="288"/>
                </a:xfrm>
                <a:prstGeom prst="rect">
                  <a:avLst/>
                </a:prstGeom>
                <a:noFill/>
                <a:ln w="9525">
                  <a:noFill/>
                  <a:miter lim="800000"/>
                  <a:headEnd/>
                  <a:tailEnd/>
                </a:ln>
              </p:spPr>
              <p:txBody>
                <a:bodyPr>
                  <a:spAutoFit/>
                </a:bodyPr>
                <a:lstStyle/>
                <a:p>
                  <a:pPr algn="ctr">
                    <a:spcBef>
                      <a:spcPct val="50000"/>
                    </a:spcBef>
                  </a:pPr>
                  <a:r>
                    <a:rPr lang="en-US" sz="2400">
                      <a:cs typeface="Arial" charset="0"/>
                    </a:rPr>
                    <a:t>300</a:t>
                  </a:r>
                </a:p>
              </p:txBody>
            </p:sp>
          </p:grpSp>
          <p:grpSp>
            <p:nvGrpSpPr>
              <p:cNvPr id="14" name="Group 34"/>
              <p:cNvGrpSpPr>
                <a:grpSpLocks/>
              </p:cNvGrpSpPr>
              <p:nvPr/>
            </p:nvGrpSpPr>
            <p:grpSpPr bwMode="auto">
              <a:xfrm>
                <a:off x="2673" y="3829"/>
                <a:ext cx="464" cy="374"/>
                <a:chOff x="1142" y="3830"/>
                <a:chExt cx="464" cy="374"/>
              </a:xfrm>
            </p:grpSpPr>
            <p:sp>
              <p:nvSpPr>
                <p:cNvPr id="13342" name="Line 35"/>
                <p:cNvSpPr>
                  <a:spLocks noChangeShapeType="1"/>
                </p:cNvSpPr>
                <p:nvPr/>
              </p:nvSpPr>
              <p:spPr bwMode="auto">
                <a:xfrm flipV="1">
                  <a:off x="1370" y="3830"/>
                  <a:ext cx="0" cy="64"/>
                </a:xfrm>
                <a:prstGeom prst="line">
                  <a:avLst/>
                </a:prstGeom>
                <a:noFill/>
                <a:ln w="3175">
                  <a:solidFill>
                    <a:schemeClr val="tx1"/>
                  </a:solidFill>
                  <a:round/>
                  <a:headEnd/>
                  <a:tailEnd/>
                </a:ln>
              </p:spPr>
              <p:txBody>
                <a:bodyPr/>
                <a:lstStyle/>
                <a:p>
                  <a:endParaRPr lang="en-US"/>
                </a:p>
              </p:txBody>
            </p:sp>
            <p:sp>
              <p:nvSpPr>
                <p:cNvPr id="13343" name="Text Box 36"/>
                <p:cNvSpPr txBox="1">
                  <a:spLocks noChangeArrowheads="1"/>
                </p:cNvSpPr>
                <p:nvPr/>
              </p:nvSpPr>
              <p:spPr bwMode="auto">
                <a:xfrm>
                  <a:off x="1142" y="3916"/>
                  <a:ext cx="464" cy="288"/>
                </a:xfrm>
                <a:prstGeom prst="rect">
                  <a:avLst/>
                </a:prstGeom>
                <a:noFill/>
                <a:ln w="9525">
                  <a:noFill/>
                  <a:miter lim="800000"/>
                  <a:headEnd/>
                  <a:tailEnd/>
                </a:ln>
              </p:spPr>
              <p:txBody>
                <a:bodyPr>
                  <a:spAutoFit/>
                </a:bodyPr>
                <a:lstStyle/>
                <a:p>
                  <a:pPr algn="ctr">
                    <a:spcBef>
                      <a:spcPct val="50000"/>
                    </a:spcBef>
                  </a:pPr>
                  <a:r>
                    <a:rPr lang="en-US" sz="2400">
                      <a:cs typeface="Arial" charset="0"/>
                    </a:rPr>
                    <a:t>400</a:t>
                  </a:r>
                </a:p>
              </p:txBody>
            </p:sp>
          </p:grpSp>
          <p:sp>
            <p:nvSpPr>
              <p:cNvPr id="13341" name="Text Box 37"/>
              <p:cNvSpPr txBox="1">
                <a:spLocks noChangeArrowheads="1"/>
              </p:cNvSpPr>
              <p:nvPr/>
            </p:nvSpPr>
            <p:spPr bwMode="auto">
              <a:xfrm>
                <a:off x="621" y="3798"/>
                <a:ext cx="266" cy="288"/>
              </a:xfrm>
              <a:prstGeom prst="rect">
                <a:avLst/>
              </a:prstGeom>
              <a:noFill/>
              <a:ln w="9525">
                <a:noFill/>
                <a:miter lim="800000"/>
                <a:headEnd/>
                <a:tailEnd/>
              </a:ln>
            </p:spPr>
            <p:txBody>
              <a:bodyPr>
                <a:spAutoFit/>
              </a:bodyPr>
              <a:lstStyle/>
              <a:p>
                <a:pPr algn="ctr">
                  <a:spcBef>
                    <a:spcPct val="50000"/>
                  </a:spcBef>
                </a:pPr>
                <a:r>
                  <a:rPr lang="en-US" sz="2400">
                    <a:cs typeface="Arial" charset="0"/>
                  </a:rPr>
                  <a:t>0</a:t>
                </a:r>
              </a:p>
            </p:txBody>
          </p:sp>
        </p:grpSp>
        <p:sp>
          <p:nvSpPr>
            <p:cNvPr id="13328" name="Text Box 38"/>
            <p:cNvSpPr txBox="1">
              <a:spLocks noChangeArrowheads="1"/>
            </p:cNvSpPr>
            <p:nvPr/>
          </p:nvSpPr>
          <p:spPr bwMode="auto">
            <a:xfrm>
              <a:off x="3604" y="3311"/>
              <a:ext cx="1207" cy="288"/>
            </a:xfrm>
            <a:prstGeom prst="rect">
              <a:avLst/>
            </a:prstGeom>
            <a:noFill/>
            <a:ln w="9525">
              <a:noFill/>
              <a:miter lim="800000"/>
              <a:headEnd/>
              <a:tailEnd/>
            </a:ln>
          </p:spPr>
          <p:txBody>
            <a:bodyPr>
              <a:spAutoFit/>
            </a:bodyPr>
            <a:lstStyle/>
            <a:p>
              <a:pPr>
                <a:spcBef>
                  <a:spcPct val="50000"/>
                </a:spcBef>
              </a:pPr>
              <a:r>
                <a:rPr lang="en-US" sz="2400" b="1">
                  <a:cs typeface="Arial" charset="0"/>
                </a:rPr>
                <a:t>Computers</a:t>
              </a:r>
            </a:p>
          </p:txBody>
        </p:sp>
        <p:sp>
          <p:nvSpPr>
            <p:cNvPr id="13329" name="Text Box 39"/>
            <p:cNvSpPr txBox="1">
              <a:spLocks noChangeArrowheads="1"/>
            </p:cNvSpPr>
            <p:nvPr/>
          </p:nvSpPr>
          <p:spPr bwMode="auto">
            <a:xfrm>
              <a:off x="305" y="468"/>
              <a:ext cx="700" cy="518"/>
            </a:xfrm>
            <a:prstGeom prst="rect">
              <a:avLst/>
            </a:prstGeom>
            <a:noFill/>
            <a:ln w="9525">
              <a:noFill/>
              <a:miter lim="800000"/>
              <a:headEnd/>
              <a:tailEnd/>
            </a:ln>
          </p:spPr>
          <p:txBody>
            <a:bodyPr>
              <a:spAutoFit/>
            </a:bodyPr>
            <a:lstStyle/>
            <a:p>
              <a:pPr>
                <a:spcBef>
                  <a:spcPct val="50000"/>
                </a:spcBef>
              </a:pPr>
              <a:r>
                <a:rPr lang="en-US" sz="2400" b="1">
                  <a:cs typeface="Arial" charset="0"/>
                </a:rPr>
                <a:t>Wheat (tons)</a:t>
              </a:r>
            </a:p>
          </p:txBody>
        </p:sp>
      </p:grpSp>
      <p:sp>
        <p:nvSpPr>
          <p:cNvPr id="13317" name="Rectangle 40"/>
          <p:cNvSpPr>
            <a:spLocks noGrp="1" noChangeArrowheads="1"/>
          </p:cNvSpPr>
          <p:nvPr>
            <p:ph type="title" idx="4294967295"/>
          </p:nvPr>
        </p:nvSpPr>
        <p:spPr>
          <a:xfrm>
            <a:off x="457200" y="152400"/>
            <a:ext cx="8229600" cy="914400"/>
          </a:xfrm>
        </p:spPr>
        <p:txBody>
          <a:bodyPr>
            <a:normAutofit/>
          </a:bodyPr>
          <a:lstStyle/>
          <a:p>
            <a:pPr algn="ctr" eaLnBrk="1" hangingPunct="1"/>
            <a:r>
              <a:rPr lang="en-US" sz="3200" dirty="0" smtClean="0"/>
              <a:t>The U.S. PPF</a:t>
            </a:r>
          </a:p>
        </p:txBody>
      </p:sp>
      <p:grpSp>
        <p:nvGrpSpPr>
          <p:cNvPr id="15" name="Group 41"/>
          <p:cNvGrpSpPr>
            <a:grpSpLocks/>
          </p:cNvGrpSpPr>
          <p:nvPr/>
        </p:nvGrpSpPr>
        <p:grpSpPr bwMode="auto">
          <a:xfrm>
            <a:off x="4065588" y="1169988"/>
            <a:ext cx="4578350" cy="2316162"/>
            <a:chOff x="2711" y="834"/>
            <a:chExt cx="2779" cy="1460"/>
          </a:xfrm>
        </p:grpSpPr>
        <p:sp>
          <p:nvSpPr>
            <p:cNvPr id="13325" name="Rectangle 42"/>
            <p:cNvSpPr>
              <a:spLocks noChangeArrowheads="1"/>
            </p:cNvSpPr>
            <p:nvPr/>
          </p:nvSpPr>
          <p:spPr bwMode="auto">
            <a:xfrm>
              <a:off x="2711" y="834"/>
              <a:ext cx="2711" cy="1460"/>
            </a:xfrm>
            <a:prstGeom prst="rect">
              <a:avLst/>
            </a:prstGeom>
            <a:solidFill>
              <a:srgbClr val="CCFFCC"/>
            </a:solidFill>
            <a:ln w="9525">
              <a:noFill/>
              <a:miter lim="800000"/>
              <a:headEnd/>
              <a:tailEnd/>
            </a:ln>
          </p:spPr>
          <p:txBody>
            <a:bodyPr wrap="none" anchor="ctr"/>
            <a:lstStyle/>
            <a:p>
              <a:endParaRPr lang="en-US">
                <a:cs typeface="Arial" charset="0"/>
              </a:endParaRPr>
            </a:p>
          </p:txBody>
        </p:sp>
        <p:sp>
          <p:nvSpPr>
            <p:cNvPr id="13326" name="Text Box 43"/>
            <p:cNvSpPr txBox="1">
              <a:spLocks noChangeArrowheads="1"/>
            </p:cNvSpPr>
            <p:nvPr/>
          </p:nvSpPr>
          <p:spPr bwMode="auto">
            <a:xfrm>
              <a:off x="2754" y="842"/>
              <a:ext cx="2736" cy="576"/>
            </a:xfrm>
            <a:prstGeom prst="rect">
              <a:avLst/>
            </a:prstGeom>
            <a:noFill/>
            <a:ln w="9525">
              <a:noFill/>
              <a:miter lim="800000"/>
              <a:headEnd/>
              <a:tailEnd/>
            </a:ln>
          </p:spPr>
          <p:txBody>
            <a:bodyPr>
              <a:spAutoFit/>
            </a:bodyPr>
            <a:lstStyle/>
            <a:p>
              <a:pPr>
                <a:spcBef>
                  <a:spcPct val="50000"/>
                </a:spcBef>
              </a:pPr>
              <a:r>
                <a:rPr lang="en-US" sz="2700">
                  <a:cs typeface="Arial" charset="0"/>
                </a:rPr>
                <a:t>The U.S. has enough labor to produce 500 computers,</a:t>
              </a:r>
            </a:p>
          </p:txBody>
        </p:sp>
      </p:grpSp>
      <p:sp>
        <p:nvSpPr>
          <p:cNvPr id="69676" name="Line 44"/>
          <p:cNvSpPr>
            <a:spLocks noChangeShapeType="1"/>
          </p:cNvSpPr>
          <p:nvPr/>
        </p:nvSpPr>
        <p:spPr bwMode="auto">
          <a:xfrm>
            <a:off x="1355725" y="1828800"/>
            <a:ext cx="4056063" cy="3649663"/>
          </a:xfrm>
          <a:prstGeom prst="line">
            <a:avLst/>
          </a:prstGeom>
          <a:noFill/>
          <a:ln w="50800">
            <a:solidFill>
              <a:srgbClr val="0033CC"/>
            </a:solidFill>
            <a:round/>
            <a:headEnd/>
            <a:tailEnd/>
          </a:ln>
        </p:spPr>
        <p:txBody>
          <a:bodyPr/>
          <a:lstStyle/>
          <a:p>
            <a:endParaRPr lang="en-US"/>
          </a:p>
        </p:txBody>
      </p:sp>
      <p:sp>
        <p:nvSpPr>
          <p:cNvPr id="69678" name="Oval 46"/>
          <p:cNvSpPr>
            <a:spLocks noChangeArrowheads="1"/>
          </p:cNvSpPr>
          <p:nvPr/>
        </p:nvSpPr>
        <p:spPr bwMode="auto">
          <a:xfrm>
            <a:off x="1292225" y="1765300"/>
            <a:ext cx="141288" cy="138113"/>
          </a:xfrm>
          <a:prstGeom prst="ellipse">
            <a:avLst/>
          </a:prstGeom>
          <a:solidFill>
            <a:srgbClr val="0033CC"/>
          </a:solidFill>
          <a:ln w="9525">
            <a:noFill/>
            <a:round/>
            <a:headEnd/>
            <a:tailEnd/>
          </a:ln>
        </p:spPr>
        <p:txBody>
          <a:bodyPr wrap="none" anchor="ctr"/>
          <a:lstStyle/>
          <a:p>
            <a:endParaRPr lang="en-US">
              <a:cs typeface="Arial" charset="0"/>
            </a:endParaRPr>
          </a:p>
        </p:txBody>
      </p:sp>
      <p:sp>
        <p:nvSpPr>
          <p:cNvPr id="13321"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69680" name="Text Box 48"/>
          <p:cNvSpPr txBox="1">
            <a:spLocks noChangeArrowheads="1"/>
          </p:cNvSpPr>
          <p:nvPr/>
        </p:nvSpPr>
        <p:spPr bwMode="auto">
          <a:xfrm>
            <a:off x="4154488" y="2070100"/>
            <a:ext cx="3775075" cy="503238"/>
          </a:xfrm>
          <a:prstGeom prst="rect">
            <a:avLst/>
          </a:prstGeom>
          <a:noFill/>
          <a:ln w="9525">
            <a:noFill/>
            <a:miter lim="800000"/>
            <a:headEnd/>
            <a:tailEnd/>
          </a:ln>
        </p:spPr>
        <p:txBody>
          <a:bodyPr>
            <a:spAutoFit/>
          </a:bodyPr>
          <a:lstStyle/>
          <a:p>
            <a:pPr>
              <a:spcBef>
                <a:spcPct val="50000"/>
              </a:spcBef>
            </a:pPr>
            <a:r>
              <a:rPr lang="en-US" sz="2700">
                <a:cs typeface="Arial" charset="0"/>
              </a:rPr>
              <a:t>or 5000 tons of wheat,</a:t>
            </a:r>
          </a:p>
        </p:txBody>
      </p:sp>
      <p:sp>
        <p:nvSpPr>
          <p:cNvPr id="69681" name="Text Box 49"/>
          <p:cNvSpPr txBox="1">
            <a:spLocks noChangeArrowheads="1"/>
          </p:cNvSpPr>
          <p:nvPr/>
        </p:nvSpPr>
        <p:spPr bwMode="auto">
          <a:xfrm>
            <a:off x="4156075" y="2520950"/>
            <a:ext cx="4343400" cy="914400"/>
          </a:xfrm>
          <a:prstGeom prst="rect">
            <a:avLst/>
          </a:prstGeom>
          <a:noFill/>
          <a:ln w="9525">
            <a:noFill/>
            <a:miter lim="800000"/>
            <a:headEnd/>
            <a:tailEnd/>
          </a:ln>
        </p:spPr>
        <p:txBody>
          <a:bodyPr>
            <a:spAutoFit/>
          </a:bodyPr>
          <a:lstStyle/>
          <a:p>
            <a:pPr>
              <a:spcBef>
                <a:spcPct val="50000"/>
              </a:spcBef>
            </a:pPr>
            <a:r>
              <a:rPr lang="en-US" sz="2700">
                <a:cs typeface="Arial" charset="0"/>
              </a:rPr>
              <a:t>or any combination along the PPF.</a:t>
            </a:r>
          </a:p>
        </p:txBody>
      </p:sp>
      <p:sp>
        <p:nvSpPr>
          <p:cNvPr id="69677" name="Oval 45"/>
          <p:cNvSpPr>
            <a:spLocks noChangeArrowheads="1"/>
          </p:cNvSpPr>
          <p:nvPr/>
        </p:nvSpPr>
        <p:spPr bwMode="auto">
          <a:xfrm>
            <a:off x="5338763" y="5411788"/>
            <a:ext cx="141287" cy="138112"/>
          </a:xfrm>
          <a:prstGeom prst="ellipse">
            <a:avLst/>
          </a:prstGeom>
          <a:solidFill>
            <a:srgbClr val="0033CC"/>
          </a:solidFill>
          <a:ln w="9525">
            <a:noFill/>
            <a:round/>
            <a:headEnd/>
            <a:tailEnd/>
          </a:ln>
        </p:spPr>
        <p:txBody>
          <a:bodyPr wrap="none" anchor="ctr"/>
          <a:lstStyle/>
          <a:p>
            <a:endParaRPr lang="en-US">
              <a:cs typeface="Arial" charset="0"/>
            </a:endParaRPr>
          </a:p>
        </p:txBody>
      </p:sp>
      <p:sp>
        <p:nvSpPr>
          <p:cNvPr id="50" name="TextBox 49"/>
          <p:cNvSpPr txBox="1"/>
          <p:nvPr/>
        </p:nvSpPr>
        <p:spPr>
          <a:xfrm>
            <a:off x="-10633" y="6500422"/>
            <a:ext cx="5649433" cy="338554"/>
          </a:xfrm>
          <a:prstGeom prst="rect">
            <a:avLst/>
          </a:prstGeom>
          <a:noFill/>
        </p:spPr>
        <p:txBody>
          <a:bodyPr wrap="square" rtlCol="0">
            <a:spAutoFit/>
          </a:bodyPr>
          <a:lstStyle/>
          <a:p>
            <a:r>
              <a:rPr lang="en-US" sz="800" b="0" i="1" dirty="0" smtClean="0">
                <a:solidFill>
                  <a:srgbClr val="777777"/>
                </a:solidFill>
                <a:latin typeface="Times New Roman" pitchFamily="18" charset="0"/>
                <a:cs typeface="Times New Roman" pitchFamily="18" charset="0"/>
              </a:rPr>
              <a:t>© 2012 </a:t>
            </a:r>
            <a:r>
              <a:rPr lang="en-US" sz="800" b="0" i="1" dirty="0" err="1" smtClean="0">
                <a:solidFill>
                  <a:srgbClr val="777777"/>
                </a:solidFill>
                <a:latin typeface="Times New Roman" pitchFamily="18" charset="0"/>
                <a:cs typeface="Times New Roman" pitchFamily="18" charset="0"/>
              </a:rPr>
              <a:t>Cengage</a:t>
            </a:r>
            <a:r>
              <a:rPr lang="en-US" sz="800" b="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b="0" i="1" dirty="0">
              <a:solidFill>
                <a:srgbClr val="777777"/>
              </a:solidFill>
              <a:latin typeface="Times New Roman" pitchFamily="18" charset="0"/>
              <a:ea typeface="Verdana" pitchFamily="34" charset="0"/>
              <a:cs typeface="Times New Roman" pitchFamily="18" charset="0"/>
            </a:endParaRPr>
          </a:p>
        </p:txBody>
      </p:sp>
      <p:sp>
        <p:nvSpPr>
          <p:cNvPr id="51" name="TextBox 50"/>
          <p:cNvSpPr txBox="1"/>
          <p:nvPr/>
        </p:nvSpPr>
        <p:spPr>
          <a:xfrm>
            <a:off x="7543800" y="6324600"/>
            <a:ext cx="1143000" cy="353943"/>
          </a:xfrm>
          <a:prstGeom prst="rect">
            <a:avLst/>
          </a:prstGeom>
          <a:noFill/>
        </p:spPr>
        <p:txBody>
          <a:bodyPr wrap="square" rtlCol="0">
            <a:spAutoFit/>
          </a:bodyPr>
          <a:lstStyle/>
          <a:p>
            <a:pPr algn="r"/>
            <a:fld id="{756EF793-6576-47D7-8D74-034072F16359}" type="slidenum">
              <a:rPr lang="en-US" sz="1700" i="0" smtClean="0">
                <a:solidFill>
                  <a:srgbClr val="B2B2B2"/>
                </a:solidFill>
                <a:latin typeface="Times New Roman" pitchFamily="18" charset="0"/>
                <a:ea typeface="Verdana" pitchFamily="34" charset="0"/>
                <a:cs typeface="Times New Roman" pitchFamily="18" charset="0"/>
              </a:rPr>
              <a:pPr algn="r"/>
              <a:t>6</a:t>
            </a:fld>
            <a:endParaRPr lang="en-US" sz="1700" i="0" dirty="0">
              <a:solidFill>
                <a:srgbClr val="B2B2B2"/>
              </a:solidFill>
              <a:latin typeface="Times New Roman" pitchFamily="18" charset="0"/>
              <a:ea typeface="Verdana" pitchFamily="34" charset="0"/>
              <a:cs typeface="Times New Roman" pitchFamily="18" charset="0"/>
            </a:endParaRPr>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par>
                          <p:cTn id="13" fill="hold">
                            <p:stCondLst>
                              <p:cond delay="500"/>
                            </p:stCondLst>
                            <p:childTnLst>
                              <p:par>
                                <p:cTn id="14" presetID="23" presetClass="entr" presetSubtype="32" fill="hold" grpId="0" nodeType="afterEffect">
                                  <p:stCondLst>
                                    <p:cond delay="0"/>
                                  </p:stCondLst>
                                  <p:childTnLst>
                                    <p:set>
                                      <p:cBhvr>
                                        <p:cTn id="15" dur="1" fill="hold">
                                          <p:stCondLst>
                                            <p:cond delay="0"/>
                                          </p:stCondLst>
                                        </p:cTn>
                                        <p:tgtEl>
                                          <p:spTgt spid="69677"/>
                                        </p:tgtEl>
                                        <p:attrNameLst>
                                          <p:attrName>style.visibility</p:attrName>
                                        </p:attrNameLst>
                                      </p:cBhvr>
                                      <p:to>
                                        <p:strVal val="visible"/>
                                      </p:to>
                                    </p:set>
                                    <p:anim calcmode="lin" valueType="num">
                                      <p:cBhvr>
                                        <p:cTn id="16" dur="500" fill="hold"/>
                                        <p:tgtEl>
                                          <p:spTgt spid="69677"/>
                                        </p:tgtEl>
                                        <p:attrNameLst>
                                          <p:attrName>ppt_w</p:attrName>
                                        </p:attrNameLst>
                                      </p:cBhvr>
                                      <p:tavLst>
                                        <p:tav tm="0">
                                          <p:val>
                                            <p:strVal val="4*#ppt_w"/>
                                          </p:val>
                                        </p:tav>
                                        <p:tav tm="100000">
                                          <p:val>
                                            <p:strVal val="#ppt_w"/>
                                          </p:val>
                                        </p:tav>
                                      </p:tavLst>
                                    </p:anim>
                                    <p:anim calcmode="lin" valueType="num">
                                      <p:cBhvr>
                                        <p:cTn id="17" dur="500" fill="hold"/>
                                        <p:tgtEl>
                                          <p:spTgt spid="69677"/>
                                        </p:tgtEl>
                                        <p:attrNameLst>
                                          <p:attrName>ppt_h</p:attrName>
                                        </p:attrNameLst>
                                      </p:cBhvr>
                                      <p:tavLst>
                                        <p:tav tm="0">
                                          <p:val>
                                            <p:strVal val="4*#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9680"/>
                                        </p:tgtEl>
                                        <p:attrNameLst>
                                          <p:attrName>style.visibility</p:attrName>
                                        </p:attrNameLst>
                                      </p:cBhvr>
                                      <p:to>
                                        <p:strVal val="visible"/>
                                      </p:to>
                                    </p:set>
                                    <p:animEffect transition="in" filter="fade">
                                      <p:cBhvr>
                                        <p:cTn id="22" dur="500"/>
                                        <p:tgtEl>
                                          <p:spTgt spid="69680"/>
                                        </p:tgtEl>
                                      </p:cBhvr>
                                    </p:animEffect>
                                  </p:childTnLst>
                                </p:cTn>
                              </p:par>
                            </p:childTnLst>
                          </p:cTn>
                        </p:par>
                        <p:par>
                          <p:cTn id="23" fill="hold">
                            <p:stCondLst>
                              <p:cond delay="500"/>
                            </p:stCondLst>
                            <p:childTnLst>
                              <p:par>
                                <p:cTn id="24" presetID="23" presetClass="entr" presetSubtype="32" fill="hold" grpId="0" nodeType="afterEffect">
                                  <p:stCondLst>
                                    <p:cond delay="0"/>
                                  </p:stCondLst>
                                  <p:childTnLst>
                                    <p:set>
                                      <p:cBhvr>
                                        <p:cTn id="25" dur="1" fill="hold">
                                          <p:stCondLst>
                                            <p:cond delay="0"/>
                                          </p:stCondLst>
                                        </p:cTn>
                                        <p:tgtEl>
                                          <p:spTgt spid="69678"/>
                                        </p:tgtEl>
                                        <p:attrNameLst>
                                          <p:attrName>style.visibility</p:attrName>
                                        </p:attrNameLst>
                                      </p:cBhvr>
                                      <p:to>
                                        <p:strVal val="visible"/>
                                      </p:to>
                                    </p:set>
                                    <p:anim calcmode="lin" valueType="num">
                                      <p:cBhvr>
                                        <p:cTn id="26" dur="500" fill="hold"/>
                                        <p:tgtEl>
                                          <p:spTgt spid="69678"/>
                                        </p:tgtEl>
                                        <p:attrNameLst>
                                          <p:attrName>ppt_w</p:attrName>
                                        </p:attrNameLst>
                                      </p:cBhvr>
                                      <p:tavLst>
                                        <p:tav tm="0">
                                          <p:val>
                                            <p:strVal val="4*#ppt_w"/>
                                          </p:val>
                                        </p:tav>
                                        <p:tav tm="100000">
                                          <p:val>
                                            <p:strVal val="#ppt_w"/>
                                          </p:val>
                                        </p:tav>
                                      </p:tavLst>
                                    </p:anim>
                                    <p:anim calcmode="lin" valueType="num">
                                      <p:cBhvr>
                                        <p:cTn id="27" dur="500" fill="hold"/>
                                        <p:tgtEl>
                                          <p:spTgt spid="69678"/>
                                        </p:tgtEl>
                                        <p:attrNameLst>
                                          <p:attrName>ppt_h</p:attrName>
                                        </p:attrNameLst>
                                      </p:cBhvr>
                                      <p:tavLst>
                                        <p:tav tm="0">
                                          <p:val>
                                            <p:strVal val="4*#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9681"/>
                                        </p:tgtEl>
                                        <p:attrNameLst>
                                          <p:attrName>style.visibility</p:attrName>
                                        </p:attrNameLst>
                                      </p:cBhvr>
                                      <p:to>
                                        <p:strVal val="visible"/>
                                      </p:to>
                                    </p:set>
                                    <p:animEffect transition="in" filter="fade">
                                      <p:cBhvr>
                                        <p:cTn id="32" dur="500"/>
                                        <p:tgtEl>
                                          <p:spTgt spid="69681"/>
                                        </p:tgtEl>
                                      </p:cBhvr>
                                    </p:animEffect>
                                  </p:childTnLst>
                                </p:cTn>
                              </p:par>
                            </p:childTnLst>
                          </p:cTn>
                        </p:par>
                        <p:par>
                          <p:cTn id="33" fill="hold">
                            <p:stCondLst>
                              <p:cond delay="500"/>
                            </p:stCondLst>
                            <p:childTnLst>
                              <p:par>
                                <p:cTn id="34" presetID="18" presetClass="entr" presetSubtype="6" fill="hold" grpId="0" nodeType="afterEffect">
                                  <p:stCondLst>
                                    <p:cond delay="0"/>
                                  </p:stCondLst>
                                  <p:childTnLst>
                                    <p:set>
                                      <p:cBhvr>
                                        <p:cTn id="35" dur="1" fill="hold">
                                          <p:stCondLst>
                                            <p:cond delay="0"/>
                                          </p:stCondLst>
                                        </p:cTn>
                                        <p:tgtEl>
                                          <p:spTgt spid="69676"/>
                                        </p:tgtEl>
                                        <p:attrNameLst>
                                          <p:attrName>style.visibility</p:attrName>
                                        </p:attrNameLst>
                                      </p:cBhvr>
                                      <p:to>
                                        <p:strVal val="visible"/>
                                      </p:to>
                                    </p:set>
                                    <p:animEffect transition="in" filter="strips(downRight)">
                                      <p:cBhvr>
                                        <p:cTn id="36" dur="500"/>
                                        <p:tgtEl>
                                          <p:spTgt spid="69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76" grpId="0" animBg="1"/>
      <p:bldP spid="69678" grpId="0" animBg="1"/>
      <p:bldP spid="69680" grpId="0"/>
      <p:bldP spid="69681" grpId="0"/>
      <p:bldP spid="696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22263" y="742950"/>
            <a:ext cx="7315200" cy="5329238"/>
            <a:chOff x="203" y="468"/>
            <a:chExt cx="4608" cy="3357"/>
          </a:xfrm>
        </p:grpSpPr>
        <p:grpSp>
          <p:nvGrpSpPr>
            <p:cNvPr id="3" name="Group 3"/>
            <p:cNvGrpSpPr>
              <a:grpSpLocks/>
            </p:cNvGrpSpPr>
            <p:nvPr/>
          </p:nvGrpSpPr>
          <p:grpSpPr bwMode="auto">
            <a:xfrm>
              <a:off x="203" y="972"/>
              <a:ext cx="3474" cy="2853"/>
              <a:chOff x="212" y="1350"/>
              <a:chExt cx="3474" cy="2853"/>
            </a:xfrm>
          </p:grpSpPr>
          <p:grpSp>
            <p:nvGrpSpPr>
              <p:cNvPr id="4" name="Group 4"/>
              <p:cNvGrpSpPr>
                <a:grpSpLocks/>
              </p:cNvGrpSpPr>
              <p:nvPr/>
            </p:nvGrpSpPr>
            <p:grpSpPr bwMode="auto">
              <a:xfrm>
                <a:off x="868" y="1350"/>
                <a:ext cx="2818" cy="2480"/>
                <a:chOff x="2416" y="1770"/>
                <a:chExt cx="610" cy="548"/>
              </a:xfrm>
            </p:grpSpPr>
            <p:sp>
              <p:nvSpPr>
                <p:cNvPr id="14388" name="Line 5"/>
                <p:cNvSpPr>
                  <a:spLocks noChangeShapeType="1"/>
                </p:cNvSpPr>
                <p:nvPr/>
              </p:nvSpPr>
              <p:spPr bwMode="auto">
                <a:xfrm>
                  <a:off x="2416" y="1770"/>
                  <a:ext cx="0" cy="548"/>
                </a:xfrm>
                <a:prstGeom prst="line">
                  <a:avLst/>
                </a:prstGeom>
                <a:noFill/>
                <a:ln w="9525">
                  <a:solidFill>
                    <a:schemeClr val="tx1"/>
                  </a:solidFill>
                  <a:round/>
                  <a:headEnd/>
                  <a:tailEnd/>
                </a:ln>
              </p:spPr>
              <p:txBody>
                <a:bodyPr/>
                <a:lstStyle/>
                <a:p>
                  <a:endParaRPr lang="en-US"/>
                </a:p>
              </p:txBody>
            </p:sp>
            <p:sp>
              <p:nvSpPr>
                <p:cNvPr id="14389" name="Line 6"/>
                <p:cNvSpPr>
                  <a:spLocks noChangeShapeType="1"/>
                </p:cNvSpPr>
                <p:nvPr/>
              </p:nvSpPr>
              <p:spPr bwMode="auto">
                <a:xfrm>
                  <a:off x="2416" y="2318"/>
                  <a:ext cx="610" cy="0"/>
                </a:xfrm>
                <a:prstGeom prst="line">
                  <a:avLst/>
                </a:prstGeom>
                <a:noFill/>
                <a:ln w="9525">
                  <a:solidFill>
                    <a:schemeClr val="tx1"/>
                  </a:solidFill>
                  <a:round/>
                  <a:headEnd/>
                  <a:tailEnd/>
                </a:ln>
              </p:spPr>
              <p:txBody>
                <a:bodyPr/>
                <a:lstStyle/>
                <a:p>
                  <a:endParaRPr lang="en-US"/>
                </a:p>
              </p:txBody>
            </p:sp>
          </p:grpSp>
          <p:grpSp>
            <p:nvGrpSpPr>
              <p:cNvPr id="5" name="Group 7"/>
              <p:cNvGrpSpPr>
                <a:grpSpLocks/>
              </p:cNvGrpSpPr>
              <p:nvPr/>
            </p:nvGrpSpPr>
            <p:grpSpPr bwMode="auto">
              <a:xfrm>
                <a:off x="214" y="1834"/>
                <a:ext cx="654" cy="288"/>
                <a:chOff x="212" y="1834"/>
                <a:chExt cx="654" cy="288"/>
              </a:xfrm>
            </p:grpSpPr>
            <p:sp>
              <p:nvSpPr>
                <p:cNvPr id="14386" name="Line 8"/>
                <p:cNvSpPr>
                  <a:spLocks noChangeShapeType="1"/>
                </p:cNvSpPr>
                <p:nvPr/>
              </p:nvSpPr>
              <p:spPr bwMode="auto">
                <a:xfrm flipH="1">
                  <a:off x="800" y="1992"/>
                  <a:ext cx="66" cy="0"/>
                </a:xfrm>
                <a:prstGeom prst="line">
                  <a:avLst/>
                </a:prstGeom>
                <a:noFill/>
                <a:ln w="3175">
                  <a:solidFill>
                    <a:schemeClr val="tx1"/>
                  </a:solidFill>
                  <a:round/>
                  <a:headEnd/>
                  <a:tailEnd/>
                </a:ln>
              </p:spPr>
              <p:txBody>
                <a:bodyPr/>
                <a:lstStyle/>
                <a:p>
                  <a:endParaRPr lang="en-US"/>
                </a:p>
              </p:txBody>
            </p:sp>
            <p:sp>
              <p:nvSpPr>
                <p:cNvPr id="14387" name="Text Box 9"/>
                <p:cNvSpPr txBox="1">
                  <a:spLocks noChangeArrowheads="1"/>
                </p:cNvSpPr>
                <p:nvPr/>
              </p:nvSpPr>
              <p:spPr bwMode="auto">
                <a:xfrm>
                  <a:off x="212" y="1834"/>
                  <a:ext cx="602" cy="288"/>
                </a:xfrm>
                <a:prstGeom prst="rect">
                  <a:avLst/>
                </a:prstGeom>
                <a:noFill/>
                <a:ln w="9525">
                  <a:noFill/>
                  <a:miter lim="800000"/>
                  <a:headEnd/>
                  <a:tailEnd/>
                </a:ln>
              </p:spPr>
              <p:txBody>
                <a:bodyPr>
                  <a:spAutoFit/>
                </a:bodyPr>
                <a:lstStyle/>
                <a:p>
                  <a:pPr>
                    <a:spcBef>
                      <a:spcPct val="50000"/>
                    </a:spcBef>
                  </a:pPr>
                  <a:r>
                    <a:rPr lang="en-US" sz="2400">
                      <a:cs typeface="Arial" charset="0"/>
                    </a:rPr>
                    <a:t>4,000</a:t>
                  </a:r>
                </a:p>
              </p:txBody>
            </p:sp>
          </p:grpSp>
          <p:grpSp>
            <p:nvGrpSpPr>
              <p:cNvPr id="6" name="Group 10"/>
              <p:cNvGrpSpPr>
                <a:grpSpLocks/>
              </p:cNvGrpSpPr>
              <p:nvPr/>
            </p:nvGrpSpPr>
            <p:grpSpPr bwMode="auto">
              <a:xfrm>
                <a:off x="1144" y="3828"/>
                <a:ext cx="464" cy="374"/>
                <a:chOff x="1142" y="3830"/>
                <a:chExt cx="464" cy="374"/>
              </a:xfrm>
            </p:grpSpPr>
            <p:sp>
              <p:nvSpPr>
                <p:cNvPr id="14384" name="Line 11"/>
                <p:cNvSpPr>
                  <a:spLocks noChangeShapeType="1"/>
                </p:cNvSpPr>
                <p:nvPr/>
              </p:nvSpPr>
              <p:spPr bwMode="auto">
                <a:xfrm flipV="1">
                  <a:off x="1370" y="3830"/>
                  <a:ext cx="0" cy="64"/>
                </a:xfrm>
                <a:prstGeom prst="line">
                  <a:avLst/>
                </a:prstGeom>
                <a:noFill/>
                <a:ln w="3175">
                  <a:solidFill>
                    <a:schemeClr val="tx1"/>
                  </a:solidFill>
                  <a:round/>
                  <a:headEnd/>
                  <a:tailEnd/>
                </a:ln>
              </p:spPr>
              <p:txBody>
                <a:bodyPr/>
                <a:lstStyle/>
                <a:p>
                  <a:endParaRPr lang="en-US"/>
                </a:p>
              </p:txBody>
            </p:sp>
            <p:sp>
              <p:nvSpPr>
                <p:cNvPr id="14385" name="Text Box 12"/>
                <p:cNvSpPr txBox="1">
                  <a:spLocks noChangeArrowheads="1"/>
                </p:cNvSpPr>
                <p:nvPr/>
              </p:nvSpPr>
              <p:spPr bwMode="auto">
                <a:xfrm>
                  <a:off x="1142" y="3916"/>
                  <a:ext cx="464" cy="288"/>
                </a:xfrm>
                <a:prstGeom prst="rect">
                  <a:avLst/>
                </a:prstGeom>
                <a:noFill/>
                <a:ln w="9525">
                  <a:noFill/>
                  <a:miter lim="800000"/>
                  <a:headEnd/>
                  <a:tailEnd/>
                </a:ln>
              </p:spPr>
              <p:txBody>
                <a:bodyPr>
                  <a:spAutoFit/>
                </a:bodyPr>
                <a:lstStyle/>
                <a:p>
                  <a:pPr algn="ctr">
                    <a:spcBef>
                      <a:spcPct val="50000"/>
                    </a:spcBef>
                  </a:pPr>
                  <a:r>
                    <a:rPr lang="en-US" sz="2400">
                      <a:cs typeface="Arial" charset="0"/>
                    </a:rPr>
                    <a:t>100</a:t>
                  </a:r>
                </a:p>
              </p:txBody>
            </p:sp>
          </p:grpSp>
          <p:grpSp>
            <p:nvGrpSpPr>
              <p:cNvPr id="7" name="Group 13"/>
              <p:cNvGrpSpPr>
                <a:grpSpLocks/>
              </p:cNvGrpSpPr>
              <p:nvPr/>
            </p:nvGrpSpPr>
            <p:grpSpPr bwMode="auto">
              <a:xfrm>
                <a:off x="212" y="1374"/>
                <a:ext cx="654" cy="288"/>
                <a:chOff x="212" y="1834"/>
                <a:chExt cx="654" cy="288"/>
              </a:xfrm>
            </p:grpSpPr>
            <p:sp>
              <p:nvSpPr>
                <p:cNvPr id="14382" name="Line 14"/>
                <p:cNvSpPr>
                  <a:spLocks noChangeShapeType="1"/>
                </p:cNvSpPr>
                <p:nvPr/>
              </p:nvSpPr>
              <p:spPr bwMode="auto">
                <a:xfrm flipH="1">
                  <a:off x="800" y="1992"/>
                  <a:ext cx="66" cy="0"/>
                </a:xfrm>
                <a:prstGeom prst="line">
                  <a:avLst/>
                </a:prstGeom>
                <a:noFill/>
                <a:ln w="3175">
                  <a:solidFill>
                    <a:schemeClr val="tx1"/>
                  </a:solidFill>
                  <a:round/>
                  <a:headEnd/>
                  <a:tailEnd/>
                </a:ln>
              </p:spPr>
              <p:txBody>
                <a:bodyPr/>
                <a:lstStyle/>
                <a:p>
                  <a:endParaRPr lang="en-US"/>
                </a:p>
              </p:txBody>
            </p:sp>
            <p:sp>
              <p:nvSpPr>
                <p:cNvPr id="14383" name="Text Box 15"/>
                <p:cNvSpPr txBox="1">
                  <a:spLocks noChangeArrowheads="1"/>
                </p:cNvSpPr>
                <p:nvPr/>
              </p:nvSpPr>
              <p:spPr bwMode="auto">
                <a:xfrm>
                  <a:off x="212" y="1834"/>
                  <a:ext cx="602" cy="288"/>
                </a:xfrm>
                <a:prstGeom prst="rect">
                  <a:avLst/>
                </a:prstGeom>
                <a:noFill/>
                <a:ln w="9525">
                  <a:noFill/>
                  <a:miter lim="800000"/>
                  <a:headEnd/>
                  <a:tailEnd/>
                </a:ln>
              </p:spPr>
              <p:txBody>
                <a:bodyPr>
                  <a:spAutoFit/>
                </a:bodyPr>
                <a:lstStyle/>
                <a:p>
                  <a:pPr>
                    <a:spcBef>
                      <a:spcPct val="50000"/>
                    </a:spcBef>
                  </a:pPr>
                  <a:r>
                    <a:rPr lang="en-US" sz="2400">
                      <a:cs typeface="Arial" charset="0"/>
                    </a:rPr>
                    <a:t>5,000</a:t>
                  </a:r>
                </a:p>
              </p:txBody>
            </p:sp>
          </p:grpSp>
          <p:grpSp>
            <p:nvGrpSpPr>
              <p:cNvPr id="8" name="Group 16"/>
              <p:cNvGrpSpPr>
                <a:grpSpLocks/>
              </p:cNvGrpSpPr>
              <p:nvPr/>
            </p:nvGrpSpPr>
            <p:grpSpPr bwMode="auto">
              <a:xfrm>
                <a:off x="214" y="2756"/>
                <a:ext cx="654" cy="288"/>
                <a:chOff x="212" y="1834"/>
                <a:chExt cx="654" cy="288"/>
              </a:xfrm>
            </p:grpSpPr>
            <p:sp>
              <p:nvSpPr>
                <p:cNvPr id="14380" name="Line 17"/>
                <p:cNvSpPr>
                  <a:spLocks noChangeShapeType="1"/>
                </p:cNvSpPr>
                <p:nvPr/>
              </p:nvSpPr>
              <p:spPr bwMode="auto">
                <a:xfrm flipH="1">
                  <a:off x="800" y="1992"/>
                  <a:ext cx="66" cy="0"/>
                </a:xfrm>
                <a:prstGeom prst="line">
                  <a:avLst/>
                </a:prstGeom>
                <a:noFill/>
                <a:ln w="3175">
                  <a:solidFill>
                    <a:schemeClr val="tx1"/>
                  </a:solidFill>
                  <a:round/>
                  <a:headEnd/>
                  <a:tailEnd/>
                </a:ln>
              </p:spPr>
              <p:txBody>
                <a:bodyPr/>
                <a:lstStyle/>
                <a:p>
                  <a:endParaRPr lang="en-US"/>
                </a:p>
              </p:txBody>
            </p:sp>
            <p:sp>
              <p:nvSpPr>
                <p:cNvPr id="14381" name="Text Box 18"/>
                <p:cNvSpPr txBox="1">
                  <a:spLocks noChangeArrowheads="1"/>
                </p:cNvSpPr>
                <p:nvPr/>
              </p:nvSpPr>
              <p:spPr bwMode="auto">
                <a:xfrm>
                  <a:off x="212" y="1834"/>
                  <a:ext cx="602" cy="288"/>
                </a:xfrm>
                <a:prstGeom prst="rect">
                  <a:avLst/>
                </a:prstGeom>
                <a:noFill/>
                <a:ln w="9525">
                  <a:noFill/>
                  <a:miter lim="800000"/>
                  <a:headEnd/>
                  <a:tailEnd/>
                </a:ln>
              </p:spPr>
              <p:txBody>
                <a:bodyPr>
                  <a:spAutoFit/>
                </a:bodyPr>
                <a:lstStyle/>
                <a:p>
                  <a:pPr>
                    <a:spcBef>
                      <a:spcPct val="50000"/>
                    </a:spcBef>
                  </a:pPr>
                  <a:r>
                    <a:rPr lang="en-US" sz="2400">
                      <a:cs typeface="Arial" charset="0"/>
                    </a:rPr>
                    <a:t>2,000</a:t>
                  </a:r>
                </a:p>
              </p:txBody>
            </p:sp>
          </p:grpSp>
          <p:grpSp>
            <p:nvGrpSpPr>
              <p:cNvPr id="9" name="Group 19"/>
              <p:cNvGrpSpPr>
                <a:grpSpLocks/>
              </p:cNvGrpSpPr>
              <p:nvPr/>
            </p:nvGrpSpPr>
            <p:grpSpPr bwMode="auto">
              <a:xfrm>
                <a:off x="214" y="3216"/>
                <a:ext cx="654" cy="288"/>
                <a:chOff x="212" y="1834"/>
                <a:chExt cx="654" cy="288"/>
              </a:xfrm>
            </p:grpSpPr>
            <p:sp>
              <p:nvSpPr>
                <p:cNvPr id="14378" name="Line 20"/>
                <p:cNvSpPr>
                  <a:spLocks noChangeShapeType="1"/>
                </p:cNvSpPr>
                <p:nvPr/>
              </p:nvSpPr>
              <p:spPr bwMode="auto">
                <a:xfrm flipH="1">
                  <a:off x="800" y="1992"/>
                  <a:ext cx="66" cy="0"/>
                </a:xfrm>
                <a:prstGeom prst="line">
                  <a:avLst/>
                </a:prstGeom>
                <a:noFill/>
                <a:ln w="3175">
                  <a:solidFill>
                    <a:schemeClr val="tx1"/>
                  </a:solidFill>
                  <a:round/>
                  <a:headEnd/>
                  <a:tailEnd/>
                </a:ln>
              </p:spPr>
              <p:txBody>
                <a:bodyPr/>
                <a:lstStyle/>
                <a:p>
                  <a:endParaRPr lang="en-US"/>
                </a:p>
              </p:txBody>
            </p:sp>
            <p:sp>
              <p:nvSpPr>
                <p:cNvPr id="14379" name="Text Box 21"/>
                <p:cNvSpPr txBox="1">
                  <a:spLocks noChangeArrowheads="1"/>
                </p:cNvSpPr>
                <p:nvPr/>
              </p:nvSpPr>
              <p:spPr bwMode="auto">
                <a:xfrm>
                  <a:off x="212" y="1834"/>
                  <a:ext cx="602" cy="288"/>
                </a:xfrm>
                <a:prstGeom prst="rect">
                  <a:avLst/>
                </a:prstGeom>
                <a:noFill/>
                <a:ln w="9525">
                  <a:noFill/>
                  <a:miter lim="800000"/>
                  <a:headEnd/>
                  <a:tailEnd/>
                </a:ln>
              </p:spPr>
              <p:txBody>
                <a:bodyPr>
                  <a:spAutoFit/>
                </a:bodyPr>
                <a:lstStyle/>
                <a:p>
                  <a:pPr>
                    <a:spcBef>
                      <a:spcPct val="50000"/>
                    </a:spcBef>
                  </a:pPr>
                  <a:r>
                    <a:rPr lang="en-US" sz="2400">
                      <a:cs typeface="Arial" charset="0"/>
                    </a:rPr>
                    <a:t>1,000</a:t>
                  </a:r>
                </a:p>
              </p:txBody>
            </p:sp>
          </p:grpSp>
          <p:grpSp>
            <p:nvGrpSpPr>
              <p:cNvPr id="10" name="Group 22"/>
              <p:cNvGrpSpPr>
                <a:grpSpLocks/>
              </p:cNvGrpSpPr>
              <p:nvPr/>
            </p:nvGrpSpPr>
            <p:grpSpPr bwMode="auto">
              <a:xfrm>
                <a:off x="212" y="2292"/>
                <a:ext cx="654" cy="288"/>
                <a:chOff x="212" y="1834"/>
                <a:chExt cx="654" cy="288"/>
              </a:xfrm>
            </p:grpSpPr>
            <p:sp>
              <p:nvSpPr>
                <p:cNvPr id="14376" name="Line 23"/>
                <p:cNvSpPr>
                  <a:spLocks noChangeShapeType="1"/>
                </p:cNvSpPr>
                <p:nvPr/>
              </p:nvSpPr>
              <p:spPr bwMode="auto">
                <a:xfrm flipH="1">
                  <a:off x="800" y="1992"/>
                  <a:ext cx="66" cy="0"/>
                </a:xfrm>
                <a:prstGeom prst="line">
                  <a:avLst/>
                </a:prstGeom>
                <a:noFill/>
                <a:ln w="3175">
                  <a:solidFill>
                    <a:schemeClr val="tx1"/>
                  </a:solidFill>
                  <a:round/>
                  <a:headEnd/>
                  <a:tailEnd/>
                </a:ln>
              </p:spPr>
              <p:txBody>
                <a:bodyPr/>
                <a:lstStyle/>
                <a:p>
                  <a:endParaRPr lang="en-US"/>
                </a:p>
              </p:txBody>
            </p:sp>
            <p:sp>
              <p:nvSpPr>
                <p:cNvPr id="14377" name="Text Box 24"/>
                <p:cNvSpPr txBox="1">
                  <a:spLocks noChangeArrowheads="1"/>
                </p:cNvSpPr>
                <p:nvPr/>
              </p:nvSpPr>
              <p:spPr bwMode="auto">
                <a:xfrm>
                  <a:off x="212" y="1834"/>
                  <a:ext cx="602" cy="288"/>
                </a:xfrm>
                <a:prstGeom prst="rect">
                  <a:avLst/>
                </a:prstGeom>
                <a:noFill/>
                <a:ln w="9525">
                  <a:noFill/>
                  <a:miter lim="800000"/>
                  <a:headEnd/>
                  <a:tailEnd/>
                </a:ln>
              </p:spPr>
              <p:txBody>
                <a:bodyPr>
                  <a:spAutoFit/>
                </a:bodyPr>
                <a:lstStyle/>
                <a:p>
                  <a:pPr>
                    <a:spcBef>
                      <a:spcPct val="50000"/>
                    </a:spcBef>
                  </a:pPr>
                  <a:r>
                    <a:rPr lang="en-US" sz="2400">
                      <a:cs typeface="Arial" charset="0"/>
                    </a:rPr>
                    <a:t>3,000</a:t>
                  </a:r>
                </a:p>
              </p:txBody>
            </p:sp>
          </p:grpSp>
          <p:grpSp>
            <p:nvGrpSpPr>
              <p:cNvPr id="11" name="Group 25"/>
              <p:cNvGrpSpPr>
                <a:grpSpLocks/>
              </p:cNvGrpSpPr>
              <p:nvPr/>
            </p:nvGrpSpPr>
            <p:grpSpPr bwMode="auto">
              <a:xfrm>
                <a:off x="3188" y="3828"/>
                <a:ext cx="464" cy="374"/>
                <a:chOff x="1142" y="3830"/>
                <a:chExt cx="464" cy="374"/>
              </a:xfrm>
            </p:grpSpPr>
            <p:sp>
              <p:nvSpPr>
                <p:cNvPr id="14374" name="Line 26"/>
                <p:cNvSpPr>
                  <a:spLocks noChangeShapeType="1"/>
                </p:cNvSpPr>
                <p:nvPr/>
              </p:nvSpPr>
              <p:spPr bwMode="auto">
                <a:xfrm flipV="1">
                  <a:off x="1370" y="3830"/>
                  <a:ext cx="0" cy="64"/>
                </a:xfrm>
                <a:prstGeom prst="line">
                  <a:avLst/>
                </a:prstGeom>
                <a:noFill/>
                <a:ln w="3175">
                  <a:solidFill>
                    <a:schemeClr val="tx1"/>
                  </a:solidFill>
                  <a:round/>
                  <a:headEnd/>
                  <a:tailEnd/>
                </a:ln>
              </p:spPr>
              <p:txBody>
                <a:bodyPr/>
                <a:lstStyle/>
                <a:p>
                  <a:endParaRPr lang="en-US"/>
                </a:p>
              </p:txBody>
            </p:sp>
            <p:sp>
              <p:nvSpPr>
                <p:cNvPr id="14375" name="Text Box 27"/>
                <p:cNvSpPr txBox="1">
                  <a:spLocks noChangeArrowheads="1"/>
                </p:cNvSpPr>
                <p:nvPr/>
              </p:nvSpPr>
              <p:spPr bwMode="auto">
                <a:xfrm>
                  <a:off x="1142" y="3916"/>
                  <a:ext cx="464" cy="288"/>
                </a:xfrm>
                <a:prstGeom prst="rect">
                  <a:avLst/>
                </a:prstGeom>
                <a:noFill/>
                <a:ln w="9525">
                  <a:noFill/>
                  <a:miter lim="800000"/>
                  <a:headEnd/>
                  <a:tailEnd/>
                </a:ln>
              </p:spPr>
              <p:txBody>
                <a:bodyPr>
                  <a:spAutoFit/>
                </a:bodyPr>
                <a:lstStyle/>
                <a:p>
                  <a:pPr algn="ctr">
                    <a:spcBef>
                      <a:spcPct val="50000"/>
                    </a:spcBef>
                  </a:pPr>
                  <a:r>
                    <a:rPr lang="en-US" sz="2400">
                      <a:cs typeface="Arial" charset="0"/>
                    </a:rPr>
                    <a:t>500</a:t>
                  </a:r>
                </a:p>
              </p:txBody>
            </p:sp>
          </p:grpSp>
          <p:grpSp>
            <p:nvGrpSpPr>
              <p:cNvPr id="12" name="Group 28"/>
              <p:cNvGrpSpPr>
                <a:grpSpLocks/>
              </p:cNvGrpSpPr>
              <p:nvPr/>
            </p:nvGrpSpPr>
            <p:grpSpPr bwMode="auto">
              <a:xfrm>
                <a:off x="1659" y="3828"/>
                <a:ext cx="464" cy="374"/>
                <a:chOff x="1142" y="3830"/>
                <a:chExt cx="464" cy="374"/>
              </a:xfrm>
            </p:grpSpPr>
            <p:sp>
              <p:nvSpPr>
                <p:cNvPr id="14372" name="Line 29"/>
                <p:cNvSpPr>
                  <a:spLocks noChangeShapeType="1"/>
                </p:cNvSpPr>
                <p:nvPr/>
              </p:nvSpPr>
              <p:spPr bwMode="auto">
                <a:xfrm flipV="1">
                  <a:off x="1370" y="3830"/>
                  <a:ext cx="0" cy="64"/>
                </a:xfrm>
                <a:prstGeom prst="line">
                  <a:avLst/>
                </a:prstGeom>
                <a:noFill/>
                <a:ln w="3175">
                  <a:solidFill>
                    <a:schemeClr val="tx1"/>
                  </a:solidFill>
                  <a:round/>
                  <a:headEnd/>
                  <a:tailEnd/>
                </a:ln>
              </p:spPr>
              <p:txBody>
                <a:bodyPr/>
                <a:lstStyle/>
                <a:p>
                  <a:endParaRPr lang="en-US"/>
                </a:p>
              </p:txBody>
            </p:sp>
            <p:sp>
              <p:nvSpPr>
                <p:cNvPr id="14373" name="Text Box 30"/>
                <p:cNvSpPr txBox="1">
                  <a:spLocks noChangeArrowheads="1"/>
                </p:cNvSpPr>
                <p:nvPr/>
              </p:nvSpPr>
              <p:spPr bwMode="auto">
                <a:xfrm>
                  <a:off x="1142" y="3916"/>
                  <a:ext cx="464" cy="288"/>
                </a:xfrm>
                <a:prstGeom prst="rect">
                  <a:avLst/>
                </a:prstGeom>
                <a:noFill/>
                <a:ln w="9525">
                  <a:noFill/>
                  <a:miter lim="800000"/>
                  <a:headEnd/>
                  <a:tailEnd/>
                </a:ln>
              </p:spPr>
              <p:txBody>
                <a:bodyPr>
                  <a:spAutoFit/>
                </a:bodyPr>
                <a:lstStyle/>
                <a:p>
                  <a:pPr algn="ctr">
                    <a:spcBef>
                      <a:spcPct val="50000"/>
                    </a:spcBef>
                  </a:pPr>
                  <a:r>
                    <a:rPr lang="en-US" sz="2400">
                      <a:cs typeface="Arial" charset="0"/>
                    </a:rPr>
                    <a:t>200</a:t>
                  </a:r>
                </a:p>
              </p:txBody>
            </p:sp>
          </p:grpSp>
          <p:grpSp>
            <p:nvGrpSpPr>
              <p:cNvPr id="13" name="Group 31"/>
              <p:cNvGrpSpPr>
                <a:grpSpLocks/>
              </p:cNvGrpSpPr>
              <p:nvPr/>
            </p:nvGrpSpPr>
            <p:grpSpPr bwMode="auto">
              <a:xfrm>
                <a:off x="2164" y="3829"/>
                <a:ext cx="464" cy="374"/>
                <a:chOff x="1142" y="3830"/>
                <a:chExt cx="464" cy="374"/>
              </a:xfrm>
            </p:grpSpPr>
            <p:sp>
              <p:nvSpPr>
                <p:cNvPr id="14370" name="Line 32"/>
                <p:cNvSpPr>
                  <a:spLocks noChangeShapeType="1"/>
                </p:cNvSpPr>
                <p:nvPr/>
              </p:nvSpPr>
              <p:spPr bwMode="auto">
                <a:xfrm flipV="1">
                  <a:off x="1370" y="3830"/>
                  <a:ext cx="0" cy="64"/>
                </a:xfrm>
                <a:prstGeom prst="line">
                  <a:avLst/>
                </a:prstGeom>
                <a:noFill/>
                <a:ln w="3175">
                  <a:solidFill>
                    <a:schemeClr val="tx1"/>
                  </a:solidFill>
                  <a:round/>
                  <a:headEnd/>
                  <a:tailEnd/>
                </a:ln>
              </p:spPr>
              <p:txBody>
                <a:bodyPr/>
                <a:lstStyle/>
                <a:p>
                  <a:endParaRPr lang="en-US"/>
                </a:p>
              </p:txBody>
            </p:sp>
            <p:sp>
              <p:nvSpPr>
                <p:cNvPr id="14371" name="Text Box 33"/>
                <p:cNvSpPr txBox="1">
                  <a:spLocks noChangeArrowheads="1"/>
                </p:cNvSpPr>
                <p:nvPr/>
              </p:nvSpPr>
              <p:spPr bwMode="auto">
                <a:xfrm>
                  <a:off x="1142" y="3916"/>
                  <a:ext cx="464" cy="288"/>
                </a:xfrm>
                <a:prstGeom prst="rect">
                  <a:avLst/>
                </a:prstGeom>
                <a:noFill/>
                <a:ln w="9525">
                  <a:noFill/>
                  <a:miter lim="800000"/>
                  <a:headEnd/>
                  <a:tailEnd/>
                </a:ln>
              </p:spPr>
              <p:txBody>
                <a:bodyPr>
                  <a:spAutoFit/>
                </a:bodyPr>
                <a:lstStyle/>
                <a:p>
                  <a:pPr algn="ctr">
                    <a:spcBef>
                      <a:spcPct val="50000"/>
                    </a:spcBef>
                  </a:pPr>
                  <a:r>
                    <a:rPr lang="en-US" sz="2400">
                      <a:cs typeface="Arial" charset="0"/>
                    </a:rPr>
                    <a:t>300</a:t>
                  </a:r>
                </a:p>
              </p:txBody>
            </p:sp>
          </p:grpSp>
          <p:grpSp>
            <p:nvGrpSpPr>
              <p:cNvPr id="14" name="Group 34"/>
              <p:cNvGrpSpPr>
                <a:grpSpLocks/>
              </p:cNvGrpSpPr>
              <p:nvPr/>
            </p:nvGrpSpPr>
            <p:grpSpPr bwMode="auto">
              <a:xfrm>
                <a:off x="2673" y="3829"/>
                <a:ext cx="464" cy="374"/>
                <a:chOff x="1142" y="3830"/>
                <a:chExt cx="464" cy="374"/>
              </a:xfrm>
            </p:grpSpPr>
            <p:sp>
              <p:nvSpPr>
                <p:cNvPr id="14368" name="Line 35"/>
                <p:cNvSpPr>
                  <a:spLocks noChangeShapeType="1"/>
                </p:cNvSpPr>
                <p:nvPr/>
              </p:nvSpPr>
              <p:spPr bwMode="auto">
                <a:xfrm flipV="1">
                  <a:off x="1370" y="3830"/>
                  <a:ext cx="0" cy="64"/>
                </a:xfrm>
                <a:prstGeom prst="line">
                  <a:avLst/>
                </a:prstGeom>
                <a:noFill/>
                <a:ln w="3175">
                  <a:solidFill>
                    <a:schemeClr val="tx1"/>
                  </a:solidFill>
                  <a:round/>
                  <a:headEnd/>
                  <a:tailEnd/>
                </a:ln>
              </p:spPr>
              <p:txBody>
                <a:bodyPr/>
                <a:lstStyle/>
                <a:p>
                  <a:endParaRPr lang="en-US"/>
                </a:p>
              </p:txBody>
            </p:sp>
            <p:sp>
              <p:nvSpPr>
                <p:cNvPr id="14369" name="Text Box 36"/>
                <p:cNvSpPr txBox="1">
                  <a:spLocks noChangeArrowheads="1"/>
                </p:cNvSpPr>
                <p:nvPr/>
              </p:nvSpPr>
              <p:spPr bwMode="auto">
                <a:xfrm>
                  <a:off x="1142" y="3916"/>
                  <a:ext cx="464" cy="288"/>
                </a:xfrm>
                <a:prstGeom prst="rect">
                  <a:avLst/>
                </a:prstGeom>
                <a:noFill/>
                <a:ln w="9525">
                  <a:noFill/>
                  <a:miter lim="800000"/>
                  <a:headEnd/>
                  <a:tailEnd/>
                </a:ln>
              </p:spPr>
              <p:txBody>
                <a:bodyPr>
                  <a:spAutoFit/>
                </a:bodyPr>
                <a:lstStyle/>
                <a:p>
                  <a:pPr algn="ctr">
                    <a:spcBef>
                      <a:spcPct val="50000"/>
                    </a:spcBef>
                  </a:pPr>
                  <a:r>
                    <a:rPr lang="en-US" sz="2400">
                      <a:cs typeface="Arial" charset="0"/>
                    </a:rPr>
                    <a:t>400</a:t>
                  </a:r>
                </a:p>
              </p:txBody>
            </p:sp>
          </p:grpSp>
          <p:sp>
            <p:nvSpPr>
              <p:cNvPr id="14367" name="Text Box 37"/>
              <p:cNvSpPr txBox="1">
                <a:spLocks noChangeArrowheads="1"/>
              </p:cNvSpPr>
              <p:nvPr/>
            </p:nvSpPr>
            <p:spPr bwMode="auto">
              <a:xfrm>
                <a:off x="621" y="3798"/>
                <a:ext cx="266" cy="288"/>
              </a:xfrm>
              <a:prstGeom prst="rect">
                <a:avLst/>
              </a:prstGeom>
              <a:noFill/>
              <a:ln w="9525">
                <a:noFill/>
                <a:miter lim="800000"/>
                <a:headEnd/>
                <a:tailEnd/>
              </a:ln>
            </p:spPr>
            <p:txBody>
              <a:bodyPr>
                <a:spAutoFit/>
              </a:bodyPr>
              <a:lstStyle/>
              <a:p>
                <a:pPr algn="ctr">
                  <a:spcBef>
                    <a:spcPct val="50000"/>
                  </a:spcBef>
                </a:pPr>
                <a:r>
                  <a:rPr lang="en-US" sz="2400">
                    <a:cs typeface="Arial" charset="0"/>
                  </a:rPr>
                  <a:t>0</a:t>
                </a:r>
              </a:p>
            </p:txBody>
          </p:sp>
        </p:grpSp>
        <p:sp>
          <p:nvSpPr>
            <p:cNvPr id="14354" name="Text Box 38"/>
            <p:cNvSpPr txBox="1">
              <a:spLocks noChangeArrowheads="1"/>
            </p:cNvSpPr>
            <p:nvPr/>
          </p:nvSpPr>
          <p:spPr bwMode="auto">
            <a:xfrm>
              <a:off x="3604" y="3311"/>
              <a:ext cx="1207" cy="288"/>
            </a:xfrm>
            <a:prstGeom prst="rect">
              <a:avLst/>
            </a:prstGeom>
            <a:noFill/>
            <a:ln w="9525">
              <a:noFill/>
              <a:miter lim="800000"/>
              <a:headEnd/>
              <a:tailEnd/>
            </a:ln>
          </p:spPr>
          <p:txBody>
            <a:bodyPr>
              <a:spAutoFit/>
            </a:bodyPr>
            <a:lstStyle/>
            <a:p>
              <a:pPr>
                <a:spcBef>
                  <a:spcPct val="50000"/>
                </a:spcBef>
              </a:pPr>
              <a:r>
                <a:rPr lang="en-US" sz="2400" b="1">
                  <a:cs typeface="Arial" charset="0"/>
                </a:rPr>
                <a:t>Computers</a:t>
              </a:r>
            </a:p>
          </p:txBody>
        </p:sp>
        <p:sp>
          <p:nvSpPr>
            <p:cNvPr id="14355" name="Text Box 39"/>
            <p:cNvSpPr txBox="1">
              <a:spLocks noChangeArrowheads="1"/>
            </p:cNvSpPr>
            <p:nvPr/>
          </p:nvSpPr>
          <p:spPr bwMode="auto">
            <a:xfrm>
              <a:off x="305" y="468"/>
              <a:ext cx="700" cy="518"/>
            </a:xfrm>
            <a:prstGeom prst="rect">
              <a:avLst/>
            </a:prstGeom>
            <a:noFill/>
            <a:ln w="9525">
              <a:noFill/>
              <a:miter lim="800000"/>
              <a:headEnd/>
              <a:tailEnd/>
            </a:ln>
          </p:spPr>
          <p:txBody>
            <a:bodyPr>
              <a:spAutoFit/>
            </a:bodyPr>
            <a:lstStyle/>
            <a:p>
              <a:pPr>
                <a:spcBef>
                  <a:spcPct val="50000"/>
                </a:spcBef>
              </a:pPr>
              <a:r>
                <a:rPr lang="en-US" sz="2400" b="1">
                  <a:cs typeface="Arial" charset="0"/>
                </a:rPr>
                <a:t>Wheat (tons)</a:t>
              </a:r>
            </a:p>
          </p:txBody>
        </p:sp>
      </p:grpSp>
      <p:sp>
        <p:nvSpPr>
          <p:cNvPr id="14341" name="Rectangle 40"/>
          <p:cNvSpPr>
            <a:spLocks noGrp="1" noChangeArrowheads="1"/>
          </p:cNvSpPr>
          <p:nvPr>
            <p:ph type="title" idx="4294967295"/>
          </p:nvPr>
        </p:nvSpPr>
        <p:spPr>
          <a:xfrm>
            <a:off x="457200" y="152400"/>
            <a:ext cx="8229600" cy="914400"/>
          </a:xfrm>
        </p:spPr>
        <p:txBody>
          <a:bodyPr>
            <a:normAutofit/>
          </a:bodyPr>
          <a:lstStyle/>
          <a:p>
            <a:pPr algn="ctr" eaLnBrk="1" hangingPunct="1"/>
            <a:r>
              <a:rPr lang="en-US" sz="3200" dirty="0" smtClean="0"/>
              <a:t>The U.S. Without Trade</a:t>
            </a:r>
          </a:p>
        </p:txBody>
      </p:sp>
      <p:sp>
        <p:nvSpPr>
          <p:cNvPr id="71721" name="Text Box 41"/>
          <p:cNvSpPr txBox="1">
            <a:spLocks noChangeArrowheads="1"/>
          </p:cNvSpPr>
          <p:nvPr/>
        </p:nvSpPr>
        <p:spPr bwMode="auto">
          <a:xfrm>
            <a:off x="2692400" y="1341438"/>
            <a:ext cx="5646738" cy="927100"/>
          </a:xfrm>
          <a:prstGeom prst="rect">
            <a:avLst/>
          </a:prstGeom>
          <a:noFill/>
          <a:ln w="9525">
            <a:noFill/>
            <a:miter lim="800000"/>
            <a:headEnd/>
            <a:tailEnd/>
          </a:ln>
        </p:spPr>
        <p:txBody>
          <a:bodyPr>
            <a:spAutoFit/>
          </a:bodyPr>
          <a:lstStyle/>
          <a:p>
            <a:pPr marL="403225" indent="-403225">
              <a:lnSpc>
                <a:spcPct val="105000"/>
              </a:lnSpc>
              <a:spcBef>
                <a:spcPct val="50000"/>
              </a:spcBef>
            </a:pPr>
            <a:r>
              <a:rPr lang="en-US" sz="2600">
                <a:cs typeface="Arial" charset="0"/>
              </a:rPr>
              <a:t>Suppose the U.S. uses half its labor to produce each of the two goods. </a:t>
            </a:r>
          </a:p>
        </p:txBody>
      </p:sp>
      <p:sp>
        <p:nvSpPr>
          <p:cNvPr id="14343" name="Line 42"/>
          <p:cNvSpPr>
            <a:spLocks noChangeShapeType="1"/>
          </p:cNvSpPr>
          <p:nvPr/>
        </p:nvSpPr>
        <p:spPr bwMode="auto">
          <a:xfrm>
            <a:off x="1355725" y="1828800"/>
            <a:ext cx="4056063" cy="3649663"/>
          </a:xfrm>
          <a:prstGeom prst="line">
            <a:avLst/>
          </a:prstGeom>
          <a:noFill/>
          <a:ln w="50800">
            <a:solidFill>
              <a:srgbClr val="0033CC"/>
            </a:solidFill>
            <a:round/>
            <a:headEnd/>
            <a:tailEnd/>
          </a:ln>
        </p:spPr>
        <p:txBody>
          <a:bodyPr/>
          <a:lstStyle/>
          <a:p>
            <a:endParaRPr lang="en-US"/>
          </a:p>
        </p:txBody>
      </p:sp>
      <p:sp>
        <p:nvSpPr>
          <p:cNvPr id="14344" name="Oval 43"/>
          <p:cNvSpPr>
            <a:spLocks noChangeArrowheads="1"/>
          </p:cNvSpPr>
          <p:nvPr/>
        </p:nvSpPr>
        <p:spPr bwMode="auto">
          <a:xfrm>
            <a:off x="5338763" y="5411788"/>
            <a:ext cx="141287" cy="138112"/>
          </a:xfrm>
          <a:prstGeom prst="ellipse">
            <a:avLst/>
          </a:prstGeom>
          <a:solidFill>
            <a:srgbClr val="0033CC"/>
          </a:solidFill>
          <a:ln w="9525">
            <a:noFill/>
            <a:round/>
            <a:headEnd/>
            <a:tailEnd/>
          </a:ln>
        </p:spPr>
        <p:txBody>
          <a:bodyPr wrap="none" anchor="ctr"/>
          <a:lstStyle/>
          <a:p>
            <a:endParaRPr lang="en-US">
              <a:cs typeface="Arial" charset="0"/>
            </a:endParaRPr>
          </a:p>
        </p:txBody>
      </p:sp>
      <p:sp>
        <p:nvSpPr>
          <p:cNvPr id="14345" name="Oval 44"/>
          <p:cNvSpPr>
            <a:spLocks noChangeArrowheads="1"/>
          </p:cNvSpPr>
          <p:nvPr/>
        </p:nvSpPr>
        <p:spPr bwMode="auto">
          <a:xfrm>
            <a:off x="1292225" y="1765300"/>
            <a:ext cx="141288" cy="138113"/>
          </a:xfrm>
          <a:prstGeom prst="ellipse">
            <a:avLst/>
          </a:prstGeom>
          <a:solidFill>
            <a:srgbClr val="0033CC"/>
          </a:solidFill>
          <a:ln w="9525">
            <a:noFill/>
            <a:round/>
            <a:headEnd/>
            <a:tailEnd/>
          </a:ln>
        </p:spPr>
        <p:txBody>
          <a:bodyPr wrap="none" anchor="ctr"/>
          <a:lstStyle/>
          <a:p>
            <a:endParaRPr lang="en-US">
              <a:cs typeface="Arial" charset="0"/>
            </a:endParaRPr>
          </a:p>
        </p:txBody>
      </p:sp>
      <p:sp>
        <p:nvSpPr>
          <p:cNvPr id="14346"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71726" name="Text Box 46"/>
          <p:cNvSpPr txBox="1">
            <a:spLocks noChangeArrowheads="1"/>
          </p:cNvSpPr>
          <p:nvPr/>
        </p:nvSpPr>
        <p:spPr bwMode="auto">
          <a:xfrm>
            <a:off x="3540125" y="2217738"/>
            <a:ext cx="5154613" cy="1344612"/>
          </a:xfrm>
          <a:prstGeom prst="rect">
            <a:avLst/>
          </a:prstGeom>
          <a:noFill/>
          <a:ln w="9525">
            <a:noFill/>
            <a:miter lim="800000"/>
            <a:headEnd/>
            <a:tailEnd/>
          </a:ln>
        </p:spPr>
        <p:txBody>
          <a:bodyPr>
            <a:spAutoFit/>
          </a:bodyPr>
          <a:lstStyle/>
          <a:p>
            <a:pPr>
              <a:lnSpc>
                <a:spcPct val="105000"/>
              </a:lnSpc>
              <a:tabLst>
                <a:tab pos="463550" algn="l"/>
                <a:tab pos="914400" algn="l"/>
              </a:tabLst>
            </a:pPr>
            <a:r>
              <a:rPr lang="en-US" sz="2600">
                <a:cs typeface="Arial" charset="0"/>
              </a:rPr>
              <a:t>Then it will produce and consume</a:t>
            </a:r>
          </a:p>
          <a:p>
            <a:pPr>
              <a:lnSpc>
                <a:spcPct val="105000"/>
              </a:lnSpc>
              <a:tabLst>
                <a:tab pos="463550" algn="l"/>
                <a:tab pos="914400" algn="l"/>
              </a:tabLst>
            </a:pPr>
            <a:r>
              <a:rPr lang="en-US" sz="2600">
                <a:cs typeface="Arial" charset="0"/>
              </a:rPr>
              <a:t>	250 computers  and</a:t>
            </a:r>
          </a:p>
          <a:p>
            <a:pPr>
              <a:lnSpc>
                <a:spcPct val="105000"/>
              </a:lnSpc>
              <a:tabLst>
                <a:tab pos="463550" algn="l"/>
                <a:tab pos="914400" algn="l"/>
              </a:tabLst>
            </a:pPr>
            <a:r>
              <a:rPr lang="en-US" sz="2600">
                <a:cs typeface="Arial" charset="0"/>
              </a:rPr>
              <a:t>		2500 tons of wheat.</a:t>
            </a:r>
          </a:p>
        </p:txBody>
      </p:sp>
      <p:grpSp>
        <p:nvGrpSpPr>
          <p:cNvPr id="15" name="Group 47"/>
          <p:cNvGrpSpPr>
            <a:grpSpLocks/>
          </p:cNvGrpSpPr>
          <p:nvPr/>
        </p:nvGrpSpPr>
        <p:grpSpPr bwMode="auto">
          <a:xfrm>
            <a:off x="1368425" y="3576638"/>
            <a:ext cx="2062163" cy="1898650"/>
            <a:chOff x="862" y="2253"/>
            <a:chExt cx="1299" cy="1196"/>
          </a:xfrm>
        </p:grpSpPr>
        <p:grpSp>
          <p:nvGrpSpPr>
            <p:cNvPr id="16" name="Group 48"/>
            <p:cNvGrpSpPr>
              <a:grpSpLocks/>
            </p:cNvGrpSpPr>
            <p:nvPr/>
          </p:nvGrpSpPr>
          <p:grpSpPr bwMode="auto">
            <a:xfrm>
              <a:off x="862" y="2300"/>
              <a:ext cx="1249" cy="1149"/>
              <a:chOff x="357" y="2450"/>
              <a:chExt cx="795" cy="646"/>
            </a:xfrm>
          </p:grpSpPr>
          <p:sp>
            <p:nvSpPr>
              <p:cNvPr id="14351" name="Line 49"/>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14352" name="Line 50"/>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sp>
          <p:nvSpPr>
            <p:cNvPr id="14350" name="Oval 51"/>
            <p:cNvSpPr>
              <a:spLocks noChangeArrowheads="1"/>
            </p:cNvSpPr>
            <p:nvPr/>
          </p:nvSpPr>
          <p:spPr bwMode="auto">
            <a:xfrm>
              <a:off x="2073" y="2253"/>
              <a:ext cx="88" cy="86"/>
            </a:xfrm>
            <a:prstGeom prst="ellipse">
              <a:avLst/>
            </a:prstGeom>
            <a:solidFill>
              <a:srgbClr val="FF0000"/>
            </a:solidFill>
            <a:ln w="9525">
              <a:noFill/>
              <a:round/>
              <a:headEnd/>
              <a:tailEnd/>
            </a:ln>
          </p:spPr>
          <p:txBody>
            <a:bodyPr wrap="none" anchor="ctr"/>
            <a:lstStyle/>
            <a:p>
              <a:endParaRPr lang="en-US">
                <a:cs typeface="Arial" charset="0"/>
              </a:endParaRPr>
            </a:p>
          </p:txBody>
        </p:sp>
      </p:grpSp>
      <p:sp>
        <p:nvSpPr>
          <p:cNvPr id="52" name="TextBox 51"/>
          <p:cNvSpPr txBox="1"/>
          <p:nvPr/>
        </p:nvSpPr>
        <p:spPr>
          <a:xfrm>
            <a:off x="-10633" y="6500422"/>
            <a:ext cx="5649433" cy="338554"/>
          </a:xfrm>
          <a:prstGeom prst="rect">
            <a:avLst/>
          </a:prstGeom>
          <a:noFill/>
        </p:spPr>
        <p:txBody>
          <a:bodyPr wrap="square" rtlCol="0">
            <a:spAutoFit/>
          </a:bodyPr>
          <a:lstStyle/>
          <a:p>
            <a:r>
              <a:rPr lang="en-US" sz="800" b="0" i="1" dirty="0" smtClean="0">
                <a:solidFill>
                  <a:srgbClr val="777777"/>
                </a:solidFill>
                <a:latin typeface="Times New Roman" pitchFamily="18" charset="0"/>
                <a:cs typeface="Times New Roman" pitchFamily="18" charset="0"/>
              </a:rPr>
              <a:t>© 2012 </a:t>
            </a:r>
            <a:r>
              <a:rPr lang="en-US" sz="800" b="0" i="1" dirty="0" err="1" smtClean="0">
                <a:solidFill>
                  <a:srgbClr val="777777"/>
                </a:solidFill>
                <a:latin typeface="Times New Roman" pitchFamily="18" charset="0"/>
                <a:cs typeface="Times New Roman" pitchFamily="18" charset="0"/>
              </a:rPr>
              <a:t>Cengage</a:t>
            </a:r>
            <a:r>
              <a:rPr lang="en-US" sz="800" b="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b="0" i="1" dirty="0">
              <a:solidFill>
                <a:srgbClr val="777777"/>
              </a:solidFill>
              <a:latin typeface="Times New Roman" pitchFamily="18" charset="0"/>
              <a:ea typeface="Verdana" pitchFamily="34" charset="0"/>
              <a:cs typeface="Times New Roman" pitchFamily="18" charset="0"/>
            </a:endParaRPr>
          </a:p>
        </p:txBody>
      </p:sp>
      <p:sp>
        <p:nvSpPr>
          <p:cNvPr id="53" name="TextBox 52"/>
          <p:cNvSpPr txBox="1"/>
          <p:nvPr/>
        </p:nvSpPr>
        <p:spPr>
          <a:xfrm>
            <a:off x="7543800" y="6324600"/>
            <a:ext cx="1143000" cy="353943"/>
          </a:xfrm>
          <a:prstGeom prst="rect">
            <a:avLst/>
          </a:prstGeom>
          <a:noFill/>
        </p:spPr>
        <p:txBody>
          <a:bodyPr wrap="square" rtlCol="0">
            <a:spAutoFit/>
          </a:bodyPr>
          <a:lstStyle/>
          <a:p>
            <a:pPr algn="r"/>
            <a:fld id="{756EF793-6576-47D7-8D74-034072F16359}" type="slidenum">
              <a:rPr lang="en-US" sz="1700" i="0" smtClean="0">
                <a:solidFill>
                  <a:srgbClr val="B2B2B2"/>
                </a:solidFill>
                <a:latin typeface="Times New Roman" pitchFamily="18" charset="0"/>
                <a:ea typeface="Verdana" pitchFamily="34" charset="0"/>
                <a:cs typeface="Times New Roman" pitchFamily="18" charset="0"/>
              </a:rPr>
              <a:pPr algn="r"/>
              <a:t>7</a:t>
            </a:fld>
            <a:endParaRPr lang="en-US" sz="1700" i="0" dirty="0">
              <a:solidFill>
                <a:srgbClr val="B2B2B2"/>
              </a:solidFill>
              <a:latin typeface="Times New Roman" pitchFamily="18" charset="0"/>
              <a:ea typeface="Verdana" pitchFamily="34" charset="0"/>
              <a:cs typeface="Times New Roman" pitchFamily="18" charset="0"/>
            </a:endParaRPr>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1721"/>
                                        </p:tgtEl>
                                        <p:attrNameLst>
                                          <p:attrName>style.visibility</p:attrName>
                                        </p:attrNameLst>
                                      </p:cBhvr>
                                      <p:to>
                                        <p:strVal val="visible"/>
                                      </p:to>
                                    </p:set>
                                    <p:animEffect transition="in" filter="wipe(left)">
                                      <p:cBhvr>
                                        <p:cTn id="7" dur="500"/>
                                        <p:tgtEl>
                                          <p:spTgt spid="717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726"/>
                                        </p:tgtEl>
                                        <p:attrNameLst>
                                          <p:attrName>style.visibility</p:attrName>
                                        </p:attrNameLst>
                                      </p:cBhvr>
                                      <p:to>
                                        <p:strVal val="visible"/>
                                      </p:to>
                                    </p:set>
                                    <p:animEffect transition="in" filter="wipe(left)">
                                      <p:cBhvr>
                                        <p:cTn id="12" dur="500"/>
                                        <p:tgtEl>
                                          <p:spTgt spid="7172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strips(upRight)">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1" grpId="0"/>
      <p:bldP spid="7172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FFF4D5"/>
        </a:solidFill>
        <a:effectLst/>
      </p:bgPr>
    </p:bg>
    <p:spTree>
      <p:nvGrpSpPr>
        <p:cNvPr id="1" name=""/>
        <p:cNvGrpSpPr/>
        <p:nvPr/>
      </p:nvGrpSpPr>
      <p:grpSpPr>
        <a:xfrm>
          <a:off x="0" y="0"/>
          <a:ext cx="0" cy="0"/>
          <a:chOff x="0" y="0"/>
          <a:chExt cx="0" cy="0"/>
        </a:xfrm>
      </p:grpSpPr>
      <p:sp>
        <p:nvSpPr>
          <p:cNvPr id="33794" name="Rectangle 8"/>
          <p:cNvSpPr>
            <a:spLocks noChangeArrowheads="1"/>
          </p:cNvSpPr>
          <p:nvPr/>
        </p:nvSpPr>
        <p:spPr bwMode="auto">
          <a:xfrm>
            <a:off x="0" y="0"/>
            <a:ext cx="304800" cy="6858000"/>
          </a:xfrm>
          <a:prstGeom prst="rect">
            <a:avLst/>
          </a:prstGeom>
          <a:solidFill>
            <a:srgbClr val="D6B128"/>
          </a:solidFill>
          <a:ln w="9525">
            <a:noFill/>
            <a:miter lim="800000"/>
            <a:headEnd/>
            <a:tailEnd/>
          </a:ln>
        </p:spPr>
        <p:txBody>
          <a:bodyPr wrap="none" anchor="ctr"/>
          <a:lstStyle/>
          <a:p>
            <a:pPr fontAlgn="base">
              <a:spcBef>
                <a:spcPct val="0"/>
              </a:spcBef>
              <a:spcAft>
                <a:spcPct val="0"/>
              </a:spcAft>
            </a:pPr>
            <a:endParaRPr lang="en-US" smtClean="0">
              <a:solidFill>
                <a:srgbClr val="000000"/>
              </a:solidFill>
              <a:cs typeface="Arial" charset="0"/>
            </a:endParaRPr>
          </a:p>
        </p:txBody>
      </p:sp>
      <p:sp>
        <p:nvSpPr>
          <p:cNvPr id="73732" name="Rectangle 4"/>
          <p:cNvSpPr>
            <a:spLocks noGrp="1" noChangeArrowheads="1"/>
          </p:cNvSpPr>
          <p:nvPr>
            <p:ph type="title"/>
          </p:nvPr>
        </p:nvSpPr>
        <p:spPr>
          <a:xfrm>
            <a:off x="533400" y="152400"/>
            <a:ext cx="8208963" cy="954088"/>
          </a:xfrm>
        </p:spPr>
        <p:txBody>
          <a:bodyPr>
            <a:normAutofit fontScale="90000"/>
          </a:bodyPr>
          <a:lstStyle/>
          <a:p>
            <a:pPr algn="l" eaLnBrk="1" hangingPunct="1">
              <a:defRPr/>
            </a:pPr>
            <a:r>
              <a:rPr lang="en-US" sz="2400" b="0" spc="400" dirty="0" smtClean="0">
                <a:solidFill>
                  <a:srgbClr val="996633"/>
                </a:solidFill>
                <a:effectLst>
                  <a:outerShdw blurRad="38100" dist="38100" dir="2700000" algn="tl">
                    <a:srgbClr val="C0C0C0"/>
                  </a:outerShdw>
                </a:effectLst>
                <a:latin typeface="Tahoma" pitchFamily="34" charset="0"/>
                <a:cs typeface="Arial" charset="0"/>
              </a:rPr>
              <a:t>ACTIVE LEARNING</a:t>
            </a:r>
            <a:r>
              <a:rPr lang="en-US" sz="2400" b="0" dirty="0" smtClean="0">
                <a:solidFill>
                  <a:srgbClr val="996633"/>
                </a:solidFill>
                <a:effectLst>
                  <a:outerShdw blurRad="38100" dist="38100" dir="2700000" algn="tl">
                    <a:srgbClr val="C0C0C0"/>
                  </a:outerShdw>
                </a:effectLst>
                <a:latin typeface="Tahoma" pitchFamily="34" charset="0"/>
                <a:cs typeface="Arial" charset="0"/>
              </a:rPr>
              <a:t>   </a:t>
            </a:r>
            <a:r>
              <a:rPr lang="en-US" sz="7100" baseline="-10000" dirty="0" smtClean="0">
                <a:solidFill>
                  <a:srgbClr val="C00000"/>
                </a:solidFill>
                <a:latin typeface="Century" pitchFamily="18" charset="0"/>
                <a:cs typeface="Times New Roman" pitchFamily="18" charset="0"/>
              </a:rPr>
              <a:t>1</a:t>
            </a:r>
            <a:r>
              <a:rPr lang="en-US" sz="2400" b="0" dirty="0" smtClean="0">
                <a:solidFill>
                  <a:srgbClr val="996633"/>
                </a:solidFill>
                <a:effectLst>
                  <a:outerShdw blurRad="38100" dist="38100" dir="2700000" algn="tl">
                    <a:srgbClr val="C0C0C0"/>
                  </a:outerShdw>
                </a:effectLst>
                <a:latin typeface="Tahoma" pitchFamily="34" charset="0"/>
                <a:cs typeface="Arial" charset="0"/>
              </a:rPr>
              <a:t>   </a:t>
            </a:r>
            <a:br>
              <a:rPr lang="en-US" sz="2400" b="0" dirty="0" smtClean="0">
                <a:solidFill>
                  <a:srgbClr val="996633"/>
                </a:solidFill>
                <a:effectLst>
                  <a:outerShdw blurRad="38100" dist="38100" dir="2700000" algn="tl">
                    <a:srgbClr val="C0C0C0"/>
                  </a:outerShdw>
                </a:effectLst>
                <a:latin typeface="Tahoma" pitchFamily="34" charset="0"/>
                <a:cs typeface="Arial" charset="0"/>
              </a:rPr>
            </a:br>
            <a:r>
              <a:rPr lang="en-US" sz="3600" dirty="0" smtClean="0">
                <a:solidFill>
                  <a:srgbClr val="CC9900"/>
                </a:solidFill>
                <a:effectLst>
                  <a:outerShdw blurRad="38100" dist="38100" dir="2700000" algn="tl">
                    <a:srgbClr val="C0C0C0"/>
                  </a:outerShdw>
                </a:effectLst>
                <a:cs typeface="Arial" charset="0"/>
              </a:rPr>
              <a:t>Derive Japan’s PPF</a:t>
            </a:r>
          </a:p>
        </p:txBody>
      </p:sp>
      <p:sp>
        <p:nvSpPr>
          <p:cNvPr id="36" name="Content Placeholder 2"/>
          <p:cNvSpPr>
            <a:spLocks noGrp="1"/>
          </p:cNvSpPr>
          <p:nvPr>
            <p:ph idx="1"/>
          </p:nvPr>
        </p:nvSpPr>
        <p:spPr>
          <a:xfrm>
            <a:off x="457200" y="1447800"/>
            <a:ext cx="8229600" cy="5105400"/>
          </a:xfrm>
        </p:spPr>
        <p:txBody>
          <a:bodyPr>
            <a:normAutofit/>
          </a:bodyPr>
          <a:lstStyle/>
          <a:p>
            <a:pPr>
              <a:buClr>
                <a:srgbClr val="CC0000"/>
              </a:buClr>
              <a:buNone/>
            </a:pPr>
            <a:r>
              <a:rPr lang="en-US" dirty="0" smtClean="0"/>
              <a:t>Use the following information to draw Japan’s PPF.</a:t>
            </a:r>
          </a:p>
          <a:p>
            <a:pPr lvl="1">
              <a:spcBef>
                <a:spcPts val="600"/>
              </a:spcBef>
              <a:buClr>
                <a:srgbClr val="CC0000"/>
              </a:buClr>
            </a:pPr>
            <a:r>
              <a:rPr lang="en-US" dirty="0" smtClean="0"/>
              <a:t>Japan has 30,000 hours of labor available for production, per month.</a:t>
            </a:r>
          </a:p>
          <a:p>
            <a:pPr lvl="1">
              <a:spcBef>
                <a:spcPts val="600"/>
              </a:spcBef>
              <a:buClr>
                <a:srgbClr val="CC0000"/>
              </a:buClr>
            </a:pPr>
            <a:r>
              <a:rPr lang="en-US" dirty="0" smtClean="0"/>
              <a:t>Producing one computer requires 125 hours of labor.  </a:t>
            </a:r>
          </a:p>
          <a:p>
            <a:pPr lvl="1">
              <a:spcBef>
                <a:spcPts val="600"/>
              </a:spcBef>
              <a:buClr>
                <a:srgbClr val="CC0000"/>
              </a:buClr>
            </a:pPr>
            <a:r>
              <a:rPr lang="en-US" dirty="0" smtClean="0"/>
              <a:t>Producing one ton of wheat requires 25 hours of labor.</a:t>
            </a:r>
          </a:p>
          <a:p>
            <a:pPr marL="0" indent="0">
              <a:buClr>
                <a:srgbClr val="CC0000"/>
              </a:buClr>
              <a:buNone/>
            </a:pPr>
            <a:r>
              <a:rPr lang="en-US" dirty="0" smtClean="0"/>
              <a:t>Your graph should measure computers on the horizontal axis.</a:t>
            </a:r>
          </a:p>
        </p:txBody>
      </p:sp>
      <p:sp>
        <p:nvSpPr>
          <p:cNvPr id="7" name="TextBox 6"/>
          <p:cNvSpPr txBox="1"/>
          <p:nvPr/>
        </p:nvSpPr>
        <p:spPr>
          <a:xfrm>
            <a:off x="304800" y="6500422"/>
            <a:ext cx="5649433" cy="338554"/>
          </a:xfrm>
          <a:prstGeom prst="rect">
            <a:avLst/>
          </a:prstGeom>
          <a:noFill/>
        </p:spPr>
        <p:txBody>
          <a:bodyPr wrap="square" rtlCol="0">
            <a:spAutoFit/>
          </a:bodyPr>
          <a:lstStyle/>
          <a:p>
            <a:r>
              <a:rPr lang="en-US" sz="800" b="0" i="1" dirty="0" smtClean="0">
                <a:solidFill>
                  <a:srgbClr val="777777"/>
                </a:solidFill>
                <a:latin typeface="Times New Roman" pitchFamily="18" charset="0"/>
                <a:cs typeface="Times New Roman" pitchFamily="18" charset="0"/>
              </a:rPr>
              <a:t>© 2012 </a:t>
            </a:r>
            <a:r>
              <a:rPr lang="en-US" sz="800" b="0" i="1" dirty="0" err="1" smtClean="0">
                <a:solidFill>
                  <a:srgbClr val="777777"/>
                </a:solidFill>
                <a:latin typeface="Times New Roman" pitchFamily="18" charset="0"/>
                <a:cs typeface="Times New Roman" pitchFamily="18" charset="0"/>
              </a:rPr>
              <a:t>Cengage</a:t>
            </a:r>
            <a:r>
              <a:rPr lang="en-US" sz="800" b="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b="0" i="1" dirty="0">
              <a:solidFill>
                <a:srgbClr val="777777"/>
              </a:solidFill>
              <a:latin typeface="Times New Roman" pitchFamily="18" charset="0"/>
              <a:ea typeface="Verdana" pitchFamily="34"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BTEXT" val=""/>
  <p:tag name="VALUES" val=" "/>
  <p:tag name="TITLE" val=""/>
  <p:tag name="CHARTLABELS" val=""/>
</p:tagLst>
</file>

<file path=ppt/tags/tag10.xml><?xml version="1.0" encoding="utf-8"?>
<p:tagLst xmlns:a="http://schemas.openxmlformats.org/drawingml/2006/main" xmlns:r="http://schemas.openxmlformats.org/officeDocument/2006/relationships" xmlns:p="http://schemas.openxmlformats.org/presentationml/2006/main">
  <p:tag name="VALUES" val=" "/>
  <p:tag name="TITLE" val=""/>
  <p:tag name="CHARTLABELS" val=""/>
</p:tagLst>
</file>

<file path=ppt/tags/tag11.xml><?xml version="1.0" encoding="utf-8"?>
<p:tagLst xmlns:a="http://schemas.openxmlformats.org/drawingml/2006/main" xmlns:r="http://schemas.openxmlformats.org/officeDocument/2006/relationships" xmlns:p="http://schemas.openxmlformats.org/presentationml/2006/main">
  <p:tag name="VALUES" val=" "/>
  <p:tag name="TITLE" val=""/>
  <p:tag name="CHARTLABELS" val=""/>
</p:tagLst>
</file>

<file path=ppt/tags/tag2.xml><?xml version="1.0" encoding="utf-8"?>
<p:tagLst xmlns:a="http://schemas.openxmlformats.org/drawingml/2006/main" xmlns:r="http://schemas.openxmlformats.org/officeDocument/2006/relationships" xmlns:p="http://schemas.openxmlformats.org/presentationml/2006/main">
  <p:tag name="VALUES" val=" "/>
  <p:tag name="TITLE" val=""/>
  <p:tag name="CHARTLABELS" val=""/>
</p:tagLst>
</file>

<file path=ppt/tags/tag3.xml><?xml version="1.0" encoding="utf-8"?>
<p:tagLst xmlns:a="http://schemas.openxmlformats.org/drawingml/2006/main" xmlns:r="http://schemas.openxmlformats.org/officeDocument/2006/relationships" xmlns:p="http://schemas.openxmlformats.org/presentationml/2006/main">
  <p:tag name="VALUES" val=" "/>
  <p:tag name="TITLE" val=""/>
  <p:tag name="CHARTLABELS" val=""/>
</p:tagLst>
</file>

<file path=ppt/tags/tag4.xml><?xml version="1.0" encoding="utf-8"?>
<p:tagLst xmlns:a="http://schemas.openxmlformats.org/drawingml/2006/main" xmlns:r="http://schemas.openxmlformats.org/officeDocument/2006/relationships" xmlns:p="http://schemas.openxmlformats.org/presentationml/2006/main">
  <p:tag name="VALUES" val=" "/>
  <p:tag name="TITLE" val=""/>
  <p:tag name="CHARTLABELS" val=""/>
</p:tagLst>
</file>

<file path=ppt/tags/tag5.xml><?xml version="1.0" encoding="utf-8"?>
<p:tagLst xmlns:a="http://schemas.openxmlformats.org/drawingml/2006/main" xmlns:r="http://schemas.openxmlformats.org/officeDocument/2006/relationships" xmlns:p="http://schemas.openxmlformats.org/presentationml/2006/main">
  <p:tag name="VALUES" val=" "/>
  <p:tag name="TITLE" val=""/>
  <p:tag name="CHARTLABELS" val=""/>
</p:tagLst>
</file>

<file path=ppt/tags/tag6.xml><?xml version="1.0" encoding="utf-8"?>
<p:tagLst xmlns:a="http://schemas.openxmlformats.org/drawingml/2006/main" xmlns:r="http://schemas.openxmlformats.org/officeDocument/2006/relationships" xmlns:p="http://schemas.openxmlformats.org/presentationml/2006/main">
  <p:tag name="VALUES" val=" "/>
  <p:tag name="TITLE" val=""/>
  <p:tag name="CHARTLABELS" val=""/>
</p:tagLst>
</file>

<file path=ppt/tags/tag7.xml><?xml version="1.0" encoding="utf-8"?>
<p:tagLst xmlns:a="http://schemas.openxmlformats.org/drawingml/2006/main" xmlns:r="http://schemas.openxmlformats.org/officeDocument/2006/relationships" xmlns:p="http://schemas.openxmlformats.org/presentationml/2006/main">
  <p:tag name="VALUES" val=" "/>
  <p:tag name="TITLE" val=""/>
  <p:tag name="CHARTLABELS" val=""/>
</p:tagLst>
</file>

<file path=ppt/tags/tag8.xml><?xml version="1.0" encoding="utf-8"?>
<p:tagLst xmlns:a="http://schemas.openxmlformats.org/drawingml/2006/main" xmlns:r="http://schemas.openxmlformats.org/officeDocument/2006/relationships" xmlns:p="http://schemas.openxmlformats.org/presentationml/2006/main">
  <p:tag name="TITLE" val=""/>
  <p:tag name="CHARTLABELS" val=""/>
  <p:tag name="VALUES" val=" "/>
</p:tagLst>
</file>

<file path=ppt/tags/tag9.xml><?xml version="1.0" encoding="utf-8"?>
<p:tagLst xmlns:a="http://schemas.openxmlformats.org/drawingml/2006/main" xmlns:r="http://schemas.openxmlformats.org/officeDocument/2006/relationships" xmlns:p="http://schemas.openxmlformats.org/presentationml/2006/main">
  <p:tag name="VALUES" val=" "/>
  <p:tag name="TITLE" val=""/>
  <p:tag name="CHARTLABELS" va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474</TotalTime>
  <Words>3541</Words>
  <Application>Microsoft Office PowerPoint</Application>
  <PresentationFormat>On-screen Show (4:3)</PresentationFormat>
  <Paragraphs>441</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Slide 0</vt:lpstr>
      <vt:lpstr>In this chapter,  look for the answers to these questions:</vt:lpstr>
      <vt:lpstr>Interdependence</vt:lpstr>
      <vt:lpstr>Interdependence</vt:lpstr>
      <vt:lpstr>Our Example</vt:lpstr>
      <vt:lpstr>Production Possibilities in the U.S. </vt:lpstr>
      <vt:lpstr>The U.S. PPF</vt:lpstr>
      <vt:lpstr>The U.S. Without Trade</vt:lpstr>
      <vt:lpstr>ACTIVE LEARNING   1    Derive Japan’s PPF</vt:lpstr>
      <vt:lpstr>Japan’s PPF</vt:lpstr>
      <vt:lpstr>Japan Without Trade</vt:lpstr>
      <vt:lpstr>Consumption With and Without Trade</vt:lpstr>
      <vt:lpstr>ACTIVE LEARNING   2    Production under trade</vt:lpstr>
      <vt:lpstr>U.S. Production With Trade</vt:lpstr>
      <vt:lpstr>Japan’s Production With Trade</vt:lpstr>
      <vt:lpstr>Exports &amp; Imports</vt:lpstr>
      <vt:lpstr>ACTIVE LEARNING   3    Consumption under trade</vt:lpstr>
      <vt:lpstr>U.S. Consumption With Trade</vt:lpstr>
      <vt:lpstr>Japan’s Consumption With Trade</vt:lpstr>
      <vt:lpstr>Trade Makes Both Countries Better Off</vt:lpstr>
      <vt:lpstr>Where Do These Gains Come From?</vt:lpstr>
      <vt:lpstr>Where Do These Gains Come From?</vt:lpstr>
      <vt:lpstr>Two Measures of the Cost of a Good</vt:lpstr>
      <vt:lpstr>Opportunity Cost and  Comparative Advantage</vt:lpstr>
      <vt:lpstr>Opportunity Cost and  Comparative Advantage</vt:lpstr>
      <vt:lpstr>Comparative Advantage and Trade</vt:lpstr>
      <vt:lpstr>ACTIVE LEARNING   4    Absolute and comparative advantage</vt:lpstr>
      <vt:lpstr>ACTIVE LEARNING   4    Answers</vt:lpstr>
      <vt:lpstr>Unanswered Questions…</vt:lpstr>
      <vt:lpstr>SUMMARY</vt:lpstr>
    </vt:vector>
  </TitlesOfParts>
  <Company>Carthage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dc:title>
  <dc:creator>Ron</dc:creator>
  <cp:lastModifiedBy>Tony</cp:lastModifiedBy>
  <cp:revision>110</cp:revision>
  <dcterms:created xsi:type="dcterms:W3CDTF">2010-12-25T14:19:53Z</dcterms:created>
  <dcterms:modified xsi:type="dcterms:W3CDTF">2011-05-20T19:20:46Z</dcterms:modified>
</cp:coreProperties>
</file>