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8"/>
  </p:notesMasterIdLst>
  <p:sldIdLst>
    <p:sldId id="266" r:id="rId2"/>
    <p:sldId id="280"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289" r:id="rId25"/>
    <p:sldId id="288"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99"/>
    <a:srgbClr val="777777"/>
    <a:srgbClr val="5F5F5F"/>
    <a:srgbClr val="006699"/>
    <a:srgbClr val="FFF2CD"/>
    <a:srgbClr val="AE1237"/>
    <a:srgbClr val="6C45BB"/>
    <a:srgbClr val="8E47B9"/>
    <a:srgbClr val="96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1042" autoAdjust="0"/>
  </p:normalViewPr>
  <p:slideViewPr>
    <p:cSldViewPr>
      <p:cViewPr>
        <p:scale>
          <a:sx n="64" d="100"/>
          <a:sy n="64" d="100"/>
        </p:scale>
        <p:origin x="-258" y="24"/>
      </p:cViewPr>
      <p:guideLst>
        <p:guide orient="horz" pos="768"/>
        <p:guide pos="288"/>
      </p:guideLst>
    </p:cSldViewPr>
  </p:slideViewPr>
  <p:notesTextViewPr>
    <p:cViewPr>
      <p:scale>
        <a:sx n="100" d="100"/>
        <a:sy n="100" d="100"/>
      </p:scale>
      <p:origin x="0" y="138"/>
    </p:cViewPr>
  </p:notesTextViewPr>
  <p:sorterViewPr>
    <p:cViewPr>
      <p:scale>
        <a:sx n="100" d="100"/>
        <a:sy n="100" d="100"/>
      </p:scale>
      <p:origin x="0" y="0"/>
    </p:cViewPr>
  </p:sorterViewPr>
  <p:notesViewPr>
    <p:cSldViewPr>
      <p:cViewPr varScale="1">
        <p:scale>
          <a:sx n="82" d="100"/>
          <a:sy n="82" d="100"/>
        </p:scale>
        <p:origin x="-31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ony\Downloads\f02AR.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Tony\Documents\Econ\Work\2011%20Update\poverty%20rate%20data%20for%20Figure%2020-1.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50800" cap="flat">
              <a:solidFill>
                <a:srgbClr val="993300"/>
              </a:solidFill>
            </a:ln>
          </c:spPr>
          <c:marker>
            <c:symbol val="square"/>
            <c:size val="10"/>
            <c:spPr>
              <a:solidFill>
                <a:srgbClr val="993300"/>
              </a:solidFill>
              <a:ln w="12700">
                <a:solidFill>
                  <a:srgbClr val="993300"/>
                </a:solidFill>
                <a:miter lim="800000"/>
              </a:ln>
            </c:spPr>
          </c:marker>
          <c:xVal>
            <c:numRef>
              <c:f>'F02'!$K$5:$K$11</c:f>
              <c:numCache>
                <c:formatCode>General</c:formatCode>
                <c:ptCount val="7"/>
                <c:pt idx="0">
                  <c:v>1950</c:v>
                </c:pt>
                <c:pt idx="1">
                  <c:v>1960</c:v>
                </c:pt>
                <c:pt idx="2">
                  <c:v>1970</c:v>
                </c:pt>
                <c:pt idx="3">
                  <c:v>1980</c:v>
                </c:pt>
                <c:pt idx="4">
                  <c:v>1990</c:v>
                </c:pt>
                <c:pt idx="5">
                  <c:v>2000</c:v>
                </c:pt>
                <c:pt idx="6">
                  <c:v>2009</c:v>
                </c:pt>
              </c:numCache>
            </c:numRef>
          </c:xVal>
          <c:yVal>
            <c:numRef>
              <c:f>'F02'!$L$5:$L$11</c:f>
              <c:numCache>
                <c:formatCode>#,##0.00_);\(#,##0.00\)</c:formatCode>
                <c:ptCount val="7"/>
                <c:pt idx="0">
                  <c:v>9.4888888888888907</c:v>
                </c:pt>
                <c:pt idx="1">
                  <c:v>8.6041666666666661</c:v>
                </c:pt>
                <c:pt idx="2">
                  <c:v>7.5740740740740735</c:v>
                </c:pt>
                <c:pt idx="3">
                  <c:v>7.7547169811320762</c:v>
                </c:pt>
                <c:pt idx="4">
                  <c:v>9.6304347826087024</c:v>
                </c:pt>
                <c:pt idx="5">
                  <c:v>11.093023255813955</c:v>
                </c:pt>
                <c:pt idx="6">
                  <c:v>12.366213111611017</c:v>
                </c:pt>
              </c:numCache>
            </c:numRef>
          </c:yVal>
          <c:smooth val="0"/>
        </c:ser>
        <c:dLbls>
          <c:showLegendKey val="0"/>
          <c:showVal val="0"/>
          <c:showCatName val="0"/>
          <c:showSerName val="0"/>
          <c:showPercent val="0"/>
          <c:showBubbleSize val="0"/>
        </c:dLbls>
        <c:axId val="28437504"/>
        <c:axId val="28472448"/>
      </c:scatterChart>
      <c:valAx>
        <c:axId val="28437504"/>
        <c:scaling>
          <c:orientation val="minMax"/>
          <c:max val="2010"/>
          <c:min val="1950"/>
        </c:scaling>
        <c:delete val="0"/>
        <c:axPos val="b"/>
        <c:numFmt formatCode="General" sourceLinked="1"/>
        <c:majorTickMark val="out"/>
        <c:minorTickMark val="none"/>
        <c:tickLblPos val="nextTo"/>
        <c:spPr>
          <a:ln w="15875">
            <a:solidFill>
              <a:sysClr val="windowText" lastClr="000000"/>
            </a:solidFill>
          </a:ln>
        </c:spPr>
        <c:txPr>
          <a:bodyPr/>
          <a:lstStyle/>
          <a:p>
            <a:pPr>
              <a:defRPr sz="2000">
                <a:latin typeface="Arial" pitchFamily="34" charset="0"/>
                <a:cs typeface="Arial" pitchFamily="34" charset="0"/>
              </a:defRPr>
            </a:pPr>
            <a:endParaRPr lang="en-US"/>
          </a:p>
        </c:txPr>
        <c:crossAx val="28472448"/>
        <c:crosses val="autoZero"/>
        <c:crossBetween val="midCat"/>
      </c:valAx>
      <c:valAx>
        <c:axId val="28472448"/>
        <c:scaling>
          <c:orientation val="minMax"/>
          <c:max val="14"/>
          <c:min val="6"/>
        </c:scaling>
        <c:delete val="0"/>
        <c:axPos val="l"/>
        <c:majorGridlines>
          <c:spPr>
            <a:ln w="12700">
              <a:solidFill>
                <a:srgbClr val="FF9900">
                  <a:alpha val="34000"/>
                </a:srgbClr>
              </a:solidFill>
            </a:ln>
          </c:spPr>
        </c:majorGridlines>
        <c:numFmt formatCode="#,##0_);\(#,##0\)" sourceLinked="0"/>
        <c:majorTickMark val="out"/>
        <c:minorTickMark val="none"/>
        <c:tickLblPos val="nextTo"/>
        <c:spPr>
          <a:ln w="15875">
            <a:solidFill>
              <a:schemeClr val="tx1"/>
            </a:solidFill>
          </a:ln>
        </c:spPr>
        <c:txPr>
          <a:bodyPr/>
          <a:lstStyle/>
          <a:p>
            <a:pPr>
              <a:defRPr sz="2000" b="0">
                <a:latin typeface="Arial" pitchFamily="34" charset="0"/>
                <a:cs typeface="Arial" pitchFamily="34" charset="0"/>
              </a:defRPr>
            </a:pPr>
            <a:endParaRPr lang="en-US"/>
          </a:p>
        </c:txPr>
        <c:crossAx val="28437504"/>
        <c:crosses val="autoZero"/>
        <c:crossBetween val="midCat"/>
      </c:valAx>
      <c:spPr>
        <a:solidFill>
          <a:sysClr val="window" lastClr="FFFFFF"/>
        </a:solidFill>
        <a:ln>
          <a:solidFill>
            <a:srgbClr val="000000"/>
          </a:solidFill>
        </a:ln>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FCC99"/>
            </a:solidFill>
            <a:scene3d>
              <a:camera prst="orthographicFront"/>
              <a:lightRig rig="threePt" dir="t"/>
            </a:scene3d>
            <a:sp3d>
              <a:bevelT w="38100" h="38100"/>
            </a:sp3d>
          </c:spPr>
          <c:invertIfNegative val="0"/>
          <c:cat>
            <c:strRef>
              <c:f>Sheet1!$A$4:$A$15</c:f>
              <c:strCache>
                <c:ptCount val="12"/>
                <c:pt idx="0">
                  <c:v>Japan</c:v>
                </c:pt>
                <c:pt idx="1">
                  <c:v>Germany</c:v>
                </c:pt>
                <c:pt idx="2">
                  <c:v>India</c:v>
                </c:pt>
                <c:pt idx="3">
                  <c:v>Canada</c:v>
                </c:pt>
                <c:pt idx="4">
                  <c:v>Russia</c:v>
                </c:pt>
                <c:pt idx="5">
                  <c:v>China</c:v>
                </c:pt>
                <c:pt idx="6">
                  <c:v>United Kingdom</c:v>
                </c:pt>
                <c:pt idx="7">
                  <c:v>United States</c:v>
                </c:pt>
                <c:pt idx="8">
                  <c:v>Nigeria</c:v>
                </c:pt>
                <c:pt idx="9">
                  <c:v>Mexico</c:v>
                </c:pt>
                <c:pt idx="10">
                  <c:v>South Africa</c:v>
                </c:pt>
                <c:pt idx="11">
                  <c:v>Brazil</c:v>
                </c:pt>
              </c:strCache>
            </c:strRef>
          </c:cat>
          <c:val>
            <c:numRef>
              <c:f>Sheet1!$B$4:$B$15</c:f>
              <c:numCache>
                <c:formatCode>General</c:formatCode>
                <c:ptCount val="12"/>
                <c:pt idx="0">
                  <c:v>4.5</c:v>
                </c:pt>
                <c:pt idx="1">
                  <c:v>6.9</c:v>
                </c:pt>
                <c:pt idx="2">
                  <c:v>8.6</c:v>
                </c:pt>
                <c:pt idx="3">
                  <c:v>9.4</c:v>
                </c:pt>
                <c:pt idx="4">
                  <c:v>11</c:v>
                </c:pt>
                <c:pt idx="5">
                  <c:v>13.2</c:v>
                </c:pt>
                <c:pt idx="6">
                  <c:v>13.8</c:v>
                </c:pt>
                <c:pt idx="7">
                  <c:v>15.9</c:v>
                </c:pt>
                <c:pt idx="8">
                  <c:v>16.3</c:v>
                </c:pt>
                <c:pt idx="9">
                  <c:v>21</c:v>
                </c:pt>
                <c:pt idx="10">
                  <c:v>35.1</c:v>
                </c:pt>
                <c:pt idx="11">
                  <c:v>40.6</c:v>
                </c:pt>
              </c:numCache>
            </c:numRef>
          </c:val>
        </c:ser>
        <c:dLbls>
          <c:showLegendKey val="0"/>
          <c:showVal val="0"/>
          <c:showCatName val="0"/>
          <c:showSerName val="0"/>
          <c:showPercent val="0"/>
          <c:showBubbleSize val="0"/>
        </c:dLbls>
        <c:gapWidth val="40"/>
        <c:axId val="46800896"/>
        <c:axId val="46802432"/>
      </c:barChart>
      <c:catAx>
        <c:axId val="46800896"/>
        <c:scaling>
          <c:orientation val="minMax"/>
        </c:scaling>
        <c:delete val="0"/>
        <c:axPos val="l"/>
        <c:majorTickMark val="out"/>
        <c:minorTickMark val="none"/>
        <c:tickLblPos val="nextTo"/>
        <c:txPr>
          <a:bodyPr/>
          <a:lstStyle/>
          <a:p>
            <a:pPr>
              <a:defRPr sz="2200"/>
            </a:pPr>
            <a:endParaRPr lang="en-US"/>
          </a:p>
        </c:txPr>
        <c:crossAx val="46802432"/>
        <c:crosses val="autoZero"/>
        <c:auto val="1"/>
        <c:lblAlgn val="ctr"/>
        <c:lblOffset val="100"/>
        <c:noMultiLvlLbl val="0"/>
      </c:catAx>
      <c:valAx>
        <c:axId val="46802432"/>
        <c:scaling>
          <c:orientation val="minMax"/>
          <c:max val="45"/>
          <c:min val="0"/>
        </c:scaling>
        <c:delete val="0"/>
        <c:axPos val="b"/>
        <c:majorGridlines>
          <c:spPr>
            <a:ln>
              <a:solidFill>
                <a:schemeClr val="bg1">
                  <a:lumMod val="65000"/>
                </a:schemeClr>
              </a:solidFill>
            </a:ln>
          </c:spPr>
        </c:majorGridlines>
        <c:numFmt formatCode="General" sourceLinked="1"/>
        <c:majorTickMark val="out"/>
        <c:minorTickMark val="none"/>
        <c:tickLblPos val="nextTo"/>
        <c:txPr>
          <a:bodyPr/>
          <a:lstStyle/>
          <a:p>
            <a:pPr>
              <a:defRPr sz="2200"/>
            </a:pPr>
            <a:endParaRPr lang="en-US"/>
          </a:p>
        </c:txPr>
        <c:crossAx val="46800896"/>
        <c:crosses val="autoZero"/>
        <c:crossBetween val="between"/>
        <c:majorUnit val="10"/>
      </c:valAx>
      <c:spPr>
        <a:ln>
          <a:noFill/>
        </a:ln>
      </c:spPr>
    </c:plotArea>
    <c:plotVisOnly val="1"/>
    <c:dispBlanksAs val="gap"/>
    <c:showDLblsOverMax val="0"/>
  </c:chart>
  <c:spPr>
    <a:solidFill>
      <a:schemeClr val="bg1"/>
    </a:solidFill>
    <a:ln>
      <a:solidFill>
        <a:srgbClr val="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67222694049973"/>
          <c:y val="6.1046511627906974E-2"/>
          <c:w val="0.83278755185991249"/>
          <c:h val="0.79651162790697649"/>
        </c:manualLayout>
      </c:layout>
      <c:scatterChart>
        <c:scatterStyle val="lineMarker"/>
        <c:varyColors val="0"/>
        <c:ser>
          <c:idx val="0"/>
          <c:order val="0"/>
          <c:spPr>
            <a:ln w="47625">
              <a:solidFill>
                <a:srgbClr val="0000FF"/>
              </a:solidFill>
              <a:prstDash val="solid"/>
            </a:ln>
          </c:spPr>
          <c:marker>
            <c:symbol val="none"/>
          </c:marker>
          <c:xVal>
            <c:numRef>
              <c:f>Sheet1!$A$5:$A$55</c:f>
              <c:numCache>
                <c:formatCode>General</c:formatCode>
                <c:ptCount val="51"/>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1980</c:v>
                </c:pt>
                <c:pt idx="22">
                  <c:v>1981</c:v>
                </c:pt>
                <c:pt idx="23">
                  <c:v>1982</c:v>
                </c:pt>
                <c:pt idx="24">
                  <c:v>1983</c:v>
                </c:pt>
                <c:pt idx="25">
                  <c:v>1984</c:v>
                </c:pt>
                <c:pt idx="26">
                  <c:v>1985</c:v>
                </c:pt>
                <c:pt idx="27">
                  <c:v>1986</c:v>
                </c:pt>
                <c:pt idx="28">
                  <c:v>1987</c:v>
                </c:pt>
                <c:pt idx="29">
                  <c:v>1988</c:v>
                </c:pt>
                <c:pt idx="30">
                  <c:v>1989</c:v>
                </c:pt>
                <c:pt idx="31">
                  <c:v>1990</c:v>
                </c:pt>
                <c:pt idx="32">
                  <c:v>1991</c:v>
                </c:pt>
                <c:pt idx="33">
                  <c:v>1992</c:v>
                </c:pt>
                <c:pt idx="34">
                  <c:v>1993</c:v>
                </c:pt>
                <c:pt idx="35">
                  <c:v>1994</c:v>
                </c:pt>
                <c:pt idx="36">
                  <c:v>1995</c:v>
                </c:pt>
                <c:pt idx="37">
                  <c:v>1996</c:v>
                </c:pt>
                <c:pt idx="38">
                  <c:v>1997</c:v>
                </c:pt>
                <c:pt idx="39">
                  <c:v>1998</c:v>
                </c:pt>
                <c:pt idx="40">
                  <c:v>1999</c:v>
                </c:pt>
                <c:pt idx="41">
                  <c:v>2000</c:v>
                </c:pt>
                <c:pt idx="42">
                  <c:v>2001</c:v>
                </c:pt>
                <c:pt idx="43">
                  <c:v>2002</c:v>
                </c:pt>
                <c:pt idx="44">
                  <c:v>2003</c:v>
                </c:pt>
                <c:pt idx="45">
                  <c:v>2004</c:v>
                </c:pt>
                <c:pt idx="46">
                  <c:v>2005</c:v>
                </c:pt>
                <c:pt idx="47">
                  <c:v>2006</c:v>
                </c:pt>
                <c:pt idx="48">
                  <c:v>2007</c:v>
                </c:pt>
                <c:pt idx="49">
                  <c:v>2008</c:v>
                </c:pt>
                <c:pt idx="50">
                  <c:v>2009</c:v>
                </c:pt>
              </c:numCache>
            </c:numRef>
          </c:xVal>
          <c:yVal>
            <c:numRef>
              <c:f>Sheet1!$B$5:$B$55</c:f>
              <c:numCache>
                <c:formatCode>0.00%</c:formatCode>
                <c:ptCount val="51"/>
                <c:pt idx="0">
                  <c:v>0.224</c:v>
                </c:pt>
                <c:pt idx="1">
                  <c:v>0.222</c:v>
                </c:pt>
                <c:pt idx="2">
                  <c:v>0.21900000000000036</c:v>
                </c:pt>
                <c:pt idx="3">
                  <c:v>0.21000000000000021</c:v>
                </c:pt>
                <c:pt idx="4">
                  <c:v>0.19500000000000001</c:v>
                </c:pt>
                <c:pt idx="5">
                  <c:v>0.19</c:v>
                </c:pt>
                <c:pt idx="6">
                  <c:v>0.17300000000000001</c:v>
                </c:pt>
                <c:pt idx="7">
                  <c:v>0.14700000000000021</c:v>
                </c:pt>
                <c:pt idx="8">
                  <c:v>0.14200000000000004</c:v>
                </c:pt>
                <c:pt idx="9">
                  <c:v>0.128</c:v>
                </c:pt>
                <c:pt idx="10">
                  <c:v>0.12100000000000002</c:v>
                </c:pt>
                <c:pt idx="11">
                  <c:v>0.126</c:v>
                </c:pt>
                <c:pt idx="12">
                  <c:v>0.125</c:v>
                </c:pt>
                <c:pt idx="13">
                  <c:v>0.11900000000000002</c:v>
                </c:pt>
                <c:pt idx="14">
                  <c:v>0.111</c:v>
                </c:pt>
                <c:pt idx="15">
                  <c:v>0.11199999999999995</c:v>
                </c:pt>
                <c:pt idx="16">
                  <c:v>0.12300000000000012</c:v>
                </c:pt>
                <c:pt idx="17">
                  <c:v>0.11800000000000002</c:v>
                </c:pt>
                <c:pt idx="18">
                  <c:v>0.11599999999999998</c:v>
                </c:pt>
                <c:pt idx="19">
                  <c:v>0.114</c:v>
                </c:pt>
                <c:pt idx="20">
                  <c:v>0.11699999999999998</c:v>
                </c:pt>
                <c:pt idx="21">
                  <c:v>0.13</c:v>
                </c:pt>
                <c:pt idx="22">
                  <c:v>0.14000000000000001</c:v>
                </c:pt>
                <c:pt idx="23">
                  <c:v>0.15000000000000024</c:v>
                </c:pt>
                <c:pt idx="24">
                  <c:v>0.15200000000000033</c:v>
                </c:pt>
                <c:pt idx="25">
                  <c:v>0.14400000000000004</c:v>
                </c:pt>
                <c:pt idx="26">
                  <c:v>0.14000000000000001</c:v>
                </c:pt>
                <c:pt idx="27">
                  <c:v>0.13600000000000001</c:v>
                </c:pt>
                <c:pt idx="28">
                  <c:v>0.13400000000000001</c:v>
                </c:pt>
                <c:pt idx="29">
                  <c:v>0.13</c:v>
                </c:pt>
                <c:pt idx="30">
                  <c:v>0.128</c:v>
                </c:pt>
                <c:pt idx="31">
                  <c:v>0.13500000000000001</c:v>
                </c:pt>
                <c:pt idx="32">
                  <c:v>0.14200000000000004</c:v>
                </c:pt>
                <c:pt idx="33">
                  <c:v>0.14800000000000021</c:v>
                </c:pt>
                <c:pt idx="34">
                  <c:v>0.15100000000000033</c:v>
                </c:pt>
                <c:pt idx="35">
                  <c:v>0.14500000000000021</c:v>
                </c:pt>
                <c:pt idx="36">
                  <c:v>0.13800000000000001</c:v>
                </c:pt>
                <c:pt idx="37">
                  <c:v>0.13700000000000001</c:v>
                </c:pt>
                <c:pt idx="38">
                  <c:v>0.13300000000000001</c:v>
                </c:pt>
                <c:pt idx="39">
                  <c:v>0.127</c:v>
                </c:pt>
                <c:pt idx="40">
                  <c:v>0.11900000000000002</c:v>
                </c:pt>
                <c:pt idx="41">
                  <c:v>0.113</c:v>
                </c:pt>
                <c:pt idx="42">
                  <c:v>0.11699999999999998</c:v>
                </c:pt>
                <c:pt idx="43">
                  <c:v>0.12100000000000002</c:v>
                </c:pt>
                <c:pt idx="44">
                  <c:v>0.125</c:v>
                </c:pt>
                <c:pt idx="45">
                  <c:v>0.127</c:v>
                </c:pt>
                <c:pt idx="46">
                  <c:v>0.126</c:v>
                </c:pt>
                <c:pt idx="47">
                  <c:v>0.12300000000000012</c:v>
                </c:pt>
                <c:pt idx="48">
                  <c:v>0.125</c:v>
                </c:pt>
                <c:pt idx="49">
                  <c:v>0.13200000000000001</c:v>
                </c:pt>
                <c:pt idx="50">
                  <c:v>0.14300000000000004</c:v>
                </c:pt>
              </c:numCache>
            </c:numRef>
          </c:yVal>
          <c:smooth val="0"/>
        </c:ser>
        <c:dLbls>
          <c:showLegendKey val="0"/>
          <c:showVal val="0"/>
          <c:showCatName val="0"/>
          <c:showSerName val="0"/>
          <c:showPercent val="0"/>
          <c:showBubbleSize val="0"/>
        </c:dLbls>
        <c:axId val="66067456"/>
        <c:axId val="66097920"/>
      </c:scatterChart>
      <c:valAx>
        <c:axId val="66067456"/>
        <c:scaling>
          <c:orientation val="minMax"/>
          <c:max val="2009"/>
          <c:min val="1960"/>
        </c:scaling>
        <c:delete val="0"/>
        <c:axPos val="b"/>
        <c:numFmt formatCode="General" sourceLinked="1"/>
        <c:majorTickMark val="out"/>
        <c:minorTickMark val="in"/>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66097920"/>
        <c:crosses val="autoZero"/>
        <c:crossBetween val="midCat"/>
        <c:majorUnit val="5"/>
        <c:minorUnit val="1"/>
      </c:valAx>
      <c:valAx>
        <c:axId val="66097920"/>
        <c:scaling>
          <c:orientation val="minMax"/>
        </c:scaling>
        <c:delete val="0"/>
        <c:axPos val="l"/>
        <c:numFmt formatCode="0%" sourceLinked="0"/>
        <c:majorTickMark val="in"/>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66067456"/>
        <c:crosses val="autoZero"/>
        <c:crossBetween val="midCat"/>
      </c:valAx>
      <c:spPr>
        <a:noFill/>
        <a:ln w="25400">
          <a:noFill/>
        </a:ln>
      </c:spPr>
    </c:plotArea>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376176315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ensus.gov/hhes/www/poverty/data/historical/peopl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is the third of three chapters on the economics of labor markets.  In Chapter 18, students learned that equilibrium wages equal the value of the marginal product of labor.  In Chapter 19, students learned about various factors that affect equilibrium wages, as well as discrimination.  </a:t>
            </a:r>
          </a:p>
          <a:p>
            <a:pPr eaLnBrk="1" hangingPunct="1"/>
            <a:endParaRPr lang="en-US" dirty="0" smtClean="0"/>
          </a:p>
          <a:p>
            <a:pPr eaLnBrk="1" hangingPunct="1"/>
            <a:r>
              <a:rPr lang="en-US" dirty="0" smtClean="0"/>
              <a:t>In Chapter 20, students will learn about the extent of inequality and poverty in the U.S.  The chapter also introduces some of the leading political philosophies on the role of government in redistributing income.  Finally, the chapter discusses some policies designed to help the poor.  </a:t>
            </a:r>
          </a:p>
          <a:p>
            <a:pPr eaLnBrk="1" hangingPunct="1"/>
            <a:endParaRPr lang="en-US" dirty="0" smtClean="0"/>
          </a:p>
          <a:p>
            <a:pPr eaLnBrk="1" hangingPunct="1"/>
            <a:r>
              <a:rPr lang="en-US" dirty="0" smtClean="0"/>
              <a:t>This chapter is shorter than average.  Most students find it less difficult than average.  Therefore, most instructors are able to cover it in about 60 minutes of class time.</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BC8FB2C-CBA9-4C49-B0F1-BC5F7F2450CA}" type="slidenum">
              <a:rPr lang="en-US" smtClean="0"/>
              <a:pPr/>
              <a:t>9</a:t>
            </a:fld>
            <a:endParaRPr lang="en-US" smtClean="0"/>
          </a:p>
        </p:txBody>
      </p:sp>
      <p:sp>
        <p:nvSpPr>
          <p:cNvPr id="41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3C0902-0389-468D-8FB5-EFBD23150D95}" type="slidenum">
              <a:rPr lang="en-US" sz="1200">
                <a:cs typeface="Arial" charset="0"/>
              </a:rPr>
              <a:pPr algn="r"/>
              <a:t>9</a:t>
            </a:fld>
            <a:endParaRPr lang="en-US" sz="1200">
              <a:cs typeface="Arial" charset="0"/>
            </a:endParaRPr>
          </a:p>
        </p:txBody>
      </p:sp>
      <p:sp>
        <p:nvSpPr>
          <p:cNvPr id="41988" name="Rectangle 2"/>
          <p:cNvSpPr>
            <a:spLocks noGrp="1" noRot="1" noChangeAspect="1" noChangeArrowheads="1" noTextEdit="1"/>
          </p:cNvSpPr>
          <p:nvPr>
            <p:ph type="sldImg"/>
          </p:nvPr>
        </p:nvSpPr>
        <p:spPr>
          <a:xfrm>
            <a:off x="1143000" y="534988"/>
            <a:ext cx="4572000" cy="3429000"/>
          </a:xfrm>
          <a:ln/>
        </p:spPr>
      </p:sp>
      <p:sp>
        <p:nvSpPr>
          <p:cNvPr id="4198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updates the data in Table 3 of Chapter 20. </a:t>
            </a:r>
          </a:p>
          <a:p>
            <a:pPr eaLnBrk="1" hangingPunct="1"/>
            <a:endParaRPr lang="en-US" smtClean="0"/>
          </a:p>
          <a:p>
            <a:pPr eaLnBrk="1" hangingPunct="1"/>
            <a:r>
              <a:rPr lang="en-US" smtClean="0"/>
              <a:t>Source:  U.S. Bureau of the Census, </a:t>
            </a:r>
          </a:p>
          <a:p>
            <a:pPr eaLnBrk="1" hangingPunct="1"/>
            <a:r>
              <a:rPr lang="en-US" smtClean="0"/>
              <a:t>http://www.census.gov/hhes/www/poverty/data/incpovhlth/2009/tables.html, especially:</a:t>
            </a:r>
          </a:p>
          <a:p>
            <a:pPr eaLnBrk="1" hangingPunct="1"/>
            <a:r>
              <a:rPr lang="en-US" smtClean="0"/>
              <a:t>http://www.census.gov/hhes/www/poverty/data/incpovhlth/2009/table4.pdf</a:t>
            </a:r>
          </a:p>
          <a:p>
            <a:pPr eaLnBrk="1" hangingPunct="1"/>
            <a:r>
              <a:rPr lang="en-US" smtClean="0"/>
              <a:t>http://www.census.gov/hhes/www/poverty/data/incpovhlth/2009/table6.pdf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ABB068E-4ED7-4AC5-8ED3-1ED7F09FD027}" type="slidenum">
              <a:rPr lang="en-US" smtClean="0"/>
              <a:pPr/>
              <a:t>10</a:t>
            </a:fld>
            <a:endParaRPr lang="en-US" smtClean="0"/>
          </a:p>
        </p:txBody>
      </p:sp>
      <p:sp>
        <p:nvSpPr>
          <p:cNvPr id="430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5CF511-12F0-4F84-9984-488C436F2F16}" type="slidenum">
              <a:rPr lang="en-US" sz="1200">
                <a:cs typeface="Arial" charset="0"/>
              </a:rPr>
              <a:pPr algn="r"/>
              <a:t>10</a:t>
            </a:fld>
            <a:endParaRPr lang="en-US" sz="1200">
              <a:cs typeface="Arial" charset="0"/>
            </a:endParaRPr>
          </a:p>
        </p:txBody>
      </p:sp>
      <p:sp>
        <p:nvSpPr>
          <p:cNvPr id="43012" name="Rectangle 2"/>
          <p:cNvSpPr>
            <a:spLocks noGrp="1" noRot="1" noChangeAspect="1" noChangeArrowheads="1" noTextEdit="1"/>
          </p:cNvSpPr>
          <p:nvPr>
            <p:ph type="sldImg"/>
          </p:nvPr>
        </p:nvSpPr>
        <p:spPr>
          <a:xfrm>
            <a:off x="1143000" y="534988"/>
            <a:ext cx="4572000" cy="3429000"/>
          </a:xfrm>
          <a:ln/>
        </p:spPr>
      </p:sp>
      <p:sp>
        <p:nvSpPr>
          <p:cNvPr id="4301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677DBA0-4D14-461F-99C1-27B8C16F2396}" type="slidenum">
              <a:rPr lang="en-US" smtClean="0"/>
              <a:pPr/>
              <a:t>11</a:t>
            </a:fld>
            <a:endParaRPr lang="en-US" smtClean="0"/>
          </a:p>
        </p:txBody>
      </p:sp>
      <p:sp>
        <p:nvSpPr>
          <p:cNvPr id="44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1CDB21-C2BE-43F7-B890-A80221C7C546}" type="slidenum">
              <a:rPr lang="en-US" sz="1200">
                <a:cs typeface="Arial" charset="0"/>
              </a:rPr>
              <a:pPr algn="r"/>
              <a:t>11</a:t>
            </a:fld>
            <a:endParaRPr lang="en-US" sz="1200">
              <a:cs typeface="Arial" charset="0"/>
            </a:endParaRPr>
          </a:p>
        </p:txBody>
      </p:sp>
      <p:sp>
        <p:nvSpPr>
          <p:cNvPr id="44036" name="Rectangle 2"/>
          <p:cNvSpPr>
            <a:spLocks noGrp="1" noRot="1" noChangeAspect="1" noChangeArrowheads="1" noTextEdit="1"/>
          </p:cNvSpPr>
          <p:nvPr>
            <p:ph type="sldImg"/>
          </p:nvPr>
        </p:nvSpPr>
        <p:spPr>
          <a:xfrm>
            <a:off x="1143000" y="534988"/>
            <a:ext cx="4572000" cy="3429000"/>
          </a:xfrm>
          <a:ln/>
        </p:spPr>
      </p:sp>
      <p:sp>
        <p:nvSpPr>
          <p:cNvPr id="4403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A5D3FB8-3792-404A-A26A-407622B97E17}" type="slidenum">
              <a:rPr lang="en-US" smtClean="0"/>
              <a:pPr/>
              <a:t>12</a:t>
            </a:fld>
            <a:endParaRPr lang="en-US" smtClean="0"/>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BC49BD-78CB-4642-ADA1-C10200D3DA5F}" type="slidenum">
              <a:rPr lang="en-US" sz="1200">
                <a:cs typeface="Arial" charset="0"/>
              </a:rPr>
              <a:pPr algn="r"/>
              <a:t>12</a:t>
            </a:fld>
            <a:endParaRPr lang="en-US" sz="1200">
              <a:cs typeface="Arial" charset="0"/>
            </a:endParaRPr>
          </a:p>
        </p:txBody>
      </p:sp>
      <p:sp>
        <p:nvSpPr>
          <p:cNvPr id="45060" name="Rectangle 2"/>
          <p:cNvSpPr>
            <a:spLocks noGrp="1" noRot="1" noChangeAspect="1" noChangeArrowheads="1" noTextEdit="1"/>
          </p:cNvSpPr>
          <p:nvPr>
            <p:ph type="sldImg"/>
          </p:nvPr>
        </p:nvSpPr>
        <p:spPr>
          <a:xfrm>
            <a:off x="1143000" y="534988"/>
            <a:ext cx="4572000" cy="3429000"/>
          </a:xfrm>
          <a:ln/>
        </p:spPr>
      </p:sp>
      <p:sp>
        <p:nvSpPr>
          <p:cNvPr id="4506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0499491-1569-4503-9C35-DF40427AEB34}" type="slidenum">
              <a:rPr lang="en-US" smtClean="0"/>
              <a:pPr/>
              <a:t>13</a:t>
            </a:fld>
            <a:endParaRPr lang="en-US" smtClean="0"/>
          </a:p>
        </p:txBody>
      </p:sp>
      <p:sp>
        <p:nvSpPr>
          <p:cNvPr id="46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1926CF-2722-48F5-A665-16F23A90B031}" type="slidenum">
              <a:rPr lang="en-US" sz="1200">
                <a:cs typeface="Arial" charset="0"/>
              </a:rPr>
              <a:pPr algn="r"/>
              <a:t>13</a:t>
            </a:fld>
            <a:endParaRPr lang="en-US" sz="1200">
              <a:cs typeface="Arial" charset="0"/>
            </a:endParaRPr>
          </a:p>
        </p:txBody>
      </p:sp>
      <p:sp>
        <p:nvSpPr>
          <p:cNvPr id="46084" name="Rectangle 2"/>
          <p:cNvSpPr>
            <a:spLocks noGrp="1" noRot="1" noChangeAspect="1" noChangeArrowheads="1" noTextEdit="1"/>
          </p:cNvSpPr>
          <p:nvPr>
            <p:ph type="sldImg"/>
          </p:nvPr>
        </p:nvSpPr>
        <p:spPr>
          <a:xfrm>
            <a:off x="1143000" y="534988"/>
            <a:ext cx="4572000" cy="3429000"/>
          </a:xfrm>
          <a:ln/>
        </p:spPr>
      </p:sp>
      <p:sp>
        <p:nvSpPr>
          <p:cNvPr id="4608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FBB94C3-978B-4165-8D63-069DD2A59034}" type="slidenum">
              <a:rPr lang="en-US" smtClean="0"/>
              <a:pPr/>
              <a:t>14</a:t>
            </a:fld>
            <a:endParaRPr lang="en-US" smtClean="0"/>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7EADA8-4886-4692-B3B3-50B9EAD5EC4E}" type="slidenum">
              <a:rPr lang="en-US" sz="1200">
                <a:cs typeface="Arial" charset="0"/>
              </a:rPr>
              <a:pPr algn="r"/>
              <a:t>14</a:t>
            </a:fld>
            <a:endParaRPr lang="en-US" sz="1200">
              <a:cs typeface="Arial" charset="0"/>
            </a:endParaRPr>
          </a:p>
        </p:txBody>
      </p:sp>
      <p:sp>
        <p:nvSpPr>
          <p:cNvPr id="47108" name="Rectangle 2"/>
          <p:cNvSpPr>
            <a:spLocks noGrp="1" noRot="1" noChangeAspect="1" noChangeArrowheads="1" noTextEdit="1"/>
          </p:cNvSpPr>
          <p:nvPr>
            <p:ph type="sldImg"/>
          </p:nvPr>
        </p:nvSpPr>
        <p:spPr>
          <a:xfrm>
            <a:off x="1143000" y="534988"/>
            <a:ext cx="4572000" cy="3429000"/>
          </a:xfrm>
          <a:ln/>
        </p:spPr>
      </p:sp>
      <p:sp>
        <p:nvSpPr>
          <p:cNvPr id="4710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1255D4A-858B-4A21-8D69-2C3F159AA376}" type="slidenum">
              <a:rPr lang="en-US" smtClean="0"/>
              <a:pPr/>
              <a:t>15</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B15DF9-9394-437A-A9A9-C529BAEEDA89}" type="slidenum">
              <a:rPr lang="en-US" sz="1200">
                <a:cs typeface="Arial" charset="0"/>
              </a:rPr>
              <a:pPr algn="r"/>
              <a:t>15</a:t>
            </a:fld>
            <a:endParaRPr lang="en-US" sz="1200">
              <a:cs typeface="Arial" charset="0"/>
            </a:endParaRPr>
          </a:p>
        </p:txBody>
      </p:sp>
      <p:sp>
        <p:nvSpPr>
          <p:cNvPr id="48132" name="Rectangle 2"/>
          <p:cNvSpPr>
            <a:spLocks noGrp="1" noRot="1" noChangeAspect="1" noChangeArrowheads="1" noTextEdit="1"/>
          </p:cNvSpPr>
          <p:nvPr>
            <p:ph type="sldImg"/>
          </p:nvPr>
        </p:nvSpPr>
        <p:spPr>
          <a:xfrm>
            <a:off x="1143000" y="534988"/>
            <a:ext cx="4572000" cy="3429000"/>
          </a:xfrm>
          <a:ln/>
        </p:spPr>
      </p:sp>
      <p:sp>
        <p:nvSpPr>
          <p:cNvPr id="4813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4413A26-8198-4D23-9EF0-4B64B1A72421}" type="slidenum">
              <a:rPr lang="en-US" smtClean="0"/>
              <a:pPr/>
              <a:t>16</a:t>
            </a:fld>
            <a:endParaRPr lang="en-US" smtClean="0"/>
          </a:p>
        </p:txBody>
      </p:sp>
      <p:sp>
        <p:nvSpPr>
          <p:cNvPr id="49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9E2608-30ED-42E4-B911-08ABE077A555}" type="slidenum">
              <a:rPr lang="en-US" sz="1200">
                <a:cs typeface="Arial" charset="0"/>
              </a:rPr>
              <a:pPr algn="r"/>
              <a:t>16</a:t>
            </a:fld>
            <a:endParaRPr lang="en-US" sz="1200">
              <a:cs typeface="Arial" charset="0"/>
            </a:endParaRPr>
          </a:p>
        </p:txBody>
      </p:sp>
      <p:sp>
        <p:nvSpPr>
          <p:cNvPr id="49156" name="Rectangle 2"/>
          <p:cNvSpPr>
            <a:spLocks noGrp="1" noRot="1" noChangeAspect="1" noChangeArrowheads="1" noTextEdit="1"/>
          </p:cNvSpPr>
          <p:nvPr>
            <p:ph type="sldImg"/>
          </p:nvPr>
        </p:nvSpPr>
        <p:spPr>
          <a:xfrm>
            <a:off x="1143000" y="534988"/>
            <a:ext cx="4572000" cy="3429000"/>
          </a:xfrm>
          <a:ln/>
        </p:spPr>
      </p:sp>
      <p:sp>
        <p:nvSpPr>
          <p:cNvPr id="4915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DFAC8FD-A48B-4CA7-BB12-305F6EA82EC3}" type="slidenum">
              <a:rPr lang="en-US" smtClean="0"/>
              <a:pPr/>
              <a:t>17</a:t>
            </a:fld>
            <a:endParaRPr lang="en-US" smtClean="0"/>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6F1C22-D3F4-450C-87C6-C4B181C94EB0}" type="slidenum">
              <a:rPr lang="en-US" sz="1200">
                <a:cs typeface="Arial" charset="0"/>
              </a:rPr>
              <a:pPr algn="r"/>
              <a:t>17</a:t>
            </a:fld>
            <a:endParaRPr lang="en-US" sz="1200">
              <a:cs typeface="Arial" charset="0"/>
            </a:endParaRPr>
          </a:p>
        </p:txBody>
      </p:sp>
      <p:sp>
        <p:nvSpPr>
          <p:cNvPr id="50180" name="Rectangle 2"/>
          <p:cNvSpPr>
            <a:spLocks noGrp="1" noRot="1" noChangeAspect="1" noChangeArrowheads="1" noTextEdit="1"/>
          </p:cNvSpPr>
          <p:nvPr>
            <p:ph type="sldImg"/>
          </p:nvPr>
        </p:nvSpPr>
        <p:spPr>
          <a:xfrm>
            <a:off x="1143000" y="534988"/>
            <a:ext cx="4572000" cy="3429000"/>
          </a:xfrm>
          <a:ln/>
        </p:spPr>
      </p:sp>
      <p:sp>
        <p:nvSpPr>
          <p:cNvPr id="5018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Students will recall the effects of the minimum wage from Chapter 6, which covered price floors and ceilings.  </a:t>
            </a:r>
          </a:p>
          <a:p>
            <a:pPr eaLnBrk="1" hangingPunct="1"/>
            <a:endParaRPr lang="en-US" dirty="0" smtClean="0"/>
          </a:p>
          <a:p>
            <a:pPr eaLnBrk="1" hangingPunct="1"/>
            <a:r>
              <a:rPr lang="en-US" dirty="0" smtClean="0"/>
              <a:t>A few additional notes about the minimum wage:</a:t>
            </a:r>
          </a:p>
          <a:p>
            <a:pPr eaLnBrk="1" hangingPunct="1"/>
            <a:endParaRPr lang="en-US" dirty="0" smtClean="0"/>
          </a:p>
          <a:p>
            <a:pPr eaLnBrk="1" hangingPunct="1"/>
            <a:r>
              <a:rPr lang="en-US" dirty="0" smtClean="0"/>
              <a:t>Yes, it helps the poor at no cost to the government.  But there’s no such thing as a free lunch.  The minimum wage transfers income to workers from firms (or rather, their owners) and from consumers, who will end up paying higher prices for goods made with unskilled labor.  </a:t>
            </a:r>
          </a:p>
          <a:p>
            <a:pPr eaLnBrk="1" hangingPunct="1"/>
            <a:endParaRPr lang="en-US" dirty="0" smtClean="0"/>
          </a:p>
          <a:p>
            <a:pPr eaLnBrk="1" hangingPunct="1"/>
            <a:r>
              <a:rPr lang="en-US" dirty="0" smtClean="0"/>
              <a:t>Some people think of the minimum wage as a law that prohibits people from working if they aren’t able to find a job that pays at least $7.25 an hour.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49630E2-247B-4F58-9EF5-00B3E515FA07}" type="slidenum">
              <a:rPr lang="en-US" smtClean="0"/>
              <a:pPr/>
              <a:t>18</a:t>
            </a:fld>
            <a:endParaRPr lang="en-US" smtClean="0"/>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F86FE2-0F9F-4517-B484-26B26BC03104}" type="slidenum">
              <a:rPr lang="en-US" sz="1200">
                <a:cs typeface="Arial" charset="0"/>
              </a:rPr>
              <a:pPr algn="r"/>
              <a:t>18</a:t>
            </a:fld>
            <a:endParaRPr lang="en-US" sz="1200">
              <a:cs typeface="Arial" charset="0"/>
            </a:endParaRPr>
          </a:p>
        </p:txBody>
      </p:sp>
      <p:sp>
        <p:nvSpPr>
          <p:cNvPr id="51204" name="Rectangle 2"/>
          <p:cNvSpPr>
            <a:spLocks noGrp="1" noRot="1" noChangeAspect="1" noChangeArrowheads="1" noTextEdit="1"/>
          </p:cNvSpPr>
          <p:nvPr>
            <p:ph type="sldImg"/>
          </p:nvPr>
        </p:nvSpPr>
        <p:spPr>
          <a:xfrm>
            <a:off x="1143000" y="534988"/>
            <a:ext cx="4572000" cy="3429000"/>
          </a:xfrm>
          <a:ln/>
        </p:spPr>
      </p:sp>
      <p:sp>
        <p:nvSpPr>
          <p:cNvPr id="5120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5E0C182-87B5-4790-B731-5CD374A2AD62}" type="slidenum">
              <a:rPr lang="en-US" smtClean="0"/>
              <a:pPr/>
              <a:t>19</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4CC99F-E32F-4244-8CF0-0B8C97DF76DE}" type="slidenum">
              <a:rPr lang="en-US" sz="1200">
                <a:cs typeface="Arial" charset="0"/>
              </a:rPr>
              <a:pPr algn="r"/>
              <a:t>19</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150"/>
            <a:ext cx="5486400" cy="4210050"/>
          </a:xfrm>
          <a:noFill/>
          <a:ln/>
        </p:spPr>
        <p:txBody>
          <a:bodyPr/>
          <a:lstStyle/>
          <a:p>
            <a:pPr eaLnBrk="1" hangingPunct="1"/>
            <a:r>
              <a:rPr lang="en-US" smtClean="0"/>
              <a:t>With a negative income tax, the marginal tax rate is as low for low income persons as it is for high income persons.  This is in sharp contrast to other welfare-type programs, which take away benefits as income rises, thus creating very high effective marginal tax rates for the poor.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BF312E0-EDE1-401B-A16D-839B7903766C}" type="slidenum">
              <a:rPr lang="en-US" smtClean="0"/>
              <a:pPr/>
              <a:t>20</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ABF9FD-A98A-4B85-B6B6-8EEE969F53FD}" type="slidenum">
              <a:rPr lang="en-US" sz="1200">
                <a:cs typeface="Arial" charset="0"/>
              </a:rPr>
              <a:pPr algn="r"/>
              <a:t>20</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150"/>
            <a:ext cx="5486400" cy="4210050"/>
          </a:xfrm>
          <a:noFill/>
          <a:ln/>
        </p:spPr>
        <p:txBody>
          <a:bodyPr/>
          <a:lstStyle/>
          <a:p>
            <a:pPr eaLnBrk="1" hangingPunct="1"/>
            <a:r>
              <a:rPr lang="en-US" smtClean="0"/>
              <a:t>A cash payment would let workers buy whatever they think they most need.  Many economists believe that the government cannot know what people need better than the people themselves.  </a:t>
            </a:r>
          </a:p>
          <a:p>
            <a:pPr eaLnBrk="1" hangingPunct="1"/>
            <a:endParaRPr lang="en-US" smtClean="0"/>
          </a:p>
          <a:p>
            <a:pPr eaLnBrk="1" hangingPunct="1"/>
            <a:r>
              <a:rPr lang="en-US" smtClean="0"/>
              <a:t>Regarding the argument that the recipients could spend the money on drugs:  </a:t>
            </a:r>
          </a:p>
          <a:p>
            <a:pPr eaLnBrk="1" hangingPunct="1"/>
            <a:endParaRPr lang="en-US" smtClean="0"/>
          </a:p>
          <a:p>
            <a:pPr eaLnBrk="1" hangingPunct="1"/>
            <a:r>
              <a:rPr lang="en-US" smtClean="0"/>
              <a:t>Suppose the choice is giving the person $50 cash or $50 worth of food.  If you give them $50 cash, they could buy drugs.  If you give them $50 worth of food, they spend $50 less of their own money on food, and can now spend this $50 on drugs.  The outcome is the same in either case.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71C0511-12A9-45BC-BC94-ECF6120F8DA3}" type="slidenum">
              <a:rPr lang="en-US" smtClean="0"/>
              <a:pPr/>
              <a:t>21</a:t>
            </a:fld>
            <a:endParaRPr lang="en-US" smtClean="0"/>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8403C5B-8A30-4D91-B5CC-59B9945E4414}" type="slidenum">
              <a:rPr lang="en-US" sz="1200">
                <a:cs typeface="Arial" charset="0"/>
              </a:rPr>
              <a:pPr algn="r"/>
              <a:t>21</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34988"/>
            <a:ext cx="4572000" cy="3429000"/>
          </a:xfrm>
          <a:ln/>
        </p:spPr>
      </p:sp>
      <p:sp>
        <p:nvSpPr>
          <p:cNvPr id="5427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FB91323-3516-4955-9CE2-915A59970667}" type="slidenum">
              <a:rPr lang="en-US" smtClean="0"/>
              <a:pPr/>
              <a:t>22</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704ADB-39C5-44BD-A4F7-2B85844F1096}" type="slidenum">
              <a:rPr lang="en-US" sz="1200">
                <a:cs typeface="Arial" charset="0"/>
              </a:rPr>
              <a:pPr algn="r"/>
              <a:t>22</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E86760C-697A-4241-B19D-9675528DD99E}" type="slidenum">
              <a:rPr lang="en-US" smtClean="0"/>
              <a:pPr/>
              <a:t>2</a:t>
            </a:fld>
            <a:endParaRPr lang="en-US" smtClean="0"/>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2EE350-B02E-4698-97AE-D9F87713B7EE}" type="slidenum">
              <a:rPr lang="en-US" sz="1200">
                <a:cs typeface="Arial" charset="0"/>
              </a:rPr>
              <a:pPr algn="r"/>
              <a:t>2</a:t>
            </a:fld>
            <a:endParaRPr lang="en-US" sz="1200">
              <a:cs typeface="Arial" charset="0"/>
            </a:endParaRPr>
          </a:p>
        </p:txBody>
      </p:sp>
      <p:sp>
        <p:nvSpPr>
          <p:cNvPr id="34820" name="Rectangle 2"/>
          <p:cNvSpPr>
            <a:spLocks noGrp="1" noRot="1" noChangeAspect="1" noChangeArrowheads="1" noTextEdit="1"/>
          </p:cNvSpPr>
          <p:nvPr>
            <p:ph type="sldImg"/>
          </p:nvPr>
        </p:nvSpPr>
        <p:spPr>
          <a:xfrm>
            <a:off x="1143000" y="534988"/>
            <a:ext cx="4572000" cy="3429000"/>
          </a:xfrm>
          <a:ln/>
        </p:spPr>
      </p:sp>
      <p:sp>
        <p:nvSpPr>
          <p:cNvPr id="3482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C688B0E-6EA1-4D3E-9839-7ED22807D4F0}" type="slidenum">
              <a:rPr lang="en-US" smtClean="0"/>
              <a:pPr/>
              <a:t>3</a:t>
            </a:fld>
            <a:endParaRPr lang="en-US" smtClean="0"/>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1269C-E70F-43FB-A6AD-D6708E3174A4}" type="slidenum">
              <a:rPr lang="en-US" sz="1200">
                <a:cs typeface="Arial" charset="0"/>
              </a:rPr>
              <a:pPr algn="r"/>
              <a:t>3</a:t>
            </a:fld>
            <a:endParaRPr lang="en-US" sz="1200">
              <a:cs typeface="Arial" charset="0"/>
            </a:endParaRPr>
          </a:p>
        </p:txBody>
      </p:sp>
      <p:sp>
        <p:nvSpPr>
          <p:cNvPr id="35844" name="Rectangle 2"/>
          <p:cNvSpPr>
            <a:spLocks noGrp="1" noRot="1" noChangeAspect="1" noChangeArrowheads="1" noTextEdit="1"/>
          </p:cNvSpPr>
          <p:nvPr>
            <p:ph type="sldImg"/>
          </p:nvPr>
        </p:nvSpPr>
        <p:spPr>
          <a:xfrm>
            <a:off x="1143000" y="534988"/>
            <a:ext cx="4572000" cy="3429000"/>
          </a:xfrm>
          <a:ln/>
        </p:spPr>
      </p:sp>
      <p:sp>
        <p:nvSpPr>
          <p:cNvPr id="3584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023EBC5-B2A2-483C-97D8-B29482437D47}" type="slidenum">
              <a:rPr lang="en-US" smtClean="0"/>
              <a:pPr/>
              <a:t>4</a:t>
            </a:fld>
            <a:endParaRPr lang="en-US" smtClean="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89B6E4B-1614-444B-BAA3-2E01C7C73CDC}" type="slidenum">
              <a:rPr lang="en-US" sz="1200">
                <a:cs typeface="Arial" charset="0"/>
              </a:rPr>
              <a:pPr algn="r"/>
              <a:t>4</a:t>
            </a:fld>
            <a:endParaRPr lang="en-US" sz="1200">
              <a:cs typeface="Arial" charset="0"/>
            </a:endParaRPr>
          </a:p>
        </p:txBody>
      </p:sp>
      <p:sp>
        <p:nvSpPr>
          <p:cNvPr id="36868" name="Rectangle 2"/>
          <p:cNvSpPr>
            <a:spLocks noGrp="1" noRot="1" noChangeAspect="1" noChangeArrowheads="1" noTextEdit="1"/>
          </p:cNvSpPr>
          <p:nvPr>
            <p:ph type="sldImg"/>
          </p:nvPr>
        </p:nvSpPr>
        <p:spPr>
          <a:xfrm>
            <a:off x="1143000" y="534988"/>
            <a:ext cx="4572000" cy="3429000"/>
          </a:xfrm>
          <a:ln/>
        </p:spPr>
      </p:sp>
      <p:sp>
        <p:nvSpPr>
          <p:cNvPr id="3686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is an updated version of Table 1 in Chapter 20.  Source:  U.S. Bureau of the Census, Historical Income Inequality Tables, Table H1, available at:</a:t>
            </a:r>
          </a:p>
          <a:p>
            <a:pPr eaLnBrk="1" hangingPunct="1"/>
            <a:r>
              <a:rPr lang="en-US" smtClean="0"/>
              <a:t>http://www.census.gov/hhes/www/income/data/historical/inequality/index.html</a:t>
            </a:r>
          </a:p>
          <a:p>
            <a:pPr eaLnBrk="1" hangingPunct="1"/>
            <a:endParaRPr lang="en-US" smtClean="0"/>
          </a:p>
          <a:p>
            <a:pPr eaLnBrk="1" hangingPunct="1"/>
            <a:r>
              <a:rPr lang="en-US" smtClean="0"/>
              <a:t>There’s one key difference:  This table refers to households rather than families.  </a:t>
            </a:r>
          </a:p>
          <a:p>
            <a:pPr eaLnBrk="1" hangingPunct="1"/>
            <a:endParaRPr lang="en-US" smtClean="0"/>
          </a:p>
          <a:p>
            <a:pPr eaLnBrk="1" hangingPunct="1"/>
            <a:r>
              <a:rPr lang="en-US" smtClean="0"/>
              <a:t>If you’d prefer to use family data (to be perfectly consistent with the data reported in the textbook), then use Table F-1 from the above link.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5871E8-927D-4AD5-B6AE-A4F463AD3878}" type="slidenum">
              <a:rPr lang="en-US" smtClean="0"/>
              <a:pPr/>
              <a:t>5</a:t>
            </a:fld>
            <a:endParaRPr lang="en-US" smtClean="0"/>
          </a:p>
        </p:txBody>
      </p:sp>
      <p:sp>
        <p:nvSpPr>
          <p:cNvPr id="37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31DC4A-2587-4A77-8471-12A385DBD850}" type="slidenum">
              <a:rPr lang="en-US" sz="1200">
                <a:cs typeface="Arial" charset="0"/>
              </a:rPr>
              <a:pPr algn="r"/>
              <a:t>5</a:t>
            </a:fld>
            <a:endParaRPr lang="en-US" sz="1200">
              <a:cs typeface="Arial" charset="0"/>
            </a:endParaRPr>
          </a:p>
        </p:txBody>
      </p:sp>
      <p:sp>
        <p:nvSpPr>
          <p:cNvPr id="37892" name="Rectangle 2"/>
          <p:cNvSpPr>
            <a:spLocks noGrp="1" noRot="1" noChangeAspect="1" noChangeArrowheads="1" noTextEdit="1"/>
          </p:cNvSpPr>
          <p:nvPr>
            <p:ph type="sldImg"/>
          </p:nvPr>
        </p:nvSpPr>
        <p:spPr>
          <a:xfrm>
            <a:off x="1143000" y="534988"/>
            <a:ext cx="4572000" cy="3429000"/>
          </a:xfrm>
          <a:ln/>
        </p:spPr>
      </p:sp>
      <p:sp>
        <p:nvSpPr>
          <p:cNvPr id="3789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Each point is the ratio of two numbers:</a:t>
            </a:r>
          </a:p>
          <a:p>
            <a:pPr eaLnBrk="1" hangingPunct="1"/>
            <a:r>
              <a:rPr lang="en-US" dirty="0" smtClean="0"/>
              <a:t>The share of U.S. income received by the top 20% of families, relative to the share of U.S. income received by the bottom 20%.  </a:t>
            </a:r>
          </a:p>
          <a:p>
            <a:pPr eaLnBrk="1" hangingPunct="1"/>
            <a:endParaRPr lang="en-US" dirty="0" smtClean="0"/>
          </a:p>
          <a:p>
            <a:pPr eaLnBrk="1" hangingPunct="1"/>
            <a:r>
              <a:rPr lang="en-US" dirty="0" smtClean="0"/>
              <a:t>Source:  U.S. Census Historical Income Table F-2,</a:t>
            </a:r>
          </a:p>
          <a:p>
            <a:pPr eaLnBrk="1" hangingPunct="1"/>
            <a:r>
              <a:rPr lang="en-US" dirty="0" smtClean="0"/>
              <a:t>http://www.census.gov/hhes/www/income/data/historical/inequality/index.html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FD128C9-83E6-4134-B114-3061B043B87F}" type="slidenum">
              <a:rPr lang="en-US" smtClean="0">
                <a:solidFill>
                  <a:srgbClr val="000000"/>
                </a:solidFill>
              </a:rPr>
              <a:pPr/>
              <a:t>6</a:t>
            </a:fld>
            <a:endParaRPr lang="en-US" smtClean="0">
              <a:solidFill>
                <a:srgbClr val="000000"/>
              </a:solidFill>
            </a:endParaRPr>
          </a:p>
        </p:txBody>
      </p:sp>
      <p:sp>
        <p:nvSpPr>
          <p:cNvPr id="38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5C26A1-0404-4C4F-8BFE-C4CA11F19BEF}" type="slidenum">
              <a:rPr lang="en-US" sz="1200">
                <a:solidFill>
                  <a:srgbClr val="000000"/>
                </a:solidFill>
                <a:cs typeface="Arial" charset="0"/>
              </a:rPr>
              <a:pPr algn="r"/>
              <a:t>6</a:t>
            </a:fld>
            <a:endParaRPr lang="en-US" sz="1200">
              <a:solidFill>
                <a:srgbClr val="000000"/>
              </a:solidFill>
              <a:cs typeface="Arial" charset="0"/>
            </a:endParaRPr>
          </a:p>
        </p:txBody>
      </p:sp>
      <p:sp>
        <p:nvSpPr>
          <p:cNvPr id="38916" name="Rectangle 2"/>
          <p:cNvSpPr>
            <a:spLocks noGrp="1" noRot="1" noChangeAspect="1" noChangeArrowheads="1" noTextEdit="1"/>
          </p:cNvSpPr>
          <p:nvPr>
            <p:ph type="sldImg"/>
          </p:nvPr>
        </p:nvSpPr>
        <p:spPr>
          <a:xfrm>
            <a:off x="1143000" y="534988"/>
            <a:ext cx="4572000" cy="3429000"/>
          </a:xfrm>
          <a:ln/>
        </p:spPr>
      </p:sp>
      <p:sp>
        <p:nvSpPr>
          <p:cNvPr id="38917" name="Rectangle 3"/>
          <p:cNvSpPr>
            <a:spLocks noGrp="1" noChangeArrowheads="1"/>
          </p:cNvSpPr>
          <p:nvPr>
            <p:ph type="body" idx="1"/>
          </p:nvPr>
        </p:nvSpPr>
        <p:spPr>
          <a:xfrm>
            <a:off x="685800" y="4248150"/>
            <a:ext cx="5486400" cy="4210050"/>
          </a:xfrm>
          <a:noFill/>
          <a:ln/>
        </p:spPr>
        <p:txBody>
          <a:bodyPr/>
          <a:lstStyle/>
          <a:p>
            <a:pPr eaLnBrk="1" hangingPunct="1"/>
            <a:r>
              <a:rPr lang="en-US" smtClean="0"/>
              <a:t>At least among this sample of countries, the U.S. is roughly in the middle with respect to inequality.  </a:t>
            </a:r>
          </a:p>
          <a:p>
            <a:pPr eaLnBrk="1" hangingPunct="1"/>
            <a:endParaRPr lang="en-US" smtClean="0"/>
          </a:p>
          <a:p>
            <a:pPr eaLnBrk="1" hangingPunct="1"/>
            <a:r>
              <a:rPr lang="en-US" smtClean="0"/>
              <a:t>Source:  Figure 1, Chapter 20. </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B0BDAE2-9550-4852-B9C2-D6571F24E2BA}" type="slidenum">
              <a:rPr lang="en-US" smtClean="0"/>
              <a:pPr/>
              <a:t>7</a:t>
            </a:fld>
            <a:endParaRPr lang="en-US" smtClean="0"/>
          </a:p>
        </p:txBody>
      </p:sp>
      <p:sp>
        <p:nvSpPr>
          <p:cNvPr id="399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B720CC-25F0-4A78-9882-502BB8B36C6A}" type="slidenum">
              <a:rPr lang="en-US" sz="1200">
                <a:cs typeface="Arial" charset="0"/>
              </a:rPr>
              <a:pPr algn="r"/>
              <a:t>7</a:t>
            </a:fld>
            <a:endParaRPr lang="en-US" sz="1200">
              <a:cs typeface="Arial" charset="0"/>
            </a:endParaRPr>
          </a:p>
        </p:txBody>
      </p:sp>
      <p:sp>
        <p:nvSpPr>
          <p:cNvPr id="39940" name="Rectangle 2"/>
          <p:cNvSpPr>
            <a:spLocks noGrp="1" noRot="1" noChangeAspect="1" noChangeArrowheads="1" noTextEdit="1"/>
          </p:cNvSpPr>
          <p:nvPr>
            <p:ph type="sldImg"/>
          </p:nvPr>
        </p:nvSpPr>
        <p:spPr>
          <a:xfrm>
            <a:off x="1143000" y="534988"/>
            <a:ext cx="4572000" cy="3429000"/>
          </a:xfrm>
          <a:ln/>
        </p:spPr>
      </p:sp>
      <p:sp>
        <p:nvSpPr>
          <p:cNvPr id="39941"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figures on this slide are updated from the textbook.  </a:t>
            </a:r>
          </a:p>
          <a:p>
            <a:pPr eaLnBrk="1" hangingPunct="1"/>
            <a:endParaRPr lang="en-US" smtClean="0"/>
          </a:p>
          <a:p>
            <a:pPr eaLnBrk="1" hangingPunct="1"/>
            <a:r>
              <a:rPr lang="en-US" smtClean="0"/>
              <a:t>Source for poverty figures:</a:t>
            </a:r>
          </a:p>
          <a:p>
            <a:pPr eaLnBrk="1" hangingPunct="1"/>
            <a:r>
              <a:rPr lang="en-US" smtClean="0"/>
              <a:t>http://www.census.gov/hhes/www/poverty/data/incpovhlth/2009/tables.html</a:t>
            </a:r>
          </a:p>
          <a:p>
            <a:pPr eaLnBrk="1" hangingPunct="1"/>
            <a:endParaRPr lang="en-US" smtClean="0"/>
          </a:p>
          <a:p>
            <a:pPr eaLnBrk="1" hangingPunct="1"/>
            <a:r>
              <a:rPr lang="en-US" smtClean="0"/>
              <a:t>Source for median family income:</a:t>
            </a:r>
          </a:p>
          <a:p>
            <a:pPr eaLnBrk="1" hangingPunct="1"/>
            <a:r>
              <a:rPr lang="en-US" smtClean="0"/>
              <a:t>http://factfinder.census.gov/servlet/GRTTable?_bm=y&amp;-geo_id=01000US&amp;-_box_head_nbr=R1902&amp;-ds_name=ACS_2009_1YR_G00_&amp;-redoLog=false&amp;-mt_name=ACS_2008_1YR_G00_R1902_US30&amp;-format=US-30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6F68201-9490-4962-BCAB-26F057957CF3}" type="slidenum">
              <a:rPr lang="en-US" smtClean="0"/>
              <a:pPr/>
              <a:t>8</a:t>
            </a:fld>
            <a:endParaRPr lang="en-US" smtClean="0"/>
          </a:p>
        </p:txBody>
      </p:sp>
      <p:sp>
        <p:nvSpPr>
          <p:cNvPr id="409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0DA817-A2CA-4D6D-8A1C-5F8665802F43}" type="slidenum">
              <a:rPr lang="en-US" sz="1200">
                <a:cs typeface="Arial" charset="0"/>
              </a:rPr>
              <a:pPr algn="r"/>
              <a:t>8</a:t>
            </a:fld>
            <a:endParaRPr lang="en-US" sz="1200">
              <a:cs typeface="Arial" charset="0"/>
            </a:endParaRPr>
          </a:p>
        </p:txBody>
      </p:sp>
      <p:sp>
        <p:nvSpPr>
          <p:cNvPr id="40964" name="Rectangle 2"/>
          <p:cNvSpPr>
            <a:spLocks noGrp="1" noRot="1" noChangeAspect="1" noChangeArrowheads="1" noTextEdit="1"/>
          </p:cNvSpPr>
          <p:nvPr>
            <p:ph type="sldImg"/>
          </p:nvPr>
        </p:nvSpPr>
        <p:spPr>
          <a:xfrm>
            <a:off x="1143000" y="534988"/>
            <a:ext cx="4572000" cy="3429000"/>
          </a:xfrm>
          <a:ln/>
        </p:spPr>
      </p:sp>
      <p:sp>
        <p:nvSpPr>
          <p:cNvPr id="4096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poverty rate appears correlated with business cycles.  For example, 1992</a:t>
            </a:r>
            <a:r>
              <a:rPr lang="en-US" sz="1200" kern="1200" dirty="0" smtClean="0">
                <a:solidFill>
                  <a:schemeClr val="tx1"/>
                </a:solidFill>
                <a:effectLst/>
                <a:latin typeface="Times New Roman" pitchFamily="18" charset="0"/>
                <a:ea typeface="+mn-ea"/>
                <a:cs typeface="Times New Roman" pitchFamily="18" charset="0"/>
              </a:rPr>
              <a:t>–</a:t>
            </a:r>
            <a:r>
              <a:rPr lang="en-US" dirty="0" smtClean="0"/>
              <a:t>2000 was the longest economic expansion on record, and it coincided with a gradual fall in the poverty rate.  The U.S. experienced recessions in the early 2000s and 2008</a:t>
            </a:r>
            <a:r>
              <a:rPr lang="en-US" sz="1200" kern="1200" dirty="0" smtClean="0">
                <a:solidFill>
                  <a:schemeClr val="tx1"/>
                </a:solidFill>
                <a:effectLst/>
                <a:latin typeface="Times New Roman" pitchFamily="18" charset="0"/>
                <a:ea typeface="+mn-ea"/>
                <a:cs typeface="Times New Roman" pitchFamily="18" charset="0"/>
              </a:rPr>
              <a:t>–</a:t>
            </a:r>
            <a:r>
              <a:rPr lang="en-US" dirty="0" smtClean="0"/>
              <a:t>2009, and the poverty rate rose.  </a:t>
            </a:r>
          </a:p>
          <a:p>
            <a:pPr eaLnBrk="1" hangingPunct="1"/>
            <a:endParaRPr lang="en-US" dirty="0" smtClean="0"/>
          </a:p>
          <a:p>
            <a:pPr eaLnBrk="1" hangingPunct="1"/>
            <a:r>
              <a:rPr lang="en-US" dirty="0" smtClean="0"/>
              <a:t>Source: Figure 1, Chapter 20. </a:t>
            </a:r>
          </a:p>
          <a:p>
            <a:pPr eaLnBrk="1" hangingPunct="1"/>
            <a:r>
              <a:rPr lang="en-US" dirty="0" smtClean="0"/>
              <a:t>Original source:  U.S. Bureau of the Census. </a:t>
            </a:r>
          </a:p>
          <a:p>
            <a:pPr eaLnBrk="1" hangingPunct="1"/>
            <a:r>
              <a:rPr lang="en-US" dirty="0" smtClean="0">
                <a:hlinkClick r:id="rId3"/>
              </a:rPr>
              <a:t>http://www.census.gov/hhes/www/poverty/data/historical/people.html</a:t>
            </a:r>
            <a:r>
              <a:rPr lang="en-US" dirty="0" smtClean="0"/>
              <a:t>, Table 19</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Income Inequality and Poverty</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INCOME INEQUALITY AND POVERTY</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grpSp>
        <p:nvGrpSpPr>
          <p:cNvPr id="9" name="Group 8"/>
          <p:cNvGrpSpPr/>
          <p:nvPr/>
        </p:nvGrpSpPr>
        <p:grpSpPr>
          <a:xfrm>
            <a:off x="-4763" y="2939901"/>
            <a:ext cx="1695451" cy="914400"/>
            <a:chOff x="-1" y="4495800"/>
            <a:chExt cx="1695451" cy="914400"/>
          </a:xfrm>
        </p:grpSpPr>
        <p:sp>
          <p:nvSpPr>
            <p:cNvPr id="10" name="TextBox 9"/>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20</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10"/>
            <p:cNvPicPr>
              <a:picLocks noChangeAspect="1" noChangeArrowheads="1"/>
            </p:cNvPicPr>
            <p:nvPr/>
          </p:nvPicPr>
          <p:blipFill>
            <a:blip r:embed="rId4"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3316" name="Rectangle 4"/>
          <p:cNvSpPr>
            <a:spLocks noGrp="1" noChangeArrowheads="1"/>
          </p:cNvSpPr>
          <p:nvPr>
            <p:ph type="title" idx="4294967295"/>
          </p:nvPr>
        </p:nvSpPr>
        <p:spPr>
          <a:xfrm>
            <a:off x="0" y="174625"/>
            <a:ext cx="9144000" cy="649288"/>
          </a:xfrm>
        </p:spPr>
        <p:txBody>
          <a:bodyPr/>
          <a:lstStyle/>
          <a:p>
            <a:pPr algn="ctr" eaLnBrk="1" hangingPunct="1"/>
            <a:r>
              <a:rPr lang="en-US" sz="3200" dirty="0" smtClean="0">
                <a:solidFill>
                  <a:schemeClr val="tx1"/>
                </a:solidFill>
              </a:rPr>
              <a:t>U.S. Poverty Rate by Group</a:t>
            </a:r>
            <a:r>
              <a:rPr lang="en-US" sz="2900" dirty="0" smtClean="0">
                <a:solidFill>
                  <a:schemeClr val="tx1"/>
                </a:solidFill>
              </a:rPr>
              <a:t>, 2009</a:t>
            </a:r>
          </a:p>
        </p:txBody>
      </p:sp>
      <p:graphicFrame>
        <p:nvGraphicFramePr>
          <p:cNvPr id="136297" name="Group 105"/>
          <p:cNvGraphicFramePr>
            <a:graphicFrameLocks noGrp="1"/>
          </p:cNvGraphicFramePr>
          <p:nvPr>
            <p:ph idx="4294967295"/>
          </p:nvPr>
        </p:nvGraphicFramePr>
        <p:xfrm>
          <a:off x="1347788" y="930758"/>
          <a:ext cx="6654800" cy="5361943"/>
        </p:xfrm>
        <a:graphic>
          <a:graphicData uri="http://schemas.openxmlformats.org/drawingml/2006/table">
            <a:tbl>
              <a:tblPr/>
              <a:tblGrid>
                <a:gridCol w="4114800"/>
                <a:gridCol w="2540000"/>
              </a:tblGrid>
              <a:tr h="4968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dirty="0" smtClean="0">
                          <a:ln>
                            <a:noFill/>
                          </a:ln>
                          <a:solidFill>
                            <a:schemeClr val="tx1"/>
                          </a:solidFill>
                          <a:effectLst/>
                          <a:latin typeface="Arial" charset="0"/>
                        </a:rPr>
                        <a:t>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smtClean="0">
                          <a:ln>
                            <a:noFill/>
                          </a:ln>
                          <a:solidFill>
                            <a:schemeClr val="tx1"/>
                          </a:solidFill>
                          <a:effectLst/>
                          <a:latin typeface="Arial" charset="0"/>
                        </a:rPr>
                        <a:t>Poverty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All persons</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530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White, not Hispanic</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84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Black</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Hispanic</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Asian</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Children</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530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Elderly</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Married-couple families</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Female household, </a:t>
                      </a:r>
                      <a:br>
                        <a:rPr kumimoji="0" lang="en-US" sz="2500" b="0" i="0" u="none" strike="noStrike" cap="none" normalizeH="0" baseline="0" smtClean="0">
                          <a:ln>
                            <a:noFill/>
                          </a:ln>
                          <a:solidFill>
                            <a:schemeClr val="tx1"/>
                          </a:solidFill>
                          <a:effectLst/>
                          <a:latin typeface="Arial" charset="0"/>
                        </a:rPr>
                      </a:br>
                      <a:r>
                        <a:rPr kumimoji="0" lang="en-US" sz="2500" b="0" i="0" u="none" strike="noStrike" cap="none" normalizeH="0" baseline="0" smtClean="0">
                          <a:ln>
                            <a:noFill/>
                          </a:ln>
                          <a:solidFill>
                            <a:schemeClr val="tx1"/>
                          </a:solidFill>
                          <a:effectLst/>
                          <a:latin typeface="Arial" charset="0"/>
                        </a:rPr>
                        <a:t>no spouse present</a:t>
                      </a:r>
                    </a:p>
                  </a:txBody>
                  <a:tcPr marL="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5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457200" y="219075"/>
            <a:ext cx="8229600" cy="649288"/>
          </a:xfrm>
        </p:spPr>
        <p:txBody>
          <a:bodyPr>
            <a:normAutofit/>
          </a:bodyPr>
          <a:lstStyle/>
          <a:p>
            <a:pPr eaLnBrk="1" hangingPunct="1"/>
            <a:r>
              <a:rPr lang="en-US" dirty="0" smtClean="0"/>
              <a:t>Problems Measuring Inequality</a:t>
            </a:r>
          </a:p>
        </p:txBody>
      </p:sp>
      <p:sp>
        <p:nvSpPr>
          <p:cNvPr id="14341" name="Rectangle 3"/>
          <p:cNvSpPr>
            <a:spLocks noGrp="1" noChangeArrowheads="1"/>
          </p:cNvSpPr>
          <p:nvPr>
            <p:ph type="body" idx="4294967295"/>
          </p:nvPr>
        </p:nvSpPr>
        <p:spPr>
          <a:xfrm>
            <a:off x="222250" y="957263"/>
            <a:ext cx="8583613" cy="5372100"/>
          </a:xfrm>
        </p:spPr>
        <p:txBody>
          <a:bodyPr/>
          <a:lstStyle/>
          <a:p>
            <a:pPr marL="395288" indent="-395288" eaLnBrk="1" hangingPunct="1">
              <a:buFont typeface="Wingdings" pitchFamily="2" charset="2"/>
              <a:buNone/>
            </a:pPr>
            <a:r>
              <a:rPr lang="en-US" sz="2700" b="1" dirty="0" smtClean="0">
                <a:solidFill>
                  <a:srgbClr val="339966"/>
                </a:solidFill>
              </a:rPr>
              <a:t>1.	</a:t>
            </a:r>
            <a:r>
              <a:rPr lang="en-US" sz="2700" b="1" dirty="0" smtClean="0">
                <a:solidFill>
                  <a:srgbClr val="CC0000"/>
                </a:solidFill>
              </a:rPr>
              <a:t>In-kind transfers</a:t>
            </a:r>
            <a:r>
              <a:rPr lang="en-US" sz="2700" dirty="0" smtClean="0"/>
              <a:t>:  assistance that takes the form </a:t>
            </a:r>
            <a:br>
              <a:rPr lang="en-US" sz="2700" dirty="0" smtClean="0"/>
            </a:br>
            <a:r>
              <a:rPr lang="en-US" sz="2700" dirty="0" smtClean="0"/>
              <a:t>of </a:t>
            </a:r>
            <a:r>
              <a:rPr lang="en-US" sz="2700" dirty="0" err="1" smtClean="0"/>
              <a:t>g&amp;s</a:t>
            </a:r>
            <a:r>
              <a:rPr lang="en-US" sz="2700" dirty="0" smtClean="0"/>
              <a:t> rather than cash</a:t>
            </a:r>
          </a:p>
          <a:p>
            <a:pPr marL="863600" lvl="1" eaLnBrk="1" hangingPunct="1"/>
            <a:r>
              <a:rPr lang="en-US" dirty="0" smtClean="0"/>
              <a:t>Omitted from measures of inequality and poverty, biasing them upward</a:t>
            </a:r>
          </a:p>
          <a:p>
            <a:pPr marL="395288" indent="-395288" eaLnBrk="1" hangingPunct="1">
              <a:buFont typeface="Wingdings" pitchFamily="2" charset="2"/>
              <a:buNone/>
            </a:pPr>
            <a:r>
              <a:rPr lang="en-US" sz="2700" b="1" dirty="0" smtClean="0">
                <a:solidFill>
                  <a:srgbClr val="339966"/>
                </a:solidFill>
              </a:rPr>
              <a:t>2.	</a:t>
            </a:r>
            <a:r>
              <a:rPr lang="en-US" sz="2700" b="1" dirty="0" smtClean="0">
                <a:solidFill>
                  <a:srgbClr val="CC0000"/>
                </a:solidFill>
              </a:rPr>
              <a:t>The Life Cycle</a:t>
            </a:r>
            <a:r>
              <a:rPr lang="en-US" sz="2700" dirty="0" smtClean="0"/>
              <a:t>:  the regular pattern of </a:t>
            </a:r>
            <a:br>
              <a:rPr lang="en-US" sz="2700" dirty="0" smtClean="0"/>
            </a:br>
            <a:r>
              <a:rPr lang="en-US" sz="2700" dirty="0" smtClean="0"/>
              <a:t>income variation over a person’s life</a:t>
            </a:r>
          </a:p>
          <a:p>
            <a:pPr marL="863600" lvl="1" eaLnBrk="1" hangingPunct="1"/>
            <a:r>
              <a:rPr lang="en-US" dirty="0" smtClean="0"/>
              <a:t>People can borrow and save to offset life-cycle changes in income (e.g., saving for retirement).</a:t>
            </a:r>
          </a:p>
          <a:p>
            <a:pPr marL="863600" lvl="1" eaLnBrk="1" hangingPunct="1"/>
            <a:r>
              <a:rPr lang="en-US" dirty="0" smtClean="0"/>
              <a:t>Life-cycle income variation causes inequality in income but not inequality in living standards.</a:t>
            </a:r>
          </a:p>
        </p:txBody>
      </p:sp>
      <p:sp>
        <p:nvSpPr>
          <p:cNvPr id="143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wipe(left)">
                                      <p:cBhvr>
                                        <p:cTn id="27" dur="500"/>
                                        <p:tgtEl>
                                          <p:spTgt spid="143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457200" y="219075"/>
            <a:ext cx="8229600" cy="649288"/>
          </a:xfrm>
        </p:spPr>
        <p:txBody>
          <a:bodyPr>
            <a:normAutofit/>
          </a:bodyPr>
          <a:lstStyle/>
          <a:p>
            <a:pPr eaLnBrk="1" hangingPunct="1"/>
            <a:r>
              <a:rPr lang="en-US" dirty="0" smtClean="0"/>
              <a:t>Problems Measuring Inequality</a:t>
            </a:r>
          </a:p>
        </p:txBody>
      </p:sp>
      <p:sp>
        <p:nvSpPr>
          <p:cNvPr id="15365" name="Rectangle 3"/>
          <p:cNvSpPr>
            <a:spLocks noGrp="1" noChangeArrowheads="1"/>
          </p:cNvSpPr>
          <p:nvPr>
            <p:ph type="body" idx="4294967295"/>
          </p:nvPr>
        </p:nvSpPr>
        <p:spPr>
          <a:xfrm>
            <a:off x="334963" y="866775"/>
            <a:ext cx="8470900" cy="5597525"/>
          </a:xfrm>
        </p:spPr>
        <p:txBody>
          <a:bodyPr/>
          <a:lstStyle/>
          <a:p>
            <a:pPr marL="395288" indent="-395288" eaLnBrk="1" hangingPunct="1">
              <a:buFont typeface="Wingdings" pitchFamily="2" charset="2"/>
              <a:buNone/>
            </a:pPr>
            <a:r>
              <a:rPr lang="en-US" sz="2700" b="1" smtClean="0">
                <a:solidFill>
                  <a:srgbClr val="339966"/>
                </a:solidFill>
              </a:rPr>
              <a:t>3.	</a:t>
            </a:r>
            <a:r>
              <a:rPr lang="en-US" sz="2700" smtClean="0"/>
              <a:t>Transitory vs. Permanent Income:</a:t>
            </a:r>
          </a:p>
          <a:p>
            <a:pPr marL="795338" lvl="1" eaLnBrk="1" hangingPunct="1"/>
            <a:r>
              <a:rPr lang="en-US" smtClean="0"/>
              <a:t>People can borrow and save to smooth out </a:t>
            </a:r>
            <a:r>
              <a:rPr lang="en-US" i="1" smtClean="0"/>
              <a:t>transitory</a:t>
            </a:r>
            <a:r>
              <a:rPr lang="en-US" smtClean="0"/>
              <a:t> income fluctuations.</a:t>
            </a:r>
          </a:p>
          <a:p>
            <a:pPr marL="795338" lvl="1" eaLnBrk="1" hangingPunct="1"/>
            <a:r>
              <a:rPr lang="en-US" smtClean="0"/>
              <a:t>A better measure of inequality in living standards would be based not on current income, but on </a:t>
            </a:r>
            <a:r>
              <a:rPr lang="en-US" b="1" smtClean="0">
                <a:solidFill>
                  <a:srgbClr val="CC0000"/>
                </a:solidFill>
              </a:rPr>
              <a:t>permanent income</a:t>
            </a:r>
            <a:r>
              <a:rPr lang="en-US" smtClean="0"/>
              <a:t>, a person’s normal income.</a:t>
            </a:r>
          </a:p>
          <a:p>
            <a:pPr marL="395288" indent="-395288" eaLnBrk="1" hangingPunct="1">
              <a:spcBef>
                <a:spcPct val="40000"/>
              </a:spcBef>
              <a:buFont typeface="Wingdings" pitchFamily="2" charset="2"/>
              <a:buNone/>
            </a:pPr>
            <a:r>
              <a:rPr lang="en-US" sz="2700" b="1" smtClean="0">
                <a:solidFill>
                  <a:srgbClr val="339966"/>
                </a:solidFill>
              </a:rPr>
              <a:t>4.	</a:t>
            </a:r>
            <a:r>
              <a:rPr lang="en-US" sz="2700" smtClean="0"/>
              <a:t>Economic mobility:</a:t>
            </a:r>
          </a:p>
          <a:p>
            <a:pPr marL="795338" lvl="1" eaLnBrk="1" hangingPunct="1"/>
            <a:r>
              <a:rPr lang="en-US" smtClean="0"/>
              <a:t>Many people move among income classes.</a:t>
            </a:r>
          </a:p>
          <a:p>
            <a:pPr marL="795338" lvl="1" eaLnBrk="1" hangingPunct="1"/>
            <a:r>
              <a:rPr lang="en-US" smtClean="0"/>
              <a:t>The poverty and inequality measures </a:t>
            </a:r>
            <a:br>
              <a:rPr lang="en-US" smtClean="0"/>
            </a:br>
            <a:r>
              <a:rPr lang="en-US" smtClean="0"/>
              <a:t>discussed above do not distinguish between </a:t>
            </a:r>
            <a:br>
              <a:rPr lang="en-US" smtClean="0"/>
            </a:br>
            <a:r>
              <a:rPr lang="en-US" smtClean="0"/>
              <a:t>the temporarily poor and the persistently poor.</a:t>
            </a:r>
          </a:p>
        </p:txBody>
      </p:sp>
      <p:sp>
        <p:nvSpPr>
          <p:cNvPr id="153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wipe(left)">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wipe(left)">
                                      <p:cBhvr>
                                        <p:cTn id="12" dur="5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wipe(left)">
                                      <p:cBhvr>
                                        <p:cTn id="17" dur="500"/>
                                        <p:tgtEl>
                                          <p:spTgt spid="15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wipe(left)">
                                      <p:cBhvr>
                                        <p:cTn id="22" dur="500"/>
                                        <p:tgtEl>
                                          <p:spTgt spid="15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wipe(left)">
                                      <p:cBhvr>
                                        <p:cTn id="27" dur="500"/>
                                        <p:tgtEl>
                                          <p:spTgt spid="153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5">
                                            <p:txEl>
                                              <p:pRg st="5" end="5"/>
                                            </p:txEl>
                                          </p:spTgt>
                                        </p:tgtEl>
                                        <p:attrNameLst>
                                          <p:attrName>style.visibility</p:attrName>
                                        </p:attrNameLst>
                                      </p:cBhvr>
                                      <p:to>
                                        <p:strVal val="visible"/>
                                      </p:to>
                                    </p:set>
                                    <p:animEffect transition="in" filter="wipe(left)">
                                      <p:cBhvr>
                                        <p:cTn id="32" dur="5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pPr eaLnBrk="1" hangingPunct="1">
              <a:lnSpc>
                <a:spcPct val="105000"/>
              </a:lnSpc>
            </a:pPr>
            <a:r>
              <a:rPr lang="en-US" sz="3500" dirty="0" smtClean="0"/>
              <a:t>The Political Philosophy of </a:t>
            </a:r>
            <a:br>
              <a:rPr lang="en-US" sz="3500" dirty="0" smtClean="0"/>
            </a:br>
            <a:r>
              <a:rPr lang="en-US" sz="3500" dirty="0" smtClean="0"/>
              <a:t>Redistributing Income</a:t>
            </a:r>
          </a:p>
        </p:txBody>
      </p:sp>
      <p:sp>
        <p:nvSpPr>
          <p:cNvPr id="143363" name="Rectangle 3"/>
          <p:cNvSpPr>
            <a:spLocks noGrp="1" noChangeArrowheads="1"/>
          </p:cNvSpPr>
          <p:nvPr>
            <p:ph idx="1"/>
          </p:nvPr>
        </p:nvSpPr>
        <p:spPr>
          <a:xfrm>
            <a:off x="457200" y="1251099"/>
            <a:ext cx="8229600" cy="4979581"/>
          </a:xfrm>
        </p:spPr>
        <p:txBody>
          <a:bodyPr/>
          <a:lstStyle/>
          <a:p>
            <a:pPr eaLnBrk="1" hangingPunct="1">
              <a:buFont typeface="Wingdings" pitchFamily="2" charset="2"/>
              <a:buNone/>
            </a:pPr>
            <a:r>
              <a:rPr lang="en-US" dirty="0" smtClean="0"/>
              <a:t>We consider three philosophies:</a:t>
            </a:r>
          </a:p>
          <a:p>
            <a:pPr eaLnBrk="1" hangingPunct="1"/>
            <a:r>
              <a:rPr lang="en-US" dirty="0" smtClean="0"/>
              <a:t>Utilitarianism</a:t>
            </a:r>
          </a:p>
          <a:p>
            <a:pPr eaLnBrk="1" hangingPunct="1"/>
            <a:r>
              <a:rPr lang="en-US" dirty="0" smtClean="0"/>
              <a:t>Liberalism</a:t>
            </a:r>
          </a:p>
          <a:p>
            <a:pPr eaLnBrk="1" hangingPunct="1"/>
            <a:r>
              <a:rPr lang="en-US" dirty="0" smtClean="0"/>
              <a:t>Libertarianism</a:t>
            </a:r>
          </a:p>
          <a:p>
            <a:pPr eaLnBrk="1" hangingPunct="1">
              <a:buFont typeface="Wingdings" pitchFamily="2" charset="2"/>
              <a:buNone/>
            </a:pPr>
            <a:endParaRPr lang="en-US" dirty="0" smtClean="0"/>
          </a:p>
          <a:p>
            <a:pPr eaLnBrk="1" hangingPunct="1"/>
            <a:endParaRPr lang="en-US" dirty="0" smtClean="0"/>
          </a:p>
        </p:txBody>
      </p:sp>
      <p:sp>
        <p:nvSpPr>
          <p:cNvPr id="163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animEffect transition="in" filter="wipe(left)">
                                      <p:cBhvr>
                                        <p:cTn id="11" dur="500"/>
                                        <p:tgtEl>
                                          <p:spTgt spid="14336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animEffect transition="in" filter="wipe(left)">
                                      <p:cBhvr>
                                        <p:cTn id="15" dur="500"/>
                                        <p:tgtEl>
                                          <p:spTgt spid="14336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3363">
                                            <p:txEl>
                                              <p:pRg st="3" end="3"/>
                                            </p:txEl>
                                          </p:spTgt>
                                        </p:tgtEl>
                                        <p:attrNameLst>
                                          <p:attrName>style.visibility</p:attrName>
                                        </p:attrNameLst>
                                      </p:cBhvr>
                                      <p:to>
                                        <p:strVal val="visible"/>
                                      </p:to>
                                    </p:set>
                                    <p:animEffect transition="in" filter="wipe(left)">
                                      <p:cBhvr>
                                        <p:cTn id="19" dur="5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Utilitarianism</a:t>
            </a:r>
          </a:p>
        </p:txBody>
      </p:sp>
      <p:sp>
        <p:nvSpPr>
          <p:cNvPr id="17413" name="Rectangle 3"/>
          <p:cNvSpPr>
            <a:spLocks noGrp="1" noChangeArrowheads="1"/>
          </p:cNvSpPr>
          <p:nvPr>
            <p:ph type="body" idx="4294967295"/>
          </p:nvPr>
        </p:nvSpPr>
        <p:spPr>
          <a:xfrm>
            <a:off x="457200" y="935038"/>
            <a:ext cx="8229600" cy="5449887"/>
          </a:xfrm>
        </p:spPr>
        <p:txBody>
          <a:bodyPr/>
          <a:lstStyle/>
          <a:p>
            <a:pPr eaLnBrk="1" hangingPunct="1"/>
            <a:r>
              <a:rPr lang="en-US" sz="2700" b="1" smtClean="0">
                <a:solidFill>
                  <a:srgbClr val="CC0000"/>
                </a:solidFill>
              </a:rPr>
              <a:t>Utility</a:t>
            </a:r>
            <a:r>
              <a:rPr lang="en-US" sz="2700" smtClean="0"/>
              <a:t>:  a measure of happiness or satisfaction</a:t>
            </a:r>
          </a:p>
          <a:p>
            <a:pPr eaLnBrk="1" hangingPunct="1">
              <a:spcBef>
                <a:spcPct val="35000"/>
              </a:spcBef>
            </a:pPr>
            <a:r>
              <a:rPr lang="en-US" sz="2700" b="1" smtClean="0">
                <a:solidFill>
                  <a:srgbClr val="CC0000"/>
                </a:solidFill>
              </a:rPr>
              <a:t>Utilitarianism</a:t>
            </a:r>
            <a:r>
              <a:rPr lang="en-US" sz="2700" smtClean="0"/>
              <a:t>:  argues that govt should choose policies to maximize society’s total utility</a:t>
            </a:r>
          </a:p>
          <a:p>
            <a:pPr lvl="1" eaLnBrk="1" hangingPunct="1"/>
            <a:r>
              <a:rPr lang="en-US" sz="2600" smtClean="0"/>
              <a:t>Founders:  Jeremy Bentham, John Stuart Mill</a:t>
            </a:r>
          </a:p>
          <a:p>
            <a:pPr eaLnBrk="1" hangingPunct="1">
              <a:spcBef>
                <a:spcPct val="35000"/>
              </a:spcBef>
            </a:pPr>
            <a:r>
              <a:rPr lang="en-US" sz="2700" smtClean="0"/>
              <a:t>Because of </a:t>
            </a:r>
            <a:r>
              <a:rPr lang="en-US" sz="2700" b="1" smtClean="0">
                <a:solidFill>
                  <a:srgbClr val="800080"/>
                </a:solidFill>
              </a:rPr>
              <a:t>diminishing marginal utility</a:t>
            </a:r>
            <a:r>
              <a:rPr lang="en-US" sz="2700" smtClean="0"/>
              <a:t>, redistributing income from rich to poor </a:t>
            </a:r>
            <a:br>
              <a:rPr lang="en-US" sz="2700" smtClean="0"/>
            </a:br>
            <a:r>
              <a:rPr lang="en-US" sz="2700" smtClean="0"/>
              <a:t>increases utility of the poor more than it reduces utility of the rich.  </a:t>
            </a:r>
          </a:p>
          <a:p>
            <a:pPr eaLnBrk="1" hangingPunct="1">
              <a:spcBef>
                <a:spcPct val="35000"/>
              </a:spcBef>
            </a:pPr>
            <a:r>
              <a:rPr lang="en-US" sz="2700" smtClean="0"/>
              <a:t>Yet, utilitarians do not advocate </a:t>
            </a:r>
            <a:r>
              <a:rPr lang="en-US" sz="2700" i="1" smtClean="0"/>
              <a:t>equalizing</a:t>
            </a:r>
            <a:r>
              <a:rPr lang="en-US" sz="2700" smtClean="0"/>
              <a:t> incomes – would reduce total income of everyone due to incentive effects and efficiency losses.</a:t>
            </a:r>
          </a:p>
        </p:txBody>
      </p:sp>
      <p:sp>
        <p:nvSpPr>
          <p:cNvPr id="1741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3">
                                            <p:txEl>
                                              <p:pRg st="4" end="4"/>
                                            </p:txEl>
                                          </p:spTgt>
                                        </p:tgtEl>
                                        <p:attrNameLst>
                                          <p:attrName>style.visibility</p:attrName>
                                        </p:attrNameLst>
                                      </p:cBhvr>
                                      <p:to>
                                        <p:strVal val="visible"/>
                                      </p:to>
                                    </p:set>
                                    <p:animEffect transition="in" filter="wipe(left)">
                                      <p:cBhvr>
                                        <p:cTn id="27" dur="500"/>
                                        <p:tgtEl>
                                          <p:spTgt spid="174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Liberalism</a:t>
            </a:r>
          </a:p>
        </p:txBody>
      </p:sp>
      <p:sp>
        <p:nvSpPr>
          <p:cNvPr id="18437" name="Rectangle 3"/>
          <p:cNvSpPr>
            <a:spLocks noGrp="1" noChangeArrowheads="1"/>
          </p:cNvSpPr>
          <p:nvPr>
            <p:ph type="body" idx="4294967295"/>
          </p:nvPr>
        </p:nvSpPr>
        <p:spPr>
          <a:xfrm>
            <a:off x="287338" y="935038"/>
            <a:ext cx="8399462" cy="5562600"/>
          </a:xfrm>
        </p:spPr>
        <p:txBody>
          <a:bodyPr/>
          <a:lstStyle/>
          <a:p>
            <a:pPr eaLnBrk="1" hangingPunct="1">
              <a:spcBef>
                <a:spcPct val="35000"/>
              </a:spcBef>
            </a:pPr>
            <a:r>
              <a:rPr lang="en-US" sz="2700" b="1" smtClean="0">
                <a:solidFill>
                  <a:srgbClr val="CC0000"/>
                </a:solidFill>
              </a:rPr>
              <a:t>Liberalism</a:t>
            </a:r>
            <a:r>
              <a:rPr lang="en-US" sz="2700" smtClean="0"/>
              <a:t>:  argues that govt should choose policies deemed to be just by an impartial observer behind a “veil of ignorance”</a:t>
            </a:r>
          </a:p>
          <a:p>
            <a:pPr lvl="1" eaLnBrk="1" hangingPunct="1"/>
            <a:r>
              <a:rPr lang="en-US" sz="2600" smtClean="0"/>
              <a:t>Founder:  John Rawls</a:t>
            </a:r>
          </a:p>
          <a:p>
            <a:pPr eaLnBrk="1" hangingPunct="1">
              <a:spcBef>
                <a:spcPct val="35000"/>
              </a:spcBef>
            </a:pPr>
            <a:r>
              <a:rPr lang="en-US" sz="2700" b="1" smtClean="0">
                <a:solidFill>
                  <a:srgbClr val="CC0000"/>
                </a:solidFill>
              </a:rPr>
              <a:t>Maximin criterion</a:t>
            </a:r>
            <a:r>
              <a:rPr lang="en-US" sz="2700" smtClean="0"/>
              <a:t>:  govt should aim to maximize the well-being of society’s worst-off person</a:t>
            </a:r>
          </a:p>
          <a:p>
            <a:pPr eaLnBrk="1" hangingPunct="1">
              <a:spcBef>
                <a:spcPct val="35000"/>
              </a:spcBef>
            </a:pPr>
            <a:r>
              <a:rPr lang="en-US" sz="2700" smtClean="0"/>
              <a:t>Calls for more redistribution than utilitarianism (though still not complete equalization of incomes).</a:t>
            </a:r>
          </a:p>
          <a:p>
            <a:pPr eaLnBrk="1" hangingPunct="1">
              <a:spcBef>
                <a:spcPct val="35000"/>
              </a:spcBef>
            </a:pPr>
            <a:r>
              <a:rPr lang="en-US" sz="2700" smtClean="0"/>
              <a:t>Income redistribution is a form of </a:t>
            </a:r>
            <a:r>
              <a:rPr lang="en-US" sz="2700" b="1" smtClean="0">
                <a:solidFill>
                  <a:srgbClr val="CC0000"/>
                </a:solidFill>
              </a:rPr>
              <a:t>social insurance</a:t>
            </a:r>
            <a:r>
              <a:rPr lang="en-US" sz="2700" smtClean="0"/>
              <a:t>, a govt policy aimed at protecting people against the risk of adverse events.</a:t>
            </a:r>
          </a:p>
        </p:txBody>
      </p:sp>
      <p:sp>
        <p:nvSpPr>
          <p:cNvPr id="1843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left)">
                                      <p:cBhvr>
                                        <p:cTn id="7" dur="500"/>
                                        <p:tgtEl>
                                          <p:spTgt spid="18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left)">
                                      <p:cBhvr>
                                        <p:cTn id="12" dur="500"/>
                                        <p:tgtEl>
                                          <p:spTgt spid="18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wipe(left)">
                                      <p:cBhvr>
                                        <p:cTn id="17" dur="500"/>
                                        <p:tgtEl>
                                          <p:spTgt spid="184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wipe(left)">
                                      <p:cBhvr>
                                        <p:cTn id="22" dur="500"/>
                                        <p:tgtEl>
                                          <p:spTgt spid="184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animEffect transition="in" filter="wipe(left)">
                                      <p:cBhvr>
                                        <p:cTn id="27"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Libertarianism</a:t>
            </a:r>
          </a:p>
        </p:txBody>
      </p:sp>
      <p:sp>
        <p:nvSpPr>
          <p:cNvPr id="19461" name="Rectangle 3"/>
          <p:cNvSpPr>
            <a:spLocks noGrp="1" noChangeArrowheads="1"/>
          </p:cNvSpPr>
          <p:nvPr>
            <p:ph type="body" idx="4294967295"/>
          </p:nvPr>
        </p:nvSpPr>
        <p:spPr>
          <a:xfrm>
            <a:off x="287338" y="935038"/>
            <a:ext cx="8399462" cy="5562600"/>
          </a:xfrm>
        </p:spPr>
        <p:txBody>
          <a:bodyPr/>
          <a:lstStyle/>
          <a:p>
            <a:pPr eaLnBrk="1" hangingPunct="1">
              <a:spcBef>
                <a:spcPct val="35000"/>
              </a:spcBef>
            </a:pPr>
            <a:r>
              <a:rPr lang="en-US" sz="2700" b="1" smtClean="0">
                <a:solidFill>
                  <a:srgbClr val="CC0000"/>
                </a:solidFill>
              </a:rPr>
              <a:t>Libertarianism</a:t>
            </a:r>
            <a:r>
              <a:rPr lang="en-US" sz="2700" smtClean="0"/>
              <a:t>:  argues that govt should punish crimes and enforce voluntary agreements but not redistribute income</a:t>
            </a:r>
          </a:p>
          <a:p>
            <a:pPr lvl="1" eaLnBrk="1" hangingPunct="1">
              <a:lnSpc>
                <a:spcPct val="105000"/>
              </a:lnSpc>
            </a:pPr>
            <a:r>
              <a:rPr lang="en-US" smtClean="0"/>
              <a:t>Advocate:  Robert Nozick</a:t>
            </a:r>
          </a:p>
          <a:p>
            <a:pPr eaLnBrk="1" hangingPunct="1">
              <a:spcBef>
                <a:spcPct val="50000"/>
              </a:spcBef>
            </a:pPr>
            <a:r>
              <a:rPr lang="en-US" sz="2700" smtClean="0"/>
              <a:t>Instead of focusing on outcomes, libertarians focus on the process.</a:t>
            </a:r>
          </a:p>
          <a:p>
            <a:pPr lvl="1" eaLnBrk="1" hangingPunct="1">
              <a:lnSpc>
                <a:spcPct val="105000"/>
              </a:lnSpc>
              <a:spcBef>
                <a:spcPct val="20000"/>
              </a:spcBef>
            </a:pPr>
            <a:r>
              <a:rPr lang="en-US" smtClean="0"/>
              <a:t>Govt should enforce individual rights, </a:t>
            </a:r>
            <a:br>
              <a:rPr lang="en-US" smtClean="0"/>
            </a:br>
            <a:r>
              <a:rPr lang="en-US" smtClean="0"/>
              <a:t>should try to equalize opportunities.</a:t>
            </a:r>
          </a:p>
          <a:p>
            <a:pPr lvl="1" eaLnBrk="1" hangingPunct="1">
              <a:lnSpc>
                <a:spcPct val="105000"/>
              </a:lnSpc>
              <a:spcBef>
                <a:spcPct val="20000"/>
              </a:spcBef>
            </a:pPr>
            <a:r>
              <a:rPr lang="en-US" smtClean="0"/>
              <a:t>If the income distribution is achieved fairly, </a:t>
            </a:r>
            <a:br>
              <a:rPr lang="en-US" smtClean="0"/>
            </a:br>
            <a:r>
              <a:rPr lang="en-US" smtClean="0"/>
              <a:t>govt should not interfere, even if unequal.</a:t>
            </a:r>
          </a:p>
          <a:p>
            <a:pPr eaLnBrk="1" hangingPunct="1">
              <a:spcBef>
                <a:spcPct val="35000"/>
              </a:spcBef>
            </a:pPr>
            <a:endParaRPr lang="en-US" sz="2600" smtClean="0"/>
          </a:p>
        </p:txBody>
      </p:sp>
      <p:sp>
        <p:nvSpPr>
          <p:cNvPr id="1946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left)">
                                      <p:cBhvr>
                                        <p:cTn id="27" dur="5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lstStyle/>
          <a:p>
            <a:pPr eaLnBrk="1" hangingPunct="1"/>
            <a:r>
              <a:rPr lang="en-US" smtClean="0"/>
              <a:t>Policies to Reduce Poverty</a:t>
            </a:r>
          </a:p>
        </p:txBody>
      </p:sp>
      <p:sp>
        <p:nvSpPr>
          <p:cNvPr id="20485" name="Rectangle 3"/>
          <p:cNvSpPr>
            <a:spLocks noGrp="1" noChangeArrowheads="1"/>
          </p:cNvSpPr>
          <p:nvPr>
            <p:ph type="body" idx="4294967295"/>
          </p:nvPr>
        </p:nvSpPr>
        <p:spPr/>
        <p:txBody>
          <a:bodyPr/>
          <a:lstStyle/>
          <a:p>
            <a:pPr eaLnBrk="1" hangingPunct="1">
              <a:lnSpc>
                <a:spcPct val="95000"/>
              </a:lnSpc>
            </a:pPr>
            <a:r>
              <a:rPr lang="en-US" sz="2700" smtClean="0"/>
              <a:t>Poor families more likely to experience </a:t>
            </a:r>
          </a:p>
          <a:p>
            <a:pPr lvl="1" eaLnBrk="1" hangingPunct="1">
              <a:lnSpc>
                <a:spcPct val="95000"/>
              </a:lnSpc>
            </a:pPr>
            <a:r>
              <a:rPr lang="en-US" smtClean="0"/>
              <a:t>homelessness</a:t>
            </a:r>
          </a:p>
          <a:p>
            <a:pPr lvl="1" eaLnBrk="1" hangingPunct="1">
              <a:lnSpc>
                <a:spcPct val="95000"/>
              </a:lnSpc>
            </a:pPr>
            <a:r>
              <a:rPr lang="en-US" smtClean="0"/>
              <a:t>drug dependence</a:t>
            </a:r>
          </a:p>
          <a:p>
            <a:pPr lvl="1" eaLnBrk="1" hangingPunct="1">
              <a:lnSpc>
                <a:spcPct val="95000"/>
              </a:lnSpc>
            </a:pPr>
            <a:r>
              <a:rPr lang="en-US" smtClean="0"/>
              <a:t>health problems</a:t>
            </a:r>
          </a:p>
          <a:p>
            <a:pPr lvl="1" eaLnBrk="1" hangingPunct="1">
              <a:lnSpc>
                <a:spcPct val="95000"/>
              </a:lnSpc>
            </a:pPr>
            <a:r>
              <a:rPr lang="en-US" smtClean="0"/>
              <a:t>teen pregnancy</a:t>
            </a:r>
          </a:p>
          <a:p>
            <a:pPr lvl="1" eaLnBrk="1" hangingPunct="1">
              <a:lnSpc>
                <a:spcPct val="95000"/>
              </a:lnSpc>
            </a:pPr>
            <a:r>
              <a:rPr lang="en-US" smtClean="0"/>
              <a:t>illiteracy</a:t>
            </a:r>
          </a:p>
          <a:p>
            <a:pPr lvl="1" eaLnBrk="1" hangingPunct="1">
              <a:lnSpc>
                <a:spcPct val="95000"/>
              </a:lnSpc>
            </a:pPr>
            <a:r>
              <a:rPr lang="en-US" smtClean="0"/>
              <a:t>unemployment</a:t>
            </a:r>
          </a:p>
          <a:p>
            <a:pPr eaLnBrk="1" hangingPunct="1">
              <a:lnSpc>
                <a:spcPct val="95000"/>
              </a:lnSpc>
            </a:pPr>
            <a:r>
              <a:rPr lang="en-US" sz="2700" smtClean="0"/>
              <a:t>Most people believe govt should provide a </a:t>
            </a:r>
            <a:br>
              <a:rPr lang="en-US" sz="2700" smtClean="0"/>
            </a:br>
            <a:r>
              <a:rPr lang="en-US" sz="2700" smtClean="0"/>
              <a:t>“safety net.”</a:t>
            </a:r>
          </a:p>
          <a:p>
            <a:pPr eaLnBrk="1" hangingPunct="1">
              <a:lnSpc>
                <a:spcPct val="95000"/>
              </a:lnSpc>
            </a:pPr>
            <a:r>
              <a:rPr lang="en-US" sz="2700" smtClean="0"/>
              <a:t>We now consider a few such policies… </a:t>
            </a:r>
          </a:p>
        </p:txBody>
      </p:sp>
      <p:sp>
        <p:nvSpPr>
          <p:cNvPr id="204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wipe(left)">
                                      <p:cBhvr>
                                        <p:cTn id="10" dur="500"/>
                                        <p:tgtEl>
                                          <p:spTgt spid="2048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wipe(left)">
                                      <p:cBhvr>
                                        <p:cTn id="13" dur="500"/>
                                        <p:tgtEl>
                                          <p:spTgt spid="2048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485">
                                            <p:txEl>
                                              <p:pRg st="3" end="3"/>
                                            </p:txEl>
                                          </p:spTgt>
                                        </p:tgtEl>
                                        <p:attrNameLst>
                                          <p:attrName>style.visibility</p:attrName>
                                        </p:attrNameLst>
                                      </p:cBhvr>
                                      <p:to>
                                        <p:strVal val="visible"/>
                                      </p:to>
                                    </p:set>
                                    <p:animEffect transition="in" filter="wipe(left)">
                                      <p:cBhvr>
                                        <p:cTn id="16" dur="500"/>
                                        <p:tgtEl>
                                          <p:spTgt spid="2048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animEffect transition="in" filter="wipe(left)">
                                      <p:cBhvr>
                                        <p:cTn id="19" dur="500"/>
                                        <p:tgtEl>
                                          <p:spTgt spid="2048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485">
                                            <p:txEl>
                                              <p:pRg st="5" end="5"/>
                                            </p:txEl>
                                          </p:spTgt>
                                        </p:tgtEl>
                                        <p:attrNameLst>
                                          <p:attrName>style.visibility</p:attrName>
                                        </p:attrNameLst>
                                      </p:cBhvr>
                                      <p:to>
                                        <p:strVal val="visible"/>
                                      </p:to>
                                    </p:set>
                                    <p:animEffect transition="in" filter="wipe(left)">
                                      <p:cBhvr>
                                        <p:cTn id="22" dur="500"/>
                                        <p:tgtEl>
                                          <p:spTgt spid="20485">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485">
                                            <p:txEl>
                                              <p:pRg st="6" end="6"/>
                                            </p:txEl>
                                          </p:spTgt>
                                        </p:tgtEl>
                                        <p:attrNameLst>
                                          <p:attrName>style.visibility</p:attrName>
                                        </p:attrNameLst>
                                      </p:cBhvr>
                                      <p:to>
                                        <p:strVal val="visible"/>
                                      </p:to>
                                    </p:set>
                                    <p:animEffect transition="in" filter="wipe(left)">
                                      <p:cBhvr>
                                        <p:cTn id="25" dur="500"/>
                                        <p:tgtEl>
                                          <p:spTgt spid="2048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485">
                                            <p:txEl>
                                              <p:pRg st="7" end="7"/>
                                            </p:txEl>
                                          </p:spTgt>
                                        </p:tgtEl>
                                        <p:attrNameLst>
                                          <p:attrName>style.visibility</p:attrName>
                                        </p:attrNameLst>
                                      </p:cBhvr>
                                      <p:to>
                                        <p:strVal val="visible"/>
                                      </p:to>
                                    </p:set>
                                    <p:animEffect transition="in" filter="wipe(left)">
                                      <p:cBhvr>
                                        <p:cTn id="30" dur="500"/>
                                        <p:tgtEl>
                                          <p:spTgt spid="2048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485">
                                            <p:txEl>
                                              <p:pRg st="8" end="8"/>
                                            </p:txEl>
                                          </p:spTgt>
                                        </p:tgtEl>
                                        <p:attrNameLst>
                                          <p:attrName>style.visibility</p:attrName>
                                        </p:attrNameLst>
                                      </p:cBhvr>
                                      <p:to>
                                        <p:strVal val="visible"/>
                                      </p:to>
                                    </p:set>
                                    <p:animEffect transition="in" filter="wipe(left)">
                                      <p:cBhvr>
                                        <p:cTn id="35" dur="500"/>
                                        <p:tgtEl>
                                          <p:spTgt spid="204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uiExpand="1" build="p" bldLvl="4"/>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a:bodyPr>
          <a:lstStyle/>
          <a:p>
            <a:pPr eaLnBrk="1" hangingPunct="1"/>
            <a:r>
              <a:rPr lang="en-US" sz="3100" dirty="0" smtClean="0"/>
              <a:t>1.  </a:t>
            </a:r>
            <a:r>
              <a:rPr lang="en-US" dirty="0" smtClean="0"/>
              <a:t>Minimum-Wage Laws</a:t>
            </a:r>
          </a:p>
        </p:txBody>
      </p:sp>
      <p:sp>
        <p:nvSpPr>
          <p:cNvPr id="21509" name="Rectangle 3"/>
          <p:cNvSpPr>
            <a:spLocks noGrp="1" noChangeArrowheads="1"/>
          </p:cNvSpPr>
          <p:nvPr>
            <p:ph idx="1"/>
          </p:nvPr>
        </p:nvSpPr>
        <p:spPr>
          <a:xfrm>
            <a:off x="457200" y="1143000"/>
            <a:ext cx="8229600" cy="5486400"/>
          </a:xfrm>
        </p:spPr>
        <p:txBody>
          <a:bodyPr>
            <a:normAutofit/>
          </a:bodyPr>
          <a:lstStyle/>
          <a:p>
            <a:pPr eaLnBrk="1" hangingPunct="1"/>
            <a:r>
              <a:rPr lang="en-US" sz="2700" dirty="0" smtClean="0"/>
              <a:t>Arguments for:</a:t>
            </a:r>
          </a:p>
          <a:p>
            <a:pPr lvl="1" eaLnBrk="1" hangingPunct="1">
              <a:lnSpc>
                <a:spcPct val="105000"/>
              </a:lnSpc>
            </a:pPr>
            <a:r>
              <a:rPr lang="en-US" dirty="0" smtClean="0"/>
              <a:t>Helps the poor without any cost to the govt.</a:t>
            </a:r>
          </a:p>
          <a:p>
            <a:pPr lvl="1" eaLnBrk="1" hangingPunct="1">
              <a:lnSpc>
                <a:spcPct val="105000"/>
              </a:lnSpc>
            </a:pPr>
            <a:r>
              <a:rPr lang="en-US" dirty="0" smtClean="0"/>
              <a:t>Little impact on employment if demand for unskilled labor is relatively inelastic.</a:t>
            </a:r>
          </a:p>
          <a:p>
            <a:pPr eaLnBrk="1" hangingPunct="1"/>
            <a:r>
              <a:rPr lang="en-US" sz="2700" dirty="0" smtClean="0"/>
              <a:t>Arguments against:</a:t>
            </a:r>
          </a:p>
          <a:p>
            <a:pPr lvl="1" eaLnBrk="1" hangingPunct="1">
              <a:lnSpc>
                <a:spcPct val="105000"/>
              </a:lnSpc>
            </a:pPr>
            <a:r>
              <a:rPr lang="en-US" dirty="0" smtClean="0"/>
              <a:t>In the long run, demand for unskilled labor is likely elastic, so minimum wage causes substantial unemployment among the unskilled.</a:t>
            </a:r>
          </a:p>
          <a:p>
            <a:pPr lvl="1" eaLnBrk="1" hangingPunct="1">
              <a:lnSpc>
                <a:spcPct val="105000"/>
              </a:lnSpc>
            </a:pPr>
            <a:r>
              <a:rPr lang="en-US" dirty="0" smtClean="0"/>
              <a:t>Those helped by minimum wage are more likely to be teens from middle-income families than low-income adult workers.</a:t>
            </a:r>
          </a:p>
        </p:txBody>
      </p:sp>
      <p:sp>
        <p:nvSpPr>
          <p:cNvPr id="215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wipe(left)">
                                      <p:cBhvr>
                                        <p:cTn id="22" dur="500"/>
                                        <p:tgtEl>
                                          <p:spTgt spid="215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wipe(left)">
                                      <p:cBhvr>
                                        <p:cTn id="27" dur="500"/>
                                        <p:tgtEl>
                                          <p:spTgt spid="215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9">
                                            <p:txEl>
                                              <p:pRg st="5" end="5"/>
                                            </p:txEl>
                                          </p:spTgt>
                                        </p:tgtEl>
                                        <p:attrNameLst>
                                          <p:attrName>style.visibility</p:attrName>
                                        </p:attrNameLst>
                                      </p:cBhvr>
                                      <p:to>
                                        <p:strVal val="visible"/>
                                      </p:to>
                                    </p:set>
                                    <p:animEffect transition="in" filter="wipe(left)">
                                      <p:cBhvr>
                                        <p:cTn id="32" dur="500"/>
                                        <p:tgtEl>
                                          <p:spTgt spid="215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a:bodyPr>
          <a:lstStyle/>
          <a:p>
            <a:pPr eaLnBrk="1" hangingPunct="1"/>
            <a:r>
              <a:rPr lang="en-US" sz="3100" dirty="0" smtClean="0"/>
              <a:t>2.  </a:t>
            </a:r>
            <a:r>
              <a:rPr lang="en-US" dirty="0" smtClean="0"/>
              <a:t>Welfare</a:t>
            </a:r>
          </a:p>
        </p:txBody>
      </p:sp>
      <p:sp>
        <p:nvSpPr>
          <p:cNvPr id="22533" name="Rectangle 3"/>
          <p:cNvSpPr>
            <a:spLocks noGrp="1" noChangeArrowheads="1"/>
          </p:cNvSpPr>
          <p:nvPr>
            <p:ph idx="1"/>
          </p:nvPr>
        </p:nvSpPr>
        <p:spPr>
          <a:xfrm>
            <a:off x="457200" y="1143000"/>
            <a:ext cx="8229600" cy="5257800"/>
          </a:xfrm>
        </p:spPr>
        <p:txBody>
          <a:bodyPr>
            <a:normAutofit lnSpcReduction="10000"/>
          </a:bodyPr>
          <a:lstStyle/>
          <a:p>
            <a:pPr eaLnBrk="1" hangingPunct="1"/>
            <a:r>
              <a:rPr lang="en-US" sz="2700" b="1" dirty="0" smtClean="0">
                <a:solidFill>
                  <a:srgbClr val="CC0000"/>
                </a:solidFill>
              </a:rPr>
              <a:t>Welfare</a:t>
            </a:r>
            <a:r>
              <a:rPr lang="en-US" sz="2700" dirty="0" smtClean="0"/>
              <a:t>:  </a:t>
            </a:r>
            <a:r>
              <a:rPr lang="en-US" sz="2700" dirty="0" err="1" smtClean="0"/>
              <a:t>govt</a:t>
            </a:r>
            <a:r>
              <a:rPr lang="en-US" sz="2700" dirty="0" smtClean="0"/>
              <a:t> programs that supplement the incomes of the needy</a:t>
            </a:r>
          </a:p>
          <a:p>
            <a:pPr lvl="1" eaLnBrk="1" hangingPunct="1"/>
            <a:r>
              <a:rPr lang="en-US" sz="2600" dirty="0" smtClean="0"/>
              <a:t>Temporary Assistance for Needy Families (TANF)</a:t>
            </a:r>
          </a:p>
          <a:p>
            <a:pPr lvl="1" eaLnBrk="1" hangingPunct="1"/>
            <a:r>
              <a:rPr lang="en-US" sz="2600" dirty="0" smtClean="0"/>
              <a:t>Supplemental Security Income (SSI)</a:t>
            </a:r>
          </a:p>
          <a:p>
            <a:pPr eaLnBrk="1" hangingPunct="1"/>
            <a:r>
              <a:rPr lang="en-US" sz="2700" dirty="0" smtClean="0"/>
              <a:t>Critics argue that such programs create incentives to become or remain needy, argue that welfare contributed to the rise of the single-parent family.</a:t>
            </a:r>
          </a:p>
          <a:p>
            <a:pPr eaLnBrk="1" hangingPunct="1">
              <a:spcBef>
                <a:spcPct val="40000"/>
              </a:spcBef>
            </a:pPr>
            <a:r>
              <a:rPr lang="en-US" sz="2700" dirty="0" smtClean="0"/>
              <a:t>However, the severity of such incentive problems </a:t>
            </a:r>
            <a:br>
              <a:rPr lang="en-US" sz="2700" dirty="0" smtClean="0"/>
            </a:br>
            <a:r>
              <a:rPr lang="en-US" sz="2700" dirty="0" smtClean="0"/>
              <a:t>is unknown.</a:t>
            </a:r>
          </a:p>
          <a:p>
            <a:pPr eaLnBrk="1" hangingPunct="1">
              <a:spcBef>
                <a:spcPct val="40000"/>
              </a:spcBef>
            </a:pPr>
            <a:r>
              <a:rPr lang="en-US" sz="2700" dirty="0" smtClean="0"/>
              <a:t>Proponents note that inflation-adjusted welfare benefits fell as single-parent families increased.</a:t>
            </a:r>
          </a:p>
        </p:txBody>
      </p:sp>
      <p:sp>
        <p:nvSpPr>
          <p:cNvPr id="225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3">
                                            <p:txEl>
                                              <p:pRg st="5" end="5"/>
                                            </p:txEl>
                                          </p:spTgt>
                                        </p:tgtEl>
                                        <p:attrNameLst>
                                          <p:attrName>style.visibility</p:attrName>
                                        </p:attrNameLst>
                                      </p:cBhvr>
                                      <p:to>
                                        <p:strVal val="visible"/>
                                      </p:to>
                                    </p:set>
                                    <p:animEffect transition="in" filter="wipe(left)">
                                      <p:cBhvr>
                                        <p:cTn id="32" dur="500"/>
                                        <p:tgtEl>
                                          <p:spTgt spid="225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How much inequality and poverty exist in our society?  </a:t>
            </a:r>
          </a:p>
          <a:p>
            <a:pPr marL="285750" indent="-285750">
              <a:buClr>
                <a:srgbClr val="6C45BB"/>
              </a:buClr>
              <a:buSzPct val="120000"/>
              <a:buFont typeface="Arial" pitchFamily="34" charset="0"/>
              <a:buChar char="•"/>
            </a:pPr>
            <a:r>
              <a:rPr lang="en-US" dirty="0" smtClean="0"/>
              <a:t>What are the problems measuring inequality?  </a:t>
            </a:r>
          </a:p>
          <a:p>
            <a:pPr marL="285750" indent="-285750">
              <a:buClr>
                <a:srgbClr val="6C45BB"/>
              </a:buClr>
              <a:buSzPct val="120000"/>
              <a:buFont typeface="Arial" pitchFamily="34" charset="0"/>
              <a:buChar char="•"/>
            </a:pPr>
            <a:r>
              <a:rPr lang="en-US" dirty="0" smtClean="0"/>
              <a:t>What are some of the leading philosophies </a:t>
            </a:r>
            <a:br>
              <a:rPr lang="en-US" dirty="0" smtClean="0"/>
            </a:br>
            <a:r>
              <a:rPr lang="en-US" dirty="0" smtClean="0"/>
              <a:t>on the proper role of government in altering </a:t>
            </a:r>
            <a:br>
              <a:rPr lang="en-US" dirty="0" smtClean="0"/>
            </a:br>
            <a:r>
              <a:rPr lang="en-US" dirty="0" smtClean="0"/>
              <a:t>the distribution of income?  </a:t>
            </a:r>
          </a:p>
          <a:p>
            <a:pPr marL="285750" indent="-285750">
              <a:buClr>
                <a:srgbClr val="6C45BB"/>
              </a:buClr>
              <a:buSzPct val="120000"/>
              <a:buFont typeface="Arial" pitchFamily="34" charset="0"/>
              <a:buChar char="•"/>
            </a:pPr>
            <a:r>
              <a:rPr lang="en-US" dirty="0" smtClean="0"/>
              <a:t>What policies are used to fight poverty?  What are the problems with these policies?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pPr eaLnBrk="1" hangingPunct="1"/>
            <a:r>
              <a:rPr lang="en-US" sz="3100" dirty="0" smtClean="0"/>
              <a:t>3.  </a:t>
            </a:r>
            <a:r>
              <a:rPr lang="en-US" dirty="0" smtClean="0"/>
              <a:t>Negative Income Tax</a:t>
            </a:r>
          </a:p>
        </p:txBody>
      </p:sp>
      <p:sp>
        <p:nvSpPr>
          <p:cNvPr id="23557" name="Rectangle 3"/>
          <p:cNvSpPr>
            <a:spLocks noGrp="1" noChangeArrowheads="1"/>
          </p:cNvSpPr>
          <p:nvPr>
            <p:ph idx="1"/>
          </p:nvPr>
        </p:nvSpPr>
        <p:spPr>
          <a:xfrm>
            <a:off x="457200" y="1132367"/>
            <a:ext cx="8305800" cy="5486400"/>
          </a:xfrm>
        </p:spPr>
        <p:txBody>
          <a:bodyPr>
            <a:normAutofit/>
          </a:bodyPr>
          <a:lstStyle/>
          <a:p>
            <a:pPr eaLnBrk="1" hangingPunct="1"/>
            <a:r>
              <a:rPr lang="en-US" sz="2700" b="1" dirty="0" smtClean="0">
                <a:solidFill>
                  <a:srgbClr val="CC0000"/>
                </a:solidFill>
              </a:rPr>
              <a:t>Negative income tax</a:t>
            </a:r>
            <a:r>
              <a:rPr lang="en-US" sz="2700" dirty="0" smtClean="0"/>
              <a:t>:  a tax system that collects revenue from high-income households and gives transfers to low-income households</a:t>
            </a:r>
          </a:p>
          <a:p>
            <a:pPr eaLnBrk="1" hangingPunct="1">
              <a:spcBef>
                <a:spcPct val="40000"/>
              </a:spcBef>
            </a:pPr>
            <a:r>
              <a:rPr lang="en-US" sz="2700" dirty="0" smtClean="0"/>
              <a:t>Example:  Taxes owed = (1/3 of income) – $10,000</a:t>
            </a:r>
          </a:p>
          <a:p>
            <a:pPr lvl="1" eaLnBrk="1" hangingPunct="1">
              <a:spcBef>
                <a:spcPts val="600"/>
              </a:spcBef>
            </a:pPr>
            <a:r>
              <a:rPr lang="en-US" dirty="0" smtClean="0"/>
              <a:t>If earnings = $90,000, taxes owed = $20,000</a:t>
            </a:r>
          </a:p>
          <a:p>
            <a:pPr lvl="1" eaLnBrk="1" hangingPunct="1">
              <a:spcBef>
                <a:spcPts val="600"/>
              </a:spcBef>
            </a:pPr>
            <a:r>
              <a:rPr lang="en-US" dirty="0" smtClean="0"/>
              <a:t>If earnings = $60,000, taxes owed = $10,000</a:t>
            </a:r>
          </a:p>
          <a:p>
            <a:pPr lvl="1" eaLnBrk="1" hangingPunct="1">
              <a:spcBef>
                <a:spcPts val="600"/>
              </a:spcBef>
            </a:pPr>
            <a:r>
              <a:rPr lang="en-US" dirty="0" smtClean="0"/>
              <a:t>If earnings = $30,000, taxes owed = $0</a:t>
            </a:r>
          </a:p>
          <a:p>
            <a:pPr lvl="1" eaLnBrk="1" hangingPunct="1">
              <a:spcBef>
                <a:spcPts val="600"/>
              </a:spcBef>
            </a:pPr>
            <a:r>
              <a:rPr lang="en-US" dirty="0" smtClean="0"/>
              <a:t>If earnings = $15,000, taxes “owed” = –$5,000</a:t>
            </a:r>
            <a:br>
              <a:rPr lang="en-US" dirty="0" smtClean="0"/>
            </a:br>
            <a:r>
              <a:rPr lang="en-US" dirty="0" smtClean="0"/>
              <a:t>i.e.</a:t>
            </a:r>
            <a:r>
              <a:rPr lang="en-US" i="1" dirty="0" smtClean="0"/>
              <a:t>,</a:t>
            </a:r>
            <a:r>
              <a:rPr lang="en-US" dirty="0" smtClean="0"/>
              <a:t> would receive $5,000 payment from </a:t>
            </a:r>
            <a:r>
              <a:rPr lang="en-US" dirty="0" err="1" smtClean="0"/>
              <a:t>govt</a:t>
            </a:r>
            <a:endParaRPr lang="en-US" dirty="0" smtClean="0"/>
          </a:p>
          <a:p>
            <a:pPr eaLnBrk="1" hangingPunct="1">
              <a:spcBef>
                <a:spcPct val="40000"/>
              </a:spcBef>
            </a:pPr>
            <a:r>
              <a:rPr lang="en-US" sz="2700" dirty="0" smtClean="0"/>
              <a:t>The Earned Income Tax Credit (EITC) is similar to a negative income tax.</a:t>
            </a:r>
          </a:p>
        </p:txBody>
      </p:sp>
      <p:sp>
        <p:nvSpPr>
          <p:cNvPr id="235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wipe(left)">
                                      <p:cBhvr>
                                        <p:cTn id="22" dur="500"/>
                                        <p:tgtEl>
                                          <p:spTgt spid="23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wipe(left)">
                                      <p:cBhvr>
                                        <p:cTn id="27" dur="500"/>
                                        <p:tgtEl>
                                          <p:spTgt spid="23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wipe(left)">
                                      <p:cBhvr>
                                        <p:cTn id="32" dur="500"/>
                                        <p:tgtEl>
                                          <p:spTgt spid="23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7">
                                            <p:txEl>
                                              <p:pRg st="6" end="6"/>
                                            </p:txEl>
                                          </p:spTgt>
                                        </p:tgtEl>
                                        <p:attrNameLst>
                                          <p:attrName>style.visibility</p:attrName>
                                        </p:attrNameLst>
                                      </p:cBhvr>
                                      <p:to>
                                        <p:strVal val="visible"/>
                                      </p:to>
                                    </p:set>
                                    <p:animEffect transition="in" filter="wipe(left)">
                                      <p:cBhvr>
                                        <p:cTn id="37"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pPr eaLnBrk="1" hangingPunct="1"/>
            <a:r>
              <a:rPr lang="en-US" sz="3100" dirty="0" smtClean="0"/>
              <a:t>4.  </a:t>
            </a:r>
            <a:r>
              <a:rPr lang="en-US" dirty="0" smtClean="0"/>
              <a:t>In-Kind Transfers</a:t>
            </a:r>
          </a:p>
        </p:txBody>
      </p:sp>
      <p:sp>
        <p:nvSpPr>
          <p:cNvPr id="24581" name="Rectangle 3"/>
          <p:cNvSpPr>
            <a:spLocks noGrp="1" noChangeArrowheads="1"/>
          </p:cNvSpPr>
          <p:nvPr>
            <p:ph idx="1"/>
          </p:nvPr>
        </p:nvSpPr>
        <p:spPr>
          <a:xfrm>
            <a:off x="457200" y="1143000"/>
            <a:ext cx="8229600" cy="5334000"/>
          </a:xfrm>
        </p:spPr>
        <p:txBody>
          <a:bodyPr>
            <a:normAutofit/>
          </a:bodyPr>
          <a:lstStyle/>
          <a:p>
            <a:pPr eaLnBrk="1" hangingPunct="1"/>
            <a:r>
              <a:rPr lang="en-US" sz="2700" dirty="0" smtClean="0"/>
              <a:t>In-kind transfers are goods or services provided to the needy.  Examples:</a:t>
            </a:r>
          </a:p>
          <a:p>
            <a:pPr lvl="1" eaLnBrk="1" hangingPunct="1"/>
            <a:r>
              <a:rPr lang="en-US" dirty="0" smtClean="0"/>
              <a:t>homeless shelters</a:t>
            </a:r>
          </a:p>
          <a:p>
            <a:pPr lvl="1" eaLnBrk="1" hangingPunct="1"/>
            <a:r>
              <a:rPr lang="en-US" dirty="0" smtClean="0"/>
              <a:t>soup kitchens</a:t>
            </a:r>
          </a:p>
          <a:p>
            <a:pPr lvl="1" eaLnBrk="1" hangingPunct="1"/>
            <a:r>
              <a:rPr lang="en-US" b="1" dirty="0" smtClean="0">
                <a:solidFill>
                  <a:srgbClr val="800080"/>
                </a:solidFill>
              </a:rPr>
              <a:t>food stamps</a:t>
            </a:r>
            <a:r>
              <a:rPr lang="en-US" dirty="0" smtClean="0"/>
              <a:t>, </a:t>
            </a:r>
            <a:r>
              <a:rPr lang="en-US" dirty="0" err="1" smtClean="0"/>
              <a:t>govt</a:t>
            </a:r>
            <a:r>
              <a:rPr lang="en-US" dirty="0" smtClean="0"/>
              <a:t> vouchers redeemable </a:t>
            </a:r>
            <a:br>
              <a:rPr lang="en-US" dirty="0" smtClean="0"/>
            </a:br>
            <a:r>
              <a:rPr lang="en-US" dirty="0" smtClean="0"/>
              <a:t>for food at grocery stores</a:t>
            </a:r>
          </a:p>
          <a:p>
            <a:pPr lvl="1" eaLnBrk="1" hangingPunct="1"/>
            <a:r>
              <a:rPr lang="en-US" b="1" dirty="0" smtClean="0">
                <a:solidFill>
                  <a:srgbClr val="800080"/>
                </a:solidFill>
              </a:rPr>
              <a:t>Medicaid</a:t>
            </a:r>
            <a:r>
              <a:rPr lang="en-US" dirty="0" smtClean="0"/>
              <a:t>, </a:t>
            </a:r>
            <a:r>
              <a:rPr lang="en-US" dirty="0" err="1" smtClean="0"/>
              <a:t>govt</a:t>
            </a:r>
            <a:r>
              <a:rPr lang="en-US" dirty="0" smtClean="0"/>
              <a:t>-provided healthcare for the poor</a:t>
            </a:r>
          </a:p>
          <a:p>
            <a:pPr eaLnBrk="1" hangingPunct="1"/>
            <a:r>
              <a:rPr lang="en-US" sz="2700" dirty="0" smtClean="0"/>
              <a:t>An alternative:  cash payments</a:t>
            </a:r>
          </a:p>
          <a:p>
            <a:pPr lvl="1" eaLnBrk="1" hangingPunct="1"/>
            <a:r>
              <a:rPr lang="en-US" dirty="0" smtClean="0"/>
              <a:t>would allow people to buy what they most need</a:t>
            </a:r>
          </a:p>
          <a:p>
            <a:pPr lvl="1" eaLnBrk="1" hangingPunct="1"/>
            <a:r>
              <a:rPr lang="en-US" dirty="0" smtClean="0"/>
              <a:t>but critics argue could be used for drugs, alcohol</a:t>
            </a:r>
          </a:p>
        </p:txBody>
      </p:sp>
      <p:sp>
        <p:nvSpPr>
          <p:cNvPr id="245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wipe(left)">
                                      <p:cBhvr>
                                        <p:cTn id="22" dur="500"/>
                                        <p:tgtEl>
                                          <p:spTgt spid="245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81">
                                            <p:txEl>
                                              <p:pRg st="4" end="4"/>
                                            </p:txEl>
                                          </p:spTgt>
                                        </p:tgtEl>
                                        <p:attrNameLst>
                                          <p:attrName>style.visibility</p:attrName>
                                        </p:attrNameLst>
                                      </p:cBhvr>
                                      <p:to>
                                        <p:strVal val="visible"/>
                                      </p:to>
                                    </p:set>
                                    <p:animEffect transition="in" filter="wipe(left)">
                                      <p:cBhvr>
                                        <p:cTn id="27" dur="500"/>
                                        <p:tgtEl>
                                          <p:spTgt spid="245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81">
                                            <p:txEl>
                                              <p:pRg st="5" end="5"/>
                                            </p:txEl>
                                          </p:spTgt>
                                        </p:tgtEl>
                                        <p:attrNameLst>
                                          <p:attrName>style.visibility</p:attrName>
                                        </p:attrNameLst>
                                      </p:cBhvr>
                                      <p:to>
                                        <p:strVal val="visible"/>
                                      </p:to>
                                    </p:set>
                                    <p:animEffect transition="in" filter="wipe(left)">
                                      <p:cBhvr>
                                        <p:cTn id="32" dur="500"/>
                                        <p:tgtEl>
                                          <p:spTgt spid="245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581">
                                            <p:txEl>
                                              <p:pRg st="6" end="6"/>
                                            </p:txEl>
                                          </p:spTgt>
                                        </p:tgtEl>
                                        <p:attrNameLst>
                                          <p:attrName>style.visibility</p:attrName>
                                        </p:attrNameLst>
                                      </p:cBhvr>
                                      <p:to>
                                        <p:strVal val="visible"/>
                                      </p:to>
                                    </p:set>
                                    <p:animEffect transition="in" filter="wipe(left)">
                                      <p:cBhvr>
                                        <p:cTn id="37" dur="500"/>
                                        <p:tgtEl>
                                          <p:spTgt spid="2458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581">
                                            <p:txEl>
                                              <p:pRg st="7" end="7"/>
                                            </p:txEl>
                                          </p:spTgt>
                                        </p:tgtEl>
                                        <p:attrNameLst>
                                          <p:attrName>style.visibility</p:attrName>
                                        </p:attrNameLst>
                                      </p:cBhvr>
                                      <p:to>
                                        <p:strVal val="visible"/>
                                      </p:to>
                                    </p:set>
                                    <p:animEffect transition="in" filter="wipe(left)">
                                      <p:cBhvr>
                                        <p:cTn id="42" dur="500"/>
                                        <p:tgtEl>
                                          <p:spTgt spid="245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0" y="228600"/>
            <a:ext cx="9144000" cy="914400"/>
          </a:xfrm>
        </p:spPr>
        <p:txBody>
          <a:bodyPr>
            <a:normAutofit/>
          </a:bodyPr>
          <a:lstStyle/>
          <a:p>
            <a:pPr algn="ctr" eaLnBrk="1" hangingPunct="1"/>
            <a:r>
              <a:rPr lang="en-US" sz="3100" dirty="0" smtClean="0"/>
              <a:t>Anti-Poverty Programs and Work Incentives</a:t>
            </a:r>
          </a:p>
        </p:txBody>
      </p:sp>
      <p:sp>
        <p:nvSpPr>
          <p:cNvPr id="25605" name="Rectangle 3"/>
          <p:cNvSpPr>
            <a:spLocks noGrp="1" noChangeArrowheads="1"/>
          </p:cNvSpPr>
          <p:nvPr>
            <p:ph idx="1"/>
          </p:nvPr>
        </p:nvSpPr>
        <p:spPr/>
        <p:txBody>
          <a:bodyPr>
            <a:normAutofit lnSpcReduction="10000"/>
          </a:bodyPr>
          <a:lstStyle/>
          <a:p>
            <a:pPr eaLnBrk="1" hangingPunct="1"/>
            <a:r>
              <a:rPr lang="en-US" dirty="0" smtClean="0"/>
              <a:t>Assistance from anti-poverty programs </a:t>
            </a:r>
            <a:br>
              <a:rPr lang="en-US" dirty="0" smtClean="0"/>
            </a:br>
            <a:r>
              <a:rPr lang="en-US" dirty="0" smtClean="0"/>
              <a:t>declines as income rises.  </a:t>
            </a:r>
          </a:p>
          <a:p>
            <a:pPr eaLnBrk="1" hangingPunct="1"/>
            <a:r>
              <a:rPr lang="en-US" dirty="0" smtClean="0"/>
              <a:t>The result:  Poor families face high effective marginal tax rates (exceeding 100% in some cases!).  </a:t>
            </a:r>
          </a:p>
          <a:p>
            <a:pPr eaLnBrk="1" hangingPunct="1"/>
            <a:r>
              <a:rPr lang="en-US" dirty="0" smtClean="0"/>
              <a:t>Such policies therefore discourage the poor from escaping poverty on their own.  </a:t>
            </a:r>
          </a:p>
          <a:p>
            <a:pPr eaLnBrk="1" hangingPunct="1"/>
            <a:r>
              <a:rPr lang="en-US" dirty="0" smtClean="0"/>
              <a:t>One possible solution:  “</a:t>
            </a:r>
            <a:r>
              <a:rPr lang="en-US" b="1" dirty="0" smtClean="0">
                <a:solidFill>
                  <a:srgbClr val="800080"/>
                </a:solidFill>
              </a:rPr>
              <a:t>Workfare</a:t>
            </a:r>
            <a:r>
              <a:rPr lang="en-US" dirty="0" smtClean="0"/>
              <a:t>,” a system requiring people to accept government jobs while collecting benefits.  </a:t>
            </a:r>
          </a:p>
        </p:txBody>
      </p:sp>
      <p:sp>
        <p:nvSpPr>
          <p:cNvPr id="2560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wipe(left)">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wipe(left)">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pPr eaLnBrk="1" hangingPunct="1"/>
            <a:r>
              <a:rPr lang="en-US" dirty="0" smtClean="0"/>
              <a:t>CONCLUSION</a:t>
            </a:r>
          </a:p>
        </p:txBody>
      </p:sp>
      <p:sp>
        <p:nvSpPr>
          <p:cNvPr id="156675" name="Rectangle 3"/>
          <p:cNvSpPr>
            <a:spLocks noGrp="1" noChangeArrowheads="1"/>
          </p:cNvSpPr>
          <p:nvPr>
            <p:ph idx="1"/>
          </p:nvPr>
        </p:nvSpPr>
        <p:spPr/>
        <p:txBody>
          <a:bodyPr/>
          <a:lstStyle/>
          <a:p>
            <a:pPr eaLnBrk="1" hangingPunct="1"/>
            <a:r>
              <a:rPr lang="en-US" sz="2700" smtClean="0"/>
              <a:t>Poverty is one of society’s most serious problems.</a:t>
            </a:r>
          </a:p>
          <a:p>
            <a:pPr eaLnBrk="1" hangingPunct="1"/>
            <a:r>
              <a:rPr lang="en-US" sz="2700" smtClean="0"/>
              <a:t>One of the Ten Principles from Chapter 1:  </a:t>
            </a:r>
            <a:br>
              <a:rPr lang="en-US" sz="2700" smtClean="0"/>
            </a:br>
            <a:r>
              <a:rPr lang="en-US" sz="2700" smtClean="0"/>
              <a:t>    </a:t>
            </a:r>
            <a:r>
              <a:rPr lang="en-US" sz="2700" smtClean="0">
                <a:solidFill>
                  <a:srgbClr val="996633"/>
                </a:solidFill>
              </a:rPr>
              <a:t> </a:t>
            </a:r>
            <a:r>
              <a:rPr lang="en-US" sz="2700" b="1" i="1" smtClean="0">
                <a:solidFill>
                  <a:srgbClr val="996633"/>
                </a:solidFill>
              </a:rPr>
              <a:t>Governments can sometimes </a:t>
            </a:r>
            <a:br>
              <a:rPr lang="en-US" sz="2700" b="1" i="1" smtClean="0">
                <a:solidFill>
                  <a:srgbClr val="996633"/>
                </a:solidFill>
              </a:rPr>
            </a:br>
            <a:r>
              <a:rPr lang="en-US" sz="2700" b="1" i="1" smtClean="0">
                <a:solidFill>
                  <a:srgbClr val="996633"/>
                </a:solidFill>
              </a:rPr>
              <a:t>     improve market outcomes.</a:t>
            </a:r>
            <a:r>
              <a:rPr lang="en-US" sz="2700" i="1" smtClean="0">
                <a:solidFill>
                  <a:srgbClr val="996633"/>
                </a:solidFill>
              </a:rPr>
              <a:t>  </a:t>
            </a:r>
          </a:p>
          <a:p>
            <a:pPr eaLnBrk="1" hangingPunct="1">
              <a:spcBef>
                <a:spcPct val="15000"/>
              </a:spcBef>
              <a:buFont typeface="Wingdings" pitchFamily="2" charset="2"/>
              <a:buNone/>
            </a:pPr>
            <a:r>
              <a:rPr lang="en-US" sz="2700" smtClean="0"/>
              <a:t>	Public policy can help reduce poverty and inequality.  </a:t>
            </a:r>
          </a:p>
          <a:p>
            <a:pPr eaLnBrk="1" hangingPunct="1">
              <a:spcBef>
                <a:spcPct val="60000"/>
              </a:spcBef>
            </a:pPr>
            <a:r>
              <a:rPr lang="en-US" sz="2700" smtClean="0"/>
              <a:t>Another principle:  </a:t>
            </a:r>
            <a:r>
              <a:rPr lang="en-US" sz="2700" b="1" i="1" smtClean="0">
                <a:solidFill>
                  <a:srgbClr val="996633"/>
                </a:solidFill>
              </a:rPr>
              <a:t>People face trade-offs</a:t>
            </a:r>
            <a:r>
              <a:rPr lang="en-US" sz="2700" smtClean="0">
                <a:solidFill>
                  <a:srgbClr val="996633"/>
                </a:solidFill>
              </a:rPr>
              <a:t>.</a:t>
            </a:r>
          </a:p>
          <a:p>
            <a:pPr eaLnBrk="1" hangingPunct="1">
              <a:spcBef>
                <a:spcPct val="15000"/>
              </a:spcBef>
              <a:buFont typeface="Wingdings" pitchFamily="2" charset="2"/>
              <a:buNone/>
            </a:pPr>
            <a:r>
              <a:rPr lang="en-US" sz="2700" smtClean="0"/>
              <a:t>	Policies designed to improve equity </a:t>
            </a:r>
            <a:br>
              <a:rPr lang="en-US" sz="2700" smtClean="0"/>
            </a:br>
            <a:r>
              <a:rPr lang="en-US" sz="2700" smtClean="0"/>
              <a:t>often sacrifice efficiency, so the proper scope of policy is the subject of ongoing controversy. </a:t>
            </a:r>
          </a:p>
        </p:txBody>
      </p:sp>
      <p:sp>
        <p:nvSpPr>
          <p:cNvPr id="2663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wipe(left)">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wipe(left)">
                                      <p:cBhvr>
                                        <p:cTn id="12" dur="500"/>
                                        <p:tgtEl>
                                          <p:spTgt spid="156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wipe(left)">
                                      <p:cBhvr>
                                        <p:cTn id="17" dur="500"/>
                                        <p:tgtEl>
                                          <p:spTgt spid="156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6675">
                                            <p:txEl>
                                              <p:pRg st="3" end="3"/>
                                            </p:txEl>
                                          </p:spTgt>
                                        </p:tgtEl>
                                        <p:attrNameLst>
                                          <p:attrName>style.visibility</p:attrName>
                                        </p:attrNameLst>
                                      </p:cBhvr>
                                      <p:to>
                                        <p:strVal val="visible"/>
                                      </p:to>
                                    </p:set>
                                    <p:animEffect transition="in" filter="wipe(left)">
                                      <p:cBhvr>
                                        <p:cTn id="22" dur="500"/>
                                        <p:tgtEl>
                                          <p:spTgt spid="156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6675">
                                            <p:txEl>
                                              <p:pRg st="4" end="4"/>
                                            </p:txEl>
                                          </p:spTgt>
                                        </p:tgtEl>
                                        <p:attrNameLst>
                                          <p:attrName>style.visibility</p:attrName>
                                        </p:attrNameLst>
                                      </p:cBhvr>
                                      <p:to>
                                        <p:strVal val="visible"/>
                                      </p:to>
                                    </p:set>
                                    <p:animEffect transition="in" filter="wipe(left)">
                                      <p:cBhvr>
                                        <p:cTn id="27" dur="500"/>
                                        <p:tgtEl>
                                          <p:spTgt spid="156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Data on income distribution show a wide disparity in our society.  The richest 20% of families earn about ten times as much as the poorest 20%.  </a:t>
            </a:r>
          </a:p>
          <a:p>
            <a:pPr>
              <a:buClrTx/>
              <a:buSzPct val="120000"/>
              <a:buFont typeface="Arial" pitchFamily="34" charset="0"/>
              <a:buChar char="•"/>
            </a:pPr>
            <a:r>
              <a:rPr lang="en-US" dirty="0" smtClean="0"/>
              <a:t>Problems in measuring inequality arise from </a:t>
            </a:r>
            <a:br>
              <a:rPr lang="en-US" dirty="0" smtClean="0"/>
            </a:br>
            <a:r>
              <a:rPr lang="en-US" dirty="0" smtClean="0"/>
              <a:t>in-kind transfers, the economic life cycle, </a:t>
            </a:r>
            <a:br>
              <a:rPr lang="en-US" dirty="0" smtClean="0"/>
            </a:br>
            <a:r>
              <a:rPr lang="en-US" dirty="0" smtClean="0"/>
              <a:t>transitory income, and economic mobility.  </a:t>
            </a:r>
            <a:br>
              <a:rPr lang="en-US" dirty="0" smtClean="0"/>
            </a:br>
            <a:r>
              <a:rPr lang="en-US" dirty="0" smtClean="0"/>
              <a:t>When these factors are taken into account, </a:t>
            </a:r>
            <a:br>
              <a:rPr lang="en-US" dirty="0" smtClean="0"/>
            </a:br>
            <a:r>
              <a:rPr lang="en-US" dirty="0" smtClean="0"/>
              <a:t>the distribution of well-being is probably less unequal than the distribution of annual income.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Political philosophers differ in their views of the proper role of government in altering the income distribution.  </a:t>
            </a:r>
            <a:r>
              <a:rPr lang="en-US" dirty="0" err="1" smtClean="0"/>
              <a:t>Utilitarians</a:t>
            </a:r>
            <a:r>
              <a:rPr lang="en-US" dirty="0" smtClean="0"/>
              <a:t> believe that income distribution should maximize the sum of everyone’s utility.  Liberals believe the government should aim to maximize the well-being of the worst-off person in society.  Libertarians believe the government should aim for equality of opportunity, not equality of income.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Policies such as welfare, minimum-wage laws, negative income taxes, and in-kind transfers can help the poor.  </a:t>
            </a:r>
          </a:p>
          <a:p>
            <a:pPr>
              <a:buClrTx/>
              <a:buSzPct val="120000"/>
              <a:buFont typeface="Arial" pitchFamily="34" charset="0"/>
              <a:buChar char="•"/>
            </a:pPr>
            <a:r>
              <a:rPr lang="en-US" dirty="0" smtClean="0"/>
              <a:t>Since financial assistance falls as income rises, the poor face high effective marginal tax rates, discouraging them from escaping poverty on their own.</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p:nvPr>
        </p:nvSpPr>
        <p:spPr/>
        <p:txBody>
          <a:bodyPr/>
          <a:lstStyle/>
          <a:p>
            <a:pPr eaLnBrk="1" hangingPunct="1"/>
            <a:r>
              <a:rPr lang="en-US" smtClean="0"/>
              <a:t>Introduction</a:t>
            </a:r>
          </a:p>
        </p:txBody>
      </p:sp>
      <p:sp>
        <p:nvSpPr>
          <p:cNvPr id="6149" name="Rectangle 6"/>
          <p:cNvSpPr>
            <a:spLocks noGrp="1" noChangeArrowheads="1"/>
          </p:cNvSpPr>
          <p:nvPr>
            <p:ph type="body" idx="1"/>
          </p:nvPr>
        </p:nvSpPr>
        <p:spPr/>
        <p:txBody>
          <a:bodyPr/>
          <a:lstStyle/>
          <a:p>
            <a:pPr marL="0" indent="0" eaLnBrk="1" hangingPunct="1">
              <a:buFont typeface="Wingdings" pitchFamily="2" charset="2"/>
              <a:buNone/>
            </a:pPr>
            <a:r>
              <a:rPr lang="en-US" smtClean="0"/>
              <a:t>From the previous two chapters:</a:t>
            </a:r>
          </a:p>
          <a:p>
            <a:pPr marL="457200" lvl="1" eaLnBrk="1" hangingPunct="1">
              <a:lnSpc>
                <a:spcPct val="105000"/>
              </a:lnSpc>
              <a:spcBef>
                <a:spcPct val="40000"/>
              </a:spcBef>
              <a:buClr>
                <a:srgbClr val="339966"/>
              </a:buClr>
            </a:pPr>
            <a:r>
              <a:rPr lang="en-US" smtClean="0"/>
              <a:t>Equilibrium wages equal the value of workers’ marginal products.</a:t>
            </a:r>
          </a:p>
          <a:p>
            <a:pPr marL="457200" lvl="1" eaLnBrk="1" hangingPunct="1">
              <a:lnSpc>
                <a:spcPct val="105000"/>
              </a:lnSpc>
              <a:spcBef>
                <a:spcPct val="40000"/>
              </a:spcBef>
              <a:buClr>
                <a:srgbClr val="339966"/>
              </a:buClr>
            </a:pPr>
            <a:r>
              <a:rPr lang="en-US" smtClean="0"/>
              <a:t>Differences in equilibrium wages result from differences in </a:t>
            </a:r>
          </a:p>
          <a:p>
            <a:pPr marL="860425" lvl="2" indent="-287338" eaLnBrk="1" hangingPunct="1">
              <a:lnSpc>
                <a:spcPct val="105000"/>
              </a:lnSpc>
              <a:buClr>
                <a:srgbClr val="996633"/>
              </a:buClr>
            </a:pPr>
            <a:r>
              <a:rPr lang="en-US" sz="2600" smtClean="0"/>
              <a:t>worker characteristics:  </a:t>
            </a:r>
            <a:br>
              <a:rPr lang="en-US" sz="2600" smtClean="0"/>
            </a:br>
            <a:r>
              <a:rPr lang="en-US" sz="2600" smtClean="0"/>
              <a:t>education, experience, talent, effort</a:t>
            </a:r>
          </a:p>
          <a:p>
            <a:pPr marL="860425" lvl="2" indent="-287338" eaLnBrk="1" hangingPunct="1">
              <a:lnSpc>
                <a:spcPct val="105000"/>
              </a:lnSpc>
              <a:buClr>
                <a:srgbClr val="996633"/>
              </a:buClr>
            </a:pPr>
            <a:r>
              <a:rPr lang="en-US" sz="2600" smtClean="0"/>
              <a:t>job characteristics:  </a:t>
            </a:r>
            <a:br>
              <a:rPr lang="en-US" sz="2600" smtClean="0"/>
            </a:br>
            <a:r>
              <a:rPr lang="en-US" sz="2600" smtClean="0"/>
              <a:t>extent to which a job is pleasant and safe</a:t>
            </a:r>
          </a:p>
          <a:p>
            <a:pPr marL="457200" lvl="1" eaLnBrk="1" hangingPunct="1">
              <a:lnSpc>
                <a:spcPct val="105000"/>
              </a:lnSpc>
              <a:spcBef>
                <a:spcPct val="40000"/>
              </a:spcBef>
              <a:buClr>
                <a:srgbClr val="339966"/>
              </a:buClr>
            </a:pPr>
            <a:r>
              <a:rPr lang="en-US" smtClean="0"/>
              <a:t>Some earnings differences due to discrimination.</a:t>
            </a:r>
          </a:p>
        </p:txBody>
      </p:sp>
      <p:sp>
        <p:nvSpPr>
          <p:cNvPr id="615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lstStyle/>
          <a:p>
            <a:pPr eaLnBrk="1" hangingPunct="1"/>
            <a:r>
              <a:rPr lang="en-US" smtClean="0"/>
              <a:t>Introduction</a:t>
            </a:r>
          </a:p>
        </p:txBody>
      </p:sp>
      <p:sp>
        <p:nvSpPr>
          <p:cNvPr id="7173" name="Rectangle 3"/>
          <p:cNvSpPr>
            <a:spLocks noGrp="1" noChangeArrowheads="1"/>
          </p:cNvSpPr>
          <p:nvPr>
            <p:ph type="body" idx="4294967295"/>
          </p:nvPr>
        </p:nvSpPr>
        <p:spPr/>
        <p:txBody>
          <a:bodyPr/>
          <a:lstStyle/>
          <a:p>
            <a:pPr eaLnBrk="1" hangingPunct="1"/>
            <a:r>
              <a:rPr lang="en-US" smtClean="0"/>
              <a:t>Even in the absence of discrimination, </a:t>
            </a:r>
            <a:br>
              <a:rPr lang="en-US" smtClean="0"/>
            </a:br>
            <a:r>
              <a:rPr lang="en-US" smtClean="0"/>
              <a:t>the income distribution in a market economy</a:t>
            </a:r>
            <a:br>
              <a:rPr lang="en-US" smtClean="0"/>
            </a:br>
            <a:r>
              <a:rPr lang="en-US" smtClean="0"/>
              <a:t>may not be equitable or otherwise desirable.  </a:t>
            </a:r>
          </a:p>
          <a:p>
            <a:pPr eaLnBrk="1" hangingPunct="1"/>
            <a:r>
              <a:rPr lang="en-US" smtClean="0"/>
              <a:t>In this chapter, we examine</a:t>
            </a:r>
          </a:p>
          <a:p>
            <a:pPr lvl="1" eaLnBrk="1" hangingPunct="1"/>
            <a:r>
              <a:rPr lang="en-US" smtClean="0"/>
              <a:t>indicators of inequality and poverty</a:t>
            </a:r>
          </a:p>
          <a:p>
            <a:pPr lvl="1" eaLnBrk="1" hangingPunct="1"/>
            <a:r>
              <a:rPr lang="en-US" smtClean="0"/>
              <a:t>philosophies about income redistribution</a:t>
            </a:r>
          </a:p>
          <a:p>
            <a:pPr lvl="1" eaLnBrk="1" hangingPunct="1"/>
            <a:r>
              <a:rPr lang="en-US" smtClean="0"/>
              <a:t>policies designed to help the poor</a:t>
            </a:r>
          </a:p>
        </p:txBody>
      </p:sp>
      <p:sp>
        <p:nvSpPr>
          <p:cNvPr id="71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ipe(left)">
                                      <p:cBhvr>
                                        <p:cTn id="7" dur="500"/>
                                        <p:tgtEl>
                                          <p:spTgt spid="7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wipe(left)">
                                      <p:cBhvr>
                                        <p:cTn id="12" dur="500"/>
                                        <p:tgtEl>
                                          <p:spTgt spid="7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wipe(left)">
                                      <p:cBhvr>
                                        <p:cTn id="17" dur="500"/>
                                        <p:tgtEl>
                                          <p:spTgt spid="7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wipe(left)">
                                      <p:cBhvr>
                                        <p:cTn id="22" dur="500"/>
                                        <p:tgtEl>
                                          <p:spTgt spid="7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3">
                                            <p:txEl>
                                              <p:pRg st="4" end="4"/>
                                            </p:txEl>
                                          </p:spTgt>
                                        </p:tgtEl>
                                        <p:attrNameLst>
                                          <p:attrName>style.visibility</p:attrName>
                                        </p:attrNameLst>
                                      </p:cBhvr>
                                      <p:to>
                                        <p:strVal val="visible"/>
                                      </p:to>
                                    </p:set>
                                    <p:animEffect transition="in" filter="wipe(left)">
                                      <p:cBhvr>
                                        <p:cTn id="27"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457200" y="207963"/>
            <a:ext cx="8229600" cy="649287"/>
          </a:xfrm>
        </p:spPr>
        <p:txBody>
          <a:bodyPr/>
          <a:lstStyle/>
          <a:p>
            <a:pPr eaLnBrk="1" hangingPunct="1"/>
            <a:r>
              <a:rPr lang="en-US" sz="3600" smtClean="0">
                <a:solidFill>
                  <a:schemeClr val="tx1"/>
                </a:solidFill>
                <a:latin typeface="Arial" charset="0"/>
              </a:rPr>
              <a:t>The U.S. Income Distribution:  2009</a:t>
            </a:r>
          </a:p>
        </p:txBody>
      </p:sp>
      <p:graphicFrame>
        <p:nvGraphicFramePr>
          <p:cNvPr id="55327" name="Group 31"/>
          <p:cNvGraphicFramePr>
            <a:graphicFrameLocks noGrp="1"/>
          </p:cNvGraphicFramePr>
          <p:nvPr>
            <p:ph idx="4294967295"/>
          </p:nvPr>
        </p:nvGraphicFramePr>
        <p:xfrm>
          <a:off x="1166813" y="1112838"/>
          <a:ext cx="6778625" cy="5196840"/>
        </p:xfrm>
        <a:graphic>
          <a:graphicData uri="http://schemas.openxmlformats.org/drawingml/2006/table">
            <a:tbl>
              <a:tblPr/>
              <a:tblGrid>
                <a:gridCol w="2749550"/>
                <a:gridCol w="4029075"/>
              </a:tblGrid>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dirty="0" smtClean="0">
                          <a:ln>
                            <a:noFill/>
                          </a:ln>
                          <a:solidFill>
                            <a:schemeClr val="tx1"/>
                          </a:solidFill>
                          <a:effectLst/>
                          <a:latin typeface="Arial" charset="0"/>
                        </a:rPr>
                        <a:t>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smtClean="0">
                          <a:ln>
                            <a:noFill/>
                          </a:ln>
                          <a:solidFill>
                            <a:schemeClr val="tx1"/>
                          </a:solidFill>
                          <a:effectLst/>
                          <a:latin typeface="Arial" charset="0"/>
                        </a:rPr>
                        <a:t>Annual household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Bottom fifth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Under $20,453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Second fifth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$20,453 – $38,550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Middle fifth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$38,550 – $61,801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Fourth fifth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$61,801 – $100,000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Top fifth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$100,000 and 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Top 5 percent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$180,001 and 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22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graphicFrame>
        <p:nvGraphicFramePr>
          <p:cNvPr id="67" name="Chart 66"/>
          <p:cNvGraphicFramePr>
            <a:graphicFrameLocks noGrp="1"/>
          </p:cNvGraphicFramePr>
          <p:nvPr/>
        </p:nvGraphicFramePr>
        <p:xfrm>
          <a:off x="179882" y="854438"/>
          <a:ext cx="8784236" cy="5561351"/>
        </p:xfrm>
        <a:graphic>
          <a:graphicData uri="http://schemas.openxmlformats.org/drawingml/2006/chart">
            <c:chart xmlns:c="http://schemas.openxmlformats.org/drawingml/2006/chart" xmlns:r="http://schemas.openxmlformats.org/officeDocument/2006/relationships" r:id="rId3"/>
          </a:graphicData>
        </a:graphic>
      </p:graphicFrame>
      <p:sp>
        <p:nvSpPr>
          <p:cNvPr id="9221" name="Rectangle 3"/>
          <p:cNvSpPr>
            <a:spLocks noGrp="1" noChangeArrowheads="1"/>
          </p:cNvSpPr>
          <p:nvPr>
            <p:ph type="title" idx="4294967295"/>
          </p:nvPr>
        </p:nvSpPr>
        <p:spPr>
          <a:xfrm>
            <a:off x="457200" y="152400"/>
            <a:ext cx="8229600" cy="914400"/>
          </a:xfrm>
        </p:spPr>
        <p:txBody>
          <a:bodyPr/>
          <a:lstStyle/>
          <a:p>
            <a:r>
              <a:rPr lang="en-US" sz="3400" dirty="0" smtClean="0">
                <a:solidFill>
                  <a:schemeClr val="tx1"/>
                </a:solidFill>
                <a:latin typeface="Arial" charset="0"/>
              </a:rPr>
              <a:t>U.S. Inequality</a:t>
            </a:r>
            <a:r>
              <a:rPr lang="en-US" sz="3000" dirty="0" smtClean="0">
                <a:solidFill>
                  <a:schemeClr val="tx1"/>
                </a:solidFill>
                <a:latin typeface="Arial" charset="0"/>
              </a:rPr>
              <a:t>, </a:t>
            </a:r>
            <a:r>
              <a:rPr lang="en-US" sz="3000" dirty="0">
                <a:solidFill>
                  <a:schemeClr val="tx1"/>
                </a:solidFill>
                <a:latin typeface="Arial" charset="0"/>
              </a:rPr>
              <a:t>1950–2009</a:t>
            </a:r>
            <a:endParaRPr lang="en-US" sz="3000" dirty="0" smtClean="0">
              <a:solidFill>
                <a:schemeClr val="tx1"/>
              </a:solidFill>
              <a:latin typeface="Arial" charset="0"/>
            </a:endParaRPr>
          </a:p>
        </p:txBody>
      </p:sp>
      <p:sp>
        <p:nvSpPr>
          <p:cNvPr id="92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223" name="Rectangle 64"/>
          <p:cNvSpPr>
            <a:spLocks noChangeArrowheads="1"/>
          </p:cNvSpPr>
          <p:nvPr/>
        </p:nvSpPr>
        <p:spPr bwMode="auto">
          <a:xfrm>
            <a:off x="1165225" y="1255713"/>
            <a:ext cx="7289800" cy="4159250"/>
          </a:xfrm>
          <a:prstGeom prst="rect">
            <a:avLst/>
          </a:prstGeom>
          <a:noFill/>
          <a:ln w="9525">
            <a:noFill/>
            <a:miter lim="800000"/>
            <a:headEnd/>
            <a:tailEnd/>
          </a:ln>
        </p:spPr>
        <p:txBody>
          <a:bodyPr/>
          <a:lstStyle/>
          <a:p>
            <a:endParaRPr lang="en-US">
              <a:cs typeface="Arial" charset="0"/>
            </a:endParaRPr>
          </a:p>
        </p:txBody>
      </p:sp>
      <p:sp>
        <p:nvSpPr>
          <p:cNvPr id="191492" name="Text Box 4"/>
          <p:cNvSpPr txBox="1">
            <a:spLocks noChangeArrowheads="1"/>
          </p:cNvSpPr>
          <p:nvPr/>
        </p:nvSpPr>
        <p:spPr bwMode="auto">
          <a:xfrm>
            <a:off x="1433513" y="1222375"/>
            <a:ext cx="5283200" cy="831850"/>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400" dirty="0">
                <a:cs typeface="Arial" charset="0"/>
              </a:rPr>
              <a:t>Income share of the top 20% divided by income share of the bottom 20%</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539646" y="749509"/>
          <a:ext cx="8184629" cy="5906124"/>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Rectangle 2"/>
          <p:cNvSpPr>
            <a:spLocks noGrp="1" noChangeArrowheads="1"/>
          </p:cNvSpPr>
          <p:nvPr>
            <p:ph type="title" idx="4294967295"/>
          </p:nvPr>
        </p:nvSpPr>
        <p:spPr>
          <a:xfrm>
            <a:off x="0" y="69850"/>
            <a:ext cx="9144000" cy="649288"/>
          </a:xfrm>
        </p:spPr>
        <p:txBody>
          <a:bodyPr/>
          <a:lstStyle/>
          <a:p>
            <a:pPr algn="ctr" eaLnBrk="1" hangingPunct="1"/>
            <a:r>
              <a:rPr lang="en-US" sz="3000" dirty="0" smtClean="0">
                <a:solidFill>
                  <a:schemeClr val="tx1"/>
                </a:solidFill>
              </a:rPr>
              <a:t>Inequality Around the World</a:t>
            </a:r>
          </a:p>
        </p:txBody>
      </p:sp>
      <p:sp>
        <p:nvSpPr>
          <p:cNvPr id="1024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srgbClr val="000000"/>
                </a:solidFill>
                <a:latin typeface="Tahoma" pitchFamily="34" charset="0"/>
                <a:cs typeface="Arial" charset="0"/>
              </a:rPr>
              <a:t>0</a:t>
            </a:r>
          </a:p>
        </p:txBody>
      </p:sp>
      <p:sp>
        <p:nvSpPr>
          <p:cNvPr id="132105" name="Text Box 9"/>
          <p:cNvSpPr txBox="1">
            <a:spLocks noChangeArrowheads="1"/>
          </p:cNvSpPr>
          <p:nvPr/>
        </p:nvSpPr>
        <p:spPr bwMode="auto">
          <a:xfrm>
            <a:off x="5110163" y="3792538"/>
            <a:ext cx="3317875" cy="1625600"/>
          </a:xfrm>
          <a:prstGeom prst="rect">
            <a:avLst/>
          </a:prstGeom>
          <a:solidFill>
            <a:srgbClr val="C9ED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500" dirty="0">
                <a:solidFill>
                  <a:srgbClr val="000000"/>
                </a:solidFill>
                <a:cs typeface="Arial" charset="0"/>
              </a:rPr>
              <a:t>Income share of the </a:t>
            </a:r>
            <a:br>
              <a:rPr lang="en-US" sz="2500" dirty="0">
                <a:solidFill>
                  <a:srgbClr val="000000"/>
                </a:solidFill>
                <a:cs typeface="Arial" charset="0"/>
              </a:rPr>
            </a:br>
            <a:r>
              <a:rPr lang="en-US" sz="2500" dirty="0">
                <a:solidFill>
                  <a:srgbClr val="000000"/>
                </a:solidFill>
                <a:cs typeface="Arial" charset="0"/>
              </a:rPr>
              <a:t>top 10% divided by income share of the bottom 10%</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lstStyle/>
          <a:p>
            <a:pPr eaLnBrk="1" hangingPunct="1"/>
            <a:r>
              <a:rPr lang="en-US" smtClean="0"/>
              <a:t>Poverty</a:t>
            </a:r>
          </a:p>
        </p:txBody>
      </p:sp>
      <p:sp>
        <p:nvSpPr>
          <p:cNvPr id="11269" name="Rectangle 3"/>
          <p:cNvSpPr>
            <a:spLocks noGrp="1" noChangeArrowheads="1"/>
          </p:cNvSpPr>
          <p:nvPr>
            <p:ph type="body" idx="4294967295"/>
          </p:nvPr>
        </p:nvSpPr>
        <p:spPr/>
        <p:txBody>
          <a:bodyPr/>
          <a:lstStyle/>
          <a:p>
            <a:pPr eaLnBrk="1" hangingPunct="1"/>
            <a:r>
              <a:rPr lang="en-US" b="1" smtClean="0">
                <a:solidFill>
                  <a:srgbClr val="CC0000"/>
                </a:solidFill>
              </a:rPr>
              <a:t>Poverty line</a:t>
            </a:r>
            <a:r>
              <a:rPr lang="en-US" smtClean="0"/>
              <a:t>:  an absolute level of income </a:t>
            </a:r>
            <a:br>
              <a:rPr lang="en-US" smtClean="0"/>
            </a:br>
            <a:r>
              <a:rPr lang="en-US" smtClean="0"/>
              <a:t>set by the govt for each family size </a:t>
            </a:r>
            <a:br>
              <a:rPr lang="en-US" smtClean="0"/>
            </a:br>
            <a:r>
              <a:rPr lang="en-US" smtClean="0"/>
              <a:t>below which a family is deemed to be in poverty</a:t>
            </a:r>
          </a:p>
          <a:p>
            <a:pPr eaLnBrk="1" hangingPunct="1"/>
            <a:r>
              <a:rPr lang="en-US" b="1" smtClean="0">
                <a:solidFill>
                  <a:srgbClr val="CC0000"/>
                </a:solidFill>
              </a:rPr>
              <a:t>Poverty rate</a:t>
            </a:r>
            <a:r>
              <a:rPr lang="en-US" smtClean="0"/>
              <a:t>:  the percentage of the population whose family income falls below the poverty line</a:t>
            </a:r>
          </a:p>
          <a:p>
            <a:pPr eaLnBrk="1" hangingPunct="1"/>
            <a:r>
              <a:rPr lang="en-US" smtClean="0"/>
              <a:t>In 2009 in the U.S.,</a:t>
            </a:r>
          </a:p>
          <a:p>
            <a:pPr lvl="1" eaLnBrk="1" hangingPunct="1"/>
            <a:r>
              <a:rPr lang="en-US" smtClean="0"/>
              <a:t>median family income = $61,082</a:t>
            </a:r>
          </a:p>
          <a:p>
            <a:pPr lvl="1" eaLnBrk="1" hangingPunct="1"/>
            <a:r>
              <a:rPr lang="en-US" smtClean="0"/>
              <a:t>poverty line for family of four = $21,954</a:t>
            </a:r>
          </a:p>
          <a:p>
            <a:pPr lvl="1" eaLnBrk="1" hangingPunct="1"/>
            <a:r>
              <a:rPr lang="en-US" smtClean="0"/>
              <a:t>poverty rate = 14.3%</a:t>
            </a:r>
          </a:p>
        </p:txBody>
      </p:sp>
      <p:sp>
        <p:nvSpPr>
          <p:cNvPr id="1127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ipe(left)">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wipe(left)">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wipe(left)">
                                      <p:cBhvr>
                                        <p:cTn id="22" dur="500"/>
                                        <p:tgtEl>
                                          <p:spTgt spid="11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wipe(left)">
                                      <p:cBhvr>
                                        <p:cTn id="27" dur="500"/>
                                        <p:tgtEl>
                                          <p:spTgt spid="11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9">
                                            <p:txEl>
                                              <p:pRg st="5" end="5"/>
                                            </p:txEl>
                                          </p:spTgt>
                                        </p:tgtEl>
                                        <p:attrNameLst>
                                          <p:attrName>style.visibility</p:attrName>
                                        </p:attrNameLst>
                                      </p:cBhvr>
                                      <p:to>
                                        <p:strVal val="visible"/>
                                      </p:to>
                                    </p:set>
                                    <p:animEffect transition="in" filter="wipe(left)">
                                      <p:cBhvr>
                                        <p:cTn id="32" dur="500"/>
                                        <p:tgtEl>
                                          <p:spTgt spid="11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329784" y="1349115"/>
          <a:ext cx="8484431" cy="4991723"/>
        </p:xfrm>
        <a:graphic>
          <a:graphicData uri="http://schemas.openxmlformats.org/drawingml/2006/chart">
            <c:chart xmlns:c="http://schemas.openxmlformats.org/drawingml/2006/chart" xmlns:r="http://schemas.openxmlformats.org/officeDocument/2006/relationships" r:id="rId3"/>
          </a:graphicData>
        </a:graphic>
      </p:graphicFrame>
      <p:sp>
        <p:nvSpPr>
          <p:cNvPr id="12293" name="Rectangle 2"/>
          <p:cNvSpPr>
            <a:spLocks noGrp="1" noChangeArrowheads="1"/>
          </p:cNvSpPr>
          <p:nvPr>
            <p:ph type="title" idx="4294967295"/>
          </p:nvPr>
        </p:nvSpPr>
        <p:spPr>
          <a:xfrm>
            <a:off x="446088" y="285750"/>
            <a:ext cx="5913437" cy="649288"/>
          </a:xfrm>
        </p:spPr>
        <p:txBody>
          <a:bodyPr/>
          <a:lstStyle/>
          <a:p>
            <a:pPr algn="l" eaLnBrk="1" hangingPunct="1"/>
            <a:r>
              <a:rPr lang="en-US" sz="3400" smtClean="0"/>
              <a:t>U.S. Poverty Over Time</a:t>
            </a:r>
          </a:p>
        </p:txBody>
      </p:sp>
      <p:sp>
        <p:nvSpPr>
          <p:cNvPr id="205828" name="Text Box 4"/>
          <p:cNvSpPr txBox="1">
            <a:spLocks noChangeArrowheads="1"/>
          </p:cNvSpPr>
          <p:nvPr/>
        </p:nvSpPr>
        <p:spPr bwMode="auto">
          <a:xfrm>
            <a:off x="3138488" y="1411288"/>
            <a:ext cx="4921250" cy="86360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500" dirty="0">
                <a:cs typeface="Arial" charset="0"/>
              </a:rPr>
              <a:t>Percent of the population </a:t>
            </a:r>
            <a:br>
              <a:rPr lang="en-US" sz="2500" dirty="0">
                <a:cs typeface="Arial" charset="0"/>
              </a:rPr>
            </a:br>
            <a:r>
              <a:rPr lang="en-US" sz="2500" dirty="0">
                <a:cs typeface="Arial" charset="0"/>
              </a:rPr>
              <a:t>below poverty line</a:t>
            </a:r>
          </a:p>
        </p:txBody>
      </p:sp>
      <p:sp>
        <p:nvSpPr>
          <p:cNvPr id="1229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499</TotalTime>
  <Words>1789</Words>
  <Application>Microsoft Office PowerPoint</Application>
  <PresentationFormat>On-screen Show (4:3)</PresentationFormat>
  <Paragraphs>290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In this chapter,  look for the answers to these questions:</vt:lpstr>
      <vt:lpstr>Introduction</vt:lpstr>
      <vt:lpstr>Introduction</vt:lpstr>
      <vt:lpstr>The U.S. Income Distribution:  2009</vt:lpstr>
      <vt:lpstr>U.S. Inequality, 1950–2009</vt:lpstr>
      <vt:lpstr>Inequality Around the World</vt:lpstr>
      <vt:lpstr>Poverty</vt:lpstr>
      <vt:lpstr>U.S. Poverty Over Time</vt:lpstr>
      <vt:lpstr>U.S. Poverty Rate by Group, 2009</vt:lpstr>
      <vt:lpstr>Problems Measuring Inequality</vt:lpstr>
      <vt:lpstr>Problems Measuring Inequality</vt:lpstr>
      <vt:lpstr>The Political Philosophy of  Redistributing Income</vt:lpstr>
      <vt:lpstr>Utilitarianism</vt:lpstr>
      <vt:lpstr>Liberalism</vt:lpstr>
      <vt:lpstr>Libertarianism</vt:lpstr>
      <vt:lpstr>Policies to Reduce Poverty</vt:lpstr>
      <vt:lpstr>1.  Minimum-Wage Laws</vt:lpstr>
      <vt:lpstr>2.  Welfare</vt:lpstr>
      <vt:lpstr>3.  Negative Income Tax</vt:lpstr>
      <vt:lpstr>4.  In-Kind Transfers</vt:lpstr>
      <vt:lpstr>Anti-Poverty Programs and Work Incentives</vt:lpstr>
      <vt:lpstr>CONCLUSION</vt:lpstr>
      <vt:lpstr>SUMMARY</vt:lpstr>
      <vt:lpstr>SUMMARY</vt:lpstr>
      <vt:lpstr>SUMMARY</vt:lpstr>
    </vt:vector>
  </TitlesOfParts>
  <Company>Carthage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Windows User</cp:lastModifiedBy>
  <cp:revision>118</cp:revision>
  <dcterms:created xsi:type="dcterms:W3CDTF">2010-12-25T14:19:53Z</dcterms:created>
  <dcterms:modified xsi:type="dcterms:W3CDTF">2013-12-05T20:39:33Z</dcterms:modified>
</cp:coreProperties>
</file>