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Override PartName="/ppt/notesSlides/notesSlide17.xml" ContentType="application/vnd.openxmlformats-officedocument.presentationml.notesSlid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8" r:id="rId1"/>
  </p:sldMasterIdLst>
  <p:notesMasterIdLst>
    <p:notesMasterId r:id="rId19"/>
  </p:notesMasterIdLst>
  <p:handoutMasterIdLst>
    <p:handoutMasterId r:id="rId20"/>
  </p:handoutMasterIdLst>
  <p:sldIdLst>
    <p:sldId id="266" r:id="rId2"/>
    <p:sldId id="306" r:id="rId3"/>
    <p:sldId id="307" r:id="rId4"/>
    <p:sldId id="309" r:id="rId5"/>
    <p:sldId id="310" r:id="rId6"/>
    <p:sldId id="311" r:id="rId7"/>
    <p:sldId id="338" r:id="rId8"/>
    <p:sldId id="317" r:id="rId9"/>
    <p:sldId id="318" r:id="rId10"/>
    <p:sldId id="339" r:id="rId11"/>
    <p:sldId id="340" r:id="rId12"/>
    <p:sldId id="324" r:id="rId13"/>
    <p:sldId id="325" r:id="rId14"/>
    <p:sldId id="328" r:id="rId15"/>
    <p:sldId id="329" r:id="rId16"/>
    <p:sldId id="333" r:id="rId17"/>
    <p:sldId id="33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FFCC"/>
    <a:srgbClr val="339933"/>
    <a:srgbClr val="9900CC"/>
    <a:srgbClr val="0000FF"/>
    <a:srgbClr val="FF9900"/>
    <a:srgbClr val="00CC00"/>
    <a:srgbClr val="3333FF"/>
    <a:srgbClr val="006699"/>
    <a:srgbClr val="FFF2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33" autoAdjust="0"/>
    <p:restoredTop sz="92381" autoAdjust="0"/>
  </p:normalViewPr>
  <p:slideViewPr>
    <p:cSldViewPr>
      <p:cViewPr>
        <p:scale>
          <a:sx n="64" d="100"/>
          <a:sy n="64" d="100"/>
        </p:scale>
        <p:origin x="-414" y="300"/>
      </p:cViewPr>
      <p:guideLst>
        <p:guide orient="horz" pos="384"/>
        <p:guide pos="288"/>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82" d="100"/>
          <a:sy n="82" d="100"/>
        </p:scale>
        <p:origin x="-318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7B292D-A623-4CCE-B99B-B80C24AB121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Besides introducing students to the economic way of thinking, this chapter introduces the Production Possibilities Frontier, the first of many graphs covered in the textbook.  The PPF will be used extensively in Chapter 3 (Interdependence and the Gains from Trade).  </a:t>
            </a:r>
          </a:p>
          <a:p>
            <a:pPr eaLnBrk="1" hangingPunct="1"/>
            <a:endParaRPr lang="en-US" dirty="0" smtClean="0"/>
          </a:p>
          <a:p>
            <a:pPr eaLnBrk="1" hangingPunct="1"/>
            <a:r>
              <a:rPr lang="en-US" dirty="0" smtClean="0"/>
              <a:t>It would be helpful to ask your students to bring calculators to class on the day you cover this chapter (as well as Chapter 3). </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9</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This exercise reinforces the material on the preceding slide.  It is especially useful if you plan to cover Chapter 3 (Interdependence and the Gains from Trade) after completing Chapter 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10</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There are two ways to get the answer.  </a:t>
            </a:r>
          </a:p>
          <a:p>
            <a:pPr eaLnBrk="1" hangingPunct="1"/>
            <a:r>
              <a:rPr lang="en-US" dirty="0" smtClean="0"/>
              <a:t> </a:t>
            </a:r>
          </a:p>
          <a:p>
            <a:pPr eaLnBrk="1" hangingPunct="1"/>
            <a:r>
              <a:rPr lang="en-US" dirty="0" smtClean="0"/>
              <a:t>The hard way is to compute the slope of both PPFs.  The slope of France’s PPF equals -600/300 = -2, meaning that France must give up two units of wine to get an additional unit of cloth.  The slope of England’s PPF = -200/300 = -2/3, meaning that England only must sacrifice 2/3 of a unit of wine to get an additional unit of cloth.  Thus, the opportunity cost of cloth is lower in England than France.  </a:t>
            </a:r>
          </a:p>
          <a:p>
            <a:pPr eaLnBrk="1" hangingPunct="1"/>
            <a:endParaRPr lang="en-US" dirty="0" smtClean="0"/>
          </a:p>
          <a:p>
            <a:pPr eaLnBrk="1" hangingPunct="1"/>
            <a:r>
              <a:rPr lang="en-US" dirty="0" smtClean="0"/>
              <a:t>The question, however, does not ask for the numerical values of the opportunity cost of cloth in the two countries.  It only asks which country has a lower opportunity cost of cloth.  </a:t>
            </a:r>
          </a:p>
          <a:p>
            <a:pPr eaLnBrk="1" hangingPunct="1"/>
            <a:endParaRPr lang="en-US" dirty="0" smtClean="0"/>
          </a:p>
          <a:p>
            <a:pPr eaLnBrk="1" hangingPunct="1"/>
            <a:r>
              <a:rPr lang="en-US" dirty="0" smtClean="0"/>
              <a:t>There is an easy way to determine the answer.  Students must remember that the slope of the PPF equals the opportunity cost of the good measured on the horizontal axis.  Then, students can simply “eyeball” the two PPFs to determine which is steepest.  From what the graphs show, it’s pretty easy to see that England’s PPF isn’t as steep, and therefore the opportunity cost of cloth is lower in England than in France.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742ED7A-03DC-4840-8B46-83703F3250CE}" type="slidenum">
              <a:rPr lang="en-US" smtClean="0"/>
              <a:pPr/>
              <a:t>11</a:t>
            </a:fld>
            <a:endParaRPr lang="en-US" smtClean="0"/>
          </a:p>
        </p:txBody>
      </p:sp>
      <p:sp>
        <p:nvSpPr>
          <p:cNvPr id="798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C547723-1556-4F72-8200-37A9FCF3AA9C}" type="slidenum">
              <a:rPr lang="en-US" sz="1200">
                <a:cs typeface="Arial" charset="0"/>
              </a:rPr>
              <a:pPr algn="r"/>
              <a:t>11</a:t>
            </a:fld>
            <a:endParaRPr lang="en-US" sz="1200">
              <a:cs typeface="Arial" charset="0"/>
            </a:endParaRPr>
          </a:p>
        </p:txBody>
      </p:sp>
      <p:sp>
        <p:nvSpPr>
          <p:cNvPr id="79876" name="Rectangle 2"/>
          <p:cNvSpPr>
            <a:spLocks noGrp="1" noRot="1" noChangeAspect="1" noChangeArrowheads="1" noTextEdit="1"/>
          </p:cNvSpPr>
          <p:nvPr>
            <p:ph type="sldImg"/>
          </p:nvPr>
        </p:nvSpPr>
        <p:spPr>
          <a:xfrm>
            <a:off x="1143000" y="534988"/>
            <a:ext cx="4572000" cy="3429000"/>
          </a:xfrm>
          <a:ln/>
        </p:spPr>
      </p:sp>
      <p:sp>
        <p:nvSpPr>
          <p:cNvPr id="79877" name="Rectangle 3"/>
          <p:cNvSpPr>
            <a:spLocks noGrp="1" noChangeArrowheads="1"/>
          </p:cNvSpPr>
          <p:nvPr>
            <p:ph type="body" idx="1"/>
          </p:nvPr>
        </p:nvSpPr>
        <p:spPr>
          <a:xfrm>
            <a:off x="685800" y="4248150"/>
            <a:ext cx="5486400" cy="4210050"/>
          </a:xfrm>
          <a:noFill/>
          <a:ln/>
        </p:spPr>
        <p:txBody>
          <a:bodyPr/>
          <a:lstStyle/>
          <a:p>
            <a:pPr eaLnBrk="1" hangingPunct="1"/>
            <a:r>
              <a:rPr lang="en-US" smtClean="0"/>
              <a:t>Here, we are using “workers” for the more general “resources,” to keep things simple and consistent with the previous examples.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EC8BF77-4459-4497-8D36-ECC61283E7A4}" type="slidenum">
              <a:rPr lang="en-US" smtClean="0"/>
              <a:pPr/>
              <a:t>12</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137418B-6C3A-4646-85BB-7D4BAF5B6BDF}" type="slidenum">
              <a:rPr lang="en-US" sz="1200">
                <a:cs typeface="Arial" charset="0"/>
              </a:rPr>
              <a:pPr algn="r"/>
              <a:t>12</a:t>
            </a:fld>
            <a:endParaRPr lang="en-US" sz="1200">
              <a:cs typeface="Arial" charset="0"/>
            </a:endParaRPr>
          </a:p>
        </p:txBody>
      </p:sp>
      <p:sp>
        <p:nvSpPr>
          <p:cNvPr id="80900" name="Rectangle 2"/>
          <p:cNvSpPr>
            <a:spLocks noGrp="1" noRot="1" noChangeAspect="1" noChangeArrowheads="1" noTextEdit="1"/>
          </p:cNvSpPr>
          <p:nvPr>
            <p:ph type="sldImg"/>
          </p:nvPr>
        </p:nvSpPr>
        <p:spPr>
          <a:xfrm>
            <a:off x="1143000" y="534988"/>
            <a:ext cx="4572000" cy="3429000"/>
          </a:xfrm>
          <a:ln/>
        </p:spPr>
      </p:sp>
      <p:sp>
        <p:nvSpPr>
          <p:cNvPr id="8090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AB14F7E-7FE2-4D7F-BDCD-63663F9B2D15}" type="slidenum">
              <a:rPr lang="en-US" smtClean="0"/>
              <a:pPr/>
              <a:t>13</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A1CDB9D-17C3-4119-81F3-1E312AE2D5AB}" type="slidenum">
              <a:rPr lang="en-US" sz="1200">
                <a:cs typeface="Arial" charset="0"/>
              </a:rPr>
              <a:pPr algn="r"/>
              <a:t>13</a:t>
            </a:fld>
            <a:endParaRPr lang="en-US" sz="1200">
              <a:cs typeface="Arial" charset="0"/>
            </a:endParaRPr>
          </a:p>
        </p:txBody>
      </p:sp>
      <p:sp>
        <p:nvSpPr>
          <p:cNvPr id="83972" name="Rectangle 2"/>
          <p:cNvSpPr>
            <a:spLocks noGrp="1" noRot="1" noChangeAspect="1" noChangeArrowheads="1" noTextEdit="1"/>
          </p:cNvSpPr>
          <p:nvPr>
            <p:ph type="sldImg"/>
          </p:nvPr>
        </p:nvSpPr>
        <p:spPr>
          <a:xfrm>
            <a:off x="1143000" y="534988"/>
            <a:ext cx="4572000" cy="3429000"/>
          </a:xfrm>
          <a:ln/>
        </p:spPr>
      </p:sp>
      <p:sp>
        <p:nvSpPr>
          <p:cNvPr id="8397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10F3694-000F-43F4-864A-65CC5DB88D93}" type="slidenum">
              <a:rPr lang="en-US" smtClean="0"/>
              <a:pPr/>
              <a:t>14</a:t>
            </a:fld>
            <a:endParaRPr lang="en-US" smtClean="0"/>
          </a:p>
        </p:txBody>
      </p:sp>
      <p:sp>
        <p:nvSpPr>
          <p:cNvPr id="849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16D08A-2D7C-4808-9C6B-603688A14EE0}" type="slidenum">
              <a:rPr lang="en-US" sz="1200">
                <a:cs typeface="Arial" charset="0"/>
              </a:rPr>
              <a:pPr algn="r"/>
              <a:t>14</a:t>
            </a:fld>
            <a:endParaRPr lang="en-US" sz="1200">
              <a:cs typeface="Arial" charset="0"/>
            </a:endParaRPr>
          </a:p>
        </p:txBody>
      </p:sp>
      <p:sp>
        <p:nvSpPr>
          <p:cNvPr id="84996" name="Rectangle 2"/>
          <p:cNvSpPr>
            <a:spLocks noGrp="1" noRot="1" noChangeAspect="1" noChangeArrowheads="1" noTextEdit="1"/>
          </p:cNvSpPr>
          <p:nvPr>
            <p:ph type="sldImg"/>
          </p:nvPr>
        </p:nvSpPr>
        <p:spPr>
          <a:xfrm>
            <a:off x="1143000" y="534988"/>
            <a:ext cx="4572000" cy="3429000"/>
          </a:xfrm>
          <a:ln/>
        </p:spPr>
      </p:sp>
      <p:sp>
        <p:nvSpPr>
          <p:cNvPr id="8499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6464A0D-6E98-44A9-B928-BD85D73036F1}" type="slidenum">
              <a:rPr lang="en-US" smtClean="0"/>
              <a:pPr/>
              <a:t>15</a:t>
            </a:fld>
            <a:endParaRPr lang="en-US" smtClean="0"/>
          </a:p>
        </p:txBody>
      </p:sp>
      <p:sp>
        <p:nvSpPr>
          <p:cNvPr id="890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51B6B4-83FD-4E8E-889A-B00C44B1B85B}" type="slidenum">
              <a:rPr lang="en-US" sz="1200">
                <a:cs typeface="Arial" charset="0"/>
              </a:rPr>
              <a:pPr algn="r"/>
              <a:t>15</a:t>
            </a:fld>
            <a:endParaRPr lang="en-US" sz="1200">
              <a:cs typeface="Arial" charset="0"/>
            </a:endParaRPr>
          </a:p>
        </p:txBody>
      </p:sp>
      <p:sp>
        <p:nvSpPr>
          <p:cNvPr id="89092" name="Rectangle 2"/>
          <p:cNvSpPr>
            <a:spLocks noGrp="1" noRot="1" noChangeAspect="1" noChangeArrowheads="1" noTextEdit="1"/>
          </p:cNvSpPr>
          <p:nvPr>
            <p:ph type="sldImg"/>
          </p:nvPr>
        </p:nvSpPr>
        <p:spPr>
          <a:xfrm>
            <a:off x="1143000" y="534988"/>
            <a:ext cx="4572000" cy="3429000"/>
          </a:xfrm>
          <a:ln/>
        </p:spPr>
      </p:sp>
      <p:sp>
        <p:nvSpPr>
          <p:cNvPr id="8909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5B9C7C7-230C-4C1E-9A9E-160EDE438B65}" type="slidenum">
              <a:rPr lang="en-US" smtClean="0"/>
              <a:pPr/>
              <a:t>16</a:t>
            </a:fld>
            <a:endParaRPr lang="en-US" smtClean="0"/>
          </a:p>
        </p:txBody>
      </p:sp>
      <p:sp>
        <p:nvSpPr>
          <p:cNvPr id="901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95CFA67-88C2-4B66-8511-ABAD9FE15268}" type="slidenum">
              <a:rPr lang="en-US" sz="1200">
                <a:cs typeface="Arial" charset="0"/>
              </a:rPr>
              <a:pPr algn="r"/>
              <a:t>16</a:t>
            </a:fld>
            <a:endParaRPr lang="en-US" sz="1200">
              <a:cs typeface="Arial" charset="0"/>
            </a:endParaRPr>
          </a:p>
        </p:txBody>
      </p:sp>
      <p:sp>
        <p:nvSpPr>
          <p:cNvPr id="90116" name="Rectangle 2"/>
          <p:cNvSpPr>
            <a:spLocks noGrp="1" noRot="1" noChangeAspect="1" noChangeArrowheads="1" noTextEdit="1"/>
          </p:cNvSpPr>
          <p:nvPr>
            <p:ph type="sldImg"/>
          </p:nvPr>
        </p:nvSpPr>
        <p:spPr>
          <a:xfrm>
            <a:off x="1144588" y="685800"/>
            <a:ext cx="4572000" cy="3429000"/>
          </a:xfrm>
          <a:ln/>
        </p:spPr>
      </p:sp>
      <p:sp>
        <p:nvSpPr>
          <p:cNvPr id="90117" name="Rectangle 3"/>
          <p:cNvSpPr>
            <a:spLocks noGrp="1" noChangeArrowheads="1"/>
          </p:cNvSpPr>
          <p:nvPr>
            <p:ph type="body" idx="1"/>
          </p:nvPr>
        </p:nvSpPr>
        <p:spPr>
          <a:noFill/>
          <a:ln/>
        </p:spPr>
        <p:txBody>
          <a:bodyPr/>
          <a:lstStyle/>
          <a:p>
            <a:pPr eaLnBrk="1" hangingPunct="1"/>
            <a:r>
              <a:rPr lang="en-US" dirty="0" smtClean="0"/>
              <a:t>This slide and the next show several of the Propositions appearing in Table 1 of the chapter.  For the full list, see Table 1 in the chapter. </a:t>
            </a:r>
          </a:p>
          <a:p>
            <a:pPr eaLnBrk="1" hangingPunct="1"/>
            <a:endParaRPr lang="en-US" dirty="0" smtClean="0"/>
          </a:p>
          <a:p>
            <a:pPr eaLnBrk="1" hangingPunct="1"/>
            <a:r>
              <a:rPr lang="en-US" dirty="0" smtClean="0"/>
              <a:t>Note:  Some of the terms appearing in these statements have not yet been defined, so you may wish to define them to students as they appear on the screen.  </a:t>
            </a:r>
          </a:p>
          <a:p>
            <a:pPr eaLnBrk="1" hangingPunct="1"/>
            <a:endParaRPr lang="en-US" dirty="0" smtClean="0"/>
          </a:p>
          <a:p>
            <a:pPr eaLnBrk="1" hangingPunct="1"/>
            <a:r>
              <a:rPr lang="en-US" dirty="0" smtClean="0"/>
              <a:t>If you’re pressed for time, delete the following slide and refer your students to Table 1 in the chapter.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A985EEC-64DB-45EA-823A-4275BDF51A42}" type="slidenum">
              <a:rPr lang="en-US" smtClean="0"/>
              <a:pPr/>
              <a:t>1</a:t>
            </a:fld>
            <a:endParaRPr lang="en-US" smtClean="0"/>
          </a:p>
        </p:txBody>
      </p:sp>
      <p:sp>
        <p:nvSpPr>
          <p:cNvPr id="614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5BF7ED5-3395-4F6E-B616-7015F078DEA9}" type="slidenum">
              <a:rPr lang="en-US" sz="1200">
                <a:cs typeface="Arial" charset="0"/>
              </a:rPr>
              <a:pPr algn="r"/>
              <a:t>1</a:t>
            </a:fld>
            <a:endParaRPr lang="en-US" sz="1200">
              <a:cs typeface="Arial" charset="0"/>
            </a:endParaRPr>
          </a:p>
        </p:txBody>
      </p:sp>
      <p:sp>
        <p:nvSpPr>
          <p:cNvPr id="61444" name="Rectangle 2"/>
          <p:cNvSpPr>
            <a:spLocks noGrp="1" noRot="1" noChangeAspect="1" noChangeArrowheads="1" noTextEdit="1"/>
          </p:cNvSpPr>
          <p:nvPr>
            <p:ph type="sldImg"/>
          </p:nvPr>
        </p:nvSpPr>
        <p:spPr>
          <a:xfrm>
            <a:off x="1143000" y="534988"/>
            <a:ext cx="4572000" cy="3429000"/>
          </a:xfrm>
          <a:ln/>
        </p:spPr>
      </p:sp>
      <p:sp>
        <p:nvSpPr>
          <p:cNvPr id="6144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46F5851-B4D3-4101-8D96-023B1686AB75}" type="slidenum">
              <a:rPr lang="en-US" smtClean="0"/>
              <a:pPr/>
              <a:t>2</a:t>
            </a:fld>
            <a:endParaRPr lang="en-US" smtClean="0"/>
          </a:p>
        </p:txBody>
      </p:sp>
      <p:sp>
        <p:nvSpPr>
          <p:cNvPr id="624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6ACC42F-0B7F-40BE-B60D-4A0B54A62ACF}" type="slidenum">
              <a:rPr lang="en-US" sz="1200">
                <a:cs typeface="Arial" charset="0"/>
              </a:rPr>
              <a:pPr algn="r"/>
              <a:t>2</a:t>
            </a:fld>
            <a:endParaRPr lang="en-US" sz="1200">
              <a:cs typeface="Arial" charset="0"/>
            </a:endParaRPr>
          </a:p>
        </p:txBody>
      </p:sp>
      <p:sp>
        <p:nvSpPr>
          <p:cNvPr id="62468" name="Rectangle 2"/>
          <p:cNvSpPr>
            <a:spLocks noGrp="1" noRot="1" noChangeAspect="1" noChangeArrowheads="1" noTextEdit="1"/>
          </p:cNvSpPr>
          <p:nvPr>
            <p:ph type="sldImg"/>
          </p:nvPr>
        </p:nvSpPr>
        <p:spPr>
          <a:xfrm>
            <a:off x="1144588" y="685800"/>
            <a:ext cx="4572000" cy="3429000"/>
          </a:xfrm>
          <a:ln/>
        </p:spPr>
      </p:sp>
      <p:sp>
        <p:nvSpPr>
          <p:cNvPr id="62469" name="Rectangle 3"/>
          <p:cNvSpPr>
            <a:spLocks noGrp="1" noChangeArrowheads="1"/>
          </p:cNvSpPr>
          <p:nvPr>
            <p:ph type="body" idx="1"/>
          </p:nvPr>
        </p:nvSpPr>
        <p:spPr>
          <a:noFill/>
          <a:ln/>
        </p:spPr>
        <p:txBody>
          <a:bodyPr/>
          <a:lstStyle/>
          <a:p>
            <a:pPr eaLnBrk="1" hangingPunct="1"/>
            <a:r>
              <a:rPr lang="en-US" smtClean="0"/>
              <a:t>The “definition” of </a:t>
            </a:r>
            <a:r>
              <a:rPr lang="en-US" i="1" smtClean="0"/>
              <a:t>capital</a:t>
            </a:r>
            <a:r>
              <a:rPr lang="en-US" smtClean="0"/>
              <a:t> shown on this slide (“buildings and machines”) is the same that appears in the corresponding section of the chapter.  A more formal definition will be provided in subsequent chapters.  </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B51FCA9-BE44-40A5-9F40-63C7E003EADB}" type="slidenum">
              <a:rPr lang="en-US" smtClean="0"/>
              <a:pPr/>
              <a:t>3</a:t>
            </a:fld>
            <a:endParaRPr lang="en-US" smtClean="0"/>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CED4C29-DC2F-4A51-8F26-A8FEB9414F27}" type="slidenum">
              <a:rPr lang="en-US" sz="1200">
                <a:cs typeface="Arial" charset="0"/>
              </a:rPr>
              <a:pPr algn="r"/>
              <a:t>3</a:t>
            </a:fld>
            <a:endParaRPr lang="en-US" sz="1200">
              <a:cs typeface="Arial" charset="0"/>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pPr eaLnBrk="1" hangingPunct="1"/>
            <a:r>
              <a:rPr lang="en-US" dirty="0" smtClean="0"/>
              <a:t>In this diagram, the green arrows represent flows of income/payments.  The red arrows represent flows of goods and services (including services of the factors of production in the lower half of the diagram).  </a:t>
            </a:r>
          </a:p>
          <a:p>
            <a:pPr eaLnBrk="1" hangingPunct="1"/>
            <a:endParaRPr lang="en-US" dirty="0" smtClean="0"/>
          </a:p>
          <a:p>
            <a:pPr eaLnBrk="1" hangingPunct="1"/>
            <a:r>
              <a:rPr lang="en-US" dirty="0" smtClean="0"/>
              <a:t>To keep the graph simple, we have omitted the government, financial system, and foreign sector, as discussed on the next slide. </a:t>
            </a:r>
          </a:p>
          <a:p>
            <a:pPr eaLnBrk="1" hangingPunct="1"/>
            <a:endParaRPr lang="en-US" dirty="0" smtClean="0"/>
          </a:p>
          <a:p>
            <a:pPr eaLnBrk="1" hangingPunct="1"/>
            <a:r>
              <a:rPr lang="en-US" dirty="0" smtClean="0"/>
              <a:t>You may wish to change the order in which the elements appear.  To do so, look for “Custom Animation” in your version of PowerPoint.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CC843FE-B0E6-482D-B4D4-5F94BD81EF4F}" type="slidenum">
              <a:rPr lang="en-US" smtClean="0"/>
              <a:pPr/>
              <a:t>4</a:t>
            </a:fld>
            <a:endParaRPr lang="en-US" smtClean="0"/>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35EFBB-5418-4740-B901-F9A649952682}" type="slidenum">
              <a:rPr lang="en-US" sz="1200">
                <a:cs typeface="Arial" charset="0"/>
              </a:rPr>
              <a:pPr algn="r"/>
              <a:t>4</a:t>
            </a:fld>
            <a:endParaRPr lang="en-US" sz="1200">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0877E25-90FF-4F5C-B69D-54AE004D00BA}" type="slidenum">
              <a:rPr lang="en-US" smtClean="0"/>
              <a:pPr/>
              <a:t>5</a:t>
            </a:fld>
            <a:endParaRPr lang="en-US" smtClean="0"/>
          </a:p>
        </p:txBody>
      </p:sp>
      <p:sp>
        <p:nvSpPr>
          <p:cNvPr id="665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801BEEF-A15E-4D7F-B939-0C7C3AE30C1B}" type="slidenum">
              <a:rPr lang="en-US" sz="1200">
                <a:cs typeface="Arial" charset="0"/>
              </a:rPr>
              <a:pPr algn="r"/>
              <a:t>5</a:t>
            </a:fld>
            <a:endParaRPr lang="en-US" sz="1200">
              <a:cs typeface="Arial" charset="0"/>
            </a:endParaRPr>
          </a:p>
        </p:txBody>
      </p:sp>
      <p:sp>
        <p:nvSpPr>
          <p:cNvPr id="66564" name="Rectangle 2"/>
          <p:cNvSpPr>
            <a:spLocks noGrp="1" noRot="1" noChangeAspect="1" noChangeArrowheads="1" noTextEdit="1"/>
          </p:cNvSpPr>
          <p:nvPr>
            <p:ph type="sldImg"/>
          </p:nvPr>
        </p:nvSpPr>
        <p:spPr>
          <a:xfrm>
            <a:off x="1144588" y="685800"/>
            <a:ext cx="4572000" cy="3429000"/>
          </a:xfrm>
          <a:ln/>
        </p:spPr>
      </p:sp>
      <p:sp>
        <p:nvSpPr>
          <p:cNvPr id="66565" name="Rectangle 3"/>
          <p:cNvSpPr>
            <a:spLocks noGrp="1" noChangeArrowheads="1"/>
          </p:cNvSpPr>
          <p:nvPr>
            <p:ph type="body" idx="1"/>
          </p:nvPr>
        </p:nvSpPr>
        <p:spPr>
          <a:noFill/>
          <a:ln/>
        </p:spPr>
        <p:txBody>
          <a:bodyPr/>
          <a:lstStyle/>
          <a:p>
            <a:pPr eaLnBrk="1" hangingPunct="1"/>
            <a:r>
              <a:rPr lang="en-US" smtClean="0"/>
              <a:t>Suggestion:</a:t>
            </a:r>
          </a:p>
          <a:p>
            <a:pPr eaLnBrk="1" hangingPunct="1"/>
            <a:r>
              <a:rPr lang="en-US" smtClean="0"/>
              <a:t>Show first row.  Explain how we get the production numbers from the employment numbers.  Then, show the rest of the employment numbers, and give students 3 minutes to compute the production numbers for each employment allocation.  </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798E358-5B51-4B5B-B10A-FA29E43380B5}" type="slidenum">
              <a:rPr lang="en-US" smtClean="0"/>
              <a:pPr/>
              <a:t>6</a:t>
            </a:fld>
            <a:endParaRPr lang="en-US" smtClean="0"/>
          </a:p>
        </p:txBody>
      </p:sp>
      <p:sp>
        <p:nvSpPr>
          <p:cNvPr id="675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890D927-D21E-43CD-A1BE-0C8751D4C774}" type="slidenum">
              <a:rPr lang="en-US" sz="1200">
                <a:cs typeface="Arial" charset="0"/>
              </a:rPr>
              <a:pPr algn="r"/>
              <a:t>6</a:t>
            </a:fld>
            <a:endParaRPr lang="en-US" sz="1200">
              <a:cs typeface="Arial" charset="0"/>
            </a:endParaRPr>
          </a:p>
        </p:txBody>
      </p:sp>
      <p:sp>
        <p:nvSpPr>
          <p:cNvPr id="67588" name="Rectangle 2"/>
          <p:cNvSpPr>
            <a:spLocks noGrp="1" noRot="1" noChangeAspect="1" noChangeArrowheads="1" noTextEdit="1"/>
          </p:cNvSpPr>
          <p:nvPr>
            <p:ph type="sldImg"/>
          </p:nvPr>
        </p:nvSpPr>
        <p:spPr>
          <a:xfrm>
            <a:off x="1144588" y="685800"/>
            <a:ext cx="4572000" cy="3429000"/>
          </a:xfrm>
          <a:ln/>
        </p:spPr>
      </p:sp>
      <p:sp>
        <p:nvSpPr>
          <p:cNvPr id="6758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05643DA-48C7-40DF-BBB4-18B5F44408F4}" type="slidenum">
              <a:rPr lang="en-US" smtClean="0"/>
              <a:pPr/>
              <a:t>7</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DD83D6C-C928-4DF4-9037-8D8A9DB287A7}" type="slidenum">
              <a:rPr lang="en-US" sz="1200">
                <a:cs typeface="Arial" charset="0"/>
              </a:rPr>
              <a:pPr algn="r"/>
              <a:t>7</a:t>
            </a:fld>
            <a:endParaRPr lang="en-US" sz="1200">
              <a:cs typeface="Arial" charset="0"/>
            </a:endParaRPr>
          </a:p>
        </p:txBody>
      </p:sp>
      <p:sp>
        <p:nvSpPr>
          <p:cNvPr id="72708" name="Rectangle 2"/>
          <p:cNvSpPr>
            <a:spLocks noGrp="1" noRot="1" noChangeAspect="1" noChangeArrowheads="1" noTextEdit="1"/>
          </p:cNvSpPr>
          <p:nvPr>
            <p:ph type="sldImg"/>
          </p:nvPr>
        </p:nvSpPr>
        <p:spPr>
          <a:xfrm>
            <a:off x="1144588" y="685800"/>
            <a:ext cx="4572000" cy="3429000"/>
          </a:xfrm>
          <a:ln/>
        </p:spPr>
      </p:sp>
      <p:sp>
        <p:nvSpPr>
          <p:cNvPr id="7270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8332037-1931-4695-BF88-74D9AD2CB7EE}" type="slidenum">
              <a:rPr lang="en-US" smtClean="0"/>
              <a:pPr/>
              <a:t>8</a:t>
            </a:fld>
            <a:endParaRPr lang="en-US" smtClean="0"/>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2040C2E-6AC9-423E-9F64-8EE891C339B7}" type="slidenum">
              <a:rPr lang="en-US" sz="1200">
                <a:cs typeface="Arial" charset="0"/>
              </a:rPr>
              <a:pPr algn="r"/>
              <a:t>8</a:t>
            </a:fld>
            <a:endParaRPr lang="en-US" sz="1200">
              <a:cs typeface="Arial" charset="0"/>
            </a:endParaRPr>
          </a:p>
        </p:txBody>
      </p:sp>
      <p:sp>
        <p:nvSpPr>
          <p:cNvPr id="73732" name="Rectangle 2"/>
          <p:cNvSpPr>
            <a:spLocks noGrp="1" noRot="1" noChangeAspect="1" noChangeArrowheads="1" noTextEdit="1"/>
          </p:cNvSpPr>
          <p:nvPr>
            <p:ph type="sldImg"/>
          </p:nvPr>
        </p:nvSpPr>
        <p:spPr>
          <a:xfrm>
            <a:off x="1144588" y="685800"/>
            <a:ext cx="4572000" cy="3429000"/>
          </a:xfrm>
          <a:ln/>
        </p:spPr>
      </p:sp>
      <p:sp>
        <p:nvSpPr>
          <p:cNvPr id="73733" name="Rectangle 3"/>
          <p:cNvSpPr>
            <a:spLocks noGrp="1" noChangeArrowheads="1"/>
          </p:cNvSpPr>
          <p:nvPr>
            <p:ph type="body" idx="1"/>
          </p:nvPr>
        </p:nvSpPr>
        <p:spPr>
          <a:noFill/>
          <a:ln/>
        </p:spPr>
        <p:txBody>
          <a:bodyPr/>
          <a:lstStyle/>
          <a:p>
            <a:pPr eaLnBrk="1" hangingPunct="1"/>
            <a:r>
              <a:rPr lang="en-US" dirty="0" smtClean="0"/>
              <a:t>Here, the “rise” is a negative number, because as you move to the right, the line falls (meaning wheat output is reduced). </a:t>
            </a:r>
          </a:p>
          <a:p>
            <a:pPr eaLnBrk="1" hangingPunct="1"/>
            <a:endParaRPr lang="en-US" dirty="0" smtClean="0"/>
          </a:p>
          <a:p>
            <a:pPr eaLnBrk="1" hangingPunct="1"/>
            <a:r>
              <a:rPr lang="en-US" dirty="0" smtClean="0"/>
              <a:t>Moving to the right involves shifting resources from the production of wheat (which causes wheat output to fall) to the production of computers (which causes computer production to rise).  Producing an additional computer requires the resources that would otherwise produce 10 tons of wheat.  </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400" b="1">
                <a:solidFill>
                  <a:srgbClr val="006699"/>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chemeClr val="accent4">
                  <a:lumMod val="60000"/>
                  <a:lumOff val="40000"/>
                </a:schemeClr>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424C04-881C-440B-BCDD-BAE2035EE36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FFF2CD"/>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763" y="3048000"/>
            <a:ext cx="1695451" cy="914400"/>
            <a:chOff x="-1" y="4495800"/>
            <a:chExt cx="1695451" cy="914400"/>
          </a:xfrm>
        </p:grpSpPr>
        <p:sp>
          <p:nvSpPr>
            <p:cNvPr id="3" name="TextBox 2"/>
            <p:cNvSpPr txBox="1"/>
            <p:nvPr/>
          </p:nvSpPr>
          <p:spPr>
            <a:xfrm>
              <a:off x="781050" y="4495800"/>
              <a:ext cx="914400" cy="914400"/>
            </a:xfrm>
            <a:prstGeom prst="rect">
              <a:avLst/>
            </a:prstGeom>
            <a:solidFill>
              <a:srgbClr val="4D4D4D"/>
            </a:solidFill>
          </p:spPr>
          <p:txBody>
            <a:bodyPr wrap="square" lIns="0" tIns="0" rIns="0" bIns="0" rtlCol="0" anchor="ctr">
              <a:noAutofit/>
            </a:bodyPr>
            <a:lstStyle/>
            <a:p>
              <a:pPr algn="ctr"/>
              <a:r>
                <a:rPr lang="en-US" sz="56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sz="56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lum bright="5000"/>
            </a:blip>
            <a:srcRect l="7649" t="59241" r="7649" b="1519"/>
            <a:stretch>
              <a:fillRect/>
            </a:stretch>
          </p:blipFill>
          <p:spPr bwMode="auto">
            <a:xfrm rot="10800000">
              <a:off x="-1" y="4495800"/>
              <a:ext cx="783741" cy="914399"/>
            </a:xfrm>
            <a:prstGeom prst="rect">
              <a:avLst/>
            </a:prstGeom>
            <a:noFill/>
            <a:ln w="9525">
              <a:noFill/>
              <a:miter lim="800000"/>
              <a:headEnd/>
              <a:tailEnd/>
            </a:ln>
          </p:spPr>
        </p:pic>
      </p:grpSp>
      <p:sp>
        <p:nvSpPr>
          <p:cNvPr id="6" name="TextBox 5"/>
          <p:cNvSpPr txBox="1"/>
          <p:nvPr userDrawn="1"/>
        </p:nvSpPr>
        <p:spPr>
          <a:xfrm>
            <a:off x="152400" y="4212266"/>
            <a:ext cx="6858000" cy="1502976"/>
          </a:xfrm>
          <a:prstGeom prst="rect">
            <a:avLst/>
          </a:prstGeom>
          <a:noFill/>
        </p:spPr>
        <p:txBody>
          <a:bodyPr wrap="square" rtlCol="0">
            <a:spAutoFit/>
          </a:bodyPr>
          <a:lstStyle/>
          <a:p>
            <a:pPr>
              <a:lnSpc>
                <a:spcPts val="5500"/>
              </a:lnSpc>
            </a:pPr>
            <a:r>
              <a:rPr lang="en-US" sz="4800" dirty="0" smtClean="0">
                <a:solidFill>
                  <a:prstClr val="black"/>
                </a:solidFill>
                <a:latin typeface="Times New Roman" pitchFamily="18" charset="0"/>
                <a:cs typeface="Times New Roman" pitchFamily="18" charset="0"/>
              </a:rPr>
              <a:t>Thinking Like an Economist</a:t>
            </a:r>
            <a:endParaRPr lang="en-US" sz="4800" dirty="0">
              <a:solidFill>
                <a:prstClr val="black"/>
              </a:solidFill>
              <a:latin typeface="Times New Roman" pitchFamily="18" charset="0"/>
              <a:cs typeface="Times New Roman" pitchFamily="18" charset="0"/>
            </a:endParaRPr>
          </a:p>
        </p:txBody>
      </p:sp>
      <p:sp>
        <p:nvSpPr>
          <p:cNvPr id="7" name="TextBox 12"/>
          <p:cNvSpPr txBox="1">
            <a:spLocks noChangeArrowheads="1"/>
          </p:cNvSpPr>
          <p:nvPr userDrawn="1"/>
        </p:nvSpPr>
        <p:spPr bwMode="auto">
          <a:xfrm>
            <a:off x="6629400" y="5197495"/>
            <a:ext cx="2286000" cy="1508105"/>
          </a:xfrm>
          <a:prstGeom prst="rect">
            <a:avLst/>
          </a:prstGeom>
          <a:noFill/>
          <a:ln w="9525">
            <a:noFill/>
            <a:miter lim="800000"/>
            <a:headEnd/>
            <a:tailEnd/>
          </a:ln>
        </p:spPr>
        <p:txBody>
          <a:bodyPr wrap="square">
            <a:spAutoFit/>
          </a:bodyPr>
          <a:lstStyle/>
          <a:p>
            <a:pPr algn="r"/>
            <a:r>
              <a:rPr lang="en-US" sz="2300" b="1" i="1" dirty="0">
                <a:solidFill>
                  <a:srgbClr val="996633"/>
                </a:solidFill>
                <a:latin typeface="Garamond" pitchFamily="18" charset="0"/>
                <a:ea typeface="Arial Unicode MS" pitchFamily="34" charset="-128"/>
                <a:cs typeface="Times New Roman" pitchFamily="18" charset="0"/>
              </a:rPr>
              <a:t>Premium PowerPoint </a:t>
            </a:r>
            <a:r>
              <a:rPr lang="en-US" sz="2300" b="1" i="1" dirty="0" smtClean="0">
                <a:solidFill>
                  <a:srgbClr val="996633"/>
                </a:solidFill>
                <a:latin typeface="Garamond" pitchFamily="18" charset="0"/>
                <a:ea typeface="Arial Unicode MS" pitchFamily="34" charset="-128"/>
                <a:cs typeface="Times New Roman" pitchFamily="18" charset="0"/>
              </a:rPr>
              <a:t/>
            </a:r>
            <a:br>
              <a:rPr lang="en-US" sz="2300" b="1" i="1" dirty="0" smtClean="0">
                <a:solidFill>
                  <a:srgbClr val="996633"/>
                </a:solidFill>
                <a:latin typeface="Garamond" pitchFamily="18" charset="0"/>
                <a:ea typeface="Arial Unicode MS" pitchFamily="34" charset="-128"/>
                <a:cs typeface="Times New Roman" pitchFamily="18" charset="0"/>
              </a:rPr>
            </a:br>
            <a:r>
              <a:rPr lang="en-US" sz="2300" b="1" i="1" dirty="0" smtClean="0">
                <a:solidFill>
                  <a:srgbClr val="996633"/>
                </a:solidFill>
                <a:latin typeface="Garamond" pitchFamily="18" charset="0"/>
                <a:ea typeface="Arial Unicode MS" pitchFamily="34" charset="-128"/>
                <a:cs typeface="Times New Roman" pitchFamily="18" charset="0"/>
              </a:rPr>
              <a:t>Slides by </a:t>
            </a:r>
            <a:br>
              <a:rPr lang="en-US" sz="2300" b="1" i="1" dirty="0" smtClean="0">
                <a:solidFill>
                  <a:srgbClr val="996633"/>
                </a:solidFill>
                <a:latin typeface="Garamond" pitchFamily="18" charset="0"/>
                <a:ea typeface="Arial Unicode MS" pitchFamily="34" charset="-128"/>
                <a:cs typeface="Times New Roman" pitchFamily="18" charset="0"/>
              </a:rPr>
            </a:br>
            <a:r>
              <a:rPr lang="en-US" sz="2300" b="1" i="1" dirty="0" smtClean="0">
                <a:solidFill>
                  <a:srgbClr val="996633"/>
                </a:solidFill>
                <a:latin typeface="Garamond" pitchFamily="18" charset="0"/>
                <a:ea typeface="Arial Unicode MS" pitchFamily="34" charset="-128"/>
                <a:cs typeface="Times New Roman" pitchFamily="18" charset="0"/>
              </a:rPr>
              <a:t>Ron </a:t>
            </a:r>
            <a:r>
              <a:rPr lang="en-US" sz="2300" b="1" i="1" dirty="0" err="1">
                <a:solidFill>
                  <a:srgbClr val="996633"/>
                </a:solidFill>
                <a:latin typeface="Garamond" pitchFamily="18" charset="0"/>
                <a:ea typeface="Arial Unicode MS" pitchFamily="34" charset="-128"/>
                <a:cs typeface="Times New Roman" pitchFamily="18" charset="0"/>
              </a:rPr>
              <a:t>Cronovich</a:t>
            </a:r>
            <a:endParaRPr lang="en-US" sz="2300" b="1" i="1" dirty="0">
              <a:solidFill>
                <a:srgbClr val="996633"/>
              </a:solidFill>
              <a:latin typeface="Garamond" pitchFamily="18" charset="0"/>
              <a:ea typeface="Arial Unicode MS" pitchFamily="34" charset="-128"/>
              <a:cs typeface="Times New Roman" pitchFamily="18"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400" b="1">
                <a:solidFill>
                  <a:srgbClr val="006699"/>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50327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7" r:id="rId5"/>
  </p:sldLayoutIdLst>
  <p:timing>
    <p:tnLst>
      <p:par>
        <p:cTn id="1" dur="indefinite" restart="never" nodeType="tmRoot"/>
      </p:par>
    </p:tnLst>
  </p:timing>
  <p:hf sldNum="0" hdr="0" ftr="0" dt="0"/>
  <p:txStyles>
    <p:titleStyle>
      <a:lvl1pPr algn="l" defTabSz="914400" rtl="0" eaLnBrk="1" latinLnBrk="0" hangingPunct="1">
        <a:spcBef>
          <a:spcPct val="0"/>
        </a:spcBef>
        <a:buNone/>
        <a:defRPr sz="3400" b="1" kern="1200">
          <a:solidFill>
            <a:srgbClr val="006699"/>
          </a:solidFill>
          <a:latin typeface="Tahoma" pitchFamily="34" charset="0"/>
          <a:ea typeface="Tahoma" pitchFamily="34" charset="0"/>
          <a:cs typeface="Tahoma" pitchFamily="34" charset="0"/>
        </a:defRPr>
      </a:lvl1pPr>
    </p:titleStyle>
    <p:body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oleObject" Target="../embeddings/Microsoft_Office_Excel_97-2003_Worksheet6.xls"/><Relationship Id="rId4" Type="http://schemas.openxmlformats.org/officeDocument/2006/relationships/oleObject" Target="../embeddings/Microsoft_Office_Excel_97-2003_Worksheet5.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hyperlink" Target="../../Program%20Files/TurningPoint/2003/Questions.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D"/>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52400" y="75747"/>
            <a:ext cx="8839200" cy="553998"/>
          </a:xfrm>
          <a:prstGeom prst="rect">
            <a:avLst/>
          </a:prstGeom>
          <a:noFill/>
        </p:spPr>
        <p:txBody>
          <a:bodyPr wrap="square" rtlCol="0">
            <a:spAutoFit/>
          </a:bodyPr>
          <a:lstStyle/>
          <a:p>
            <a:r>
              <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 Gregory </a:t>
            </a:r>
            <a:r>
              <a:rPr lang="en-US" sz="300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Mankiw</a:t>
            </a:r>
            <a:endPar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cstate="print">
            <a:lum bright="8000" contrast="-10000"/>
          </a:blip>
          <a:srcRect l="8980" t="18131" r="48163" b="12406"/>
          <a:stretch>
            <a:fillRect/>
          </a:stretch>
        </p:blipFill>
        <p:spPr bwMode="auto">
          <a:xfrm>
            <a:off x="6223072" y="228600"/>
            <a:ext cx="2692328" cy="3732728"/>
          </a:xfrm>
          <a:prstGeom prst="rect">
            <a:avLst/>
          </a:prstGeom>
          <a:noFill/>
          <a:ln w="9525">
            <a:noFill/>
            <a:miter lim="800000"/>
            <a:headEnd/>
            <a:tailEnd/>
          </a:ln>
          <a:effectLst>
            <a:outerShdw blurRad="25400" dist="76200" dir="2700000" algn="tl" rotWithShape="0">
              <a:prstClr val="black">
                <a:alpha val="40000"/>
              </a:prstClr>
            </a:outerShdw>
          </a:effectLst>
        </p:spPr>
      </p:pic>
      <p:grpSp>
        <p:nvGrpSpPr>
          <p:cNvPr id="13" name="Group 12"/>
          <p:cNvGrpSpPr/>
          <p:nvPr/>
        </p:nvGrpSpPr>
        <p:grpSpPr>
          <a:xfrm>
            <a:off x="304800" y="1051121"/>
            <a:ext cx="6707187" cy="1518413"/>
            <a:chOff x="457200" y="2045525"/>
            <a:chExt cx="6707187" cy="1518413"/>
          </a:xfrm>
        </p:grpSpPr>
        <p:sp>
          <p:nvSpPr>
            <p:cNvPr id="6" name="TextBox 9"/>
            <p:cNvSpPr txBox="1">
              <a:spLocks noChangeArrowheads="1"/>
            </p:cNvSpPr>
            <p:nvPr/>
          </p:nvSpPr>
          <p:spPr bwMode="auto">
            <a:xfrm>
              <a:off x="457200" y="2146300"/>
              <a:ext cx="6707187" cy="1189038"/>
            </a:xfrm>
            <a:prstGeom prst="rect">
              <a:avLst/>
            </a:prstGeom>
            <a:noFill/>
            <a:ln w="9525">
              <a:noFill/>
              <a:miter lim="800000"/>
              <a:headEnd/>
              <a:tailEnd/>
            </a:ln>
          </p:spPr>
          <p:txBody>
            <a:bodyPr>
              <a:spAutoFit/>
            </a:bodyPr>
            <a:lstStyle/>
            <a:p>
              <a:r>
                <a:rPr lang="en-US" sz="7200" dirty="0">
                  <a:solidFill>
                    <a:prstClr val="black"/>
                  </a:solidFill>
                  <a:effectLst>
                    <a:outerShdw blurRad="38100" dist="38100" dir="2700000" algn="tl">
                      <a:srgbClr val="000000">
                        <a:alpha val="43137"/>
                      </a:srgbClr>
                    </a:outerShdw>
                  </a:effectLst>
                  <a:latin typeface="Book Antiqua" pitchFamily="18" charset="0"/>
                  <a:cs typeface="Arial" charset="0"/>
                </a:rPr>
                <a:t>E</a:t>
              </a:r>
              <a:r>
                <a:rPr lang="en-US" sz="6400" dirty="0">
                  <a:solidFill>
                    <a:prstClr val="black"/>
                  </a:solidFill>
                  <a:effectLst>
                    <a:outerShdw blurRad="38100" dist="38100" dir="2700000" algn="tl">
                      <a:srgbClr val="000000">
                        <a:alpha val="43137"/>
                      </a:srgbClr>
                    </a:outerShdw>
                  </a:effectLst>
                  <a:latin typeface="Book Antiqua" pitchFamily="18" charset="0"/>
                  <a:cs typeface="Arial" charset="0"/>
                </a:rPr>
                <a:t>conomics</a:t>
              </a:r>
            </a:p>
          </p:txBody>
        </p:sp>
        <p:sp>
          <p:nvSpPr>
            <p:cNvPr id="7" name="TextBox 6"/>
            <p:cNvSpPr txBox="1"/>
            <p:nvPr/>
          </p:nvSpPr>
          <p:spPr>
            <a:xfrm>
              <a:off x="1126175" y="2045525"/>
              <a:ext cx="4681537" cy="584775"/>
            </a:xfrm>
            <a:prstGeom prst="rect">
              <a:avLst/>
            </a:prstGeom>
            <a:noFill/>
          </p:spPr>
          <p:txBody>
            <a:bodyPr>
              <a:spAutoFit/>
            </a:bodyPr>
            <a:lstStyle/>
            <a:p>
              <a:pPr>
                <a:defRPr/>
              </a:pPr>
              <a:r>
                <a:rPr lang="en-US" sz="3200" dirty="0">
                  <a:solidFill>
                    <a:srgbClr val="5F5F5F"/>
                  </a:solidFill>
                  <a:latin typeface="Times New Roman" pitchFamily="18" charset="0"/>
                  <a:cs typeface="Times New Roman" pitchFamily="18" charset="0"/>
                </a:rPr>
                <a:t>Principles of</a:t>
              </a:r>
            </a:p>
          </p:txBody>
        </p:sp>
        <p:sp>
          <p:nvSpPr>
            <p:cNvPr id="17" name="TextBox 16"/>
            <p:cNvSpPr txBox="1"/>
            <p:nvPr/>
          </p:nvSpPr>
          <p:spPr>
            <a:xfrm>
              <a:off x="2133600" y="3102273"/>
              <a:ext cx="2667000" cy="461665"/>
            </a:xfrm>
            <a:prstGeom prst="rect">
              <a:avLst/>
            </a:prstGeom>
            <a:noFill/>
          </p:spPr>
          <p:txBody>
            <a:bodyPr wrap="square">
              <a:spAutoFit/>
            </a:bodyPr>
            <a:lstStyle/>
            <a:p>
              <a:pPr algn="r">
                <a:defRPr/>
              </a:pPr>
              <a:r>
                <a:rPr lang="en-US" sz="2400" dirty="0">
                  <a:solidFill>
                    <a:srgbClr val="969696"/>
                  </a:solidFill>
                  <a:latin typeface="Times New Roman" pitchFamily="18" charset="0"/>
                  <a:cs typeface="Times New Roman" pitchFamily="18" charset="0"/>
                </a:rPr>
                <a:t>Sixth Edition</a:t>
              </a:r>
            </a:p>
          </p:txBody>
        </p:sp>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dirty="0" smtClean="0">
                <a:solidFill>
                  <a:srgbClr val="996633"/>
                </a:solidFill>
                <a:effectLst>
                  <a:outerShdw blurRad="38100" dist="38100" dir="2700000" algn="tl">
                    <a:srgbClr val="C0C0C0"/>
                  </a:outerShdw>
                </a:effectLst>
                <a:latin typeface="Tahoma" pitchFamily="34" charset="0"/>
                <a:cs typeface="Arial" charset="0"/>
              </a:rPr>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PPF and Opportunity Cost</a:t>
            </a:r>
          </a:p>
        </p:txBody>
      </p:sp>
      <p:sp>
        <p:nvSpPr>
          <p:cNvPr id="6" name="Rectangle 8"/>
          <p:cNvSpPr>
            <a:spLocks noChangeArrowheads="1"/>
          </p:cNvSpPr>
          <p:nvPr/>
        </p:nvSpPr>
        <p:spPr bwMode="auto">
          <a:xfrm>
            <a:off x="501650" y="1336675"/>
            <a:ext cx="8667750" cy="561975"/>
          </a:xfrm>
          <a:prstGeom prst="rect">
            <a:avLst/>
          </a:prstGeom>
          <a:noFill/>
          <a:ln w="9525">
            <a:noFill/>
            <a:miter lim="800000"/>
            <a:headEnd/>
            <a:tailEnd/>
          </a:ln>
        </p:spPr>
        <p:txBody>
          <a:bodyPr/>
          <a:lstStyle/>
          <a:p>
            <a:pPr>
              <a:spcBef>
                <a:spcPct val="40000"/>
              </a:spcBef>
              <a:buClr>
                <a:srgbClr val="339966"/>
              </a:buClr>
              <a:buSzPct val="120000"/>
              <a:buFont typeface="Wingdings" pitchFamily="2" charset="2"/>
              <a:buNone/>
            </a:pPr>
            <a:r>
              <a:rPr lang="en-US" sz="2600" dirty="0">
                <a:latin typeface="Arial" pitchFamily="34" charset="0"/>
                <a:cs typeface="Arial" pitchFamily="34" charset="0"/>
              </a:rPr>
              <a:t>In which country is the opportunity cost of cloth lower?</a:t>
            </a:r>
          </a:p>
        </p:txBody>
      </p:sp>
      <p:graphicFrame>
        <p:nvGraphicFramePr>
          <p:cNvPr id="7" name="Object 9"/>
          <p:cNvGraphicFramePr>
            <a:graphicFrameLocks noChangeAspect="1"/>
          </p:cNvGraphicFramePr>
          <p:nvPr/>
        </p:nvGraphicFramePr>
        <p:xfrm>
          <a:off x="627063" y="1814513"/>
          <a:ext cx="4003675" cy="4949825"/>
        </p:xfrm>
        <a:graphic>
          <a:graphicData uri="http://schemas.openxmlformats.org/presentationml/2006/ole">
            <p:oleObj spid="_x0000_s68610" name="Chart" r:id="rId4" imgW="3505200" imgH="4333951" progId="Excel.Sheet.8">
              <p:embed/>
            </p:oleObj>
          </a:graphicData>
        </a:graphic>
      </p:graphicFrame>
      <p:graphicFrame>
        <p:nvGraphicFramePr>
          <p:cNvPr id="8" name="Object 10"/>
          <p:cNvGraphicFramePr>
            <a:graphicFrameLocks noChangeAspect="1"/>
          </p:cNvGraphicFramePr>
          <p:nvPr/>
        </p:nvGraphicFramePr>
        <p:xfrm>
          <a:off x="4943475" y="1809750"/>
          <a:ext cx="4003675" cy="4949825"/>
        </p:xfrm>
        <a:graphic>
          <a:graphicData uri="http://schemas.openxmlformats.org/presentationml/2006/ole">
            <p:oleObj spid="_x0000_s68611" name="Chart" r:id="rId5" imgW="3400349" imgH="3991051" progId="Excel.Sheet.8">
              <p:embed/>
            </p:oleObj>
          </a:graphicData>
        </a:graphic>
      </p:graphicFrame>
      <p:sp>
        <p:nvSpPr>
          <p:cNvPr id="9" name="Text Box 11"/>
          <p:cNvSpPr txBox="1">
            <a:spLocks noChangeArrowheads="1"/>
          </p:cNvSpPr>
          <p:nvPr/>
        </p:nvSpPr>
        <p:spPr bwMode="auto">
          <a:xfrm>
            <a:off x="1817688" y="1930400"/>
            <a:ext cx="1639887" cy="473075"/>
          </a:xfrm>
          <a:prstGeom prst="rect">
            <a:avLst/>
          </a:prstGeom>
          <a:noFill/>
          <a:ln w="9525">
            <a:noFill/>
            <a:miter lim="800000"/>
            <a:headEnd/>
            <a:tailEnd/>
          </a:ln>
        </p:spPr>
        <p:txBody>
          <a:bodyPr>
            <a:spAutoFit/>
          </a:bodyPr>
          <a:lstStyle/>
          <a:p>
            <a:pPr algn="ctr">
              <a:spcBef>
                <a:spcPct val="50000"/>
              </a:spcBef>
            </a:pPr>
            <a:r>
              <a:rPr lang="en-US" sz="2500" b="1">
                <a:cs typeface="Arial" charset="0"/>
              </a:rPr>
              <a:t>FRANCE</a:t>
            </a:r>
          </a:p>
        </p:txBody>
      </p:sp>
      <p:sp>
        <p:nvSpPr>
          <p:cNvPr id="10" name="Text Box 12"/>
          <p:cNvSpPr txBox="1">
            <a:spLocks noChangeArrowheads="1"/>
          </p:cNvSpPr>
          <p:nvPr/>
        </p:nvSpPr>
        <p:spPr bwMode="auto">
          <a:xfrm>
            <a:off x="6156325" y="1936750"/>
            <a:ext cx="1930400" cy="473075"/>
          </a:xfrm>
          <a:prstGeom prst="rect">
            <a:avLst/>
          </a:prstGeom>
          <a:noFill/>
          <a:ln w="9525">
            <a:noFill/>
            <a:miter lim="800000"/>
            <a:headEnd/>
            <a:tailEnd/>
          </a:ln>
        </p:spPr>
        <p:txBody>
          <a:bodyPr>
            <a:spAutoFit/>
          </a:bodyPr>
          <a:lstStyle/>
          <a:p>
            <a:pPr algn="ctr">
              <a:spcBef>
                <a:spcPct val="50000"/>
              </a:spcBef>
            </a:pPr>
            <a:r>
              <a:rPr lang="en-US" sz="2500" b="1">
                <a:cs typeface="Arial" charset="0"/>
              </a:rPr>
              <a:t>ENGLAND</a:t>
            </a:r>
          </a:p>
        </p:txBody>
      </p:sp>
      <p:grpSp>
        <p:nvGrpSpPr>
          <p:cNvPr id="11" name="Group 20"/>
          <p:cNvGrpSpPr>
            <a:grpSpLocks/>
          </p:cNvGrpSpPr>
          <p:nvPr/>
        </p:nvGrpSpPr>
        <p:grpSpPr bwMode="auto">
          <a:xfrm>
            <a:off x="5689600" y="4787900"/>
            <a:ext cx="1895475" cy="1116013"/>
            <a:chOff x="3610" y="2989"/>
            <a:chExt cx="1194" cy="703"/>
          </a:xfrm>
        </p:grpSpPr>
        <p:sp>
          <p:nvSpPr>
            <p:cNvPr id="12" name="Line 13"/>
            <p:cNvSpPr>
              <a:spLocks noChangeShapeType="1"/>
            </p:cNvSpPr>
            <p:nvPr/>
          </p:nvSpPr>
          <p:spPr bwMode="auto">
            <a:xfrm>
              <a:off x="3656" y="3032"/>
              <a:ext cx="1097" cy="616"/>
            </a:xfrm>
            <a:prstGeom prst="line">
              <a:avLst/>
            </a:prstGeom>
            <a:noFill/>
            <a:ln w="38100">
              <a:solidFill>
                <a:srgbClr val="FF0000"/>
              </a:solidFill>
              <a:round/>
              <a:headEnd/>
              <a:tailEnd/>
            </a:ln>
          </p:spPr>
          <p:txBody>
            <a:bodyPr/>
            <a:lstStyle/>
            <a:p>
              <a:endParaRPr lang="en-US"/>
            </a:p>
          </p:txBody>
        </p:sp>
        <p:sp>
          <p:nvSpPr>
            <p:cNvPr id="13" name="Oval 14"/>
            <p:cNvSpPr>
              <a:spLocks noChangeArrowheads="1"/>
            </p:cNvSpPr>
            <p:nvPr/>
          </p:nvSpPr>
          <p:spPr bwMode="auto">
            <a:xfrm>
              <a:off x="3610" y="2989"/>
              <a:ext cx="89" cy="87"/>
            </a:xfrm>
            <a:prstGeom prst="ellipse">
              <a:avLst/>
            </a:prstGeom>
            <a:solidFill>
              <a:srgbClr val="FF0000"/>
            </a:solidFill>
            <a:ln w="9525">
              <a:noFill/>
              <a:round/>
              <a:headEnd/>
              <a:tailEnd/>
            </a:ln>
          </p:spPr>
          <p:txBody>
            <a:bodyPr wrap="none" anchor="ctr"/>
            <a:lstStyle/>
            <a:p>
              <a:endParaRPr lang="en-US">
                <a:cs typeface="Arial" charset="0"/>
              </a:endParaRPr>
            </a:p>
          </p:txBody>
        </p:sp>
        <p:sp>
          <p:nvSpPr>
            <p:cNvPr id="14" name="Oval 15"/>
            <p:cNvSpPr>
              <a:spLocks noChangeArrowheads="1"/>
            </p:cNvSpPr>
            <p:nvPr/>
          </p:nvSpPr>
          <p:spPr bwMode="auto">
            <a:xfrm>
              <a:off x="4715" y="3605"/>
              <a:ext cx="89" cy="87"/>
            </a:xfrm>
            <a:prstGeom prst="ellipse">
              <a:avLst/>
            </a:prstGeom>
            <a:solidFill>
              <a:srgbClr val="FF0000"/>
            </a:solidFill>
            <a:ln w="9525">
              <a:noFill/>
              <a:round/>
              <a:headEnd/>
              <a:tailEnd/>
            </a:ln>
          </p:spPr>
          <p:txBody>
            <a:bodyPr wrap="none" anchor="ctr"/>
            <a:lstStyle/>
            <a:p>
              <a:endParaRPr lang="en-US">
                <a:cs typeface="Arial" charset="0"/>
              </a:endParaRPr>
            </a:p>
          </p:txBody>
        </p:sp>
      </p:grpSp>
      <p:grpSp>
        <p:nvGrpSpPr>
          <p:cNvPr id="15" name="Group 19"/>
          <p:cNvGrpSpPr>
            <a:grpSpLocks/>
          </p:cNvGrpSpPr>
          <p:nvPr/>
        </p:nvGrpSpPr>
        <p:grpSpPr bwMode="auto">
          <a:xfrm>
            <a:off x="1422400" y="2824163"/>
            <a:ext cx="1849438" cy="3074987"/>
            <a:chOff x="782" y="1752"/>
            <a:chExt cx="1165" cy="1937"/>
          </a:xfrm>
        </p:grpSpPr>
        <p:sp>
          <p:nvSpPr>
            <p:cNvPr id="16" name="Oval 16"/>
            <p:cNvSpPr>
              <a:spLocks noChangeArrowheads="1"/>
            </p:cNvSpPr>
            <p:nvPr/>
          </p:nvSpPr>
          <p:spPr bwMode="auto">
            <a:xfrm>
              <a:off x="782" y="1752"/>
              <a:ext cx="89" cy="87"/>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17" name="Oval 17"/>
            <p:cNvSpPr>
              <a:spLocks noChangeArrowheads="1"/>
            </p:cNvSpPr>
            <p:nvPr/>
          </p:nvSpPr>
          <p:spPr bwMode="auto">
            <a:xfrm>
              <a:off x="1858" y="3602"/>
              <a:ext cx="89" cy="87"/>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18" name="Line 18"/>
            <p:cNvSpPr>
              <a:spLocks noChangeShapeType="1"/>
            </p:cNvSpPr>
            <p:nvPr/>
          </p:nvSpPr>
          <p:spPr bwMode="auto">
            <a:xfrm>
              <a:off x="826" y="1791"/>
              <a:ext cx="1084" cy="1863"/>
            </a:xfrm>
            <a:prstGeom prst="line">
              <a:avLst/>
            </a:prstGeom>
            <a:noFill/>
            <a:ln w="38100">
              <a:solidFill>
                <a:srgbClr val="0033CC"/>
              </a:solidFill>
              <a:round/>
              <a:headEnd/>
              <a:tailEnd/>
            </a:ln>
          </p:spPr>
          <p:txBody>
            <a:bodyPr/>
            <a:lstStyle/>
            <a:p>
              <a:endParaRPr lang="en-US"/>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dirty="0" smtClean="0">
                <a:solidFill>
                  <a:srgbClr val="996633"/>
                </a:solidFill>
                <a:effectLst>
                  <a:outerShdw blurRad="38100" dist="38100" dir="2700000" algn="tl">
                    <a:srgbClr val="C0C0C0"/>
                  </a:outerShdw>
                </a:effectLst>
                <a:latin typeface="Tahoma" pitchFamily="34" charset="0"/>
                <a:cs typeface="Arial" charset="0"/>
              </a:rPr>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a:t>
            </a:r>
          </a:p>
        </p:txBody>
      </p:sp>
      <p:sp>
        <p:nvSpPr>
          <p:cNvPr id="6" name="Rectangle 8"/>
          <p:cNvSpPr>
            <a:spLocks noChangeArrowheads="1"/>
          </p:cNvSpPr>
          <p:nvPr/>
        </p:nvSpPr>
        <p:spPr bwMode="auto">
          <a:xfrm>
            <a:off x="501650" y="1336675"/>
            <a:ext cx="8667750" cy="561975"/>
          </a:xfrm>
          <a:prstGeom prst="rect">
            <a:avLst/>
          </a:prstGeom>
          <a:noFill/>
          <a:ln w="9525">
            <a:noFill/>
            <a:miter lim="800000"/>
            <a:headEnd/>
            <a:tailEnd/>
          </a:ln>
        </p:spPr>
        <p:txBody>
          <a:bodyPr/>
          <a:lstStyle/>
          <a:p>
            <a:pPr>
              <a:spcBef>
                <a:spcPct val="40000"/>
              </a:spcBef>
              <a:buClr>
                <a:srgbClr val="339966"/>
              </a:buClr>
              <a:buSzPct val="120000"/>
              <a:buFont typeface="Wingdings" pitchFamily="2" charset="2"/>
              <a:buNone/>
            </a:pPr>
            <a:r>
              <a:rPr lang="en-US" sz="2600" b="1" dirty="0" smtClean="0">
                <a:solidFill>
                  <a:srgbClr val="FF0000"/>
                </a:solidFill>
                <a:latin typeface="Arial" pitchFamily="34" charset="0"/>
                <a:cs typeface="Arial" pitchFamily="34" charset="0"/>
              </a:rPr>
              <a:t>England</a:t>
            </a:r>
            <a:r>
              <a:rPr lang="en-US" sz="2600" dirty="0" smtClean="0">
                <a:solidFill>
                  <a:prstClr val="black"/>
                </a:solidFill>
                <a:latin typeface="Arial" pitchFamily="34" charset="0"/>
                <a:cs typeface="Arial" pitchFamily="34" charset="0"/>
              </a:rPr>
              <a:t>, because its PPF is not as steep as France’s.</a:t>
            </a:r>
            <a:endParaRPr lang="en-US" sz="2600" dirty="0">
              <a:solidFill>
                <a:prstClr val="black"/>
              </a:solidFill>
              <a:latin typeface="Arial" pitchFamily="34" charset="0"/>
              <a:cs typeface="Arial" pitchFamily="34" charset="0"/>
            </a:endParaRPr>
          </a:p>
        </p:txBody>
      </p:sp>
      <p:graphicFrame>
        <p:nvGraphicFramePr>
          <p:cNvPr id="7" name="Object 9"/>
          <p:cNvGraphicFramePr>
            <a:graphicFrameLocks noChangeAspect="1"/>
          </p:cNvGraphicFramePr>
          <p:nvPr/>
        </p:nvGraphicFramePr>
        <p:xfrm>
          <a:off x="627063" y="1814513"/>
          <a:ext cx="4003675" cy="4949825"/>
        </p:xfrm>
        <a:graphic>
          <a:graphicData uri="http://schemas.openxmlformats.org/presentationml/2006/ole">
            <p:oleObj spid="_x0000_s70658" name="Chart" r:id="rId4" imgW="3505200" imgH="4333951" progId="Excel.Sheet.8">
              <p:embed/>
            </p:oleObj>
          </a:graphicData>
        </a:graphic>
      </p:graphicFrame>
      <p:graphicFrame>
        <p:nvGraphicFramePr>
          <p:cNvPr id="8" name="Object 10"/>
          <p:cNvGraphicFramePr>
            <a:graphicFrameLocks noChangeAspect="1"/>
          </p:cNvGraphicFramePr>
          <p:nvPr/>
        </p:nvGraphicFramePr>
        <p:xfrm>
          <a:off x="4943475" y="1809750"/>
          <a:ext cx="4003675" cy="4949825"/>
        </p:xfrm>
        <a:graphic>
          <a:graphicData uri="http://schemas.openxmlformats.org/presentationml/2006/ole">
            <p:oleObj spid="_x0000_s70659" name="Chart" r:id="rId5" imgW="3400349" imgH="3991051" progId="Excel.Sheet.8">
              <p:embed/>
            </p:oleObj>
          </a:graphicData>
        </a:graphic>
      </p:graphicFrame>
      <p:sp>
        <p:nvSpPr>
          <p:cNvPr id="9" name="Text Box 11"/>
          <p:cNvSpPr txBox="1">
            <a:spLocks noChangeArrowheads="1"/>
          </p:cNvSpPr>
          <p:nvPr/>
        </p:nvSpPr>
        <p:spPr bwMode="auto">
          <a:xfrm>
            <a:off x="1817688" y="1930400"/>
            <a:ext cx="1639887" cy="473075"/>
          </a:xfrm>
          <a:prstGeom prst="rect">
            <a:avLst/>
          </a:prstGeom>
          <a:noFill/>
          <a:ln w="9525">
            <a:noFill/>
            <a:miter lim="800000"/>
            <a:headEnd/>
            <a:tailEnd/>
          </a:ln>
        </p:spPr>
        <p:txBody>
          <a:bodyPr>
            <a:spAutoFit/>
          </a:bodyPr>
          <a:lstStyle/>
          <a:p>
            <a:pPr algn="ctr">
              <a:spcBef>
                <a:spcPct val="50000"/>
              </a:spcBef>
            </a:pPr>
            <a:r>
              <a:rPr lang="en-US" sz="2500" b="1">
                <a:solidFill>
                  <a:prstClr val="black"/>
                </a:solidFill>
                <a:cs typeface="Arial" charset="0"/>
              </a:rPr>
              <a:t>FRANCE</a:t>
            </a:r>
          </a:p>
        </p:txBody>
      </p:sp>
      <p:sp>
        <p:nvSpPr>
          <p:cNvPr id="10" name="Text Box 12"/>
          <p:cNvSpPr txBox="1">
            <a:spLocks noChangeArrowheads="1"/>
          </p:cNvSpPr>
          <p:nvPr/>
        </p:nvSpPr>
        <p:spPr bwMode="auto">
          <a:xfrm>
            <a:off x="6156325" y="1936750"/>
            <a:ext cx="1930400" cy="473075"/>
          </a:xfrm>
          <a:prstGeom prst="rect">
            <a:avLst/>
          </a:prstGeom>
          <a:noFill/>
          <a:ln w="9525">
            <a:noFill/>
            <a:miter lim="800000"/>
            <a:headEnd/>
            <a:tailEnd/>
          </a:ln>
        </p:spPr>
        <p:txBody>
          <a:bodyPr>
            <a:spAutoFit/>
          </a:bodyPr>
          <a:lstStyle/>
          <a:p>
            <a:pPr algn="ctr">
              <a:spcBef>
                <a:spcPct val="50000"/>
              </a:spcBef>
            </a:pPr>
            <a:r>
              <a:rPr lang="en-US" sz="2500" b="1">
                <a:solidFill>
                  <a:prstClr val="black"/>
                </a:solidFill>
                <a:cs typeface="Arial" charset="0"/>
              </a:rPr>
              <a:t>ENGLAND</a:t>
            </a:r>
          </a:p>
        </p:txBody>
      </p:sp>
      <p:grpSp>
        <p:nvGrpSpPr>
          <p:cNvPr id="2" name="Group 20"/>
          <p:cNvGrpSpPr>
            <a:grpSpLocks/>
          </p:cNvGrpSpPr>
          <p:nvPr/>
        </p:nvGrpSpPr>
        <p:grpSpPr bwMode="auto">
          <a:xfrm>
            <a:off x="5689600" y="4787900"/>
            <a:ext cx="1895475" cy="1116013"/>
            <a:chOff x="3610" y="2989"/>
            <a:chExt cx="1194" cy="703"/>
          </a:xfrm>
        </p:grpSpPr>
        <p:sp>
          <p:nvSpPr>
            <p:cNvPr id="12" name="Line 13"/>
            <p:cNvSpPr>
              <a:spLocks noChangeShapeType="1"/>
            </p:cNvSpPr>
            <p:nvPr/>
          </p:nvSpPr>
          <p:spPr bwMode="auto">
            <a:xfrm>
              <a:off x="3656" y="3032"/>
              <a:ext cx="1097" cy="616"/>
            </a:xfrm>
            <a:prstGeom prst="line">
              <a:avLst/>
            </a:prstGeom>
            <a:noFill/>
            <a:ln w="38100">
              <a:solidFill>
                <a:srgbClr val="FF0000"/>
              </a:solidFill>
              <a:round/>
              <a:headEnd/>
              <a:tailEnd/>
            </a:ln>
          </p:spPr>
          <p:txBody>
            <a:bodyPr/>
            <a:lstStyle/>
            <a:p>
              <a:endParaRPr lang="en-US">
                <a:solidFill>
                  <a:prstClr val="black"/>
                </a:solidFill>
              </a:endParaRPr>
            </a:p>
          </p:txBody>
        </p:sp>
        <p:sp>
          <p:nvSpPr>
            <p:cNvPr id="13" name="Oval 14"/>
            <p:cNvSpPr>
              <a:spLocks noChangeArrowheads="1"/>
            </p:cNvSpPr>
            <p:nvPr/>
          </p:nvSpPr>
          <p:spPr bwMode="auto">
            <a:xfrm>
              <a:off x="3610" y="2989"/>
              <a:ext cx="89" cy="87"/>
            </a:xfrm>
            <a:prstGeom prst="ellipse">
              <a:avLst/>
            </a:prstGeom>
            <a:solidFill>
              <a:srgbClr val="FF0000"/>
            </a:solidFill>
            <a:ln w="9525">
              <a:noFill/>
              <a:round/>
              <a:headEnd/>
              <a:tailEnd/>
            </a:ln>
          </p:spPr>
          <p:txBody>
            <a:bodyPr wrap="none" anchor="ctr"/>
            <a:lstStyle/>
            <a:p>
              <a:endParaRPr lang="en-US">
                <a:solidFill>
                  <a:prstClr val="black"/>
                </a:solidFill>
                <a:cs typeface="Arial" charset="0"/>
              </a:endParaRPr>
            </a:p>
          </p:txBody>
        </p:sp>
        <p:sp>
          <p:nvSpPr>
            <p:cNvPr id="14" name="Oval 15"/>
            <p:cNvSpPr>
              <a:spLocks noChangeArrowheads="1"/>
            </p:cNvSpPr>
            <p:nvPr/>
          </p:nvSpPr>
          <p:spPr bwMode="auto">
            <a:xfrm>
              <a:off x="4715" y="3605"/>
              <a:ext cx="89" cy="87"/>
            </a:xfrm>
            <a:prstGeom prst="ellipse">
              <a:avLst/>
            </a:prstGeom>
            <a:solidFill>
              <a:srgbClr val="FF0000"/>
            </a:solidFill>
            <a:ln w="9525">
              <a:noFill/>
              <a:round/>
              <a:headEnd/>
              <a:tailEnd/>
            </a:ln>
          </p:spPr>
          <p:txBody>
            <a:bodyPr wrap="none" anchor="ctr"/>
            <a:lstStyle/>
            <a:p>
              <a:endParaRPr lang="en-US">
                <a:solidFill>
                  <a:prstClr val="black"/>
                </a:solidFill>
                <a:cs typeface="Arial" charset="0"/>
              </a:endParaRPr>
            </a:p>
          </p:txBody>
        </p:sp>
      </p:grpSp>
      <p:grpSp>
        <p:nvGrpSpPr>
          <p:cNvPr id="3" name="Group 19"/>
          <p:cNvGrpSpPr>
            <a:grpSpLocks/>
          </p:cNvGrpSpPr>
          <p:nvPr/>
        </p:nvGrpSpPr>
        <p:grpSpPr bwMode="auto">
          <a:xfrm>
            <a:off x="1422400" y="2824163"/>
            <a:ext cx="1849438" cy="3074987"/>
            <a:chOff x="782" y="1752"/>
            <a:chExt cx="1165" cy="1937"/>
          </a:xfrm>
        </p:grpSpPr>
        <p:sp>
          <p:nvSpPr>
            <p:cNvPr id="16" name="Oval 16"/>
            <p:cNvSpPr>
              <a:spLocks noChangeArrowheads="1"/>
            </p:cNvSpPr>
            <p:nvPr/>
          </p:nvSpPr>
          <p:spPr bwMode="auto">
            <a:xfrm>
              <a:off x="782" y="1752"/>
              <a:ext cx="89" cy="87"/>
            </a:xfrm>
            <a:prstGeom prst="ellipse">
              <a:avLst/>
            </a:prstGeom>
            <a:solidFill>
              <a:srgbClr val="0033CC"/>
            </a:solidFill>
            <a:ln w="9525">
              <a:noFill/>
              <a:round/>
              <a:headEnd/>
              <a:tailEnd/>
            </a:ln>
          </p:spPr>
          <p:txBody>
            <a:bodyPr wrap="none" anchor="ctr"/>
            <a:lstStyle/>
            <a:p>
              <a:endParaRPr lang="en-US">
                <a:solidFill>
                  <a:prstClr val="black"/>
                </a:solidFill>
                <a:cs typeface="Arial" charset="0"/>
              </a:endParaRPr>
            </a:p>
          </p:txBody>
        </p:sp>
        <p:sp>
          <p:nvSpPr>
            <p:cNvPr id="17" name="Oval 17"/>
            <p:cNvSpPr>
              <a:spLocks noChangeArrowheads="1"/>
            </p:cNvSpPr>
            <p:nvPr/>
          </p:nvSpPr>
          <p:spPr bwMode="auto">
            <a:xfrm>
              <a:off x="1858" y="3602"/>
              <a:ext cx="89" cy="87"/>
            </a:xfrm>
            <a:prstGeom prst="ellipse">
              <a:avLst/>
            </a:prstGeom>
            <a:solidFill>
              <a:srgbClr val="0033CC"/>
            </a:solidFill>
            <a:ln w="9525">
              <a:noFill/>
              <a:round/>
              <a:headEnd/>
              <a:tailEnd/>
            </a:ln>
          </p:spPr>
          <p:txBody>
            <a:bodyPr wrap="none" anchor="ctr"/>
            <a:lstStyle/>
            <a:p>
              <a:endParaRPr lang="en-US">
                <a:solidFill>
                  <a:prstClr val="black"/>
                </a:solidFill>
                <a:cs typeface="Arial" charset="0"/>
              </a:endParaRPr>
            </a:p>
          </p:txBody>
        </p:sp>
        <p:sp>
          <p:nvSpPr>
            <p:cNvPr id="18" name="Line 18"/>
            <p:cNvSpPr>
              <a:spLocks noChangeShapeType="1"/>
            </p:cNvSpPr>
            <p:nvPr/>
          </p:nvSpPr>
          <p:spPr bwMode="auto">
            <a:xfrm>
              <a:off x="826" y="1791"/>
              <a:ext cx="1084" cy="1863"/>
            </a:xfrm>
            <a:prstGeom prst="line">
              <a:avLst/>
            </a:prstGeom>
            <a:noFill/>
            <a:ln w="38100">
              <a:solidFill>
                <a:srgbClr val="0033CC"/>
              </a:solidFill>
              <a:round/>
              <a:headEnd/>
              <a:tailEnd/>
            </a:ln>
          </p:spPr>
          <p:txBody>
            <a:bodyPr/>
            <a:lstStyle/>
            <a:p>
              <a:endParaRPr lang="en-US">
                <a:solidFill>
                  <a:prstClr val="black"/>
                </a:solidFill>
              </a:endParaRP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7" name="Rectangle 3"/>
          <p:cNvSpPr>
            <a:spLocks noGrp="1" noChangeArrowheads="1"/>
          </p:cNvSpPr>
          <p:nvPr>
            <p:ph type="title"/>
          </p:nvPr>
        </p:nvSpPr>
        <p:spPr/>
        <p:txBody>
          <a:bodyPr/>
          <a:lstStyle/>
          <a:p>
            <a:pPr eaLnBrk="1" hangingPunct="1"/>
            <a:r>
              <a:rPr lang="en-US" sz="3400" smtClean="0"/>
              <a:t>Why the PPF Might Be Bow-Shaped</a:t>
            </a:r>
          </a:p>
        </p:txBody>
      </p:sp>
      <p:sp>
        <p:nvSpPr>
          <p:cNvPr id="240644" name="Rectangle 4"/>
          <p:cNvSpPr>
            <a:spLocks noGrp="1" noChangeArrowheads="1"/>
          </p:cNvSpPr>
          <p:nvPr>
            <p:ph idx="1"/>
          </p:nvPr>
        </p:nvSpPr>
        <p:spPr>
          <a:xfrm>
            <a:off x="457200" y="1447800"/>
            <a:ext cx="3200400" cy="4572000"/>
          </a:xfrm>
        </p:spPr>
        <p:txBody>
          <a:bodyPr/>
          <a:lstStyle/>
          <a:p>
            <a:pPr marL="0" indent="0" eaLnBrk="1" hangingPunct="1">
              <a:buFont typeface="Wingdings" pitchFamily="2" charset="2"/>
              <a:buNone/>
            </a:pPr>
            <a:r>
              <a:rPr lang="en-US" sz="2600" dirty="0" smtClean="0"/>
              <a:t>At point </a:t>
            </a:r>
            <a:r>
              <a:rPr lang="en-US" sz="2600" b="1" dirty="0" smtClean="0"/>
              <a:t>A</a:t>
            </a:r>
            <a:r>
              <a:rPr lang="en-US" sz="2600" dirty="0" smtClean="0"/>
              <a:t>, </a:t>
            </a:r>
            <a:br>
              <a:rPr lang="en-US" sz="2600" dirty="0" smtClean="0"/>
            </a:br>
            <a:r>
              <a:rPr lang="en-US" sz="2600" dirty="0" smtClean="0"/>
              <a:t>most workers are </a:t>
            </a:r>
            <a:br>
              <a:rPr lang="en-US" sz="2600" dirty="0" smtClean="0"/>
            </a:br>
            <a:r>
              <a:rPr lang="en-US" sz="2600" dirty="0" smtClean="0"/>
              <a:t>producing beer, </a:t>
            </a:r>
            <a:br>
              <a:rPr lang="en-US" sz="2600" dirty="0" smtClean="0"/>
            </a:br>
            <a:r>
              <a:rPr lang="en-US" sz="2600" dirty="0" smtClean="0"/>
              <a:t>even those who </a:t>
            </a:r>
            <a:br>
              <a:rPr lang="en-US" sz="2600" dirty="0" smtClean="0"/>
            </a:br>
            <a:r>
              <a:rPr lang="en-US" sz="2600" dirty="0" smtClean="0"/>
              <a:t>are better suited </a:t>
            </a:r>
            <a:br>
              <a:rPr lang="en-US" sz="2600" dirty="0" smtClean="0"/>
            </a:br>
            <a:r>
              <a:rPr lang="en-US" sz="2600" dirty="0" smtClean="0"/>
              <a:t>to building bikes.</a:t>
            </a:r>
          </a:p>
          <a:p>
            <a:pPr marL="0" indent="0" eaLnBrk="1" hangingPunct="1">
              <a:buFont typeface="Wingdings" pitchFamily="2" charset="2"/>
              <a:buNone/>
            </a:pPr>
            <a:r>
              <a:rPr lang="en-US" sz="2600" dirty="0" smtClean="0"/>
              <a:t>So, do not have to </a:t>
            </a:r>
            <a:br>
              <a:rPr lang="en-US" sz="2600" dirty="0" smtClean="0"/>
            </a:br>
            <a:r>
              <a:rPr lang="en-US" sz="2600" dirty="0" smtClean="0"/>
              <a:t>give up much beer </a:t>
            </a:r>
            <a:br>
              <a:rPr lang="en-US" sz="2600" dirty="0" smtClean="0"/>
            </a:br>
            <a:r>
              <a:rPr lang="en-US" sz="2600" dirty="0" smtClean="0"/>
              <a:t>to get more bikes.</a:t>
            </a:r>
          </a:p>
        </p:txBody>
      </p:sp>
      <p:sp>
        <p:nvSpPr>
          <p:cNvPr id="33796" name="Text Box 2"/>
          <p:cNvSpPr txBox="1">
            <a:spLocks noChangeArrowheads="1"/>
          </p:cNvSpPr>
          <p:nvPr/>
        </p:nvSpPr>
        <p:spPr bwMode="auto">
          <a:xfrm>
            <a:off x="4511675" y="1547813"/>
            <a:ext cx="379413" cy="457200"/>
          </a:xfrm>
          <a:prstGeom prst="rect">
            <a:avLst/>
          </a:prstGeom>
          <a:noFill/>
          <a:ln w="9525">
            <a:noFill/>
            <a:miter lim="800000"/>
            <a:headEnd/>
            <a:tailEnd/>
          </a:ln>
        </p:spPr>
        <p:txBody>
          <a:bodyPr anchor="ctr" anchorCtr="1">
            <a:spAutoFit/>
          </a:bodyPr>
          <a:lstStyle/>
          <a:p>
            <a:pPr>
              <a:spcBef>
                <a:spcPct val="50000"/>
              </a:spcBef>
            </a:pPr>
            <a:r>
              <a:rPr lang="en-US" sz="2400" b="1" dirty="0">
                <a:latin typeface="Arial" pitchFamily="34" charset="0"/>
                <a:cs typeface="Arial" pitchFamily="34" charset="0"/>
              </a:rPr>
              <a:t>A</a:t>
            </a:r>
          </a:p>
        </p:txBody>
      </p:sp>
      <p:grpSp>
        <p:nvGrpSpPr>
          <p:cNvPr id="2" name="Group 5"/>
          <p:cNvGrpSpPr>
            <a:grpSpLocks/>
          </p:cNvGrpSpPr>
          <p:nvPr/>
        </p:nvGrpSpPr>
        <p:grpSpPr bwMode="auto">
          <a:xfrm>
            <a:off x="4246563" y="1458913"/>
            <a:ext cx="4116387" cy="3954462"/>
            <a:chOff x="2462" y="910"/>
            <a:chExt cx="2871" cy="2379"/>
          </a:xfrm>
        </p:grpSpPr>
        <p:sp>
          <p:nvSpPr>
            <p:cNvPr id="33809" name="Line 6"/>
            <p:cNvSpPr>
              <a:spLocks noChangeShapeType="1"/>
            </p:cNvSpPr>
            <p:nvPr/>
          </p:nvSpPr>
          <p:spPr bwMode="auto">
            <a:xfrm>
              <a:off x="2462" y="910"/>
              <a:ext cx="0" cy="2379"/>
            </a:xfrm>
            <a:prstGeom prst="line">
              <a:avLst/>
            </a:prstGeom>
            <a:noFill/>
            <a:ln w="9525">
              <a:solidFill>
                <a:schemeClr val="tx1"/>
              </a:solidFill>
              <a:round/>
              <a:headEnd/>
              <a:tailEnd/>
            </a:ln>
          </p:spPr>
          <p:txBody>
            <a:bodyPr/>
            <a:lstStyle/>
            <a:p>
              <a:endParaRPr lang="en-US"/>
            </a:p>
          </p:txBody>
        </p:sp>
        <p:sp>
          <p:nvSpPr>
            <p:cNvPr id="33810" name="Line 7"/>
            <p:cNvSpPr>
              <a:spLocks noChangeShapeType="1"/>
            </p:cNvSpPr>
            <p:nvPr/>
          </p:nvSpPr>
          <p:spPr bwMode="auto">
            <a:xfrm>
              <a:off x="2462" y="3289"/>
              <a:ext cx="2871" cy="0"/>
            </a:xfrm>
            <a:prstGeom prst="line">
              <a:avLst/>
            </a:prstGeom>
            <a:noFill/>
            <a:ln w="9525">
              <a:solidFill>
                <a:schemeClr val="tx1"/>
              </a:solidFill>
              <a:round/>
              <a:headEnd/>
              <a:tailEnd/>
            </a:ln>
          </p:spPr>
          <p:txBody>
            <a:bodyPr/>
            <a:lstStyle/>
            <a:p>
              <a:endParaRPr lang="en-US"/>
            </a:p>
          </p:txBody>
        </p:sp>
      </p:grpSp>
      <p:sp>
        <p:nvSpPr>
          <p:cNvPr id="33800" name="Text Box 8"/>
          <p:cNvSpPr txBox="1">
            <a:spLocks noChangeArrowheads="1"/>
          </p:cNvSpPr>
          <p:nvPr/>
        </p:nvSpPr>
        <p:spPr bwMode="auto">
          <a:xfrm>
            <a:off x="6724650" y="5389563"/>
            <a:ext cx="1697038" cy="830997"/>
          </a:xfrm>
          <a:prstGeom prst="rect">
            <a:avLst/>
          </a:prstGeom>
          <a:noFill/>
          <a:ln w="9525">
            <a:noFill/>
            <a:miter lim="800000"/>
            <a:headEnd/>
            <a:tailEnd/>
          </a:ln>
        </p:spPr>
        <p:txBody>
          <a:bodyPr>
            <a:spAutoFit/>
          </a:bodyPr>
          <a:lstStyle/>
          <a:p>
            <a:pPr algn="r">
              <a:spcBef>
                <a:spcPct val="50000"/>
              </a:spcBef>
            </a:pPr>
            <a:r>
              <a:rPr lang="en-US" sz="2400" b="1">
                <a:latin typeface="Arial" pitchFamily="34" charset="0"/>
                <a:cs typeface="Arial" pitchFamily="34" charset="0"/>
              </a:rPr>
              <a:t>Mountain Bikes</a:t>
            </a:r>
          </a:p>
        </p:txBody>
      </p:sp>
      <p:sp>
        <p:nvSpPr>
          <p:cNvPr id="33801" name="Text Box 9"/>
          <p:cNvSpPr txBox="1">
            <a:spLocks noChangeArrowheads="1"/>
          </p:cNvSpPr>
          <p:nvPr/>
        </p:nvSpPr>
        <p:spPr bwMode="auto">
          <a:xfrm rot="-5400000">
            <a:off x="3207543" y="1932782"/>
            <a:ext cx="1446213" cy="457200"/>
          </a:xfrm>
          <a:prstGeom prst="rect">
            <a:avLst/>
          </a:prstGeom>
          <a:noFill/>
          <a:ln w="9525">
            <a:noFill/>
            <a:miter lim="800000"/>
            <a:headEnd/>
            <a:tailEnd/>
          </a:ln>
        </p:spPr>
        <p:txBody>
          <a:bodyPr>
            <a:spAutoFit/>
          </a:bodyPr>
          <a:lstStyle/>
          <a:p>
            <a:pPr algn="r">
              <a:spcBef>
                <a:spcPct val="50000"/>
              </a:spcBef>
            </a:pPr>
            <a:r>
              <a:rPr lang="en-US" sz="2400" b="1" dirty="0">
                <a:latin typeface="Arial" pitchFamily="34" charset="0"/>
                <a:cs typeface="Arial" pitchFamily="34" charset="0"/>
              </a:rPr>
              <a:t>Beer</a:t>
            </a:r>
          </a:p>
        </p:txBody>
      </p:sp>
      <p:sp>
        <p:nvSpPr>
          <p:cNvPr id="33802" name="Arc 10"/>
          <p:cNvSpPr>
            <a:spLocks/>
          </p:cNvSpPr>
          <p:nvPr/>
        </p:nvSpPr>
        <p:spPr bwMode="auto">
          <a:xfrm>
            <a:off x="4008438" y="1984375"/>
            <a:ext cx="3608387" cy="3946525"/>
          </a:xfrm>
          <a:custGeom>
            <a:avLst/>
            <a:gdLst>
              <a:gd name="T0" fmla="*/ 2147483647 w 21415"/>
              <a:gd name="T1" fmla="*/ 0 h 21559"/>
              <a:gd name="T2" fmla="*/ 2147483647 w 21415"/>
              <a:gd name="T3" fmla="*/ 2147483647 h 21559"/>
              <a:gd name="T4" fmla="*/ 0 w 21415"/>
              <a:gd name="T5" fmla="*/ 2147483647 h 21559"/>
              <a:gd name="T6" fmla="*/ 0 60000 65536"/>
              <a:gd name="T7" fmla="*/ 0 60000 65536"/>
              <a:gd name="T8" fmla="*/ 0 60000 65536"/>
              <a:gd name="T9" fmla="*/ 0 w 21415"/>
              <a:gd name="T10" fmla="*/ 0 h 21559"/>
              <a:gd name="T11" fmla="*/ 21415 w 21415"/>
              <a:gd name="T12" fmla="*/ 21559 h 21559"/>
            </a:gdLst>
            <a:ahLst/>
            <a:cxnLst>
              <a:cxn ang="T6">
                <a:pos x="T0" y="T1"/>
              </a:cxn>
              <a:cxn ang="T7">
                <a:pos x="T2" y="T3"/>
              </a:cxn>
              <a:cxn ang="T8">
                <a:pos x="T4" y="T5"/>
              </a:cxn>
            </a:cxnLst>
            <a:rect l="T9" t="T10" r="T11" b="T12"/>
            <a:pathLst>
              <a:path w="21415" h="21559" fill="none" extrusionOk="0">
                <a:moveTo>
                  <a:pt x="1324" y="-1"/>
                </a:moveTo>
                <a:cubicBezTo>
                  <a:pt x="11642" y="633"/>
                  <a:pt x="20064" y="8488"/>
                  <a:pt x="21414" y="18738"/>
                </a:cubicBezTo>
              </a:path>
              <a:path w="21415" h="21559" stroke="0" extrusionOk="0">
                <a:moveTo>
                  <a:pt x="1324" y="-1"/>
                </a:moveTo>
                <a:cubicBezTo>
                  <a:pt x="11642" y="633"/>
                  <a:pt x="20064" y="8488"/>
                  <a:pt x="21414" y="18738"/>
                </a:cubicBezTo>
                <a:lnTo>
                  <a:pt x="0" y="21559"/>
                </a:lnTo>
                <a:close/>
              </a:path>
            </a:pathLst>
          </a:custGeom>
          <a:noFill/>
          <a:ln w="38100">
            <a:solidFill>
              <a:srgbClr val="003366"/>
            </a:solidFill>
            <a:round/>
            <a:headEnd/>
            <a:tailEnd/>
          </a:ln>
        </p:spPr>
        <p:txBody>
          <a:bodyPr wrap="none" anchor="ctr"/>
          <a:lstStyle/>
          <a:p>
            <a:endParaRPr lang="en-US"/>
          </a:p>
        </p:txBody>
      </p:sp>
      <p:sp>
        <p:nvSpPr>
          <p:cNvPr id="33803" name="Oval 11"/>
          <p:cNvSpPr>
            <a:spLocks noChangeArrowheads="1"/>
          </p:cNvSpPr>
          <p:nvPr/>
        </p:nvSpPr>
        <p:spPr bwMode="auto">
          <a:xfrm>
            <a:off x="4627563" y="1981200"/>
            <a:ext cx="141287" cy="138113"/>
          </a:xfrm>
          <a:prstGeom prst="ellipse">
            <a:avLst/>
          </a:prstGeom>
          <a:solidFill>
            <a:srgbClr val="CC0000"/>
          </a:solidFill>
          <a:ln w="9525">
            <a:noFill/>
            <a:round/>
            <a:headEnd/>
            <a:tailEnd/>
          </a:ln>
        </p:spPr>
        <p:txBody>
          <a:bodyPr wrap="none" anchor="ctr"/>
          <a:lstStyle/>
          <a:p>
            <a:endParaRPr lang="en-US">
              <a:cs typeface="Arial" charset="0"/>
            </a:endParaRPr>
          </a:p>
        </p:txBody>
      </p:sp>
      <p:sp>
        <p:nvSpPr>
          <p:cNvPr id="240653" name="Line 13"/>
          <p:cNvSpPr>
            <a:spLocks noChangeShapeType="1"/>
          </p:cNvSpPr>
          <p:nvPr/>
        </p:nvSpPr>
        <p:spPr bwMode="auto">
          <a:xfrm>
            <a:off x="4767263" y="2046288"/>
            <a:ext cx="669925" cy="0"/>
          </a:xfrm>
          <a:prstGeom prst="line">
            <a:avLst/>
          </a:prstGeom>
          <a:noFill/>
          <a:ln w="38100">
            <a:solidFill>
              <a:srgbClr val="00CC00"/>
            </a:solidFill>
            <a:round/>
            <a:headEnd/>
            <a:tailEnd type="triangle" w="lg" len="med"/>
          </a:ln>
        </p:spPr>
        <p:txBody>
          <a:bodyPr/>
          <a:lstStyle/>
          <a:p>
            <a:endParaRPr lang="en-US"/>
          </a:p>
        </p:txBody>
      </p:sp>
      <p:grpSp>
        <p:nvGrpSpPr>
          <p:cNvPr id="3" name="Group 14"/>
          <p:cNvGrpSpPr>
            <a:grpSpLocks/>
          </p:cNvGrpSpPr>
          <p:nvPr/>
        </p:nvGrpSpPr>
        <p:grpSpPr bwMode="auto">
          <a:xfrm>
            <a:off x="5341938" y="2039938"/>
            <a:ext cx="141287" cy="333375"/>
            <a:chOff x="3365" y="1285"/>
            <a:chExt cx="89" cy="210"/>
          </a:xfrm>
        </p:grpSpPr>
        <p:sp>
          <p:nvSpPr>
            <p:cNvPr id="33807" name="Oval 15"/>
            <p:cNvSpPr>
              <a:spLocks noChangeArrowheads="1"/>
            </p:cNvSpPr>
            <p:nvPr/>
          </p:nvSpPr>
          <p:spPr bwMode="auto">
            <a:xfrm>
              <a:off x="3365" y="1408"/>
              <a:ext cx="89" cy="87"/>
            </a:xfrm>
            <a:prstGeom prst="ellipse">
              <a:avLst/>
            </a:prstGeom>
            <a:solidFill>
              <a:srgbClr val="CC0000"/>
            </a:solidFill>
            <a:ln w="9525">
              <a:noFill/>
              <a:round/>
              <a:headEnd/>
              <a:tailEnd/>
            </a:ln>
          </p:spPr>
          <p:txBody>
            <a:bodyPr wrap="none" anchor="ctr"/>
            <a:lstStyle/>
            <a:p>
              <a:endParaRPr lang="en-US">
                <a:cs typeface="Arial" charset="0"/>
              </a:endParaRPr>
            </a:p>
          </p:txBody>
        </p:sp>
        <p:sp>
          <p:nvSpPr>
            <p:cNvPr id="33808" name="Line 16"/>
            <p:cNvSpPr>
              <a:spLocks noChangeShapeType="1"/>
            </p:cNvSpPr>
            <p:nvPr/>
          </p:nvSpPr>
          <p:spPr bwMode="auto">
            <a:xfrm>
              <a:off x="3407" y="1285"/>
              <a:ext cx="1" cy="167"/>
            </a:xfrm>
            <a:prstGeom prst="line">
              <a:avLst/>
            </a:prstGeom>
            <a:noFill/>
            <a:ln w="38100">
              <a:solidFill>
                <a:srgbClr val="00CC00"/>
              </a:solidFill>
              <a:round/>
              <a:headEnd/>
              <a:tailEnd type="triangle" w="lg" len="med"/>
            </a:ln>
          </p:spPr>
          <p:txBody>
            <a:bodyPr/>
            <a:lstStyle/>
            <a:p>
              <a:endParaRPr lang="en-US"/>
            </a:p>
          </p:txBody>
        </p:sp>
      </p:grpSp>
      <p:sp>
        <p:nvSpPr>
          <p:cNvPr id="240657" name="Text Box 17"/>
          <p:cNvSpPr txBox="1">
            <a:spLocks noChangeArrowheads="1"/>
          </p:cNvSpPr>
          <p:nvPr/>
        </p:nvSpPr>
        <p:spPr bwMode="auto">
          <a:xfrm>
            <a:off x="5824538" y="1236663"/>
            <a:ext cx="2714625" cy="854075"/>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2500" dirty="0">
                <a:latin typeface="Arial" pitchFamily="34" charset="0"/>
                <a:cs typeface="Arial" pitchFamily="34" charset="0"/>
              </a:rPr>
              <a:t>At </a:t>
            </a:r>
            <a:r>
              <a:rPr lang="en-US" sz="2500" b="1" dirty="0">
                <a:latin typeface="Arial" pitchFamily="34" charset="0"/>
                <a:cs typeface="Arial" pitchFamily="34" charset="0"/>
              </a:rPr>
              <a:t>A</a:t>
            </a:r>
            <a:r>
              <a:rPr lang="en-US" sz="2500" dirty="0">
                <a:latin typeface="Arial" pitchFamily="34" charset="0"/>
                <a:cs typeface="Arial" pitchFamily="34" charset="0"/>
              </a:rPr>
              <a:t>, opp. cost of </a:t>
            </a:r>
            <a:r>
              <a:rPr lang="en-US" sz="2500" dirty="0" err="1">
                <a:latin typeface="Arial" pitchFamily="34" charset="0"/>
                <a:cs typeface="Arial" pitchFamily="34" charset="0"/>
              </a:rPr>
              <a:t>mtn</a:t>
            </a:r>
            <a:r>
              <a:rPr lang="en-US" sz="2500" dirty="0">
                <a:latin typeface="Arial" pitchFamily="34" charset="0"/>
                <a:cs typeface="Arial" pitchFamily="34" charset="0"/>
              </a:rPr>
              <a:t> bikes is low.</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0644">
                                            <p:txEl>
                                              <p:pRg st="0" end="0"/>
                                            </p:txEl>
                                          </p:spTgt>
                                        </p:tgtEl>
                                        <p:attrNameLst>
                                          <p:attrName>style.visibility</p:attrName>
                                        </p:attrNameLst>
                                      </p:cBhvr>
                                      <p:to>
                                        <p:strVal val="visible"/>
                                      </p:to>
                                    </p:set>
                                    <p:animEffect transition="in" filter="wipe(left)">
                                      <p:cBhvr>
                                        <p:cTn id="7" dur="500"/>
                                        <p:tgtEl>
                                          <p:spTgt spid="2406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0644">
                                            <p:txEl>
                                              <p:pRg st="1" end="1"/>
                                            </p:txEl>
                                          </p:spTgt>
                                        </p:tgtEl>
                                        <p:attrNameLst>
                                          <p:attrName>style.visibility</p:attrName>
                                        </p:attrNameLst>
                                      </p:cBhvr>
                                      <p:to>
                                        <p:strVal val="visible"/>
                                      </p:to>
                                    </p:set>
                                    <p:animEffect transition="in" filter="wipe(left)">
                                      <p:cBhvr>
                                        <p:cTn id="12" dur="500"/>
                                        <p:tgtEl>
                                          <p:spTgt spid="240644">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40653"/>
                                        </p:tgtEl>
                                        <p:attrNameLst>
                                          <p:attrName>style.visibility</p:attrName>
                                        </p:attrNameLst>
                                      </p:cBhvr>
                                      <p:to>
                                        <p:strVal val="visible"/>
                                      </p:to>
                                    </p:set>
                                    <p:animEffect transition="in" filter="wipe(left)">
                                      <p:cBhvr>
                                        <p:cTn id="16" dur="500"/>
                                        <p:tgtEl>
                                          <p:spTgt spid="240653"/>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40657"/>
                                        </p:tgtEl>
                                        <p:attrNameLst>
                                          <p:attrName>style.visibility</p:attrName>
                                        </p:attrNameLst>
                                      </p:cBhvr>
                                      <p:to>
                                        <p:strVal val="visible"/>
                                      </p:to>
                                    </p:set>
                                    <p:animEffect transition="in" filter="fade">
                                      <p:cBhvr>
                                        <p:cTn id="24" dur="500"/>
                                        <p:tgtEl>
                                          <p:spTgt spid="240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4" grpId="0" build="p" bldLvl="5"/>
      <p:bldP spid="240653" grpId="0" animBg="1"/>
      <p:bldP spid="24065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1" name="Rectangle 3"/>
          <p:cNvSpPr>
            <a:spLocks noGrp="1" noChangeArrowheads="1"/>
          </p:cNvSpPr>
          <p:nvPr>
            <p:ph type="title"/>
          </p:nvPr>
        </p:nvSpPr>
        <p:spPr/>
        <p:txBody>
          <a:bodyPr/>
          <a:lstStyle/>
          <a:p>
            <a:pPr eaLnBrk="1" hangingPunct="1"/>
            <a:r>
              <a:rPr lang="en-US" sz="3400" smtClean="0"/>
              <a:t>Why the PPF Might Be Bow-Shaped</a:t>
            </a:r>
          </a:p>
        </p:txBody>
      </p:sp>
      <p:sp>
        <p:nvSpPr>
          <p:cNvPr id="242692" name="Rectangle 4"/>
          <p:cNvSpPr>
            <a:spLocks noGrp="1" noChangeArrowheads="1"/>
          </p:cNvSpPr>
          <p:nvPr>
            <p:ph idx="1"/>
          </p:nvPr>
        </p:nvSpPr>
        <p:spPr>
          <a:xfrm>
            <a:off x="381000" y="1345019"/>
            <a:ext cx="3352800" cy="4979581"/>
          </a:xfrm>
        </p:spPr>
        <p:txBody>
          <a:bodyPr>
            <a:normAutofit/>
          </a:bodyPr>
          <a:lstStyle/>
          <a:p>
            <a:pPr marL="0" indent="0" eaLnBrk="1" hangingPunct="1">
              <a:spcBef>
                <a:spcPct val="35000"/>
              </a:spcBef>
              <a:buFont typeface="Wingdings" pitchFamily="2" charset="2"/>
              <a:buNone/>
            </a:pPr>
            <a:r>
              <a:rPr lang="en-US" sz="2600" dirty="0" smtClean="0"/>
              <a:t>At </a:t>
            </a:r>
            <a:r>
              <a:rPr lang="en-US" sz="2600" b="1" dirty="0" smtClean="0"/>
              <a:t>B</a:t>
            </a:r>
            <a:r>
              <a:rPr lang="en-US" sz="2600" dirty="0" smtClean="0"/>
              <a:t>, most workers are producing bikes.  </a:t>
            </a:r>
            <a:br>
              <a:rPr lang="en-US" sz="2600" dirty="0" smtClean="0"/>
            </a:br>
            <a:r>
              <a:rPr lang="en-US" sz="2600" dirty="0" smtClean="0"/>
              <a:t>The few left in beer are the best brewers.</a:t>
            </a:r>
          </a:p>
          <a:p>
            <a:pPr marL="0" indent="0" eaLnBrk="1" hangingPunct="1">
              <a:spcBef>
                <a:spcPct val="35000"/>
              </a:spcBef>
              <a:buFont typeface="Wingdings" pitchFamily="2" charset="2"/>
              <a:buNone/>
            </a:pPr>
            <a:r>
              <a:rPr lang="en-US" sz="2600" dirty="0" smtClean="0"/>
              <a:t>Producing more bikes would require shifting some of the best brewers away from beer production, </a:t>
            </a:r>
            <a:br>
              <a:rPr lang="en-US" sz="2600" dirty="0" smtClean="0"/>
            </a:br>
            <a:r>
              <a:rPr lang="en-US" sz="2600" dirty="0" smtClean="0"/>
              <a:t>causing a big drop in beer output. </a:t>
            </a:r>
          </a:p>
        </p:txBody>
      </p:sp>
      <p:sp>
        <p:nvSpPr>
          <p:cNvPr id="34820" name="Text Box 2"/>
          <p:cNvSpPr txBox="1">
            <a:spLocks noChangeArrowheads="1"/>
          </p:cNvSpPr>
          <p:nvPr/>
        </p:nvSpPr>
        <p:spPr bwMode="auto">
          <a:xfrm>
            <a:off x="6799263" y="3052763"/>
            <a:ext cx="379412" cy="457200"/>
          </a:xfrm>
          <a:prstGeom prst="rect">
            <a:avLst/>
          </a:prstGeom>
          <a:noFill/>
          <a:ln w="9525">
            <a:noFill/>
            <a:miter lim="800000"/>
            <a:headEnd/>
            <a:tailEnd/>
          </a:ln>
        </p:spPr>
        <p:txBody>
          <a:bodyPr anchor="ctr" anchorCtr="1">
            <a:spAutoFit/>
          </a:bodyPr>
          <a:lstStyle/>
          <a:p>
            <a:pPr>
              <a:spcBef>
                <a:spcPct val="50000"/>
              </a:spcBef>
            </a:pPr>
            <a:r>
              <a:rPr lang="en-US" sz="2400" b="1">
                <a:latin typeface="Arial" pitchFamily="34" charset="0"/>
                <a:cs typeface="Arial" pitchFamily="34" charset="0"/>
              </a:rPr>
              <a:t>B</a:t>
            </a:r>
          </a:p>
        </p:txBody>
      </p:sp>
      <p:grpSp>
        <p:nvGrpSpPr>
          <p:cNvPr id="2" name="Group 5"/>
          <p:cNvGrpSpPr>
            <a:grpSpLocks/>
          </p:cNvGrpSpPr>
          <p:nvPr/>
        </p:nvGrpSpPr>
        <p:grpSpPr bwMode="auto">
          <a:xfrm>
            <a:off x="4246563" y="1458913"/>
            <a:ext cx="4116387" cy="3954462"/>
            <a:chOff x="2462" y="910"/>
            <a:chExt cx="2871" cy="2379"/>
          </a:xfrm>
        </p:grpSpPr>
        <p:sp>
          <p:nvSpPr>
            <p:cNvPr id="34833" name="Line 6"/>
            <p:cNvSpPr>
              <a:spLocks noChangeShapeType="1"/>
            </p:cNvSpPr>
            <p:nvPr/>
          </p:nvSpPr>
          <p:spPr bwMode="auto">
            <a:xfrm>
              <a:off x="2462" y="910"/>
              <a:ext cx="0" cy="2379"/>
            </a:xfrm>
            <a:prstGeom prst="line">
              <a:avLst/>
            </a:prstGeom>
            <a:noFill/>
            <a:ln w="9525">
              <a:solidFill>
                <a:schemeClr val="tx1"/>
              </a:solidFill>
              <a:round/>
              <a:headEnd/>
              <a:tailEnd/>
            </a:ln>
          </p:spPr>
          <p:txBody>
            <a:bodyPr/>
            <a:lstStyle/>
            <a:p>
              <a:endParaRPr lang="en-US"/>
            </a:p>
          </p:txBody>
        </p:sp>
        <p:sp>
          <p:nvSpPr>
            <p:cNvPr id="34834" name="Line 7"/>
            <p:cNvSpPr>
              <a:spLocks noChangeShapeType="1"/>
            </p:cNvSpPr>
            <p:nvPr/>
          </p:nvSpPr>
          <p:spPr bwMode="auto">
            <a:xfrm>
              <a:off x="2462" y="3289"/>
              <a:ext cx="2871" cy="0"/>
            </a:xfrm>
            <a:prstGeom prst="line">
              <a:avLst/>
            </a:prstGeom>
            <a:noFill/>
            <a:ln w="9525">
              <a:solidFill>
                <a:schemeClr val="tx1"/>
              </a:solidFill>
              <a:round/>
              <a:headEnd/>
              <a:tailEnd/>
            </a:ln>
          </p:spPr>
          <p:txBody>
            <a:bodyPr/>
            <a:lstStyle/>
            <a:p>
              <a:endParaRPr lang="en-US"/>
            </a:p>
          </p:txBody>
        </p:sp>
      </p:grpSp>
      <p:sp>
        <p:nvSpPr>
          <p:cNvPr id="34824" name="Text Box 8"/>
          <p:cNvSpPr txBox="1">
            <a:spLocks noChangeArrowheads="1"/>
          </p:cNvSpPr>
          <p:nvPr/>
        </p:nvSpPr>
        <p:spPr bwMode="auto">
          <a:xfrm>
            <a:off x="6724650" y="5389563"/>
            <a:ext cx="1697038" cy="830997"/>
          </a:xfrm>
          <a:prstGeom prst="rect">
            <a:avLst/>
          </a:prstGeom>
          <a:noFill/>
          <a:ln w="9525">
            <a:noFill/>
            <a:miter lim="800000"/>
            <a:headEnd/>
            <a:tailEnd/>
          </a:ln>
        </p:spPr>
        <p:txBody>
          <a:bodyPr>
            <a:spAutoFit/>
          </a:bodyPr>
          <a:lstStyle/>
          <a:p>
            <a:pPr algn="r">
              <a:spcBef>
                <a:spcPct val="50000"/>
              </a:spcBef>
            </a:pPr>
            <a:r>
              <a:rPr lang="en-US" sz="2400" b="1">
                <a:latin typeface="Arial" pitchFamily="34" charset="0"/>
                <a:cs typeface="Arial" pitchFamily="34" charset="0"/>
              </a:rPr>
              <a:t>Mountain Bikes</a:t>
            </a:r>
          </a:p>
        </p:txBody>
      </p:sp>
      <p:sp>
        <p:nvSpPr>
          <p:cNvPr id="34825" name="Text Box 9"/>
          <p:cNvSpPr txBox="1">
            <a:spLocks noChangeArrowheads="1"/>
          </p:cNvSpPr>
          <p:nvPr/>
        </p:nvSpPr>
        <p:spPr bwMode="auto">
          <a:xfrm rot="-5400000">
            <a:off x="3207543" y="1932782"/>
            <a:ext cx="1446213" cy="457200"/>
          </a:xfrm>
          <a:prstGeom prst="rect">
            <a:avLst/>
          </a:prstGeom>
          <a:noFill/>
          <a:ln w="9525">
            <a:noFill/>
            <a:miter lim="800000"/>
            <a:headEnd/>
            <a:tailEnd/>
          </a:ln>
        </p:spPr>
        <p:txBody>
          <a:bodyPr>
            <a:spAutoFit/>
          </a:bodyPr>
          <a:lstStyle/>
          <a:p>
            <a:pPr algn="r">
              <a:spcBef>
                <a:spcPct val="50000"/>
              </a:spcBef>
            </a:pPr>
            <a:r>
              <a:rPr lang="en-US" sz="2400" b="1" dirty="0">
                <a:latin typeface="Arial" pitchFamily="34" charset="0"/>
                <a:cs typeface="Arial" pitchFamily="34" charset="0"/>
              </a:rPr>
              <a:t>Beer</a:t>
            </a:r>
          </a:p>
        </p:txBody>
      </p:sp>
      <p:sp>
        <p:nvSpPr>
          <p:cNvPr id="34826" name="Arc 10"/>
          <p:cNvSpPr>
            <a:spLocks/>
          </p:cNvSpPr>
          <p:nvPr/>
        </p:nvSpPr>
        <p:spPr bwMode="auto">
          <a:xfrm>
            <a:off x="4008438" y="1984375"/>
            <a:ext cx="3608387" cy="3946525"/>
          </a:xfrm>
          <a:custGeom>
            <a:avLst/>
            <a:gdLst>
              <a:gd name="T0" fmla="*/ 2147483647 w 21415"/>
              <a:gd name="T1" fmla="*/ 0 h 21559"/>
              <a:gd name="T2" fmla="*/ 2147483647 w 21415"/>
              <a:gd name="T3" fmla="*/ 2147483647 h 21559"/>
              <a:gd name="T4" fmla="*/ 0 w 21415"/>
              <a:gd name="T5" fmla="*/ 2147483647 h 21559"/>
              <a:gd name="T6" fmla="*/ 0 60000 65536"/>
              <a:gd name="T7" fmla="*/ 0 60000 65536"/>
              <a:gd name="T8" fmla="*/ 0 60000 65536"/>
              <a:gd name="T9" fmla="*/ 0 w 21415"/>
              <a:gd name="T10" fmla="*/ 0 h 21559"/>
              <a:gd name="T11" fmla="*/ 21415 w 21415"/>
              <a:gd name="T12" fmla="*/ 21559 h 21559"/>
            </a:gdLst>
            <a:ahLst/>
            <a:cxnLst>
              <a:cxn ang="T6">
                <a:pos x="T0" y="T1"/>
              </a:cxn>
              <a:cxn ang="T7">
                <a:pos x="T2" y="T3"/>
              </a:cxn>
              <a:cxn ang="T8">
                <a:pos x="T4" y="T5"/>
              </a:cxn>
            </a:cxnLst>
            <a:rect l="T9" t="T10" r="T11" b="T12"/>
            <a:pathLst>
              <a:path w="21415" h="21559" fill="none" extrusionOk="0">
                <a:moveTo>
                  <a:pt x="1324" y="-1"/>
                </a:moveTo>
                <a:cubicBezTo>
                  <a:pt x="11642" y="633"/>
                  <a:pt x="20064" y="8488"/>
                  <a:pt x="21414" y="18738"/>
                </a:cubicBezTo>
              </a:path>
              <a:path w="21415" h="21559" stroke="0" extrusionOk="0">
                <a:moveTo>
                  <a:pt x="1324" y="-1"/>
                </a:moveTo>
                <a:cubicBezTo>
                  <a:pt x="11642" y="633"/>
                  <a:pt x="20064" y="8488"/>
                  <a:pt x="21414" y="18738"/>
                </a:cubicBezTo>
                <a:lnTo>
                  <a:pt x="0" y="21559"/>
                </a:lnTo>
                <a:close/>
              </a:path>
            </a:pathLst>
          </a:custGeom>
          <a:noFill/>
          <a:ln w="38100">
            <a:solidFill>
              <a:srgbClr val="003366"/>
            </a:solidFill>
            <a:round/>
            <a:headEnd/>
            <a:tailEnd/>
          </a:ln>
        </p:spPr>
        <p:txBody>
          <a:bodyPr wrap="none" anchor="ctr"/>
          <a:lstStyle/>
          <a:p>
            <a:endParaRPr lang="en-US"/>
          </a:p>
        </p:txBody>
      </p:sp>
      <p:sp>
        <p:nvSpPr>
          <p:cNvPr id="34827" name="Oval 11"/>
          <p:cNvSpPr>
            <a:spLocks noChangeArrowheads="1"/>
          </p:cNvSpPr>
          <p:nvPr/>
        </p:nvSpPr>
        <p:spPr bwMode="auto">
          <a:xfrm>
            <a:off x="6815138" y="3448050"/>
            <a:ext cx="141287" cy="138113"/>
          </a:xfrm>
          <a:prstGeom prst="ellipse">
            <a:avLst/>
          </a:prstGeom>
          <a:solidFill>
            <a:srgbClr val="CC0000"/>
          </a:solidFill>
          <a:ln w="9525">
            <a:noFill/>
            <a:round/>
            <a:headEnd/>
            <a:tailEnd/>
          </a:ln>
        </p:spPr>
        <p:txBody>
          <a:bodyPr wrap="none" anchor="ctr"/>
          <a:lstStyle/>
          <a:p>
            <a:endParaRPr lang="en-US">
              <a:cs typeface="Arial" charset="0"/>
            </a:endParaRPr>
          </a:p>
        </p:txBody>
      </p:sp>
      <p:sp>
        <p:nvSpPr>
          <p:cNvPr id="242701" name="Line 13"/>
          <p:cNvSpPr>
            <a:spLocks noChangeShapeType="1"/>
          </p:cNvSpPr>
          <p:nvPr/>
        </p:nvSpPr>
        <p:spPr bwMode="auto">
          <a:xfrm>
            <a:off x="6927850" y="3513138"/>
            <a:ext cx="546100" cy="0"/>
          </a:xfrm>
          <a:prstGeom prst="line">
            <a:avLst/>
          </a:prstGeom>
          <a:noFill/>
          <a:ln w="38100">
            <a:solidFill>
              <a:srgbClr val="00CC00"/>
            </a:solidFill>
            <a:round/>
            <a:headEnd/>
            <a:tailEnd type="triangle" w="lg" len="med"/>
          </a:ln>
        </p:spPr>
        <p:txBody>
          <a:bodyPr/>
          <a:lstStyle/>
          <a:p>
            <a:endParaRPr lang="en-US"/>
          </a:p>
        </p:txBody>
      </p:sp>
      <p:grpSp>
        <p:nvGrpSpPr>
          <p:cNvPr id="3" name="Group 14"/>
          <p:cNvGrpSpPr>
            <a:grpSpLocks/>
          </p:cNvGrpSpPr>
          <p:nvPr/>
        </p:nvGrpSpPr>
        <p:grpSpPr bwMode="auto">
          <a:xfrm>
            <a:off x="7378700" y="3511550"/>
            <a:ext cx="141288" cy="1182688"/>
            <a:chOff x="4648" y="2212"/>
            <a:chExt cx="89" cy="745"/>
          </a:xfrm>
        </p:grpSpPr>
        <p:sp>
          <p:nvSpPr>
            <p:cNvPr id="34831" name="Oval 15"/>
            <p:cNvSpPr>
              <a:spLocks noChangeArrowheads="1"/>
            </p:cNvSpPr>
            <p:nvPr/>
          </p:nvSpPr>
          <p:spPr bwMode="auto">
            <a:xfrm>
              <a:off x="4648" y="2870"/>
              <a:ext cx="89" cy="87"/>
            </a:xfrm>
            <a:prstGeom prst="ellipse">
              <a:avLst/>
            </a:prstGeom>
            <a:solidFill>
              <a:srgbClr val="CC0000"/>
            </a:solidFill>
            <a:ln w="9525">
              <a:noFill/>
              <a:round/>
              <a:headEnd/>
              <a:tailEnd/>
            </a:ln>
          </p:spPr>
          <p:txBody>
            <a:bodyPr wrap="none" anchor="ctr"/>
            <a:lstStyle/>
            <a:p>
              <a:endParaRPr lang="en-US">
                <a:cs typeface="Arial" charset="0"/>
              </a:endParaRPr>
            </a:p>
          </p:txBody>
        </p:sp>
        <p:sp>
          <p:nvSpPr>
            <p:cNvPr id="34832" name="Line 16"/>
            <p:cNvSpPr>
              <a:spLocks noChangeShapeType="1"/>
            </p:cNvSpPr>
            <p:nvPr/>
          </p:nvSpPr>
          <p:spPr bwMode="auto">
            <a:xfrm flipH="1">
              <a:off x="4693" y="2212"/>
              <a:ext cx="0" cy="662"/>
            </a:xfrm>
            <a:prstGeom prst="line">
              <a:avLst/>
            </a:prstGeom>
            <a:noFill/>
            <a:ln w="38100">
              <a:solidFill>
                <a:srgbClr val="00CC00"/>
              </a:solidFill>
              <a:round/>
              <a:headEnd/>
              <a:tailEnd type="triangle" w="lg" len="med"/>
            </a:ln>
          </p:spPr>
          <p:txBody>
            <a:bodyPr/>
            <a:lstStyle/>
            <a:p>
              <a:endParaRPr lang="en-US"/>
            </a:p>
          </p:txBody>
        </p:sp>
      </p:grpSp>
      <p:sp>
        <p:nvSpPr>
          <p:cNvPr id="242705" name="Text Box 17"/>
          <p:cNvSpPr txBox="1">
            <a:spLocks noChangeArrowheads="1"/>
          </p:cNvSpPr>
          <p:nvPr/>
        </p:nvSpPr>
        <p:spPr bwMode="auto">
          <a:xfrm>
            <a:off x="6370638" y="1481138"/>
            <a:ext cx="2359025" cy="1235075"/>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2500" dirty="0">
                <a:latin typeface="Arial" pitchFamily="34" charset="0"/>
                <a:cs typeface="Arial" pitchFamily="34" charset="0"/>
              </a:rPr>
              <a:t>At </a:t>
            </a:r>
            <a:r>
              <a:rPr lang="en-US" sz="2500" b="1" dirty="0">
                <a:latin typeface="Arial" pitchFamily="34" charset="0"/>
                <a:cs typeface="Arial" pitchFamily="34" charset="0"/>
              </a:rPr>
              <a:t>B</a:t>
            </a:r>
            <a:r>
              <a:rPr lang="en-US" sz="2500" dirty="0">
                <a:latin typeface="Arial" pitchFamily="34" charset="0"/>
                <a:cs typeface="Arial" pitchFamily="34" charset="0"/>
              </a:rPr>
              <a:t>, opp. cost of </a:t>
            </a:r>
            <a:r>
              <a:rPr lang="en-US" sz="2500" dirty="0" err="1">
                <a:latin typeface="Arial" pitchFamily="34" charset="0"/>
                <a:cs typeface="Arial" pitchFamily="34" charset="0"/>
              </a:rPr>
              <a:t>mtn</a:t>
            </a:r>
            <a:r>
              <a:rPr lang="en-US" sz="2500" dirty="0">
                <a:latin typeface="Arial" pitchFamily="34" charset="0"/>
                <a:cs typeface="Arial" pitchFamily="34" charset="0"/>
              </a:rPr>
              <a:t> bikes </a:t>
            </a:r>
            <a:br>
              <a:rPr lang="en-US" sz="2500" dirty="0">
                <a:latin typeface="Arial" pitchFamily="34" charset="0"/>
                <a:cs typeface="Arial" pitchFamily="34" charset="0"/>
              </a:rPr>
            </a:br>
            <a:r>
              <a:rPr lang="en-US" sz="2500" dirty="0">
                <a:latin typeface="Arial" pitchFamily="34" charset="0"/>
                <a:cs typeface="Arial" pitchFamily="34" charset="0"/>
              </a:rPr>
              <a:t>is high.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2692">
                                            <p:txEl>
                                              <p:pRg st="0" end="0"/>
                                            </p:txEl>
                                          </p:spTgt>
                                        </p:tgtEl>
                                        <p:attrNameLst>
                                          <p:attrName>style.visibility</p:attrName>
                                        </p:attrNameLst>
                                      </p:cBhvr>
                                      <p:to>
                                        <p:strVal val="visible"/>
                                      </p:to>
                                    </p:set>
                                    <p:animEffect transition="in" filter="wipe(left)">
                                      <p:cBhvr>
                                        <p:cTn id="7" dur="500"/>
                                        <p:tgtEl>
                                          <p:spTgt spid="242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2692">
                                            <p:txEl>
                                              <p:pRg st="1" end="1"/>
                                            </p:txEl>
                                          </p:spTgt>
                                        </p:tgtEl>
                                        <p:attrNameLst>
                                          <p:attrName>style.visibility</p:attrName>
                                        </p:attrNameLst>
                                      </p:cBhvr>
                                      <p:to>
                                        <p:strVal val="visible"/>
                                      </p:to>
                                    </p:set>
                                    <p:animEffect transition="in" filter="wipe(left)">
                                      <p:cBhvr>
                                        <p:cTn id="12" dur="500"/>
                                        <p:tgtEl>
                                          <p:spTgt spid="242692">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42701"/>
                                        </p:tgtEl>
                                        <p:attrNameLst>
                                          <p:attrName>style.visibility</p:attrName>
                                        </p:attrNameLst>
                                      </p:cBhvr>
                                      <p:to>
                                        <p:strVal val="visible"/>
                                      </p:to>
                                    </p:set>
                                    <p:animEffect transition="in" filter="wipe(left)">
                                      <p:cBhvr>
                                        <p:cTn id="16" dur="500"/>
                                        <p:tgtEl>
                                          <p:spTgt spid="242701"/>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42705"/>
                                        </p:tgtEl>
                                        <p:attrNameLst>
                                          <p:attrName>style.visibility</p:attrName>
                                        </p:attrNameLst>
                                      </p:cBhvr>
                                      <p:to>
                                        <p:strVal val="visible"/>
                                      </p:to>
                                    </p:set>
                                    <p:animEffect transition="in" filter="fade">
                                      <p:cBhvr>
                                        <p:cTn id="24" dur="500"/>
                                        <p:tgtEl>
                                          <p:spTgt spid="242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build="p" bldLvl="5"/>
      <p:bldP spid="242701" grpId="0" animBg="1"/>
      <p:bldP spid="24270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normAutofit fontScale="90000"/>
          </a:bodyPr>
          <a:lstStyle/>
          <a:p>
            <a:pPr eaLnBrk="1" hangingPunct="1"/>
            <a:r>
              <a:rPr lang="en-US" sz="3400" smtClean="0"/>
              <a:t>Microeconomics and Macroeconomics</a:t>
            </a:r>
          </a:p>
        </p:txBody>
      </p:sp>
      <p:sp>
        <p:nvSpPr>
          <p:cNvPr id="37893" name="Rectangle 3"/>
          <p:cNvSpPr>
            <a:spLocks noGrp="1" noChangeArrowheads="1"/>
          </p:cNvSpPr>
          <p:nvPr>
            <p:ph idx="1"/>
          </p:nvPr>
        </p:nvSpPr>
        <p:spPr/>
        <p:txBody>
          <a:bodyPr>
            <a:normAutofit/>
          </a:bodyPr>
          <a:lstStyle/>
          <a:p>
            <a:pPr eaLnBrk="1" hangingPunct="1"/>
            <a:r>
              <a:rPr lang="en-US" b="1" dirty="0" smtClean="0">
                <a:solidFill>
                  <a:srgbClr val="CC3300"/>
                </a:solidFill>
              </a:rPr>
              <a:t>Microeconomics</a:t>
            </a:r>
            <a:r>
              <a:rPr lang="en-US" dirty="0" smtClean="0"/>
              <a:t> is the study of how households and firms make decisions and how they interact in markets. </a:t>
            </a:r>
          </a:p>
          <a:p>
            <a:pPr eaLnBrk="1" hangingPunct="1"/>
            <a:r>
              <a:rPr lang="en-US" b="1" dirty="0" smtClean="0">
                <a:solidFill>
                  <a:srgbClr val="CC3300"/>
                </a:solidFill>
              </a:rPr>
              <a:t>Macroeconomics</a:t>
            </a:r>
            <a:r>
              <a:rPr lang="en-US" dirty="0" smtClean="0"/>
              <a:t> is the study of economy-wide phenomena, including inflation, unemployment, and economic growth.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wipe(left)">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wipe(left)">
                                      <p:cBhvr>
                                        <p:cTn id="12" dur="500"/>
                                        <p:tgtEl>
                                          <p:spTgt spid="378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bldLvl="4"/>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229600" cy="914400"/>
          </a:xfrm>
        </p:spPr>
        <p:txBody>
          <a:bodyPr/>
          <a:lstStyle/>
          <a:p>
            <a:pPr eaLnBrk="1" hangingPunct="1"/>
            <a:r>
              <a:rPr lang="en-US" dirty="0" smtClean="0"/>
              <a:t>The Economist as Policy Advisor</a:t>
            </a:r>
          </a:p>
        </p:txBody>
      </p:sp>
      <p:sp>
        <p:nvSpPr>
          <p:cNvPr id="38915" name="Rectangle 3"/>
          <p:cNvSpPr>
            <a:spLocks noGrp="1" noChangeArrowheads="1"/>
          </p:cNvSpPr>
          <p:nvPr>
            <p:ph idx="1"/>
          </p:nvPr>
        </p:nvSpPr>
        <p:spPr>
          <a:xfrm>
            <a:off x="345375" y="1066800"/>
            <a:ext cx="8534400" cy="5638800"/>
          </a:xfrm>
        </p:spPr>
        <p:txBody>
          <a:bodyPr>
            <a:normAutofit/>
          </a:bodyPr>
          <a:lstStyle/>
          <a:p>
            <a:pPr eaLnBrk="1" hangingPunct="1">
              <a:spcBef>
                <a:spcPct val="30000"/>
              </a:spcBef>
            </a:pPr>
            <a:r>
              <a:rPr lang="en-US" sz="2600" dirty="0" smtClean="0"/>
              <a:t>As scientists, economists make </a:t>
            </a:r>
            <a:br>
              <a:rPr lang="en-US" sz="2600" dirty="0" smtClean="0"/>
            </a:br>
            <a:r>
              <a:rPr lang="en-US" sz="2600" b="1" dirty="0" smtClean="0">
                <a:solidFill>
                  <a:srgbClr val="CC3300"/>
                </a:solidFill>
              </a:rPr>
              <a:t>positive statements</a:t>
            </a:r>
            <a:r>
              <a:rPr lang="en-US" sz="2600" dirty="0" smtClean="0"/>
              <a:t>, </a:t>
            </a:r>
            <a:br>
              <a:rPr lang="en-US" sz="2600" dirty="0" smtClean="0"/>
            </a:br>
            <a:r>
              <a:rPr lang="en-US" sz="2600" dirty="0" smtClean="0"/>
              <a:t>which attempt to describe the world as it is.  </a:t>
            </a:r>
          </a:p>
          <a:p>
            <a:pPr eaLnBrk="1" hangingPunct="1">
              <a:spcBef>
                <a:spcPct val="30000"/>
              </a:spcBef>
            </a:pPr>
            <a:r>
              <a:rPr lang="en-US" sz="2600" dirty="0" smtClean="0"/>
              <a:t>As policy advisors, economists make </a:t>
            </a:r>
            <a:br>
              <a:rPr lang="en-US" sz="2600" dirty="0" smtClean="0"/>
            </a:br>
            <a:r>
              <a:rPr lang="en-US" sz="2600" b="1" dirty="0" smtClean="0">
                <a:solidFill>
                  <a:srgbClr val="CC3300"/>
                </a:solidFill>
              </a:rPr>
              <a:t>normative statements</a:t>
            </a:r>
            <a:r>
              <a:rPr lang="en-US" sz="2600" dirty="0" smtClean="0"/>
              <a:t>, </a:t>
            </a:r>
            <a:br>
              <a:rPr lang="en-US" sz="2600" dirty="0" smtClean="0"/>
            </a:br>
            <a:r>
              <a:rPr lang="en-US" sz="2600" dirty="0" smtClean="0"/>
              <a:t>which attempt to prescribe how the world should be.  </a:t>
            </a:r>
          </a:p>
          <a:p>
            <a:pPr eaLnBrk="1" hangingPunct="1">
              <a:spcBef>
                <a:spcPct val="30000"/>
              </a:spcBef>
            </a:pPr>
            <a:r>
              <a:rPr lang="en-US" sz="2600" dirty="0" smtClean="0"/>
              <a:t>Positive statements can be confirmed or refuted, </a:t>
            </a:r>
            <a:br>
              <a:rPr lang="en-US" sz="2600" dirty="0" smtClean="0"/>
            </a:br>
            <a:r>
              <a:rPr lang="en-US" sz="2600" dirty="0" smtClean="0"/>
              <a:t>normative statements cannot. </a:t>
            </a:r>
          </a:p>
          <a:p>
            <a:pPr eaLnBrk="1" hangingPunct="1">
              <a:spcBef>
                <a:spcPct val="30000"/>
              </a:spcBef>
            </a:pPr>
            <a:r>
              <a:rPr lang="en-US" sz="2600" dirty="0" err="1" smtClean="0"/>
              <a:t>Govt</a:t>
            </a:r>
            <a:r>
              <a:rPr lang="en-US" sz="2600" dirty="0" smtClean="0"/>
              <a:t> employs many economists for policy advice.  E.g.</a:t>
            </a:r>
            <a:r>
              <a:rPr lang="en-US" sz="2600" i="1" dirty="0" smtClean="0"/>
              <a:t>, </a:t>
            </a:r>
            <a:r>
              <a:rPr lang="en-US" sz="2600" dirty="0" smtClean="0"/>
              <a:t>the U.S. President has a </a:t>
            </a:r>
            <a:r>
              <a:rPr lang="en-US" sz="2600" i="1" dirty="0" smtClean="0"/>
              <a:t>Council of Economic Advisors</a:t>
            </a:r>
            <a:r>
              <a:rPr lang="en-US" sz="2600" dirty="0" smtClean="0"/>
              <a:t>, which the author of this textbook chaired from 2003 to 2005.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left)">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wipe(left)">
                                      <p:cBhvr>
                                        <p:cTn id="22"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smtClean="0"/>
              <a:t>Why Economists Disagree</a:t>
            </a:r>
          </a:p>
        </p:txBody>
      </p:sp>
      <p:sp>
        <p:nvSpPr>
          <p:cNvPr id="43013" name="Rectangle 3"/>
          <p:cNvSpPr>
            <a:spLocks noGrp="1" noChangeArrowheads="1"/>
          </p:cNvSpPr>
          <p:nvPr>
            <p:ph idx="1"/>
          </p:nvPr>
        </p:nvSpPr>
        <p:spPr/>
        <p:txBody>
          <a:bodyPr>
            <a:normAutofit/>
          </a:bodyPr>
          <a:lstStyle/>
          <a:p>
            <a:pPr eaLnBrk="1" hangingPunct="1"/>
            <a:r>
              <a:rPr lang="en-US" smtClean="0"/>
              <a:t>Economists often give conflicting policy advice. </a:t>
            </a:r>
          </a:p>
          <a:p>
            <a:pPr eaLnBrk="1" hangingPunct="1"/>
            <a:r>
              <a:rPr lang="en-US" smtClean="0"/>
              <a:t>They sometimes disagree about the validity of alternative positive theories about the world. </a:t>
            </a:r>
          </a:p>
          <a:p>
            <a:pPr eaLnBrk="1" hangingPunct="1"/>
            <a:r>
              <a:rPr lang="en-US" smtClean="0"/>
              <a:t>They may have different values and, therefore, different normative views about what policy should try to accomplish.  </a:t>
            </a:r>
          </a:p>
          <a:p>
            <a:pPr eaLnBrk="1" hangingPunct="1"/>
            <a:r>
              <a:rPr lang="en-US" smtClean="0"/>
              <a:t>Yet, there are many propositions about which most economists agree.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wipe(left)">
                                      <p:cBhvr>
                                        <p:cTn id="7" dur="500"/>
                                        <p:tgtEl>
                                          <p:spTgt spid="430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3">
                                            <p:txEl>
                                              <p:pRg st="1" end="1"/>
                                            </p:txEl>
                                          </p:spTgt>
                                        </p:tgtEl>
                                        <p:attrNameLst>
                                          <p:attrName>style.visibility</p:attrName>
                                        </p:attrNameLst>
                                      </p:cBhvr>
                                      <p:to>
                                        <p:strVal val="visible"/>
                                      </p:to>
                                    </p:set>
                                    <p:animEffect transition="in" filter="wipe(left)">
                                      <p:cBhvr>
                                        <p:cTn id="12" dur="500"/>
                                        <p:tgtEl>
                                          <p:spTgt spid="430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3">
                                            <p:txEl>
                                              <p:pRg st="2" end="2"/>
                                            </p:txEl>
                                          </p:spTgt>
                                        </p:tgtEl>
                                        <p:attrNameLst>
                                          <p:attrName>style.visibility</p:attrName>
                                        </p:attrNameLst>
                                      </p:cBhvr>
                                      <p:to>
                                        <p:strVal val="visible"/>
                                      </p:to>
                                    </p:set>
                                    <p:animEffect transition="in" filter="wipe(left)">
                                      <p:cBhvr>
                                        <p:cTn id="17" dur="500"/>
                                        <p:tgtEl>
                                          <p:spTgt spid="430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3">
                                            <p:txEl>
                                              <p:pRg st="3" end="3"/>
                                            </p:txEl>
                                          </p:spTgt>
                                        </p:tgtEl>
                                        <p:attrNameLst>
                                          <p:attrName>style.visibility</p:attrName>
                                        </p:attrNameLst>
                                      </p:cBhvr>
                                      <p:to>
                                        <p:strVal val="visible"/>
                                      </p:to>
                                    </p:set>
                                    <p:animEffect transition="in" filter="wipe(left)">
                                      <p:cBhvr>
                                        <p:cTn id="22" dur="500"/>
                                        <p:tgtEl>
                                          <p:spTgt spid="430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normAutofit fontScale="90000"/>
          </a:bodyPr>
          <a:lstStyle/>
          <a:p>
            <a:pPr eaLnBrk="1" hangingPunct="1"/>
            <a:r>
              <a:rPr lang="en-US" sz="3300" smtClean="0"/>
              <a:t>Propositions about Which Most </a:t>
            </a:r>
            <a:br>
              <a:rPr lang="en-US" sz="3300" smtClean="0"/>
            </a:br>
            <a:r>
              <a:rPr lang="en-US" sz="3300" smtClean="0"/>
              <a:t>Economists Agree  </a:t>
            </a:r>
            <a:r>
              <a:rPr lang="en-US" sz="2900" smtClean="0"/>
              <a:t>(and % who agree)</a:t>
            </a:r>
          </a:p>
        </p:txBody>
      </p:sp>
      <p:sp>
        <p:nvSpPr>
          <p:cNvPr id="44037" name="Rectangle 3"/>
          <p:cNvSpPr>
            <a:spLocks noGrp="1" noChangeArrowheads="1"/>
          </p:cNvSpPr>
          <p:nvPr>
            <p:ph idx="1"/>
          </p:nvPr>
        </p:nvSpPr>
        <p:spPr>
          <a:xfrm>
            <a:off x="457200" y="1219200"/>
            <a:ext cx="8229600" cy="5029200"/>
          </a:xfrm>
        </p:spPr>
        <p:txBody>
          <a:bodyPr>
            <a:normAutofit/>
          </a:bodyPr>
          <a:lstStyle/>
          <a:p>
            <a:pPr eaLnBrk="1" hangingPunct="1"/>
            <a:r>
              <a:rPr lang="en-US" sz="2700" dirty="0" smtClean="0"/>
              <a:t>A ceiling on rents reduces the quantity and quality of housing available.  (93%)</a:t>
            </a:r>
          </a:p>
          <a:p>
            <a:pPr eaLnBrk="1" hangingPunct="1"/>
            <a:r>
              <a:rPr lang="en-US" sz="2700" dirty="0" smtClean="0"/>
              <a:t>Tariffs and import quotas usually reduce general economic welfare.  (93%)</a:t>
            </a:r>
          </a:p>
          <a:p>
            <a:pPr eaLnBrk="1" hangingPunct="1"/>
            <a:r>
              <a:rPr lang="en-US" sz="2700" dirty="0" smtClean="0"/>
              <a:t>The United States should not restrict employers from outsourcing work to foreign countries. (90%)</a:t>
            </a:r>
          </a:p>
          <a:p>
            <a:pPr eaLnBrk="1" hangingPunct="1"/>
            <a:r>
              <a:rPr lang="en-US" sz="2700" dirty="0" smtClean="0"/>
              <a:t>The United States should eliminate agriculture subsidies. (85%)</a:t>
            </a:r>
          </a:p>
        </p:txBody>
      </p:sp>
      <p:sp>
        <p:nvSpPr>
          <p:cNvPr id="159748" name="Text Box 4"/>
          <p:cNvSpPr txBox="1">
            <a:spLocks noChangeArrowheads="1"/>
          </p:cNvSpPr>
          <p:nvPr/>
        </p:nvSpPr>
        <p:spPr bwMode="auto">
          <a:xfrm>
            <a:off x="2995613" y="5562600"/>
            <a:ext cx="2782887" cy="457200"/>
          </a:xfrm>
          <a:prstGeom prst="rect">
            <a:avLst/>
          </a:prstGeom>
          <a:noFill/>
          <a:ln w="9525">
            <a:noFill/>
            <a:miter lim="800000"/>
            <a:headEnd/>
            <a:tailEnd/>
          </a:ln>
        </p:spPr>
        <p:txBody>
          <a:bodyPr>
            <a:spAutoFit/>
          </a:bodyPr>
          <a:lstStyle/>
          <a:p>
            <a:pPr algn="ctr">
              <a:spcBef>
                <a:spcPct val="50000"/>
              </a:spcBef>
            </a:pPr>
            <a:endParaRPr lang="en-US" sz="2400" i="1" dirty="0">
              <a:solidFill>
                <a:schemeClr val="tx1">
                  <a:lumMod val="50000"/>
                  <a:lumOff val="50000"/>
                </a:schemeClr>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Effect transition="in" filter="wipe(left)">
                                      <p:cBhvr>
                                        <p:cTn id="7" dur="500"/>
                                        <p:tgtEl>
                                          <p:spTgt spid="440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Effect transition="in" filter="wipe(left)">
                                      <p:cBhvr>
                                        <p:cTn id="12" dur="500"/>
                                        <p:tgtEl>
                                          <p:spTgt spid="440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animEffect transition="in" filter="wipe(left)">
                                      <p:cBhvr>
                                        <p:cTn id="17" dur="500"/>
                                        <p:tgtEl>
                                          <p:spTgt spid="440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7">
                                            <p:txEl>
                                              <p:pRg st="3" end="3"/>
                                            </p:txEl>
                                          </p:spTgt>
                                        </p:tgtEl>
                                        <p:attrNameLst>
                                          <p:attrName>style.visibility</p:attrName>
                                        </p:attrNameLst>
                                      </p:cBhvr>
                                      <p:to>
                                        <p:strVal val="visible"/>
                                      </p:to>
                                    </p:set>
                                    <p:animEffect transition="in" filter="wipe(left)">
                                      <p:cBhvr>
                                        <p:cTn id="22" dur="500"/>
                                        <p:tgtEl>
                                          <p:spTgt spid="44037">
                                            <p:txEl>
                                              <p:pRg st="3" end="3"/>
                                            </p:txEl>
                                          </p:spTgt>
                                        </p:tgtEl>
                                      </p:cBhvr>
                                    </p:animEffect>
                                  </p:childTnLst>
                                </p:cTn>
                              </p:par>
                            </p:childTnLst>
                          </p:cTn>
                        </p:par>
                        <p:par>
                          <p:cTn id="23" fill="hold">
                            <p:stCondLst>
                              <p:cond delay="500"/>
                            </p:stCondLst>
                            <p:childTnLst>
                              <p:par>
                                <p:cTn id="24" presetID="10" presetClass="entr" presetSubtype="0" fill="hold" grpId="0" nodeType="afterEffect" nodePh="1">
                                  <p:stCondLst>
                                    <p:cond delay="0"/>
                                  </p:stCondLst>
                                  <p:endCondLst>
                                    <p:cond evt="begin" delay="0">
                                      <p:tn val="24"/>
                                    </p:cond>
                                  </p:endCondLst>
                                  <p:childTnLst>
                                    <p:set>
                                      <p:cBhvr>
                                        <p:cTn id="25" dur="1" fill="hold">
                                          <p:stCondLst>
                                            <p:cond delay="0"/>
                                          </p:stCondLst>
                                        </p:cTn>
                                        <p:tgtEl>
                                          <p:spTgt spid="159748"/>
                                        </p:tgtEl>
                                        <p:attrNameLst>
                                          <p:attrName>style.visibility</p:attrName>
                                        </p:attrNameLst>
                                      </p:cBhvr>
                                      <p:to>
                                        <p:strVal val="visible"/>
                                      </p:to>
                                    </p:set>
                                    <p:animEffect transition="in" filter="fade">
                                      <p:cBhvr>
                                        <p:cTn id="26" dur="500"/>
                                        <p:tgtEl>
                                          <p:spTgt spid="15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bldLvl="4"/>
      <p:bldP spid="15974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normAutofit fontScale="90000"/>
          </a:bodyPr>
          <a:lstStyle/>
          <a:p>
            <a:pPr algn="l" eaLnBrk="1" hangingPunct="1">
              <a:tabLst>
                <a:tab pos="4114800" algn="ctr"/>
              </a:tabLst>
            </a:pPr>
            <a:r>
              <a:rPr lang="en-US" sz="3000" smtClean="0"/>
              <a:t>Our First Model:  </a:t>
            </a:r>
            <a:br>
              <a:rPr lang="en-US" sz="3000" smtClean="0"/>
            </a:br>
            <a:r>
              <a:rPr lang="en-US" sz="3600" smtClean="0"/>
              <a:t>	The Circular-Flow Diagram</a:t>
            </a:r>
          </a:p>
        </p:txBody>
      </p:sp>
      <p:sp>
        <p:nvSpPr>
          <p:cNvPr id="22533" name="Rectangle 3"/>
          <p:cNvSpPr>
            <a:spLocks noGrp="1" noChangeArrowheads="1"/>
          </p:cNvSpPr>
          <p:nvPr>
            <p:ph idx="1"/>
          </p:nvPr>
        </p:nvSpPr>
        <p:spPr/>
        <p:txBody>
          <a:bodyPr/>
          <a:lstStyle/>
          <a:p>
            <a:pPr eaLnBrk="1" hangingPunct="1"/>
            <a:r>
              <a:rPr lang="en-US" dirty="0" smtClean="0"/>
              <a:t>The </a:t>
            </a:r>
            <a:r>
              <a:rPr lang="en-US" b="1" dirty="0" smtClean="0">
                <a:solidFill>
                  <a:srgbClr val="FF0000"/>
                </a:solidFill>
              </a:rPr>
              <a:t>Circular-Flow Diagram</a:t>
            </a:r>
            <a:r>
              <a:rPr lang="en-US" dirty="0" smtClean="0"/>
              <a:t>:  a visual model of the economy, shows how dollars flow through markets among households and firms</a:t>
            </a:r>
          </a:p>
          <a:p>
            <a:pPr eaLnBrk="1" hangingPunct="1"/>
            <a:r>
              <a:rPr lang="en-US" dirty="0" smtClean="0"/>
              <a:t>Two types of “actors”:  </a:t>
            </a:r>
          </a:p>
          <a:p>
            <a:pPr lvl="1" eaLnBrk="1" hangingPunct="1"/>
            <a:r>
              <a:rPr lang="en-US" dirty="0" smtClean="0"/>
              <a:t>households</a:t>
            </a:r>
          </a:p>
          <a:p>
            <a:pPr lvl="1" eaLnBrk="1" hangingPunct="1"/>
            <a:r>
              <a:rPr lang="en-US" dirty="0" smtClean="0"/>
              <a:t>firms </a:t>
            </a:r>
          </a:p>
          <a:p>
            <a:pPr eaLnBrk="1" hangingPunct="1"/>
            <a:r>
              <a:rPr lang="en-US" dirty="0" smtClean="0"/>
              <a:t>Two markets:</a:t>
            </a:r>
          </a:p>
          <a:p>
            <a:pPr lvl="1" eaLnBrk="1" hangingPunct="1"/>
            <a:r>
              <a:rPr lang="en-US" smtClean="0"/>
              <a:t>Product </a:t>
            </a:r>
            <a:r>
              <a:rPr lang="en-US" smtClean="0"/>
              <a:t>Market </a:t>
            </a:r>
            <a:endParaRPr lang="en-US" dirty="0" smtClean="0"/>
          </a:p>
          <a:p>
            <a:pPr lvl="1" eaLnBrk="1" hangingPunct="1"/>
            <a:r>
              <a:rPr lang="en-US" dirty="0" smtClean="0"/>
              <a:t>Factor Market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ipe(left)">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wipe(left)">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wipe(left)">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wipe(left)">
                                      <p:cBhvr>
                                        <p:cTn id="22" dur="500"/>
                                        <p:tgtEl>
                                          <p:spTgt spid="225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3">
                                            <p:txEl>
                                              <p:pRg st="4" end="4"/>
                                            </p:txEl>
                                          </p:spTgt>
                                        </p:tgtEl>
                                        <p:attrNameLst>
                                          <p:attrName>style.visibility</p:attrName>
                                        </p:attrNameLst>
                                      </p:cBhvr>
                                      <p:to>
                                        <p:strVal val="visible"/>
                                      </p:to>
                                    </p:set>
                                    <p:animEffect transition="in" filter="wipe(left)">
                                      <p:cBhvr>
                                        <p:cTn id="27" dur="500"/>
                                        <p:tgtEl>
                                          <p:spTgt spid="225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3">
                                            <p:txEl>
                                              <p:pRg st="5" end="5"/>
                                            </p:txEl>
                                          </p:spTgt>
                                        </p:tgtEl>
                                        <p:attrNameLst>
                                          <p:attrName>style.visibility</p:attrName>
                                        </p:attrNameLst>
                                      </p:cBhvr>
                                      <p:to>
                                        <p:strVal val="visible"/>
                                      </p:to>
                                    </p:set>
                                    <p:animEffect transition="in" filter="wipe(left)">
                                      <p:cBhvr>
                                        <p:cTn id="32" dur="500"/>
                                        <p:tgtEl>
                                          <p:spTgt spid="225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533">
                                            <p:txEl>
                                              <p:pRg st="6" end="6"/>
                                            </p:txEl>
                                          </p:spTgt>
                                        </p:tgtEl>
                                        <p:attrNameLst>
                                          <p:attrName>style.visibility</p:attrName>
                                        </p:attrNameLst>
                                      </p:cBhvr>
                                      <p:to>
                                        <p:strVal val="visible"/>
                                      </p:to>
                                    </p:set>
                                    <p:animEffect transition="in" filter="wipe(left)">
                                      <p:cBhvr>
                                        <p:cTn id="37" dur="500"/>
                                        <p:tgtEl>
                                          <p:spTgt spid="225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4"/>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dirty="0" smtClean="0"/>
              <a:t>Factor Market</a:t>
            </a:r>
          </a:p>
        </p:txBody>
      </p:sp>
      <p:sp>
        <p:nvSpPr>
          <p:cNvPr id="23557" name="Rectangle 3"/>
          <p:cNvSpPr>
            <a:spLocks noGrp="1" noChangeArrowheads="1"/>
          </p:cNvSpPr>
          <p:nvPr>
            <p:ph idx="1"/>
          </p:nvPr>
        </p:nvSpPr>
        <p:spPr/>
        <p:txBody>
          <a:bodyPr/>
          <a:lstStyle/>
          <a:p>
            <a:pPr eaLnBrk="1" hangingPunct="1"/>
            <a:r>
              <a:rPr lang="en-US" b="1" dirty="0" smtClean="0">
                <a:solidFill>
                  <a:srgbClr val="FF0000"/>
                </a:solidFill>
              </a:rPr>
              <a:t>Factors of production</a:t>
            </a:r>
            <a:r>
              <a:rPr lang="en-US" dirty="0" smtClean="0"/>
              <a:t>:  the resources the economy uses to produce goods &amp; services,  including</a:t>
            </a:r>
          </a:p>
          <a:p>
            <a:pPr lvl="1" eaLnBrk="1" hangingPunct="1"/>
            <a:r>
              <a:rPr lang="en-US" dirty="0" smtClean="0"/>
              <a:t>labor </a:t>
            </a:r>
          </a:p>
          <a:p>
            <a:pPr lvl="1" eaLnBrk="1" hangingPunct="1"/>
            <a:r>
              <a:rPr lang="en-US" dirty="0" smtClean="0"/>
              <a:t>land </a:t>
            </a:r>
          </a:p>
          <a:p>
            <a:pPr lvl="1" eaLnBrk="1" hangingPunct="1"/>
            <a:r>
              <a:rPr lang="en-US" dirty="0" smtClean="0"/>
              <a:t>capital (buildings &amp; machines used in production)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wipe(left)">
                                      <p:cBhvr>
                                        <p:cTn id="7" dur="5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wipe(left)">
                                      <p:cBhvr>
                                        <p:cTn id="12" dur="500"/>
                                        <p:tgtEl>
                                          <p:spTgt spid="23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wipe(left)">
                                      <p:cBhvr>
                                        <p:cTn id="17" dur="500"/>
                                        <p:tgtEl>
                                          <p:spTgt spid="23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7">
                                            <p:txEl>
                                              <p:pRg st="3" end="3"/>
                                            </p:txEl>
                                          </p:spTgt>
                                        </p:tgtEl>
                                        <p:attrNameLst>
                                          <p:attrName>style.visibility</p:attrName>
                                        </p:attrNameLst>
                                      </p:cBhvr>
                                      <p:to>
                                        <p:strVal val="visible"/>
                                      </p:to>
                                    </p:set>
                                    <p:animEffect transition="in" filter="wipe(left)">
                                      <p:cBhvr>
                                        <p:cTn id="22" dur="500"/>
                                        <p:tgtEl>
                                          <p:spTgt spid="235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bldLvl="4"/>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04800" y="168166"/>
            <a:ext cx="8229600" cy="609600"/>
          </a:xfrm>
        </p:spPr>
        <p:txBody>
          <a:bodyPr/>
          <a:lstStyle/>
          <a:p>
            <a:pPr algn="l" eaLnBrk="1" hangingPunct="1"/>
            <a:r>
              <a:rPr lang="en-US" sz="2400" dirty="0" smtClean="0"/>
              <a:t>FIGURE 1:   </a:t>
            </a:r>
            <a:r>
              <a:rPr lang="en-US" sz="2700" dirty="0" smtClean="0"/>
              <a:t>The Circular-Flow Diagram</a:t>
            </a:r>
          </a:p>
        </p:txBody>
      </p:sp>
      <p:grpSp>
        <p:nvGrpSpPr>
          <p:cNvPr id="2" name="Group 3"/>
          <p:cNvGrpSpPr>
            <a:grpSpLocks/>
          </p:cNvGrpSpPr>
          <p:nvPr/>
        </p:nvGrpSpPr>
        <p:grpSpPr bwMode="auto">
          <a:xfrm>
            <a:off x="3357563" y="4435475"/>
            <a:ext cx="2422525" cy="1689100"/>
            <a:chOff x="2115" y="2794"/>
            <a:chExt cx="1526" cy="1064"/>
          </a:xfrm>
        </p:grpSpPr>
        <p:sp>
          <p:nvSpPr>
            <p:cNvPr id="25655" name="Oval 4"/>
            <p:cNvSpPr>
              <a:spLocks noChangeArrowheads="1"/>
            </p:cNvSpPr>
            <p:nvPr/>
          </p:nvSpPr>
          <p:spPr bwMode="auto">
            <a:xfrm>
              <a:off x="2138" y="2794"/>
              <a:ext cx="1462" cy="1064"/>
            </a:xfrm>
            <a:prstGeom prst="ellipse">
              <a:avLst/>
            </a:prstGeom>
            <a:solidFill>
              <a:srgbClr val="FFCC99"/>
            </a:solidFill>
            <a:ln w="9525">
              <a:noFill/>
              <a:round/>
              <a:headEnd/>
              <a:tailEnd/>
            </a:ln>
            <a:effectLst>
              <a:outerShdw blurRad="50800" dist="38100" dir="2700000" algn="tl" rotWithShape="0">
                <a:prstClr val="black">
                  <a:alpha val="40000"/>
                </a:prstClr>
              </a:outerShdw>
            </a:effectLst>
          </p:spPr>
          <p:txBody>
            <a:bodyPr/>
            <a:lstStyle/>
            <a:p>
              <a:endParaRPr lang="en-US">
                <a:latin typeface="Arial" pitchFamily="34" charset="0"/>
                <a:cs typeface="Arial" pitchFamily="34" charset="0"/>
              </a:endParaRPr>
            </a:p>
          </p:txBody>
        </p:sp>
        <p:sp>
          <p:nvSpPr>
            <p:cNvPr id="25656" name="Text Box 5"/>
            <p:cNvSpPr txBox="1">
              <a:spLocks noChangeArrowheads="1"/>
            </p:cNvSpPr>
            <p:nvPr/>
          </p:nvSpPr>
          <p:spPr bwMode="auto">
            <a:xfrm>
              <a:off x="2115" y="2930"/>
              <a:ext cx="1526" cy="808"/>
            </a:xfrm>
            <a:prstGeom prst="rect">
              <a:avLst/>
            </a:prstGeom>
            <a:noFill/>
            <a:ln w="9525">
              <a:noFill/>
              <a:miter lim="800000"/>
              <a:headEnd/>
              <a:tailEnd/>
            </a:ln>
          </p:spPr>
          <p:txBody>
            <a:bodyPr>
              <a:spAutoFit/>
            </a:bodyPr>
            <a:lstStyle/>
            <a:p>
              <a:pPr algn="ctr">
                <a:spcBef>
                  <a:spcPct val="50000"/>
                </a:spcBef>
              </a:pPr>
              <a:r>
                <a:rPr lang="en-US" sz="2600">
                  <a:latin typeface="Arial" pitchFamily="34" charset="0"/>
                  <a:cs typeface="Arial" pitchFamily="34" charset="0"/>
                </a:rPr>
                <a:t>Markets for Factors of Production</a:t>
              </a:r>
            </a:p>
          </p:txBody>
        </p:sp>
      </p:grpSp>
      <p:grpSp>
        <p:nvGrpSpPr>
          <p:cNvPr id="3" name="Group 6"/>
          <p:cNvGrpSpPr>
            <a:grpSpLocks/>
          </p:cNvGrpSpPr>
          <p:nvPr/>
        </p:nvGrpSpPr>
        <p:grpSpPr bwMode="auto">
          <a:xfrm>
            <a:off x="6624638" y="2968625"/>
            <a:ext cx="2162175" cy="893763"/>
            <a:chOff x="4173" y="1870"/>
            <a:chExt cx="1362" cy="563"/>
          </a:xfrm>
          <a:effectLst>
            <a:outerShdw blurRad="50800" dist="38100" dir="2700000" algn="tl" rotWithShape="0">
              <a:prstClr val="black">
                <a:alpha val="40000"/>
              </a:prstClr>
            </a:outerShdw>
          </a:effectLst>
        </p:grpSpPr>
        <p:sp>
          <p:nvSpPr>
            <p:cNvPr id="25653" name="Rectangle 7"/>
            <p:cNvSpPr>
              <a:spLocks noChangeArrowheads="1"/>
            </p:cNvSpPr>
            <p:nvPr/>
          </p:nvSpPr>
          <p:spPr bwMode="auto">
            <a:xfrm>
              <a:off x="4173" y="1870"/>
              <a:ext cx="1362" cy="563"/>
            </a:xfrm>
            <a:prstGeom prst="rect">
              <a:avLst/>
            </a:prstGeom>
            <a:solidFill>
              <a:srgbClr val="99CCFF"/>
            </a:solidFill>
            <a:ln w="9525">
              <a:noFill/>
              <a:miter lim="800000"/>
              <a:headEnd/>
              <a:tailEnd/>
            </a:ln>
          </p:spPr>
          <p:txBody>
            <a:bodyPr/>
            <a:lstStyle/>
            <a:p>
              <a:endParaRPr lang="en-US">
                <a:latin typeface="Arial" pitchFamily="34" charset="0"/>
                <a:cs typeface="Arial" pitchFamily="34" charset="0"/>
              </a:endParaRPr>
            </a:p>
          </p:txBody>
        </p:sp>
        <p:sp>
          <p:nvSpPr>
            <p:cNvPr id="25654" name="Text Box 8"/>
            <p:cNvSpPr txBox="1">
              <a:spLocks noChangeArrowheads="1"/>
            </p:cNvSpPr>
            <p:nvPr/>
          </p:nvSpPr>
          <p:spPr bwMode="auto">
            <a:xfrm>
              <a:off x="4202" y="1998"/>
              <a:ext cx="1309" cy="317"/>
            </a:xfrm>
            <a:prstGeom prst="rect">
              <a:avLst/>
            </a:prstGeom>
            <a:noFill/>
            <a:ln w="9525">
              <a:noFill/>
              <a:miter lim="800000"/>
              <a:headEnd/>
              <a:tailEnd/>
            </a:ln>
          </p:spPr>
          <p:txBody>
            <a:bodyPr>
              <a:spAutoFit/>
            </a:bodyPr>
            <a:lstStyle/>
            <a:p>
              <a:pPr algn="ctr">
                <a:spcBef>
                  <a:spcPct val="50000"/>
                </a:spcBef>
              </a:pPr>
              <a:r>
                <a:rPr lang="en-US" sz="2700">
                  <a:latin typeface="Arial" pitchFamily="34" charset="0"/>
                  <a:cs typeface="Arial" pitchFamily="34" charset="0"/>
                </a:rPr>
                <a:t>Households</a:t>
              </a:r>
            </a:p>
          </p:txBody>
        </p:sp>
      </p:grpSp>
      <p:grpSp>
        <p:nvGrpSpPr>
          <p:cNvPr id="4" name="Group 9"/>
          <p:cNvGrpSpPr>
            <a:grpSpLocks/>
          </p:cNvGrpSpPr>
          <p:nvPr/>
        </p:nvGrpSpPr>
        <p:grpSpPr bwMode="auto">
          <a:xfrm>
            <a:off x="241300" y="2978150"/>
            <a:ext cx="1944688" cy="893763"/>
            <a:chOff x="131" y="1876"/>
            <a:chExt cx="1225" cy="563"/>
          </a:xfrm>
          <a:effectLst>
            <a:outerShdw blurRad="50800" dist="38100" dir="2700000" algn="tl" rotWithShape="0">
              <a:prstClr val="black">
                <a:alpha val="40000"/>
              </a:prstClr>
            </a:outerShdw>
          </a:effectLst>
        </p:grpSpPr>
        <p:sp>
          <p:nvSpPr>
            <p:cNvPr id="25651" name="Rectangle 10"/>
            <p:cNvSpPr>
              <a:spLocks noChangeArrowheads="1"/>
            </p:cNvSpPr>
            <p:nvPr/>
          </p:nvSpPr>
          <p:spPr bwMode="auto">
            <a:xfrm>
              <a:off x="131" y="1876"/>
              <a:ext cx="1225" cy="563"/>
            </a:xfrm>
            <a:prstGeom prst="rect">
              <a:avLst/>
            </a:prstGeom>
            <a:solidFill>
              <a:srgbClr val="99CCFF"/>
            </a:solidFill>
            <a:ln w="9525">
              <a:noFill/>
              <a:miter lim="800000"/>
              <a:headEnd/>
              <a:tailEnd/>
            </a:ln>
          </p:spPr>
          <p:txBody>
            <a:bodyPr/>
            <a:lstStyle/>
            <a:p>
              <a:endParaRPr lang="en-US">
                <a:latin typeface="Arial" pitchFamily="34" charset="0"/>
                <a:cs typeface="Arial" pitchFamily="34" charset="0"/>
              </a:endParaRPr>
            </a:p>
          </p:txBody>
        </p:sp>
        <p:sp>
          <p:nvSpPr>
            <p:cNvPr id="25652" name="Text Box 11"/>
            <p:cNvSpPr txBox="1">
              <a:spLocks noChangeArrowheads="1"/>
            </p:cNvSpPr>
            <p:nvPr/>
          </p:nvSpPr>
          <p:spPr bwMode="auto">
            <a:xfrm>
              <a:off x="246" y="1989"/>
              <a:ext cx="1021" cy="317"/>
            </a:xfrm>
            <a:prstGeom prst="rect">
              <a:avLst/>
            </a:prstGeom>
            <a:noFill/>
            <a:ln w="9525">
              <a:noFill/>
              <a:miter lim="800000"/>
              <a:headEnd/>
              <a:tailEnd/>
            </a:ln>
          </p:spPr>
          <p:txBody>
            <a:bodyPr>
              <a:spAutoFit/>
            </a:bodyPr>
            <a:lstStyle/>
            <a:p>
              <a:pPr algn="ctr">
                <a:spcBef>
                  <a:spcPct val="50000"/>
                </a:spcBef>
              </a:pPr>
              <a:r>
                <a:rPr lang="en-US" sz="2700" dirty="0">
                  <a:latin typeface="Arial" pitchFamily="34" charset="0"/>
                  <a:cs typeface="Arial" pitchFamily="34" charset="0"/>
                </a:rPr>
                <a:t>Firms</a:t>
              </a:r>
            </a:p>
          </p:txBody>
        </p:sp>
      </p:grpSp>
      <p:grpSp>
        <p:nvGrpSpPr>
          <p:cNvPr id="5" name="Group 12"/>
          <p:cNvGrpSpPr>
            <a:grpSpLocks/>
          </p:cNvGrpSpPr>
          <p:nvPr/>
        </p:nvGrpSpPr>
        <p:grpSpPr bwMode="auto">
          <a:xfrm>
            <a:off x="5719763" y="3860800"/>
            <a:ext cx="2900362" cy="2098675"/>
            <a:chOff x="3603" y="2432"/>
            <a:chExt cx="1827" cy="1322"/>
          </a:xfrm>
        </p:grpSpPr>
        <p:grpSp>
          <p:nvGrpSpPr>
            <p:cNvPr id="6" name="Group 13"/>
            <p:cNvGrpSpPr>
              <a:grpSpLocks/>
            </p:cNvGrpSpPr>
            <p:nvPr/>
          </p:nvGrpSpPr>
          <p:grpSpPr bwMode="auto">
            <a:xfrm rot="5400000">
              <a:off x="3866" y="2169"/>
              <a:ext cx="1048" cy="1573"/>
              <a:chOff x="3840" y="1040"/>
              <a:chExt cx="1008" cy="752"/>
            </a:xfrm>
          </p:grpSpPr>
          <p:sp>
            <p:nvSpPr>
              <p:cNvPr id="25649" name="Line 14"/>
              <p:cNvSpPr>
                <a:spLocks noChangeShapeType="1"/>
              </p:cNvSpPr>
              <p:nvPr/>
            </p:nvSpPr>
            <p:spPr bwMode="auto">
              <a:xfrm flipH="1">
                <a:off x="3840" y="1040"/>
                <a:ext cx="1008" cy="0"/>
              </a:xfrm>
              <a:prstGeom prst="line">
                <a:avLst/>
              </a:prstGeom>
              <a:noFill/>
              <a:ln w="57150">
                <a:solidFill>
                  <a:srgbClr val="009900"/>
                </a:solidFill>
                <a:round/>
                <a:headEnd/>
                <a:tailEnd type="stealth" w="lg" len="lg"/>
              </a:ln>
            </p:spPr>
            <p:txBody>
              <a:bodyPr/>
              <a:lstStyle/>
              <a:p>
                <a:endParaRPr lang="en-US">
                  <a:latin typeface="Arial" pitchFamily="34" charset="0"/>
                  <a:cs typeface="Arial" pitchFamily="34" charset="0"/>
                </a:endParaRPr>
              </a:p>
            </p:txBody>
          </p:sp>
          <p:sp>
            <p:nvSpPr>
              <p:cNvPr id="25650" name="Line 15"/>
              <p:cNvSpPr>
                <a:spLocks noChangeShapeType="1"/>
              </p:cNvSpPr>
              <p:nvPr/>
            </p:nvSpPr>
            <p:spPr bwMode="auto">
              <a:xfrm>
                <a:off x="4830" y="1041"/>
                <a:ext cx="0" cy="751"/>
              </a:xfrm>
              <a:prstGeom prst="line">
                <a:avLst/>
              </a:prstGeom>
              <a:noFill/>
              <a:ln w="57150">
                <a:solidFill>
                  <a:srgbClr val="009900"/>
                </a:solidFill>
                <a:round/>
                <a:headEnd/>
                <a:tailEnd/>
              </a:ln>
            </p:spPr>
            <p:txBody>
              <a:bodyPr/>
              <a:lstStyle/>
              <a:p>
                <a:endParaRPr lang="en-US">
                  <a:latin typeface="Arial" pitchFamily="34" charset="0"/>
                  <a:cs typeface="Arial" pitchFamily="34" charset="0"/>
                </a:endParaRPr>
              </a:p>
            </p:txBody>
          </p:sp>
        </p:grpSp>
        <p:sp>
          <p:nvSpPr>
            <p:cNvPr id="25648" name="Text Box 16"/>
            <p:cNvSpPr txBox="1">
              <a:spLocks noChangeArrowheads="1"/>
            </p:cNvSpPr>
            <p:nvPr/>
          </p:nvSpPr>
          <p:spPr bwMode="auto">
            <a:xfrm>
              <a:off x="3821" y="3456"/>
              <a:ext cx="1609" cy="298"/>
            </a:xfrm>
            <a:prstGeom prst="rect">
              <a:avLst/>
            </a:prstGeom>
            <a:noFill/>
            <a:ln w="9525">
              <a:noFill/>
              <a:miter lim="800000"/>
              <a:headEnd/>
              <a:tailEnd/>
            </a:ln>
          </p:spPr>
          <p:txBody>
            <a:bodyPr>
              <a:spAutoFit/>
            </a:bodyPr>
            <a:lstStyle/>
            <a:p>
              <a:pPr>
                <a:spcBef>
                  <a:spcPct val="50000"/>
                </a:spcBef>
              </a:pPr>
              <a:r>
                <a:rPr lang="en-US" sz="2500">
                  <a:latin typeface="Arial" pitchFamily="34" charset="0"/>
                  <a:cs typeface="Arial" pitchFamily="34" charset="0"/>
                </a:rPr>
                <a:t>            Income</a:t>
              </a:r>
            </a:p>
          </p:txBody>
        </p:sp>
      </p:grpSp>
      <p:grpSp>
        <p:nvGrpSpPr>
          <p:cNvPr id="7" name="Group 17"/>
          <p:cNvGrpSpPr>
            <a:grpSpLocks/>
          </p:cNvGrpSpPr>
          <p:nvPr/>
        </p:nvGrpSpPr>
        <p:grpSpPr bwMode="auto">
          <a:xfrm>
            <a:off x="484188" y="3890963"/>
            <a:ext cx="2947987" cy="2433637"/>
            <a:chOff x="305" y="2451"/>
            <a:chExt cx="1857" cy="1533"/>
          </a:xfrm>
        </p:grpSpPr>
        <p:grpSp>
          <p:nvGrpSpPr>
            <p:cNvPr id="8" name="Group 18"/>
            <p:cNvGrpSpPr>
              <a:grpSpLocks/>
            </p:cNvGrpSpPr>
            <p:nvPr/>
          </p:nvGrpSpPr>
          <p:grpSpPr bwMode="auto">
            <a:xfrm>
              <a:off x="454" y="2451"/>
              <a:ext cx="1708" cy="1029"/>
              <a:chOff x="454" y="2451"/>
              <a:chExt cx="1684" cy="1029"/>
            </a:xfrm>
          </p:grpSpPr>
          <p:sp>
            <p:nvSpPr>
              <p:cNvPr id="25645" name="Line 19"/>
              <p:cNvSpPr>
                <a:spLocks noChangeShapeType="1"/>
              </p:cNvSpPr>
              <p:nvPr/>
            </p:nvSpPr>
            <p:spPr bwMode="auto">
              <a:xfrm rot="10800000" flipH="1">
                <a:off x="454" y="3480"/>
                <a:ext cx="1684" cy="0"/>
              </a:xfrm>
              <a:prstGeom prst="line">
                <a:avLst/>
              </a:prstGeom>
              <a:noFill/>
              <a:ln w="57150">
                <a:solidFill>
                  <a:srgbClr val="009900"/>
                </a:solidFill>
                <a:round/>
                <a:headEnd/>
                <a:tailEnd type="stealth" w="lg" len="lg"/>
              </a:ln>
            </p:spPr>
            <p:txBody>
              <a:bodyPr/>
              <a:lstStyle/>
              <a:p>
                <a:endParaRPr lang="en-US">
                  <a:latin typeface="Arial" pitchFamily="34" charset="0"/>
                  <a:cs typeface="Arial" pitchFamily="34" charset="0"/>
                </a:endParaRPr>
              </a:p>
            </p:txBody>
          </p:sp>
          <p:sp>
            <p:nvSpPr>
              <p:cNvPr id="25646" name="Line 20"/>
              <p:cNvSpPr>
                <a:spLocks noChangeShapeType="1"/>
              </p:cNvSpPr>
              <p:nvPr/>
            </p:nvSpPr>
            <p:spPr bwMode="auto">
              <a:xfrm rot="10800000">
                <a:off x="472" y="2451"/>
                <a:ext cx="0" cy="1029"/>
              </a:xfrm>
              <a:prstGeom prst="line">
                <a:avLst/>
              </a:prstGeom>
              <a:noFill/>
              <a:ln w="57150">
                <a:solidFill>
                  <a:srgbClr val="009900"/>
                </a:solidFill>
                <a:round/>
                <a:headEnd/>
                <a:tailEnd/>
              </a:ln>
            </p:spPr>
            <p:txBody>
              <a:bodyPr/>
              <a:lstStyle/>
              <a:p>
                <a:endParaRPr lang="en-US">
                  <a:latin typeface="Arial" pitchFamily="34" charset="0"/>
                  <a:cs typeface="Arial" pitchFamily="34" charset="0"/>
                </a:endParaRPr>
              </a:p>
            </p:txBody>
          </p:sp>
        </p:grpSp>
        <p:sp>
          <p:nvSpPr>
            <p:cNvPr id="25644" name="Text Box 21"/>
            <p:cNvSpPr txBox="1">
              <a:spLocks noChangeArrowheads="1"/>
            </p:cNvSpPr>
            <p:nvPr/>
          </p:nvSpPr>
          <p:spPr bwMode="auto">
            <a:xfrm>
              <a:off x="305" y="3470"/>
              <a:ext cx="1408" cy="514"/>
            </a:xfrm>
            <a:prstGeom prst="rect">
              <a:avLst/>
            </a:prstGeom>
            <a:noFill/>
            <a:ln w="9525">
              <a:noFill/>
              <a:miter lim="800000"/>
              <a:headEnd/>
              <a:tailEnd/>
            </a:ln>
          </p:spPr>
          <p:txBody>
            <a:bodyPr>
              <a:spAutoFit/>
            </a:bodyPr>
            <a:lstStyle/>
            <a:p>
              <a:pPr>
                <a:lnSpc>
                  <a:spcPct val="95000"/>
                </a:lnSpc>
                <a:spcBef>
                  <a:spcPct val="50000"/>
                </a:spcBef>
              </a:pPr>
              <a:r>
                <a:rPr lang="en-US" sz="2500" dirty="0">
                  <a:latin typeface="Arial" pitchFamily="34" charset="0"/>
                  <a:cs typeface="Arial" pitchFamily="34" charset="0"/>
                </a:rPr>
                <a:t>Wages, rent, profit</a:t>
              </a:r>
            </a:p>
          </p:txBody>
        </p:sp>
      </p:grpSp>
      <p:grpSp>
        <p:nvGrpSpPr>
          <p:cNvPr id="9" name="Group 22"/>
          <p:cNvGrpSpPr>
            <a:grpSpLocks/>
          </p:cNvGrpSpPr>
          <p:nvPr/>
        </p:nvGrpSpPr>
        <p:grpSpPr bwMode="auto">
          <a:xfrm>
            <a:off x="1158875" y="3876675"/>
            <a:ext cx="2222500" cy="1285875"/>
            <a:chOff x="730" y="2442"/>
            <a:chExt cx="1400" cy="810"/>
          </a:xfrm>
        </p:grpSpPr>
        <p:grpSp>
          <p:nvGrpSpPr>
            <p:cNvPr id="10" name="Group 23"/>
            <p:cNvGrpSpPr>
              <a:grpSpLocks/>
            </p:cNvGrpSpPr>
            <p:nvPr/>
          </p:nvGrpSpPr>
          <p:grpSpPr bwMode="auto">
            <a:xfrm>
              <a:off x="730" y="2442"/>
              <a:ext cx="1400" cy="810"/>
              <a:chOff x="986" y="2478"/>
              <a:chExt cx="879" cy="774"/>
            </a:xfrm>
          </p:grpSpPr>
          <p:sp>
            <p:nvSpPr>
              <p:cNvPr id="25641" name="Line 24"/>
              <p:cNvSpPr>
                <a:spLocks noChangeShapeType="1"/>
              </p:cNvSpPr>
              <p:nvPr/>
            </p:nvSpPr>
            <p:spPr bwMode="auto">
              <a:xfrm rot="5400000" flipH="1" flipV="1">
                <a:off x="600" y="2865"/>
                <a:ext cx="774" cy="0"/>
              </a:xfrm>
              <a:prstGeom prst="line">
                <a:avLst/>
              </a:prstGeom>
              <a:noFill/>
              <a:ln w="57150">
                <a:solidFill>
                  <a:srgbClr val="CC0000"/>
                </a:solidFill>
                <a:round/>
                <a:headEnd/>
                <a:tailEnd type="stealth" w="lg" len="lg"/>
              </a:ln>
            </p:spPr>
            <p:txBody>
              <a:bodyPr/>
              <a:lstStyle/>
              <a:p>
                <a:endParaRPr lang="en-US">
                  <a:latin typeface="Arial" pitchFamily="34" charset="0"/>
                  <a:cs typeface="Arial" pitchFamily="34" charset="0"/>
                </a:endParaRPr>
              </a:p>
            </p:txBody>
          </p:sp>
          <p:sp>
            <p:nvSpPr>
              <p:cNvPr id="25642" name="Line 25"/>
              <p:cNvSpPr>
                <a:spLocks noChangeShapeType="1"/>
              </p:cNvSpPr>
              <p:nvPr/>
            </p:nvSpPr>
            <p:spPr bwMode="auto">
              <a:xfrm rot="5400000" flipV="1">
                <a:off x="1426" y="2794"/>
                <a:ext cx="0" cy="879"/>
              </a:xfrm>
              <a:prstGeom prst="line">
                <a:avLst/>
              </a:prstGeom>
              <a:noFill/>
              <a:ln w="57150">
                <a:solidFill>
                  <a:srgbClr val="CC0000"/>
                </a:solidFill>
                <a:round/>
                <a:headEnd/>
                <a:tailEnd/>
              </a:ln>
            </p:spPr>
            <p:txBody>
              <a:bodyPr/>
              <a:lstStyle/>
              <a:p>
                <a:endParaRPr lang="en-US">
                  <a:latin typeface="Arial" pitchFamily="34" charset="0"/>
                  <a:cs typeface="Arial" pitchFamily="34" charset="0"/>
                </a:endParaRPr>
              </a:p>
            </p:txBody>
          </p:sp>
        </p:grpSp>
        <p:sp>
          <p:nvSpPr>
            <p:cNvPr id="25640" name="Text Box 26"/>
            <p:cNvSpPr txBox="1">
              <a:spLocks noChangeArrowheads="1"/>
            </p:cNvSpPr>
            <p:nvPr/>
          </p:nvSpPr>
          <p:spPr bwMode="auto">
            <a:xfrm>
              <a:off x="758" y="2736"/>
              <a:ext cx="1262" cy="490"/>
            </a:xfrm>
            <a:prstGeom prst="rect">
              <a:avLst/>
            </a:prstGeom>
            <a:noFill/>
            <a:ln w="9525">
              <a:noFill/>
              <a:miter lim="800000"/>
              <a:headEnd/>
              <a:tailEnd/>
            </a:ln>
          </p:spPr>
          <p:txBody>
            <a:bodyPr>
              <a:spAutoFit/>
            </a:bodyPr>
            <a:lstStyle/>
            <a:p>
              <a:pPr>
                <a:lnSpc>
                  <a:spcPct val="90000"/>
                </a:lnSpc>
                <a:spcBef>
                  <a:spcPct val="50000"/>
                </a:spcBef>
              </a:pPr>
              <a:r>
                <a:rPr lang="en-US" sz="2500">
                  <a:latin typeface="Arial" pitchFamily="34" charset="0"/>
                  <a:cs typeface="Arial" pitchFamily="34" charset="0"/>
                </a:rPr>
                <a:t>Factors of production</a:t>
              </a:r>
            </a:p>
          </p:txBody>
        </p:sp>
      </p:grpSp>
      <p:grpSp>
        <p:nvGrpSpPr>
          <p:cNvPr id="11" name="Group 27"/>
          <p:cNvGrpSpPr>
            <a:grpSpLocks/>
          </p:cNvGrpSpPr>
          <p:nvPr/>
        </p:nvGrpSpPr>
        <p:grpSpPr bwMode="auto">
          <a:xfrm>
            <a:off x="5732463" y="3860800"/>
            <a:ext cx="2125662" cy="1301750"/>
            <a:chOff x="3611" y="2432"/>
            <a:chExt cx="1339" cy="820"/>
          </a:xfrm>
        </p:grpSpPr>
        <p:grpSp>
          <p:nvGrpSpPr>
            <p:cNvPr id="12" name="Group 28"/>
            <p:cNvGrpSpPr>
              <a:grpSpLocks/>
            </p:cNvGrpSpPr>
            <p:nvPr/>
          </p:nvGrpSpPr>
          <p:grpSpPr bwMode="auto">
            <a:xfrm>
              <a:off x="3611" y="2432"/>
              <a:ext cx="1339" cy="820"/>
              <a:chOff x="3611" y="2456"/>
              <a:chExt cx="1339" cy="796"/>
            </a:xfrm>
          </p:grpSpPr>
          <p:sp>
            <p:nvSpPr>
              <p:cNvPr id="25637" name="Line 29"/>
              <p:cNvSpPr>
                <a:spLocks noChangeShapeType="1"/>
              </p:cNvSpPr>
              <p:nvPr/>
            </p:nvSpPr>
            <p:spPr bwMode="auto">
              <a:xfrm flipH="1" flipV="1">
                <a:off x="3611" y="3248"/>
                <a:ext cx="1339" cy="0"/>
              </a:xfrm>
              <a:prstGeom prst="line">
                <a:avLst/>
              </a:prstGeom>
              <a:noFill/>
              <a:ln w="57150">
                <a:solidFill>
                  <a:srgbClr val="CC0000"/>
                </a:solidFill>
                <a:round/>
                <a:headEnd/>
                <a:tailEnd type="stealth" w="lg" len="lg"/>
              </a:ln>
            </p:spPr>
            <p:txBody>
              <a:bodyPr/>
              <a:lstStyle/>
              <a:p>
                <a:endParaRPr lang="en-US">
                  <a:latin typeface="Arial" pitchFamily="34" charset="0"/>
                  <a:cs typeface="Arial" pitchFamily="34" charset="0"/>
                </a:endParaRPr>
              </a:p>
            </p:txBody>
          </p:sp>
          <p:sp>
            <p:nvSpPr>
              <p:cNvPr id="25638" name="Line 30"/>
              <p:cNvSpPr>
                <a:spLocks noChangeShapeType="1"/>
              </p:cNvSpPr>
              <p:nvPr/>
            </p:nvSpPr>
            <p:spPr bwMode="auto">
              <a:xfrm flipV="1">
                <a:off x="4931" y="2456"/>
                <a:ext cx="0" cy="796"/>
              </a:xfrm>
              <a:prstGeom prst="line">
                <a:avLst/>
              </a:prstGeom>
              <a:noFill/>
              <a:ln w="57150">
                <a:solidFill>
                  <a:srgbClr val="CC0000"/>
                </a:solidFill>
                <a:round/>
                <a:headEnd/>
                <a:tailEnd/>
              </a:ln>
            </p:spPr>
            <p:txBody>
              <a:bodyPr/>
              <a:lstStyle/>
              <a:p>
                <a:endParaRPr lang="en-US">
                  <a:latin typeface="Arial" pitchFamily="34" charset="0"/>
                  <a:cs typeface="Arial" pitchFamily="34" charset="0"/>
                </a:endParaRPr>
              </a:p>
            </p:txBody>
          </p:sp>
        </p:grpSp>
        <p:sp>
          <p:nvSpPr>
            <p:cNvPr id="25636" name="Text Box 31"/>
            <p:cNvSpPr txBox="1">
              <a:spLocks noChangeArrowheads="1"/>
            </p:cNvSpPr>
            <p:nvPr/>
          </p:nvSpPr>
          <p:spPr bwMode="auto">
            <a:xfrm>
              <a:off x="3682" y="2749"/>
              <a:ext cx="1262" cy="490"/>
            </a:xfrm>
            <a:prstGeom prst="rect">
              <a:avLst/>
            </a:prstGeom>
            <a:noFill/>
            <a:ln w="9525">
              <a:noFill/>
              <a:miter lim="800000"/>
              <a:headEnd/>
              <a:tailEnd/>
            </a:ln>
          </p:spPr>
          <p:txBody>
            <a:bodyPr>
              <a:spAutoFit/>
            </a:bodyPr>
            <a:lstStyle/>
            <a:p>
              <a:pPr algn="r">
                <a:lnSpc>
                  <a:spcPct val="90000"/>
                </a:lnSpc>
                <a:spcBef>
                  <a:spcPct val="50000"/>
                </a:spcBef>
              </a:pPr>
              <a:r>
                <a:rPr lang="en-US" sz="2500" dirty="0">
                  <a:latin typeface="Arial" pitchFamily="34" charset="0"/>
                  <a:cs typeface="Arial" pitchFamily="34" charset="0"/>
                </a:rPr>
                <a:t>Labor, land, capital</a:t>
              </a:r>
            </a:p>
          </p:txBody>
        </p:sp>
      </p:grpSp>
      <p:grpSp>
        <p:nvGrpSpPr>
          <p:cNvPr id="13" name="Group 32"/>
          <p:cNvGrpSpPr>
            <a:grpSpLocks/>
          </p:cNvGrpSpPr>
          <p:nvPr/>
        </p:nvGrpSpPr>
        <p:grpSpPr bwMode="auto">
          <a:xfrm>
            <a:off x="5662613" y="893763"/>
            <a:ext cx="3167062" cy="2068512"/>
            <a:chOff x="3567" y="563"/>
            <a:chExt cx="1995" cy="1303"/>
          </a:xfrm>
        </p:grpSpPr>
        <p:grpSp>
          <p:nvGrpSpPr>
            <p:cNvPr id="14" name="Group 33"/>
            <p:cNvGrpSpPr>
              <a:grpSpLocks/>
            </p:cNvGrpSpPr>
            <p:nvPr/>
          </p:nvGrpSpPr>
          <p:grpSpPr bwMode="auto">
            <a:xfrm>
              <a:off x="3567" y="852"/>
              <a:ext cx="1621" cy="1014"/>
              <a:chOff x="3527" y="852"/>
              <a:chExt cx="1661" cy="998"/>
            </a:xfrm>
          </p:grpSpPr>
          <p:sp>
            <p:nvSpPr>
              <p:cNvPr id="25633" name="Line 34"/>
              <p:cNvSpPr>
                <a:spLocks noChangeShapeType="1"/>
              </p:cNvSpPr>
              <p:nvPr/>
            </p:nvSpPr>
            <p:spPr bwMode="auto">
              <a:xfrm flipH="1">
                <a:off x="3527" y="861"/>
                <a:ext cx="1661" cy="0"/>
              </a:xfrm>
              <a:prstGeom prst="line">
                <a:avLst/>
              </a:prstGeom>
              <a:noFill/>
              <a:ln w="57150">
                <a:solidFill>
                  <a:srgbClr val="009900"/>
                </a:solidFill>
                <a:round/>
                <a:headEnd/>
                <a:tailEnd type="stealth" w="lg" len="lg"/>
              </a:ln>
            </p:spPr>
            <p:txBody>
              <a:bodyPr/>
              <a:lstStyle/>
              <a:p>
                <a:endParaRPr lang="en-US">
                  <a:latin typeface="Arial" pitchFamily="34" charset="0"/>
                  <a:cs typeface="Arial" pitchFamily="34" charset="0"/>
                </a:endParaRPr>
              </a:p>
            </p:txBody>
          </p:sp>
          <p:sp>
            <p:nvSpPr>
              <p:cNvPr id="25634" name="Line 35"/>
              <p:cNvSpPr>
                <a:spLocks noChangeShapeType="1"/>
              </p:cNvSpPr>
              <p:nvPr/>
            </p:nvSpPr>
            <p:spPr bwMode="auto">
              <a:xfrm>
                <a:off x="5168" y="852"/>
                <a:ext cx="0" cy="998"/>
              </a:xfrm>
              <a:prstGeom prst="line">
                <a:avLst/>
              </a:prstGeom>
              <a:noFill/>
              <a:ln w="57150">
                <a:solidFill>
                  <a:srgbClr val="009900"/>
                </a:solidFill>
                <a:round/>
                <a:headEnd/>
                <a:tailEnd/>
              </a:ln>
            </p:spPr>
            <p:txBody>
              <a:bodyPr/>
              <a:lstStyle/>
              <a:p>
                <a:endParaRPr lang="en-US">
                  <a:latin typeface="Arial" pitchFamily="34" charset="0"/>
                  <a:cs typeface="Arial" pitchFamily="34" charset="0"/>
                </a:endParaRPr>
              </a:p>
            </p:txBody>
          </p:sp>
        </p:grpSp>
        <p:sp>
          <p:nvSpPr>
            <p:cNvPr id="25632" name="Text Box 36"/>
            <p:cNvSpPr txBox="1">
              <a:spLocks noChangeArrowheads="1"/>
            </p:cNvSpPr>
            <p:nvPr/>
          </p:nvSpPr>
          <p:spPr bwMode="auto">
            <a:xfrm>
              <a:off x="3743" y="563"/>
              <a:ext cx="1819" cy="298"/>
            </a:xfrm>
            <a:prstGeom prst="rect">
              <a:avLst/>
            </a:prstGeom>
            <a:noFill/>
            <a:ln w="9525">
              <a:noFill/>
              <a:miter lim="800000"/>
              <a:headEnd/>
              <a:tailEnd/>
            </a:ln>
          </p:spPr>
          <p:txBody>
            <a:bodyPr>
              <a:spAutoFit/>
            </a:bodyPr>
            <a:lstStyle/>
            <a:p>
              <a:pPr>
                <a:spcBef>
                  <a:spcPct val="50000"/>
                </a:spcBef>
              </a:pPr>
              <a:r>
                <a:rPr lang="en-US" sz="2500">
                  <a:latin typeface="Arial" pitchFamily="34" charset="0"/>
                  <a:cs typeface="Arial" pitchFamily="34" charset="0"/>
                </a:rPr>
                <a:t>          Spending</a:t>
              </a:r>
            </a:p>
          </p:txBody>
        </p:sp>
      </p:grpSp>
      <p:grpSp>
        <p:nvGrpSpPr>
          <p:cNvPr id="15" name="Group 37"/>
          <p:cNvGrpSpPr>
            <a:grpSpLocks/>
          </p:cNvGrpSpPr>
          <p:nvPr/>
        </p:nvGrpSpPr>
        <p:grpSpPr bwMode="auto">
          <a:xfrm>
            <a:off x="5708650" y="1662113"/>
            <a:ext cx="2128838" cy="1295400"/>
            <a:chOff x="3596" y="1047"/>
            <a:chExt cx="1341" cy="816"/>
          </a:xfrm>
        </p:grpSpPr>
        <p:grpSp>
          <p:nvGrpSpPr>
            <p:cNvPr id="16" name="Group 38"/>
            <p:cNvGrpSpPr>
              <a:grpSpLocks/>
            </p:cNvGrpSpPr>
            <p:nvPr/>
          </p:nvGrpSpPr>
          <p:grpSpPr bwMode="auto">
            <a:xfrm>
              <a:off x="3596" y="1047"/>
              <a:ext cx="1341" cy="816"/>
              <a:chOff x="3596" y="1047"/>
              <a:chExt cx="1341" cy="816"/>
            </a:xfrm>
          </p:grpSpPr>
          <p:sp>
            <p:nvSpPr>
              <p:cNvPr id="25629" name="Line 39"/>
              <p:cNvSpPr>
                <a:spLocks noChangeShapeType="1"/>
              </p:cNvSpPr>
              <p:nvPr/>
            </p:nvSpPr>
            <p:spPr bwMode="auto">
              <a:xfrm rot="-5400000" flipH="1" flipV="1">
                <a:off x="4510" y="1455"/>
                <a:ext cx="816" cy="0"/>
              </a:xfrm>
              <a:prstGeom prst="line">
                <a:avLst/>
              </a:prstGeom>
              <a:noFill/>
              <a:ln w="57150">
                <a:solidFill>
                  <a:srgbClr val="CC0000"/>
                </a:solidFill>
                <a:round/>
                <a:headEnd/>
                <a:tailEnd type="stealth" w="lg" len="lg"/>
              </a:ln>
            </p:spPr>
            <p:txBody>
              <a:bodyPr/>
              <a:lstStyle/>
              <a:p>
                <a:endParaRPr lang="en-US">
                  <a:latin typeface="Arial" pitchFamily="34" charset="0"/>
                  <a:cs typeface="Arial" pitchFamily="34" charset="0"/>
                </a:endParaRPr>
              </a:p>
            </p:txBody>
          </p:sp>
          <p:sp>
            <p:nvSpPr>
              <p:cNvPr id="25630" name="Line 40"/>
              <p:cNvSpPr>
                <a:spLocks noChangeShapeType="1"/>
              </p:cNvSpPr>
              <p:nvPr/>
            </p:nvSpPr>
            <p:spPr bwMode="auto">
              <a:xfrm rot="16200000" flipV="1">
                <a:off x="4267" y="388"/>
                <a:ext cx="0" cy="1341"/>
              </a:xfrm>
              <a:prstGeom prst="line">
                <a:avLst/>
              </a:prstGeom>
              <a:noFill/>
              <a:ln w="57150">
                <a:solidFill>
                  <a:srgbClr val="CC0000"/>
                </a:solidFill>
                <a:round/>
                <a:headEnd/>
                <a:tailEnd/>
              </a:ln>
            </p:spPr>
            <p:txBody>
              <a:bodyPr/>
              <a:lstStyle/>
              <a:p>
                <a:endParaRPr lang="en-US">
                  <a:latin typeface="Arial" pitchFamily="34" charset="0"/>
                  <a:cs typeface="Arial" pitchFamily="34" charset="0"/>
                </a:endParaRPr>
              </a:p>
            </p:txBody>
          </p:sp>
        </p:grpSp>
        <p:sp>
          <p:nvSpPr>
            <p:cNvPr id="25628" name="Text Box 41"/>
            <p:cNvSpPr txBox="1">
              <a:spLocks noChangeArrowheads="1"/>
            </p:cNvSpPr>
            <p:nvPr/>
          </p:nvSpPr>
          <p:spPr bwMode="auto">
            <a:xfrm>
              <a:off x="4095" y="1064"/>
              <a:ext cx="825" cy="490"/>
            </a:xfrm>
            <a:prstGeom prst="rect">
              <a:avLst/>
            </a:prstGeom>
            <a:noFill/>
            <a:ln w="9525">
              <a:noFill/>
              <a:miter lim="800000"/>
              <a:headEnd/>
              <a:tailEnd/>
            </a:ln>
          </p:spPr>
          <p:txBody>
            <a:bodyPr>
              <a:spAutoFit/>
            </a:bodyPr>
            <a:lstStyle/>
            <a:p>
              <a:pPr algn="r">
                <a:lnSpc>
                  <a:spcPct val="90000"/>
                </a:lnSpc>
                <a:spcBef>
                  <a:spcPct val="50000"/>
                </a:spcBef>
              </a:pPr>
              <a:r>
                <a:rPr lang="en-US" sz="2500">
                  <a:latin typeface="Arial" pitchFamily="34" charset="0"/>
                  <a:cs typeface="Arial" pitchFamily="34" charset="0"/>
                </a:rPr>
                <a:t>G &amp; S bought</a:t>
              </a:r>
            </a:p>
          </p:txBody>
        </p:sp>
      </p:grpSp>
      <p:grpSp>
        <p:nvGrpSpPr>
          <p:cNvPr id="17" name="Group 42"/>
          <p:cNvGrpSpPr>
            <a:grpSpLocks/>
          </p:cNvGrpSpPr>
          <p:nvPr/>
        </p:nvGrpSpPr>
        <p:grpSpPr bwMode="auto">
          <a:xfrm>
            <a:off x="1117600" y="1606550"/>
            <a:ext cx="2259013" cy="1366838"/>
            <a:chOff x="704" y="1012"/>
            <a:chExt cx="1423" cy="861"/>
          </a:xfrm>
        </p:grpSpPr>
        <p:grpSp>
          <p:nvGrpSpPr>
            <p:cNvPr id="18" name="Group 43"/>
            <p:cNvGrpSpPr>
              <a:grpSpLocks/>
            </p:cNvGrpSpPr>
            <p:nvPr/>
          </p:nvGrpSpPr>
          <p:grpSpPr bwMode="auto">
            <a:xfrm>
              <a:off x="704" y="1012"/>
              <a:ext cx="1423" cy="861"/>
              <a:chOff x="704" y="1012"/>
              <a:chExt cx="1423" cy="885"/>
            </a:xfrm>
          </p:grpSpPr>
          <p:sp>
            <p:nvSpPr>
              <p:cNvPr id="25625" name="Line 44"/>
              <p:cNvSpPr>
                <a:spLocks noChangeShapeType="1"/>
              </p:cNvSpPr>
              <p:nvPr/>
            </p:nvSpPr>
            <p:spPr bwMode="auto">
              <a:xfrm rot="10800000" flipH="1" flipV="1">
                <a:off x="704" y="1024"/>
                <a:ext cx="1423" cy="0"/>
              </a:xfrm>
              <a:prstGeom prst="line">
                <a:avLst/>
              </a:prstGeom>
              <a:noFill/>
              <a:ln w="57150">
                <a:solidFill>
                  <a:srgbClr val="CC0000"/>
                </a:solidFill>
                <a:round/>
                <a:headEnd/>
                <a:tailEnd type="stealth" w="lg" len="lg"/>
              </a:ln>
            </p:spPr>
            <p:txBody>
              <a:bodyPr/>
              <a:lstStyle/>
              <a:p>
                <a:endParaRPr lang="en-US">
                  <a:latin typeface="Arial" pitchFamily="34" charset="0"/>
                  <a:cs typeface="Arial" pitchFamily="34" charset="0"/>
                </a:endParaRPr>
              </a:p>
            </p:txBody>
          </p:sp>
          <p:sp>
            <p:nvSpPr>
              <p:cNvPr id="25626" name="Line 45"/>
              <p:cNvSpPr>
                <a:spLocks noChangeShapeType="1"/>
              </p:cNvSpPr>
              <p:nvPr/>
            </p:nvSpPr>
            <p:spPr bwMode="auto">
              <a:xfrm rot="10800000" flipV="1">
                <a:off x="721" y="1012"/>
                <a:ext cx="0" cy="885"/>
              </a:xfrm>
              <a:prstGeom prst="line">
                <a:avLst/>
              </a:prstGeom>
              <a:noFill/>
              <a:ln w="57150">
                <a:solidFill>
                  <a:srgbClr val="CC0000"/>
                </a:solidFill>
                <a:round/>
                <a:headEnd/>
                <a:tailEnd/>
              </a:ln>
            </p:spPr>
            <p:txBody>
              <a:bodyPr/>
              <a:lstStyle/>
              <a:p>
                <a:endParaRPr lang="en-US">
                  <a:latin typeface="Arial" pitchFamily="34" charset="0"/>
                  <a:cs typeface="Arial" pitchFamily="34" charset="0"/>
                </a:endParaRPr>
              </a:p>
            </p:txBody>
          </p:sp>
        </p:grpSp>
        <p:sp>
          <p:nvSpPr>
            <p:cNvPr id="25624" name="Text Box 46"/>
            <p:cNvSpPr txBox="1">
              <a:spLocks noChangeArrowheads="1"/>
            </p:cNvSpPr>
            <p:nvPr/>
          </p:nvSpPr>
          <p:spPr bwMode="auto">
            <a:xfrm>
              <a:off x="745" y="1023"/>
              <a:ext cx="825" cy="490"/>
            </a:xfrm>
            <a:prstGeom prst="rect">
              <a:avLst/>
            </a:prstGeom>
            <a:noFill/>
            <a:ln w="9525">
              <a:noFill/>
              <a:miter lim="800000"/>
              <a:headEnd/>
              <a:tailEnd/>
            </a:ln>
          </p:spPr>
          <p:txBody>
            <a:bodyPr>
              <a:spAutoFit/>
            </a:bodyPr>
            <a:lstStyle/>
            <a:p>
              <a:pPr>
                <a:lnSpc>
                  <a:spcPct val="90000"/>
                </a:lnSpc>
                <a:spcBef>
                  <a:spcPct val="50000"/>
                </a:spcBef>
              </a:pPr>
              <a:r>
                <a:rPr lang="en-US" sz="2500">
                  <a:latin typeface="Arial" pitchFamily="34" charset="0"/>
                  <a:cs typeface="Arial" pitchFamily="34" charset="0"/>
                </a:rPr>
                <a:t>G &amp; S sold</a:t>
              </a:r>
            </a:p>
          </p:txBody>
        </p:sp>
      </p:grpSp>
      <p:grpSp>
        <p:nvGrpSpPr>
          <p:cNvPr id="19" name="Group 47"/>
          <p:cNvGrpSpPr>
            <a:grpSpLocks/>
          </p:cNvGrpSpPr>
          <p:nvPr/>
        </p:nvGrpSpPr>
        <p:grpSpPr bwMode="auto">
          <a:xfrm>
            <a:off x="593725" y="869950"/>
            <a:ext cx="2887663" cy="2097088"/>
            <a:chOff x="374" y="548"/>
            <a:chExt cx="1819" cy="1321"/>
          </a:xfrm>
        </p:grpSpPr>
        <p:grpSp>
          <p:nvGrpSpPr>
            <p:cNvPr id="20" name="Group 48"/>
            <p:cNvGrpSpPr>
              <a:grpSpLocks/>
            </p:cNvGrpSpPr>
            <p:nvPr/>
          </p:nvGrpSpPr>
          <p:grpSpPr bwMode="auto">
            <a:xfrm rot="-5400000">
              <a:off x="796" y="500"/>
              <a:ext cx="1055" cy="1683"/>
              <a:chOff x="3840" y="1040"/>
              <a:chExt cx="1008" cy="752"/>
            </a:xfrm>
          </p:grpSpPr>
          <p:sp>
            <p:nvSpPr>
              <p:cNvPr id="25621" name="Line 49"/>
              <p:cNvSpPr>
                <a:spLocks noChangeShapeType="1"/>
              </p:cNvSpPr>
              <p:nvPr/>
            </p:nvSpPr>
            <p:spPr bwMode="auto">
              <a:xfrm flipH="1">
                <a:off x="3840" y="1040"/>
                <a:ext cx="1008" cy="0"/>
              </a:xfrm>
              <a:prstGeom prst="line">
                <a:avLst/>
              </a:prstGeom>
              <a:noFill/>
              <a:ln w="57150">
                <a:solidFill>
                  <a:srgbClr val="009900"/>
                </a:solidFill>
                <a:round/>
                <a:headEnd/>
                <a:tailEnd type="stealth" w="lg" len="lg"/>
              </a:ln>
            </p:spPr>
            <p:txBody>
              <a:bodyPr/>
              <a:lstStyle/>
              <a:p>
                <a:endParaRPr lang="en-US">
                  <a:latin typeface="Arial" pitchFamily="34" charset="0"/>
                  <a:cs typeface="Arial" pitchFamily="34" charset="0"/>
                </a:endParaRPr>
              </a:p>
            </p:txBody>
          </p:sp>
          <p:sp>
            <p:nvSpPr>
              <p:cNvPr id="25622" name="Line 50"/>
              <p:cNvSpPr>
                <a:spLocks noChangeShapeType="1"/>
              </p:cNvSpPr>
              <p:nvPr/>
            </p:nvSpPr>
            <p:spPr bwMode="auto">
              <a:xfrm>
                <a:off x="4830" y="1041"/>
                <a:ext cx="0" cy="751"/>
              </a:xfrm>
              <a:prstGeom prst="line">
                <a:avLst/>
              </a:prstGeom>
              <a:noFill/>
              <a:ln w="57150">
                <a:solidFill>
                  <a:srgbClr val="009900"/>
                </a:solidFill>
                <a:round/>
                <a:headEnd/>
                <a:tailEnd/>
              </a:ln>
            </p:spPr>
            <p:txBody>
              <a:bodyPr/>
              <a:lstStyle/>
              <a:p>
                <a:endParaRPr lang="en-US">
                  <a:latin typeface="Arial" pitchFamily="34" charset="0"/>
                  <a:cs typeface="Arial" pitchFamily="34" charset="0"/>
                </a:endParaRPr>
              </a:p>
            </p:txBody>
          </p:sp>
        </p:grpSp>
        <p:sp>
          <p:nvSpPr>
            <p:cNvPr id="25620" name="Text Box 51"/>
            <p:cNvSpPr txBox="1">
              <a:spLocks noChangeArrowheads="1"/>
            </p:cNvSpPr>
            <p:nvPr/>
          </p:nvSpPr>
          <p:spPr bwMode="auto">
            <a:xfrm>
              <a:off x="374" y="548"/>
              <a:ext cx="1819" cy="298"/>
            </a:xfrm>
            <a:prstGeom prst="rect">
              <a:avLst/>
            </a:prstGeom>
            <a:noFill/>
            <a:ln w="9525">
              <a:noFill/>
              <a:miter lim="800000"/>
              <a:headEnd/>
              <a:tailEnd/>
            </a:ln>
          </p:spPr>
          <p:txBody>
            <a:bodyPr>
              <a:spAutoFit/>
            </a:bodyPr>
            <a:lstStyle/>
            <a:p>
              <a:pPr>
                <a:spcBef>
                  <a:spcPct val="50000"/>
                </a:spcBef>
              </a:pPr>
              <a:r>
                <a:rPr lang="en-US" sz="2500">
                  <a:latin typeface="Arial" pitchFamily="34" charset="0"/>
                  <a:cs typeface="Arial" pitchFamily="34" charset="0"/>
                </a:rPr>
                <a:t>Revenue</a:t>
              </a:r>
            </a:p>
          </p:txBody>
        </p:sp>
      </p:grpSp>
      <p:grpSp>
        <p:nvGrpSpPr>
          <p:cNvPr id="21" name="Group 52"/>
          <p:cNvGrpSpPr>
            <a:grpSpLocks/>
          </p:cNvGrpSpPr>
          <p:nvPr/>
        </p:nvGrpSpPr>
        <p:grpSpPr bwMode="auto">
          <a:xfrm>
            <a:off x="3386138" y="815975"/>
            <a:ext cx="2320925" cy="1689100"/>
            <a:chOff x="2133" y="514"/>
            <a:chExt cx="1462" cy="1064"/>
          </a:xfrm>
          <a:effectLst>
            <a:outerShdw blurRad="50800" dist="38100" dir="2700000" algn="tl" rotWithShape="0">
              <a:prstClr val="black">
                <a:alpha val="40000"/>
              </a:prstClr>
            </a:outerShdw>
          </a:effectLst>
        </p:grpSpPr>
        <p:sp>
          <p:nvSpPr>
            <p:cNvPr id="25617" name="Oval 53"/>
            <p:cNvSpPr>
              <a:spLocks noChangeArrowheads="1"/>
            </p:cNvSpPr>
            <p:nvPr/>
          </p:nvSpPr>
          <p:spPr bwMode="auto">
            <a:xfrm>
              <a:off x="2133" y="514"/>
              <a:ext cx="1462" cy="1064"/>
            </a:xfrm>
            <a:prstGeom prst="ellipse">
              <a:avLst/>
            </a:prstGeom>
            <a:solidFill>
              <a:srgbClr val="FFCC99"/>
            </a:solidFill>
            <a:ln w="9525">
              <a:noFill/>
              <a:round/>
              <a:headEnd/>
              <a:tailEnd/>
            </a:ln>
          </p:spPr>
          <p:txBody>
            <a:bodyPr/>
            <a:lstStyle/>
            <a:p>
              <a:endParaRPr lang="en-US">
                <a:latin typeface="Arial" pitchFamily="34" charset="0"/>
                <a:cs typeface="Arial" pitchFamily="34" charset="0"/>
              </a:endParaRPr>
            </a:p>
          </p:txBody>
        </p:sp>
        <p:sp>
          <p:nvSpPr>
            <p:cNvPr id="25618" name="Text Box 54"/>
            <p:cNvSpPr txBox="1">
              <a:spLocks noChangeArrowheads="1"/>
            </p:cNvSpPr>
            <p:nvPr/>
          </p:nvSpPr>
          <p:spPr bwMode="auto">
            <a:xfrm>
              <a:off x="2190" y="671"/>
              <a:ext cx="1371" cy="808"/>
            </a:xfrm>
            <a:prstGeom prst="rect">
              <a:avLst/>
            </a:prstGeom>
            <a:noFill/>
            <a:ln w="9525">
              <a:noFill/>
              <a:miter lim="800000"/>
              <a:headEnd/>
              <a:tailEnd/>
            </a:ln>
          </p:spPr>
          <p:txBody>
            <a:bodyPr>
              <a:spAutoFit/>
            </a:bodyPr>
            <a:lstStyle/>
            <a:p>
              <a:pPr algn="ctr">
                <a:spcBef>
                  <a:spcPct val="50000"/>
                </a:spcBef>
              </a:pPr>
              <a:r>
                <a:rPr lang="en-US" sz="2600" dirty="0">
                  <a:latin typeface="Arial" pitchFamily="34" charset="0"/>
                  <a:cs typeface="Arial" pitchFamily="34" charset="0"/>
                </a:rPr>
                <a:t>Markets for Goods &amp; Services</a:t>
              </a:r>
            </a:p>
          </p:txBody>
        </p:sp>
      </p:grpSp>
      <p:sp>
        <p:nvSpPr>
          <p:cNvPr id="56" name="TextBox 55"/>
          <p:cNvSpPr txBox="1"/>
          <p:nvPr/>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3</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par>
                          <p:cTn id="13" fill="hold">
                            <p:stCondLst>
                              <p:cond delay="500"/>
                            </p:stCondLst>
                            <p:childTnLst>
                              <p:par>
                                <p:cTn id="14" presetID="18" presetClass="entr" presetSubtype="9"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up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Right)">
                                      <p:cBhvr>
                                        <p:cTn id="21" dur="500"/>
                                        <p:tgtEl>
                                          <p:spTgt spid="7"/>
                                        </p:tgtEl>
                                      </p:cBhvr>
                                    </p:animEffect>
                                  </p:childTnLst>
                                </p:cTn>
                              </p:par>
                            </p:childTnLst>
                          </p:cTn>
                        </p:par>
                        <p:par>
                          <p:cTn id="22" fill="hold">
                            <p:stCondLst>
                              <p:cond delay="500"/>
                            </p:stCondLst>
                            <p:childTnLst>
                              <p:par>
                                <p:cTn id="23" presetID="18" presetClass="entr" presetSubtype="3"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up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9"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upLeft)">
                                      <p:cBhvr>
                                        <p:cTn id="35" dur="500"/>
                                        <p:tgtEl>
                                          <p:spTgt spid="13"/>
                                        </p:tgtEl>
                                      </p:cBhvr>
                                    </p:animEffect>
                                  </p:childTnLst>
                                </p:cTn>
                              </p:par>
                            </p:childTnLst>
                          </p:cTn>
                        </p:par>
                        <p:par>
                          <p:cTn id="36" fill="hold">
                            <p:stCondLst>
                              <p:cond delay="500"/>
                            </p:stCondLst>
                            <p:childTnLst>
                              <p:par>
                                <p:cTn id="37" presetID="18" presetClass="entr" presetSubtype="12"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strips(down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upRight)">
                                      <p:cBhvr>
                                        <p:cTn id="44" dur="500"/>
                                        <p:tgtEl>
                                          <p:spTgt spid="17"/>
                                        </p:tgtEl>
                                      </p:cBhvr>
                                    </p:animEffect>
                                  </p:childTnLst>
                                </p:cTn>
                              </p:par>
                            </p:childTnLst>
                          </p:cTn>
                        </p:par>
                        <p:par>
                          <p:cTn id="45" fill="hold">
                            <p:stCondLst>
                              <p:cond delay="500"/>
                            </p:stCondLst>
                            <p:childTnLst>
                              <p:par>
                                <p:cTn id="46" presetID="18" presetClass="entr" presetSubtype="6"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strips(downRight)">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fontScale="90000"/>
          </a:bodyPr>
          <a:lstStyle/>
          <a:p>
            <a:pPr algn="l" eaLnBrk="1" hangingPunct="1">
              <a:tabLst>
                <a:tab pos="4114800" algn="ctr"/>
              </a:tabLst>
            </a:pPr>
            <a:r>
              <a:rPr lang="en-US" sz="3000" dirty="0" smtClean="0"/>
              <a:t>Our Second Model:  </a:t>
            </a:r>
            <a:br>
              <a:rPr lang="en-US" sz="3000" dirty="0" smtClean="0"/>
            </a:br>
            <a:r>
              <a:rPr lang="en-US" sz="3600" dirty="0" smtClean="0"/>
              <a:t>	The Production Possibilities Frontier</a:t>
            </a:r>
          </a:p>
        </p:txBody>
      </p:sp>
      <p:sp>
        <p:nvSpPr>
          <p:cNvPr id="26629" name="Rectangle 3"/>
          <p:cNvSpPr>
            <a:spLocks noGrp="1" noChangeArrowheads="1"/>
          </p:cNvSpPr>
          <p:nvPr>
            <p:ph idx="1"/>
          </p:nvPr>
        </p:nvSpPr>
        <p:spPr/>
        <p:txBody>
          <a:bodyPr>
            <a:normAutofit/>
          </a:bodyPr>
          <a:lstStyle/>
          <a:p>
            <a:pPr eaLnBrk="1" hangingPunct="1"/>
            <a:r>
              <a:rPr lang="en-US" dirty="0" smtClean="0"/>
              <a:t>The </a:t>
            </a:r>
            <a:r>
              <a:rPr lang="en-US" b="1" dirty="0" smtClean="0">
                <a:solidFill>
                  <a:srgbClr val="FF0000"/>
                </a:solidFill>
              </a:rPr>
              <a:t>Production Possibilities Frontier (PPF)</a:t>
            </a:r>
            <a:r>
              <a:rPr lang="en-US" dirty="0" smtClean="0"/>
              <a:t>: </a:t>
            </a:r>
            <a:br>
              <a:rPr lang="en-US" dirty="0" smtClean="0"/>
            </a:br>
            <a:r>
              <a:rPr lang="en-US" dirty="0" smtClean="0"/>
              <a:t>a graph that shows the combinations of </a:t>
            </a:r>
            <a:br>
              <a:rPr lang="en-US" dirty="0" smtClean="0"/>
            </a:br>
            <a:r>
              <a:rPr lang="en-US" dirty="0" smtClean="0"/>
              <a:t>two goods the economy can possibly produce given the available resources and the available technology  </a:t>
            </a:r>
          </a:p>
          <a:p>
            <a:pPr eaLnBrk="1" hangingPunct="1"/>
            <a:r>
              <a:rPr lang="en-US" dirty="0" smtClean="0"/>
              <a:t>Example:  </a:t>
            </a:r>
          </a:p>
          <a:p>
            <a:pPr lvl="1" eaLnBrk="1" hangingPunct="1">
              <a:lnSpc>
                <a:spcPct val="105000"/>
              </a:lnSpc>
            </a:pPr>
            <a:r>
              <a:rPr lang="en-US" dirty="0" smtClean="0"/>
              <a:t>Two goods:  computers and wheat</a:t>
            </a:r>
          </a:p>
          <a:p>
            <a:pPr lvl="1" eaLnBrk="1" hangingPunct="1">
              <a:lnSpc>
                <a:spcPct val="105000"/>
              </a:lnSpc>
            </a:pPr>
            <a:r>
              <a:rPr lang="en-US" dirty="0" smtClean="0"/>
              <a:t>One resource:  labor (measured in hours)</a:t>
            </a:r>
          </a:p>
          <a:p>
            <a:pPr lvl="1" eaLnBrk="1" hangingPunct="1">
              <a:lnSpc>
                <a:spcPct val="105000"/>
              </a:lnSpc>
            </a:pPr>
            <a:r>
              <a:rPr lang="en-US" dirty="0" smtClean="0"/>
              <a:t>Economy has 50,000 labor hours per month available for production.</a:t>
            </a:r>
          </a:p>
        </p:txBody>
      </p:sp>
      <p:sp>
        <p:nvSpPr>
          <p:cNvPr id="2663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wipe(left)">
                                      <p:cBhvr>
                                        <p:cTn id="7" dur="500"/>
                                        <p:tgtEl>
                                          <p:spTgt spid="26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9">
                                            <p:txEl>
                                              <p:pRg st="1" end="1"/>
                                            </p:txEl>
                                          </p:spTgt>
                                        </p:tgtEl>
                                        <p:attrNameLst>
                                          <p:attrName>style.visibility</p:attrName>
                                        </p:attrNameLst>
                                      </p:cBhvr>
                                      <p:to>
                                        <p:strVal val="visible"/>
                                      </p:to>
                                    </p:set>
                                    <p:animEffect transition="in" filter="wipe(left)">
                                      <p:cBhvr>
                                        <p:cTn id="12" dur="500"/>
                                        <p:tgtEl>
                                          <p:spTgt spid="266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9">
                                            <p:txEl>
                                              <p:pRg st="2" end="2"/>
                                            </p:txEl>
                                          </p:spTgt>
                                        </p:tgtEl>
                                        <p:attrNameLst>
                                          <p:attrName>style.visibility</p:attrName>
                                        </p:attrNameLst>
                                      </p:cBhvr>
                                      <p:to>
                                        <p:strVal val="visible"/>
                                      </p:to>
                                    </p:set>
                                    <p:animEffect transition="in" filter="wipe(left)">
                                      <p:cBhvr>
                                        <p:cTn id="17" dur="500"/>
                                        <p:tgtEl>
                                          <p:spTgt spid="266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9">
                                            <p:txEl>
                                              <p:pRg st="3" end="3"/>
                                            </p:txEl>
                                          </p:spTgt>
                                        </p:tgtEl>
                                        <p:attrNameLst>
                                          <p:attrName>style.visibility</p:attrName>
                                        </p:attrNameLst>
                                      </p:cBhvr>
                                      <p:to>
                                        <p:strVal val="visible"/>
                                      </p:to>
                                    </p:set>
                                    <p:animEffect transition="in" filter="wipe(left)">
                                      <p:cBhvr>
                                        <p:cTn id="22" dur="500"/>
                                        <p:tgtEl>
                                          <p:spTgt spid="266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9">
                                            <p:txEl>
                                              <p:pRg st="4" end="4"/>
                                            </p:txEl>
                                          </p:spTgt>
                                        </p:tgtEl>
                                        <p:attrNameLst>
                                          <p:attrName>style.visibility</p:attrName>
                                        </p:attrNameLst>
                                      </p:cBhvr>
                                      <p:to>
                                        <p:strVal val="visible"/>
                                      </p:to>
                                    </p:set>
                                    <p:animEffect transition="in" filter="wipe(left)">
                                      <p:cBhvr>
                                        <p:cTn id="27" dur="500"/>
                                        <p:tgtEl>
                                          <p:spTgt spid="266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bldLvl="4"/>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39750" y="1965325"/>
            <a:ext cx="8034338" cy="4527550"/>
          </a:xfrm>
          <a:prstGeom prst="rect">
            <a:avLst/>
          </a:prstGeom>
          <a:solidFill>
            <a:srgbClr val="99CCFF">
              <a:alpha val="50195"/>
            </a:srgbClr>
          </a:solidFill>
          <a:ln w="9525">
            <a:noFill/>
            <a:miter lim="800000"/>
            <a:headEnd/>
            <a:tailEnd/>
          </a:ln>
        </p:spPr>
        <p:txBody>
          <a:bodyPr wrap="none" anchor="ctr"/>
          <a:lstStyle/>
          <a:p>
            <a:endParaRPr lang="en-US">
              <a:latin typeface="Arial" pitchFamily="34" charset="0"/>
              <a:cs typeface="Arial" pitchFamily="34" charset="0"/>
            </a:endParaRPr>
          </a:p>
        </p:txBody>
      </p:sp>
      <p:sp>
        <p:nvSpPr>
          <p:cNvPr id="27651" name="Rectangle 3"/>
          <p:cNvSpPr>
            <a:spLocks noGrp="1" noChangeArrowheads="1"/>
          </p:cNvSpPr>
          <p:nvPr>
            <p:ph type="title" idx="4294967295"/>
          </p:nvPr>
        </p:nvSpPr>
        <p:spPr>
          <a:xfrm>
            <a:off x="0" y="159715"/>
            <a:ext cx="9144000" cy="685800"/>
          </a:xfrm>
        </p:spPr>
        <p:txBody>
          <a:bodyPr>
            <a:normAutofit/>
          </a:bodyPr>
          <a:lstStyle/>
          <a:p>
            <a:pPr algn="ctr" eaLnBrk="1" hangingPunct="1"/>
            <a:r>
              <a:rPr lang="en-US" sz="3200" dirty="0" smtClean="0"/>
              <a:t>PPF Example</a:t>
            </a:r>
          </a:p>
        </p:txBody>
      </p:sp>
      <p:sp>
        <p:nvSpPr>
          <p:cNvPr id="27652" name="Rectangle 4"/>
          <p:cNvSpPr>
            <a:spLocks noGrp="1" noChangeArrowheads="1"/>
          </p:cNvSpPr>
          <p:nvPr>
            <p:ph idx="4294967295"/>
          </p:nvPr>
        </p:nvSpPr>
        <p:spPr>
          <a:xfrm>
            <a:off x="318448" y="783608"/>
            <a:ext cx="8382000" cy="1143000"/>
          </a:xfrm>
        </p:spPr>
        <p:txBody>
          <a:bodyPr/>
          <a:lstStyle/>
          <a:p>
            <a:pPr marL="285750" indent="-285750" eaLnBrk="1" hangingPunct="1">
              <a:spcBef>
                <a:spcPct val="20000"/>
              </a:spcBef>
            </a:pPr>
            <a:r>
              <a:rPr lang="en-US" sz="2700" dirty="0" smtClean="0"/>
              <a:t>Producing one computer requires 100 hours labor.</a:t>
            </a:r>
          </a:p>
          <a:p>
            <a:pPr marL="285750" indent="-285750" eaLnBrk="1" hangingPunct="1">
              <a:spcBef>
                <a:spcPct val="20000"/>
              </a:spcBef>
            </a:pPr>
            <a:r>
              <a:rPr lang="en-US" sz="2700" dirty="0" smtClean="0"/>
              <a:t>Producing one ton of wheat requires 10 hours labor.</a:t>
            </a:r>
          </a:p>
        </p:txBody>
      </p:sp>
      <p:grpSp>
        <p:nvGrpSpPr>
          <p:cNvPr id="2" name="Group 5"/>
          <p:cNvGrpSpPr>
            <a:grpSpLocks/>
          </p:cNvGrpSpPr>
          <p:nvPr/>
        </p:nvGrpSpPr>
        <p:grpSpPr bwMode="auto">
          <a:xfrm>
            <a:off x="4940300" y="5897563"/>
            <a:ext cx="3633788" cy="596900"/>
            <a:chOff x="3112" y="3715"/>
            <a:chExt cx="2289" cy="376"/>
          </a:xfrm>
        </p:grpSpPr>
        <p:sp>
          <p:nvSpPr>
            <p:cNvPr id="27711" name="Rectangle 6"/>
            <p:cNvSpPr>
              <a:spLocks noChangeArrowheads="1"/>
            </p:cNvSpPr>
            <p:nvPr/>
          </p:nvSpPr>
          <p:spPr bwMode="auto">
            <a:xfrm>
              <a:off x="4369" y="3715"/>
              <a:ext cx="1032"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5,000</a:t>
              </a:r>
            </a:p>
          </p:txBody>
        </p:sp>
        <p:sp>
          <p:nvSpPr>
            <p:cNvPr id="27712" name="Rectangle 7"/>
            <p:cNvSpPr>
              <a:spLocks noChangeArrowheads="1"/>
            </p:cNvSpPr>
            <p:nvPr/>
          </p:nvSpPr>
          <p:spPr bwMode="auto">
            <a:xfrm>
              <a:off x="3112" y="3715"/>
              <a:ext cx="1257"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0</a:t>
              </a:r>
            </a:p>
          </p:txBody>
        </p:sp>
      </p:grpSp>
      <p:grpSp>
        <p:nvGrpSpPr>
          <p:cNvPr id="3" name="Group 8"/>
          <p:cNvGrpSpPr>
            <a:grpSpLocks/>
          </p:cNvGrpSpPr>
          <p:nvPr/>
        </p:nvGrpSpPr>
        <p:grpSpPr bwMode="auto">
          <a:xfrm>
            <a:off x="4940300" y="5299075"/>
            <a:ext cx="3633788" cy="598488"/>
            <a:chOff x="3112" y="3338"/>
            <a:chExt cx="2289" cy="377"/>
          </a:xfrm>
        </p:grpSpPr>
        <p:sp>
          <p:nvSpPr>
            <p:cNvPr id="27709" name="Rectangle 9"/>
            <p:cNvSpPr>
              <a:spLocks noChangeArrowheads="1"/>
            </p:cNvSpPr>
            <p:nvPr/>
          </p:nvSpPr>
          <p:spPr bwMode="auto">
            <a:xfrm>
              <a:off x="4369" y="3338"/>
              <a:ext cx="1032"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4,000</a:t>
              </a:r>
            </a:p>
          </p:txBody>
        </p:sp>
        <p:sp>
          <p:nvSpPr>
            <p:cNvPr id="27710" name="Rectangle 10"/>
            <p:cNvSpPr>
              <a:spLocks noChangeArrowheads="1"/>
            </p:cNvSpPr>
            <p:nvPr/>
          </p:nvSpPr>
          <p:spPr bwMode="auto">
            <a:xfrm>
              <a:off x="3112" y="3338"/>
              <a:ext cx="1257"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100</a:t>
              </a:r>
            </a:p>
          </p:txBody>
        </p:sp>
      </p:grpSp>
      <p:grpSp>
        <p:nvGrpSpPr>
          <p:cNvPr id="4" name="Group 11"/>
          <p:cNvGrpSpPr>
            <a:grpSpLocks/>
          </p:cNvGrpSpPr>
          <p:nvPr/>
        </p:nvGrpSpPr>
        <p:grpSpPr bwMode="auto">
          <a:xfrm>
            <a:off x="4940300" y="4703763"/>
            <a:ext cx="3633788" cy="595312"/>
            <a:chOff x="3112" y="2963"/>
            <a:chExt cx="2289" cy="375"/>
          </a:xfrm>
        </p:grpSpPr>
        <p:sp>
          <p:nvSpPr>
            <p:cNvPr id="27707" name="Rectangle 12"/>
            <p:cNvSpPr>
              <a:spLocks noChangeArrowheads="1"/>
            </p:cNvSpPr>
            <p:nvPr/>
          </p:nvSpPr>
          <p:spPr bwMode="auto">
            <a:xfrm>
              <a:off x="4369" y="2963"/>
              <a:ext cx="1032" cy="3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2,500</a:t>
              </a:r>
            </a:p>
          </p:txBody>
        </p:sp>
        <p:sp>
          <p:nvSpPr>
            <p:cNvPr id="27708" name="Rectangle 13"/>
            <p:cNvSpPr>
              <a:spLocks noChangeArrowheads="1"/>
            </p:cNvSpPr>
            <p:nvPr/>
          </p:nvSpPr>
          <p:spPr bwMode="auto">
            <a:xfrm>
              <a:off x="3112" y="2963"/>
              <a:ext cx="1257" cy="3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250</a:t>
              </a:r>
            </a:p>
          </p:txBody>
        </p:sp>
      </p:grpSp>
      <p:grpSp>
        <p:nvGrpSpPr>
          <p:cNvPr id="5" name="Group 14"/>
          <p:cNvGrpSpPr>
            <a:grpSpLocks/>
          </p:cNvGrpSpPr>
          <p:nvPr/>
        </p:nvGrpSpPr>
        <p:grpSpPr bwMode="auto">
          <a:xfrm>
            <a:off x="4940300" y="4105275"/>
            <a:ext cx="3633788" cy="598488"/>
            <a:chOff x="3112" y="2586"/>
            <a:chExt cx="2289" cy="377"/>
          </a:xfrm>
        </p:grpSpPr>
        <p:sp>
          <p:nvSpPr>
            <p:cNvPr id="27705" name="Rectangle 15"/>
            <p:cNvSpPr>
              <a:spLocks noChangeArrowheads="1"/>
            </p:cNvSpPr>
            <p:nvPr/>
          </p:nvSpPr>
          <p:spPr bwMode="auto">
            <a:xfrm>
              <a:off x="4369" y="2586"/>
              <a:ext cx="1032"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1,000</a:t>
              </a:r>
            </a:p>
          </p:txBody>
        </p:sp>
        <p:sp>
          <p:nvSpPr>
            <p:cNvPr id="27706" name="Rectangle 16"/>
            <p:cNvSpPr>
              <a:spLocks noChangeArrowheads="1"/>
            </p:cNvSpPr>
            <p:nvPr/>
          </p:nvSpPr>
          <p:spPr bwMode="auto">
            <a:xfrm>
              <a:off x="3112" y="2586"/>
              <a:ext cx="1257"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400</a:t>
              </a:r>
            </a:p>
          </p:txBody>
        </p:sp>
      </p:grpSp>
      <p:grpSp>
        <p:nvGrpSpPr>
          <p:cNvPr id="6" name="Group 17"/>
          <p:cNvGrpSpPr>
            <a:grpSpLocks/>
          </p:cNvGrpSpPr>
          <p:nvPr/>
        </p:nvGrpSpPr>
        <p:grpSpPr bwMode="auto">
          <a:xfrm>
            <a:off x="1317625" y="4105275"/>
            <a:ext cx="3622675" cy="2389188"/>
            <a:chOff x="830" y="2586"/>
            <a:chExt cx="2282" cy="1505"/>
          </a:xfrm>
        </p:grpSpPr>
        <p:grpSp>
          <p:nvGrpSpPr>
            <p:cNvPr id="7" name="Group 18"/>
            <p:cNvGrpSpPr>
              <a:grpSpLocks/>
            </p:cNvGrpSpPr>
            <p:nvPr/>
          </p:nvGrpSpPr>
          <p:grpSpPr bwMode="auto">
            <a:xfrm>
              <a:off x="830" y="3715"/>
              <a:ext cx="2282" cy="376"/>
              <a:chOff x="830" y="3715"/>
              <a:chExt cx="2282" cy="376"/>
            </a:xfrm>
          </p:grpSpPr>
          <p:sp>
            <p:nvSpPr>
              <p:cNvPr id="27703" name="Rectangle 19"/>
              <p:cNvSpPr>
                <a:spLocks noChangeArrowheads="1"/>
              </p:cNvSpPr>
              <p:nvPr/>
            </p:nvSpPr>
            <p:spPr bwMode="auto">
              <a:xfrm>
                <a:off x="2035" y="3715"/>
                <a:ext cx="1077"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50,000</a:t>
                </a:r>
              </a:p>
            </p:txBody>
          </p:sp>
          <p:sp>
            <p:nvSpPr>
              <p:cNvPr id="27704" name="Rectangle 20"/>
              <p:cNvSpPr>
                <a:spLocks noChangeArrowheads="1"/>
              </p:cNvSpPr>
              <p:nvPr/>
            </p:nvSpPr>
            <p:spPr bwMode="auto">
              <a:xfrm>
                <a:off x="830" y="3715"/>
                <a:ext cx="1205"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0</a:t>
                </a:r>
              </a:p>
            </p:txBody>
          </p:sp>
        </p:grpSp>
        <p:grpSp>
          <p:nvGrpSpPr>
            <p:cNvPr id="8" name="Group 21"/>
            <p:cNvGrpSpPr>
              <a:grpSpLocks/>
            </p:cNvGrpSpPr>
            <p:nvPr/>
          </p:nvGrpSpPr>
          <p:grpSpPr bwMode="auto">
            <a:xfrm>
              <a:off x="830" y="3338"/>
              <a:ext cx="2282" cy="377"/>
              <a:chOff x="830" y="3338"/>
              <a:chExt cx="2282" cy="377"/>
            </a:xfrm>
          </p:grpSpPr>
          <p:sp>
            <p:nvSpPr>
              <p:cNvPr id="27701" name="Rectangle 22"/>
              <p:cNvSpPr>
                <a:spLocks noChangeArrowheads="1"/>
              </p:cNvSpPr>
              <p:nvPr/>
            </p:nvSpPr>
            <p:spPr bwMode="auto">
              <a:xfrm>
                <a:off x="2035" y="3338"/>
                <a:ext cx="1077"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40,000</a:t>
                </a:r>
              </a:p>
            </p:txBody>
          </p:sp>
          <p:sp>
            <p:nvSpPr>
              <p:cNvPr id="27702" name="Rectangle 23"/>
              <p:cNvSpPr>
                <a:spLocks noChangeArrowheads="1"/>
              </p:cNvSpPr>
              <p:nvPr/>
            </p:nvSpPr>
            <p:spPr bwMode="auto">
              <a:xfrm>
                <a:off x="830" y="3338"/>
                <a:ext cx="1205"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10,000</a:t>
                </a:r>
              </a:p>
            </p:txBody>
          </p:sp>
        </p:grpSp>
        <p:grpSp>
          <p:nvGrpSpPr>
            <p:cNvPr id="9" name="Group 24"/>
            <p:cNvGrpSpPr>
              <a:grpSpLocks/>
            </p:cNvGrpSpPr>
            <p:nvPr/>
          </p:nvGrpSpPr>
          <p:grpSpPr bwMode="auto">
            <a:xfrm>
              <a:off x="830" y="2963"/>
              <a:ext cx="2282" cy="375"/>
              <a:chOff x="830" y="2963"/>
              <a:chExt cx="2282" cy="375"/>
            </a:xfrm>
          </p:grpSpPr>
          <p:sp>
            <p:nvSpPr>
              <p:cNvPr id="27699" name="Rectangle 25"/>
              <p:cNvSpPr>
                <a:spLocks noChangeArrowheads="1"/>
              </p:cNvSpPr>
              <p:nvPr/>
            </p:nvSpPr>
            <p:spPr bwMode="auto">
              <a:xfrm>
                <a:off x="2035" y="2963"/>
                <a:ext cx="1077" cy="3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25,000</a:t>
                </a:r>
              </a:p>
            </p:txBody>
          </p:sp>
          <p:sp>
            <p:nvSpPr>
              <p:cNvPr id="27700" name="Rectangle 26"/>
              <p:cNvSpPr>
                <a:spLocks noChangeArrowheads="1"/>
              </p:cNvSpPr>
              <p:nvPr/>
            </p:nvSpPr>
            <p:spPr bwMode="auto">
              <a:xfrm>
                <a:off x="830" y="2963"/>
                <a:ext cx="1205" cy="3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25,000</a:t>
                </a:r>
              </a:p>
            </p:txBody>
          </p:sp>
        </p:grpSp>
        <p:grpSp>
          <p:nvGrpSpPr>
            <p:cNvPr id="10" name="Group 27"/>
            <p:cNvGrpSpPr>
              <a:grpSpLocks/>
            </p:cNvGrpSpPr>
            <p:nvPr/>
          </p:nvGrpSpPr>
          <p:grpSpPr bwMode="auto">
            <a:xfrm>
              <a:off x="830" y="2586"/>
              <a:ext cx="2282" cy="377"/>
              <a:chOff x="830" y="2586"/>
              <a:chExt cx="2282" cy="377"/>
            </a:xfrm>
          </p:grpSpPr>
          <p:sp>
            <p:nvSpPr>
              <p:cNvPr id="27697" name="Rectangle 28"/>
              <p:cNvSpPr>
                <a:spLocks noChangeArrowheads="1"/>
              </p:cNvSpPr>
              <p:nvPr/>
            </p:nvSpPr>
            <p:spPr bwMode="auto">
              <a:xfrm>
                <a:off x="2035" y="2586"/>
                <a:ext cx="1077"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10,000</a:t>
                </a:r>
              </a:p>
            </p:txBody>
          </p:sp>
          <p:sp>
            <p:nvSpPr>
              <p:cNvPr id="27698" name="Rectangle 29"/>
              <p:cNvSpPr>
                <a:spLocks noChangeArrowheads="1"/>
              </p:cNvSpPr>
              <p:nvPr/>
            </p:nvSpPr>
            <p:spPr bwMode="auto">
              <a:xfrm>
                <a:off x="830" y="2586"/>
                <a:ext cx="1205"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40,000</a:t>
                </a:r>
              </a:p>
            </p:txBody>
          </p:sp>
        </p:grpSp>
      </p:grpSp>
      <p:grpSp>
        <p:nvGrpSpPr>
          <p:cNvPr id="11" name="Group 30"/>
          <p:cNvGrpSpPr>
            <a:grpSpLocks/>
          </p:cNvGrpSpPr>
          <p:nvPr/>
        </p:nvGrpSpPr>
        <p:grpSpPr bwMode="auto">
          <a:xfrm>
            <a:off x="4940300" y="3508375"/>
            <a:ext cx="3633788" cy="596900"/>
            <a:chOff x="3112" y="2210"/>
            <a:chExt cx="2289" cy="376"/>
          </a:xfrm>
        </p:grpSpPr>
        <p:sp>
          <p:nvSpPr>
            <p:cNvPr id="27691" name="Rectangle 31"/>
            <p:cNvSpPr>
              <a:spLocks noChangeArrowheads="1"/>
            </p:cNvSpPr>
            <p:nvPr/>
          </p:nvSpPr>
          <p:spPr bwMode="auto">
            <a:xfrm>
              <a:off x="4369" y="2210"/>
              <a:ext cx="1032"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0</a:t>
              </a:r>
            </a:p>
          </p:txBody>
        </p:sp>
        <p:sp>
          <p:nvSpPr>
            <p:cNvPr id="27692" name="Rectangle 32"/>
            <p:cNvSpPr>
              <a:spLocks noChangeArrowheads="1"/>
            </p:cNvSpPr>
            <p:nvPr/>
          </p:nvSpPr>
          <p:spPr bwMode="auto">
            <a:xfrm>
              <a:off x="3112" y="2210"/>
              <a:ext cx="1257"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500</a:t>
              </a:r>
            </a:p>
          </p:txBody>
        </p:sp>
      </p:grpSp>
      <p:grpSp>
        <p:nvGrpSpPr>
          <p:cNvPr id="12" name="Group 33"/>
          <p:cNvGrpSpPr>
            <a:grpSpLocks/>
          </p:cNvGrpSpPr>
          <p:nvPr/>
        </p:nvGrpSpPr>
        <p:grpSpPr bwMode="auto">
          <a:xfrm>
            <a:off x="1317625" y="3508375"/>
            <a:ext cx="3622675" cy="596900"/>
            <a:chOff x="830" y="2210"/>
            <a:chExt cx="2282" cy="376"/>
          </a:xfrm>
        </p:grpSpPr>
        <p:sp>
          <p:nvSpPr>
            <p:cNvPr id="27689" name="Rectangle 34"/>
            <p:cNvSpPr>
              <a:spLocks noChangeArrowheads="1"/>
            </p:cNvSpPr>
            <p:nvPr/>
          </p:nvSpPr>
          <p:spPr bwMode="auto">
            <a:xfrm>
              <a:off x="2035" y="2210"/>
              <a:ext cx="1077"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0</a:t>
              </a:r>
            </a:p>
          </p:txBody>
        </p:sp>
        <p:sp>
          <p:nvSpPr>
            <p:cNvPr id="27690" name="Rectangle 35"/>
            <p:cNvSpPr>
              <a:spLocks noChangeArrowheads="1"/>
            </p:cNvSpPr>
            <p:nvPr/>
          </p:nvSpPr>
          <p:spPr bwMode="auto">
            <a:xfrm>
              <a:off x="830" y="2210"/>
              <a:ext cx="1205"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50,000</a:t>
              </a:r>
            </a:p>
          </p:txBody>
        </p:sp>
      </p:grpSp>
      <p:grpSp>
        <p:nvGrpSpPr>
          <p:cNvPr id="13" name="Group 36"/>
          <p:cNvGrpSpPr>
            <a:grpSpLocks/>
          </p:cNvGrpSpPr>
          <p:nvPr/>
        </p:nvGrpSpPr>
        <p:grpSpPr bwMode="auto">
          <a:xfrm>
            <a:off x="530225" y="1965325"/>
            <a:ext cx="8043863" cy="4529138"/>
            <a:chOff x="334" y="1238"/>
            <a:chExt cx="5067" cy="2853"/>
          </a:xfrm>
        </p:grpSpPr>
        <p:grpSp>
          <p:nvGrpSpPr>
            <p:cNvPr id="14" name="Group 37"/>
            <p:cNvGrpSpPr>
              <a:grpSpLocks/>
            </p:cNvGrpSpPr>
            <p:nvPr/>
          </p:nvGrpSpPr>
          <p:grpSpPr bwMode="auto">
            <a:xfrm>
              <a:off x="334" y="1238"/>
              <a:ext cx="5067" cy="2853"/>
              <a:chOff x="334" y="1238"/>
              <a:chExt cx="5067" cy="2853"/>
            </a:xfrm>
          </p:grpSpPr>
          <p:sp>
            <p:nvSpPr>
              <p:cNvPr id="27677" name="Rectangle 38"/>
              <p:cNvSpPr>
                <a:spLocks noChangeArrowheads="1"/>
              </p:cNvSpPr>
              <p:nvPr/>
            </p:nvSpPr>
            <p:spPr bwMode="auto">
              <a:xfrm>
                <a:off x="334" y="3715"/>
                <a:ext cx="496"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E</a:t>
                </a:r>
              </a:p>
            </p:txBody>
          </p:sp>
          <p:sp>
            <p:nvSpPr>
              <p:cNvPr id="27678" name="Rectangle 39"/>
              <p:cNvSpPr>
                <a:spLocks noChangeArrowheads="1"/>
              </p:cNvSpPr>
              <p:nvPr/>
            </p:nvSpPr>
            <p:spPr bwMode="auto">
              <a:xfrm>
                <a:off x="334" y="3338"/>
                <a:ext cx="496"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D</a:t>
                </a:r>
              </a:p>
            </p:txBody>
          </p:sp>
          <p:sp>
            <p:nvSpPr>
              <p:cNvPr id="27679" name="Rectangle 40"/>
              <p:cNvSpPr>
                <a:spLocks noChangeArrowheads="1"/>
              </p:cNvSpPr>
              <p:nvPr/>
            </p:nvSpPr>
            <p:spPr bwMode="auto">
              <a:xfrm>
                <a:off x="334" y="2963"/>
                <a:ext cx="496" cy="3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C</a:t>
                </a:r>
              </a:p>
            </p:txBody>
          </p:sp>
          <p:sp>
            <p:nvSpPr>
              <p:cNvPr id="27680" name="Rectangle 41"/>
              <p:cNvSpPr>
                <a:spLocks noChangeArrowheads="1"/>
              </p:cNvSpPr>
              <p:nvPr/>
            </p:nvSpPr>
            <p:spPr bwMode="auto">
              <a:xfrm>
                <a:off x="334" y="2586"/>
                <a:ext cx="496"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B</a:t>
                </a:r>
              </a:p>
            </p:txBody>
          </p:sp>
          <p:sp>
            <p:nvSpPr>
              <p:cNvPr id="27681" name="Rectangle 42"/>
              <p:cNvSpPr>
                <a:spLocks noChangeArrowheads="1"/>
              </p:cNvSpPr>
              <p:nvPr/>
            </p:nvSpPr>
            <p:spPr bwMode="auto">
              <a:xfrm>
                <a:off x="334" y="2210"/>
                <a:ext cx="496"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A</a:t>
                </a:r>
              </a:p>
            </p:txBody>
          </p:sp>
          <p:sp>
            <p:nvSpPr>
              <p:cNvPr id="27682" name="Rectangle 43"/>
              <p:cNvSpPr>
                <a:spLocks noChangeArrowheads="1"/>
              </p:cNvSpPr>
              <p:nvPr/>
            </p:nvSpPr>
            <p:spPr bwMode="auto">
              <a:xfrm>
                <a:off x="4369" y="1833"/>
                <a:ext cx="1032" cy="377"/>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Wheat</a:t>
                </a:r>
              </a:p>
            </p:txBody>
          </p:sp>
          <p:sp>
            <p:nvSpPr>
              <p:cNvPr id="27683" name="Rectangle 44"/>
              <p:cNvSpPr>
                <a:spLocks noChangeArrowheads="1"/>
              </p:cNvSpPr>
              <p:nvPr/>
            </p:nvSpPr>
            <p:spPr bwMode="auto">
              <a:xfrm>
                <a:off x="3112" y="1833"/>
                <a:ext cx="1257" cy="377"/>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Computers</a:t>
                </a:r>
              </a:p>
            </p:txBody>
          </p:sp>
          <p:sp>
            <p:nvSpPr>
              <p:cNvPr id="27684" name="Rectangle 45"/>
              <p:cNvSpPr>
                <a:spLocks noChangeArrowheads="1"/>
              </p:cNvSpPr>
              <p:nvPr/>
            </p:nvSpPr>
            <p:spPr bwMode="auto">
              <a:xfrm>
                <a:off x="2035" y="1833"/>
                <a:ext cx="1077" cy="377"/>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Wheat</a:t>
                </a:r>
              </a:p>
            </p:txBody>
          </p:sp>
          <p:sp>
            <p:nvSpPr>
              <p:cNvPr id="27685" name="Rectangle 46"/>
              <p:cNvSpPr>
                <a:spLocks noChangeArrowheads="1"/>
              </p:cNvSpPr>
              <p:nvPr/>
            </p:nvSpPr>
            <p:spPr bwMode="auto">
              <a:xfrm>
                <a:off x="830" y="1833"/>
                <a:ext cx="1205" cy="377"/>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Computers</a:t>
                </a:r>
              </a:p>
            </p:txBody>
          </p:sp>
          <p:sp>
            <p:nvSpPr>
              <p:cNvPr id="27686" name="Rectangle 47"/>
              <p:cNvSpPr>
                <a:spLocks noChangeArrowheads="1"/>
              </p:cNvSpPr>
              <p:nvPr/>
            </p:nvSpPr>
            <p:spPr bwMode="auto">
              <a:xfrm>
                <a:off x="3112" y="1238"/>
                <a:ext cx="2289" cy="595"/>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Production</a:t>
                </a:r>
              </a:p>
            </p:txBody>
          </p:sp>
          <p:sp>
            <p:nvSpPr>
              <p:cNvPr id="27687" name="Rectangle 48"/>
              <p:cNvSpPr>
                <a:spLocks noChangeArrowheads="1"/>
              </p:cNvSpPr>
              <p:nvPr/>
            </p:nvSpPr>
            <p:spPr bwMode="auto">
              <a:xfrm>
                <a:off x="830" y="1238"/>
                <a:ext cx="2282" cy="595"/>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Employment of </a:t>
                </a:r>
                <a:br>
                  <a:rPr lang="en-US" sz="2400">
                    <a:latin typeface="Arial" pitchFamily="34" charset="0"/>
                    <a:cs typeface="Arial" pitchFamily="34" charset="0"/>
                  </a:rPr>
                </a:br>
                <a:r>
                  <a:rPr lang="en-US" sz="2400">
                    <a:latin typeface="Arial" pitchFamily="34" charset="0"/>
                    <a:cs typeface="Arial" pitchFamily="34" charset="0"/>
                  </a:rPr>
                  <a:t>labor hours</a:t>
                </a:r>
              </a:p>
            </p:txBody>
          </p:sp>
          <p:sp>
            <p:nvSpPr>
              <p:cNvPr id="27688" name="Rectangle 49"/>
              <p:cNvSpPr>
                <a:spLocks noChangeArrowheads="1"/>
              </p:cNvSpPr>
              <p:nvPr/>
            </p:nvSpPr>
            <p:spPr bwMode="auto">
              <a:xfrm>
                <a:off x="334" y="1238"/>
                <a:ext cx="496" cy="972"/>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endParaRPr lang="en-US" sz="2400">
                  <a:latin typeface="Arial" pitchFamily="34" charset="0"/>
                  <a:cs typeface="Arial" pitchFamily="34" charset="0"/>
                </a:endParaRPr>
              </a:p>
            </p:txBody>
          </p:sp>
        </p:grpSp>
        <p:sp>
          <p:nvSpPr>
            <p:cNvPr id="27676" name="Line 50"/>
            <p:cNvSpPr>
              <a:spLocks noChangeShapeType="1"/>
            </p:cNvSpPr>
            <p:nvPr/>
          </p:nvSpPr>
          <p:spPr bwMode="auto">
            <a:xfrm>
              <a:off x="334" y="1238"/>
              <a:ext cx="5067" cy="0"/>
            </a:xfrm>
            <a:prstGeom prst="line">
              <a:avLst/>
            </a:prstGeom>
            <a:noFill/>
            <a:ln w="28575" cap="sq">
              <a:solidFill>
                <a:schemeClr val="tx1"/>
              </a:solidFill>
              <a:round/>
              <a:headEnd/>
              <a:tailEnd/>
            </a:ln>
          </p:spPr>
          <p:txBody>
            <a:bodyPr/>
            <a:lstStyle/>
            <a:p>
              <a:endParaRPr lang="en-US">
                <a:latin typeface="Arial" pitchFamily="34" charset="0"/>
                <a:cs typeface="Arial" pitchFamily="34" charset="0"/>
              </a:endParaRPr>
            </a:p>
          </p:txBody>
        </p:sp>
      </p:grpSp>
      <p:sp>
        <p:nvSpPr>
          <p:cNvPr id="27661" name="Line 51"/>
          <p:cNvSpPr>
            <a:spLocks noChangeShapeType="1"/>
          </p:cNvSpPr>
          <p:nvPr/>
        </p:nvSpPr>
        <p:spPr bwMode="auto">
          <a:xfrm>
            <a:off x="530225" y="3508375"/>
            <a:ext cx="8043863" cy="0"/>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27662" name="Line 52"/>
          <p:cNvSpPr>
            <a:spLocks noChangeShapeType="1"/>
          </p:cNvSpPr>
          <p:nvPr/>
        </p:nvSpPr>
        <p:spPr bwMode="auto">
          <a:xfrm>
            <a:off x="530225" y="4105275"/>
            <a:ext cx="8043863" cy="0"/>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27663" name="Line 53"/>
          <p:cNvSpPr>
            <a:spLocks noChangeShapeType="1"/>
          </p:cNvSpPr>
          <p:nvPr/>
        </p:nvSpPr>
        <p:spPr bwMode="auto">
          <a:xfrm>
            <a:off x="530225" y="4703763"/>
            <a:ext cx="8043863" cy="0"/>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27664" name="Line 54"/>
          <p:cNvSpPr>
            <a:spLocks noChangeShapeType="1"/>
          </p:cNvSpPr>
          <p:nvPr/>
        </p:nvSpPr>
        <p:spPr bwMode="auto">
          <a:xfrm>
            <a:off x="530225" y="5299075"/>
            <a:ext cx="8043863" cy="0"/>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27665" name="Line 55"/>
          <p:cNvSpPr>
            <a:spLocks noChangeShapeType="1"/>
          </p:cNvSpPr>
          <p:nvPr/>
        </p:nvSpPr>
        <p:spPr bwMode="auto">
          <a:xfrm>
            <a:off x="530225" y="5897563"/>
            <a:ext cx="8043863" cy="0"/>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27666" name="Line 56"/>
          <p:cNvSpPr>
            <a:spLocks noChangeShapeType="1"/>
          </p:cNvSpPr>
          <p:nvPr/>
        </p:nvSpPr>
        <p:spPr bwMode="auto">
          <a:xfrm>
            <a:off x="530225" y="6494463"/>
            <a:ext cx="8043863" cy="0"/>
          </a:xfrm>
          <a:prstGeom prst="line">
            <a:avLst/>
          </a:prstGeom>
          <a:noFill/>
          <a:ln w="28575" cap="sq">
            <a:solidFill>
              <a:schemeClr val="tx1"/>
            </a:solidFill>
            <a:round/>
            <a:headEnd/>
            <a:tailEnd/>
          </a:ln>
        </p:spPr>
        <p:txBody>
          <a:bodyPr/>
          <a:lstStyle/>
          <a:p>
            <a:endParaRPr lang="en-US">
              <a:latin typeface="Arial" pitchFamily="34" charset="0"/>
              <a:cs typeface="Arial" pitchFamily="34" charset="0"/>
            </a:endParaRPr>
          </a:p>
        </p:txBody>
      </p:sp>
      <p:sp>
        <p:nvSpPr>
          <p:cNvPr id="27667" name="Line 57"/>
          <p:cNvSpPr>
            <a:spLocks noChangeShapeType="1"/>
          </p:cNvSpPr>
          <p:nvPr/>
        </p:nvSpPr>
        <p:spPr bwMode="auto">
          <a:xfrm>
            <a:off x="530225" y="1965325"/>
            <a:ext cx="0" cy="4529138"/>
          </a:xfrm>
          <a:prstGeom prst="line">
            <a:avLst/>
          </a:prstGeom>
          <a:noFill/>
          <a:ln w="28575" cap="sq">
            <a:solidFill>
              <a:schemeClr val="tx1"/>
            </a:solidFill>
            <a:round/>
            <a:headEnd/>
            <a:tailEnd/>
          </a:ln>
        </p:spPr>
        <p:txBody>
          <a:bodyPr/>
          <a:lstStyle/>
          <a:p>
            <a:endParaRPr lang="en-US">
              <a:latin typeface="Arial" pitchFamily="34" charset="0"/>
              <a:cs typeface="Arial" pitchFamily="34" charset="0"/>
            </a:endParaRPr>
          </a:p>
        </p:txBody>
      </p:sp>
      <p:sp>
        <p:nvSpPr>
          <p:cNvPr id="27668" name="Line 58"/>
          <p:cNvSpPr>
            <a:spLocks noChangeShapeType="1"/>
          </p:cNvSpPr>
          <p:nvPr/>
        </p:nvSpPr>
        <p:spPr bwMode="auto">
          <a:xfrm>
            <a:off x="1317625" y="1965325"/>
            <a:ext cx="0" cy="4529138"/>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27669" name="Line 59"/>
          <p:cNvSpPr>
            <a:spLocks noChangeShapeType="1"/>
          </p:cNvSpPr>
          <p:nvPr/>
        </p:nvSpPr>
        <p:spPr bwMode="auto">
          <a:xfrm>
            <a:off x="4940300" y="1965325"/>
            <a:ext cx="0" cy="4529138"/>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27670" name="Line 60"/>
          <p:cNvSpPr>
            <a:spLocks noChangeShapeType="1"/>
          </p:cNvSpPr>
          <p:nvPr/>
        </p:nvSpPr>
        <p:spPr bwMode="auto">
          <a:xfrm>
            <a:off x="8574088" y="1965325"/>
            <a:ext cx="0" cy="4529138"/>
          </a:xfrm>
          <a:prstGeom prst="line">
            <a:avLst/>
          </a:prstGeom>
          <a:noFill/>
          <a:ln w="28575" cap="sq">
            <a:solidFill>
              <a:schemeClr val="tx1"/>
            </a:solidFill>
            <a:round/>
            <a:headEnd/>
            <a:tailEnd/>
          </a:ln>
        </p:spPr>
        <p:txBody>
          <a:bodyPr/>
          <a:lstStyle/>
          <a:p>
            <a:endParaRPr lang="en-US">
              <a:latin typeface="Arial" pitchFamily="34" charset="0"/>
              <a:cs typeface="Arial" pitchFamily="34" charset="0"/>
            </a:endParaRPr>
          </a:p>
        </p:txBody>
      </p:sp>
      <p:sp>
        <p:nvSpPr>
          <p:cNvPr id="27671" name="Line 61"/>
          <p:cNvSpPr>
            <a:spLocks noChangeShapeType="1"/>
          </p:cNvSpPr>
          <p:nvPr/>
        </p:nvSpPr>
        <p:spPr bwMode="auto">
          <a:xfrm>
            <a:off x="3230563" y="2909888"/>
            <a:ext cx="0" cy="3584575"/>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27672" name="Line 62"/>
          <p:cNvSpPr>
            <a:spLocks noChangeShapeType="1"/>
          </p:cNvSpPr>
          <p:nvPr/>
        </p:nvSpPr>
        <p:spPr bwMode="auto">
          <a:xfrm>
            <a:off x="6935788" y="2909888"/>
            <a:ext cx="0" cy="3584575"/>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27673" name="Line 63"/>
          <p:cNvSpPr>
            <a:spLocks noChangeShapeType="1"/>
          </p:cNvSpPr>
          <p:nvPr/>
        </p:nvSpPr>
        <p:spPr bwMode="auto">
          <a:xfrm>
            <a:off x="1317625" y="2909888"/>
            <a:ext cx="7256463" cy="0"/>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2767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476250" y="3263900"/>
            <a:ext cx="403225" cy="373063"/>
          </a:xfrm>
          <a:prstGeom prst="rect">
            <a:avLst/>
          </a:prstGeom>
          <a:solidFill>
            <a:srgbClr val="FFFF99"/>
          </a:solidFill>
          <a:ln w="9525">
            <a:solidFill>
              <a:srgbClr val="0000FF"/>
            </a:solidFill>
            <a:miter lim="800000"/>
            <a:headEnd/>
            <a:tailEnd/>
          </a:ln>
        </p:spPr>
        <p:txBody>
          <a:bodyPr wrap="none" anchor="ctr"/>
          <a:lstStyle/>
          <a:p>
            <a:endParaRPr lang="en-US">
              <a:cs typeface="Arial" charset="0"/>
            </a:endParaRPr>
          </a:p>
        </p:txBody>
      </p:sp>
      <p:sp>
        <p:nvSpPr>
          <p:cNvPr id="83971" name="Rectangle 3"/>
          <p:cNvSpPr>
            <a:spLocks noChangeArrowheads="1"/>
          </p:cNvSpPr>
          <p:nvPr/>
        </p:nvSpPr>
        <p:spPr bwMode="auto">
          <a:xfrm>
            <a:off x="477838" y="3779838"/>
            <a:ext cx="403225" cy="373062"/>
          </a:xfrm>
          <a:prstGeom prst="rect">
            <a:avLst/>
          </a:prstGeom>
          <a:solidFill>
            <a:srgbClr val="FFFF99"/>
          </a:solidFill>
          <a:ln w="9525">
            <a:solidFill>
              <a:srgbClr val="0000FF"/>
            </a:solidFill>
            <a:miter lim="800000"/>
            <a:headEnd/>
            <a:tailEnd/>
          </a:ln>
        </p:spPr>
        <p:txBody>
          <a:bodyPr wrap="none" anchor="ctr"/>
          <a:lstStyle/>
          <a:p>
            <a:endParaRPr lang="en-US">
              <a:cs typeface="Arial" charset="0"/>
            </a:endParaRPr>
          </a:p>
        </p:txBody>
      </p:sp>
      <p:sp>
        <p:nvSpPr>
          <p:cNvPr id="83972" name="Rectangle 4"/>
          <p:cNvSpPr>
            <a:spLocks noChangeArrowheads="1"/>
          </p:cNvSpPr>
          <p:nvPr/>
        </p:nvSpPr>
        <p:spPr bwMode="auto">
          <a:xfrm>
            <a:off x="474663" y="4308475"/>
            <a:ext cx="403225" cy="373063"/>
          </a:xfrm>
          <a:prstGeom prst="rect">
            <a:avLst/>
          </a:prstGeom>
          <a:solidFill>
            <a:srgbClr val="FFFF99"/>
          </a:solidFill>
          <a:ln w="9525">
            <a:solidFill>
              <a:srgbClr val="0000FF"/>
            </a:solidFill>
            <a:miter lim="800000"/>
            <a:headEnd/>
            <a:tailEnd/>
          </a:ln>
        </p:spPr>
        <p:txBody>
          <a:bodyPr wrap="none" anchor="ctr"/>
          <a:lstStyle/>
          <a:p>
            <a:endParaRPr lang="en-US">
              <a:cs typeface="Arial" charset="0"/>
            </a:endParaRPr>
          </a:p>
        </p:txBody>
      </p:sp>
      <p:sp>
        <p:nvSpPr>
          <p:cNvPr id="83973" name="Rectangle 5"/>
          <p:cNvSpPr>
            <a:spLocks noChangeArrowheads="1"/>
          </p:cNvSpPr>
          <p:nvPr/>
        </p:nvSpPr>
        <p:spPr bwMode="auto">
          <a:xfrm>
            <a:off x="477838" y="4824413"/>
            <a:ext cx="403225" cy="373062"/>
          </a:xfrm>
          <a:prstGeom prst="rect">
            <a:avLst/>
          </a:prstGeom>
          <a:solidFill>
            <a:srgbClr val="FFFF99"/>
          </a:solidFill>
          <a:ln w="9525">
            <a:solidFill>
              <a:srgbClr val="0000FF"/>
            </a:solidFill>
            <a:miter lim="800000"/>
            <a:headEnd/>
            <a:tailEnd/>
          </a:ln>
        </p:spPr>
        <p:txBody>
          <a:bodyPr wrap="none" anchor="ctr"/>
          <a:lstStyle/>
          <a:p>
            <a:endParaRPr lang="en-US">
              <a:cs typeface="Arial" charset="0"/>
            </a:endParaRPr>
          </a:p>
        </p:txBody>
      </p:sp>
      <p:sp>
        <p:nvSpPr>
          <p:cNvPr id="83974" name="Rectangle 6"/>
          <p:cNvSpPr>
            <a:spLocks noChangeArrowheads="1"/>
          </p:cNvSpPr>
          <p:nvPr/>
        </p:nvSpPr>
        <p:spPr bwMode="auto">
          <a:xfrm>
            <a:off x="479425" y="2755900"/>
            <a:ext cx="403225" cy="373063"/>
          </a:xfrm>
          <a:prstGeom prst="rect">
            <a:avLst/>
          </a:prstGeom>
          <a:solidFill>
            <a:srgbClr val="FFFF99"/>
          </a:solidFill>
          <a:ln w="9525">
            <a:solidFill>
              <a:srgbClr val="0000FF"/>
            </a:solidFill>
            <a:miter lim="800000"/>
            <a:headEnd/>
            <a:tailEnd/>
          </a:ln>
        </p:spPr>
        <p:txBody>
          <a:bodyPr wrap="none" anchor="ctr"/>
          <a:lstStyle/>
          <a:p>
            <a:endParaRPr lang="en-US">
              <a:cs typeface="Arial" charset="0"/>
            </a:endParaRPr>
          </a:p>
        </p:txBody>
      </p:sp>
      <p:graphicFrame>
        <p:nvGraphicFramePr>
          <p:cNvPr id="84047" name="Group 79"/>
          <p:cNvGraphicFramePr>
            <a:graphicFrameLocks noGrp="1"/>
          </p:cNvGraphicFramePr>
          <p:nvPr>
            <p:ph sz="half" idx="4294967295"/>
          </p:nvPr>
        </p:nvGraphicFramePr>
        <p:xfrm>
          <a:off x="195263" y="1323975"/>
          <a:ext cx="3041650" cy="3927921"/>
        </p:xfrm>
        <a:graphic>
          <a:graphicData uri="http://schemas.openxmlformats.org/drawingml/2006/table">
            <a:tbl>
              <a:tblPr/>
              <a:tblGrid>
                <a:gridCol w="987425"/>
                <a:gridCol w="1011237"/>
                <a:gridCol w="1042988"/>
              </a:tblGrid>
              <a:tr h="531813">
                <a:tc rowSpan="2">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Point on graph</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Production</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815975">
                <a:tc vMerge="1">
                  <a:txBody>
                    <a:bodyPr/>
                    <a:lstStyle/>
                    <a:p>
                      <a:endParaRPr lang="en-US"/>
                    </a:p>
                  </a:txBody>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Com-puters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Wheat</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A</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B</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1,000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C</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250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2,500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D</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100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4,000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E</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5,000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84021" name="Object 53"/>
          <p:cNvGraphicFramePr>
            <a:graphicFrameLocks noChangeAspect="1"/>
          </p:cNvGraphicFramePr>
          <p:nvPr>
            <p:ph sz="half" idx="4294967295"/>
          </p:nvPr>
        </p:nvGraphicFramePr>
        <p:xfrm>
          <a:off x="3381375" y="1127125"/>
          <a:ext cx="5559425" cy="5189538"/>
        </p:xfrm>
        <a:graphic>
          <a:graphicData uri="http://schemas.openxmlformats.org/presentationml/2006/ole">
            <p:oleObj spid="_x0000_s65538" name="Chart" r:id="rId4" imgW="4867175" imgH="4543552" progId="Excel.Sheet.8">
              <p:embed/>
            </p:oleObj>
          </a:graphicData>
        </a:graphic>
      </p:graphicFrame>
      <p:sp>
        <p:nvSpPr>
          <p:cNvPr id="84022" name="Text Box 54"/>
          <p:cNvSpPr txBox="1">
            <a:spLocks noChangeArrowheads="1"/>
          </p:cNvSpPr>
          <p:nvPr/>
        </p:nvSpPr>
        <p:spPr bwMode="auto">
          <a:xfrm>
            <a:off x="7529513" y="4775200"/>
            <a:ext cx="379412" cy="457200"/>
          </a:xfrm>
          <a:prstGeom prst="rect">
            <a:avLst/>
          </a:prstGeom>
          <a:noFill/>
          <a:ln w="9525">
            <a:noFill/>
            <a:miter lim="800000"/>
            <a:headEnd/>
            <a:tailEnd/>
          </a:ln>
        </p:spPr>
        <p:txBody>
          <a:bodyPr anchor="ctr" anchorCtr="1">
            <a:spAutoFit/>
          </a:bodyPr>
          <a:lstStyle/>
          <a:p>
            <a:pPr>
              <a:spcBef>
                <a:spcPct val="50000"/>
              </a:spcBef>
            </a:pPr>
            <a:r>
              <a:rPr lang="en-US" sz="2400" b="1">
                <a:latin typeface="Arial" pitchFamily="34" charset="0"/>
                <a:cs typeface="Arial" pitchFamily="34" charset="0"/>
              </a:rPr>
              <a:t>A</a:t>
            </a:r>
          </a:p>
        </p:txBody>
      </p:sp>
      <p:sp>
        <p:nvSpPr>
          <p:cNvPr id="84023" name="Text Box 55"/>
          <p:cNvSpPr txBox="1">
            <a:spLocks noChangeArrowheads="1"/>
          </p:cNvSpPr>
          <p:nvPr/>
        </p:nvSpPr>
        <p:spPr bwMode="auto">
          <a:xfrm>
            <a:off x="6929438" y="4283075"/>
            <a:ext cx="379412" cy="457200"/>
          </a:xfrm>
          <a:prstGeom prst="rect">
            <a:avLst/>
          </a:prstGeom>
          <a:noFill/>
          <a:ln w="9525">
            <a:noFill/>
            <a:miter lim="800000"/>
            <a:headEnd/>
            <a:tailEnd/>
          </a:ln>
        </p:spPr>
        <p:txBody>
          <a:bodyPr anchor="ctr" anchorCtr="1">
            <a:spAutoFit/>
          </a:bodyPr>
          <a:lstStyle/>
          <a:p>
            <a:pPr>
              <a:spcBef>
                <a:spcPct val="50000"/>
              </a:spcBef>
            </a:pPr>
            <a:r>
              <a:rPr lang="en-US" sz="2400" b="1">
                <a:latin typeface="Arial" pitchFamily="34" charset="0"/>
                <a:cs typeface="Arial" pitchFamily="34" charset="0"/>
              </a:rPr>
              <a:t>B</a:t>
            </a:r>
          </a:p>
        </p:txBody>
      </p:sp>
      <p:sp>
        <p:nvSpPr>
          <p:cNvPr id="84024" name="Text Box 56"/>
          <p:cNvSpPr txBox="1">
            <a:spLocks noChangeArrowheads="1"/>
          </p:cNvSpPr>
          <p:nvPr/>
        </p:nvSpPr>
        <p:spPr bwMode="auto">
          <a:xfrm>
            <a:off x="6043613" y="3527425"/>
            <a:ext cx="379412" cy="457200"/>
          </a:xfrm>
          <a:prstGeom prst="rect">
            <a:avLst/>
          </a:prstGeom>
          <a:noFill/>
          <a:ln w="9525">
            <a:noFill/>
            <a:miter lim="800000"/>
            <a:headEnd/>
            <a:tailEnd/>
          </a:ln>
        </p:spPr>
        <p:txBody>
          <a:bodyPr anchor="ctr" anchorCtr="1">
            <a:spAutoFit/>
          </a:bodyPr>
          <a:lstStyle/>
          <a:p>
            <a:pPr>
              <a:spcBef>
                <a:spcPct val="50000"/>
              </a:spcBef>
            </a:pPr>
            <a:r>
              <a:rPr lang="en-US" sz="2400" b="1">
                <a:latin typeface="Arial" pitchFamily="34" charset="0"/>
                <a:cs typeface="Arial" pitchFamily="34" charset="0"/>
              </a:rPr>
              <a:t>C</a:t>
            </a:r>
          </a:p>
        </p:txBody>
      </p:sp>
      <p:sp>
        <p:nvSpPr>
          <p:cNvPr id="84025" name="Text Box 57"/>
          <p:cNvSpPr txBox="1">
            <a:spLocks noChangeArrowheads="1"/>
          </p:cNvSpPr>
          <p:nvPr/>
        </p:nvSpPr>
        <p:spPr bwMode="auto">
          <a:xfrm>
            <a:off x="5207000" y="2790825"/>
            <a:ext cx="379413" cy="457200"/>
          </a:xfrm>
          <a:prstGeom prst="rect">
            <a:avLst/>
          </a:prstGeom>
          <a:noFill/>
          <a:ln w="9525">
            <a:noFill/>
            <a:miter lim="800000"/>
            <a:headEnd/>
            <a:tailEnd/>
          </a:ln>
        </p:spPr>
        <p:txBody>
          <a:bodyPr anchor="ctr" anchorCtr="1">
            <a:spAutoFit/>
          </a:bodyPr>
          <a:lstStyle/>
          <a:p>
            <a:pPr>
              <a:spcBef>
                <a:spcPct val="50000"/>
              </a:spcBef>
            </a:pPr>
            <a:r>
              <a:rPr lang="en-US" sz="2400" b="1">
                <a:latin typeface="Arial" pitchFamily="34" charset="0"/>
                <a:cs typeface="Arial" pitchFamily="34" charset="0"/>
              </a:rPr>
              <a:t>D</a:t>
            </a:r>
          </a:p>
        </p:txBody>
      </p:sp>
      <p:sp>
        <p:nvSpPr>
          <p:cNvPr id="84026" name="Text Box 58"/>
          <p:cNvSpPr txBox="1">
            <a:spLocks noChangeArrowheads="1"/>
          </p:cNvSpPr>
          <p:nvPr/>
        </p:nvSpPr>
        <p:spPr bwMode="auto">
          <a:xfrm>
            <a:off x="4584700" y="2252663"/>
            <a:ext cx="379413" cy="457200"/>
          </a:xfrm>
          <a:prstGeom prst="rect">
            <a:avLst/>
          </a:prstGeom>
          <a:noFill/>
          <a:ln w="9525">
            <a:noFill/>
            <a:miter lim="800000"/>
            <a:headEnd/>
            <a:tailEnd/>
          </a:ln>
        </p:spPr>
        <p:txBody>
          <a:bodyPr anchor="ctr" anchorCtr="1">
            <a:spAutoFit/>
          </a:bodyPr>
          <a:lstStyle/>
          <a:p>
            <a:pPr>
              <a:spcBef>
                <a:spcPct val="50000"/>
              </a:spcBef>
            </a:pPr>
            <a:r>
              <a:rPr lang="en-US" sz="2400" b="1" dirty="0">
                <a:latin typeface="Arial" pitchFamily="34" charset="0"/>
                <a:cs typeface="Arial" pitchFamily="34" charset="0"/>
              </a:rPr>
              <a:t>E</a:t>
            </a:r>
          </a:p>
        </p:txBody>
      </p:sp>
      <p:sp>
        <p:nvSpPr>
          <p:cNvPr id="1067" name="Rectangle 59"/>
          <p:cNvSpPr>
            <a:spLocks noGrp="1" noChangeArrowheads="1"/>
          </p:cNvSpPr>
          <p:nvPr>
            <p:ph type="title" idx="4294967295"/>
          </p:nvPr>
        </p:nvSpPr>
        <p:spPr>
          <a:xfrm>
            <a:off x="0" y="83515"/>
            <a:ext cx="9144000" cy="838200"/>
          </a:xfrm>
        </p:spPr>
        <p:txBody>
          <a:bodyPr>
            <a:normAutofit/>
          </a:bodyPr>
          <a:lstStyle/>
          <a:p>
            <a:pPr algn="ctr" eaLnBrk="1" hangingPunct="1"/>
            <a:r>
              <a:rPr lang="en-US" sz="3200" dirty="0" smtClean="0"/>
              <a:t>PPF Example</a:t>
            </a:r>
          </a:p>
        </p:txBody>
      </p:sp>
      <p:sp>
        <p:nvSpPr>
          <p:cNvPr id="84028" name="Line 60"/>
          <p:cNvSpPr>
            <a:spLocks noChangeShapeType="1"/>
          </p:cNvSpPr>
          <p:nvPr/>
        </p:nvSpPr>
        <p:spPr bwMode="auto">
          <a:xfrm>
            <a:off x="4594225" y="2655888"/>
            <a:ext cx="2932113" cy="2540000"/>
          </a:xfrm>
          <a:prstGeom prst="line">
            <a:avLst/>
          </a:prstGeom>
          <a:noFill/>
          <a:ln w="50800">
            <a:solidFill>
              <a:srgbClr val="0033CC"/>
            </a:solidFill>
            <a:round/>
            <a:headEnd/>
            <a:tailEnd/>
          </a:ln>
        </p:spPr>
        <p:txBody>
          <a:bodyPr/>
          <a:lstStyle/>
          <a:p>
            <a:endParaRPr lang="en-US"/>
          </a:p>
        </p:txBody>
      </p:sp>
      <p:grpSp>
        <p:nvGrpSpPr>
          <p:cNvPr id="2" name="Group 61"/>
          <p:cNvGrpSpPr>
            <a:grpSpLocks/>
          </p:cNvGrpSpPr>
          <p:nvPr/>
        </p:nvGrpSpPr>
        <p:grpSpPr bwMode="auto">
          <a:xfrm>
            <a:off x="4602163" y="3106738"/>
            <a:ext cx="652462" cy="2076450"/>
            <a:chOff x="2899" y="1852"/>
            <a:chExt cx="411" cy="1308"/>
          </a:xfrm>
        </p:grpSpPr>
        <p:grpSp>
          <p:nvGrpSpPr>
            <p:cNvPr id="3" name="Group 62"/>
            <p:cNvGrpSpPr>
              <a:grpSpLocks/>
            </p:cNvGrpSpPr>
            <p:nvPr/>
          </p:nvGrpSpPr>
          <p:grpSpPr bwMode="auto">
            <a:xfrm>
              <a:off x="2899" y="1896"/>
              <a:ext cx="366" cy="1264"/>
              <a:chOff x="357" y="2450"/>
              <a:chExt cx="795" cy="646"/>
            </a:xfrm>
          </p:grpSpPr>
          <p:sp>
            <p:nvSpPr>
              <p:cNvPr id="1084" name="Line 6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085" name="Line 6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083" name="Oval 65"/>
            <p:cNvSpPr>
              <a:spLocks noChangeArrowheads="1"/>
            </p:cNvSpPr>
            <p:nvPr/>
          </p:nvSpPr>
          <p:spPr bwMode="auto">
            <a:xfrm>
              <a:off x="3221" y="1852"/>
              <a:ext cx="89" cy="87"/>
            </a:xfrm>
            <a:prstGeom prst="ellipse">
              <a:avLst/>
            </a:prstGeom>
            <a:solidFill>
              <a:srgbClr val="0033CC"/>
            </a:solidFill>
            <a:ln w="9525">
              <a:noFill/>
              <a:round/>
              <a:headEnd/>
              <a:tailEnd/>
            </a:ln>
          </p:spPr>
          <p:txBody>
            <a:bodyPr wrap="none" anchor="ctr"/>
            <a:lstStyle/>
            <a:p>
              <a:endParaRPr lang="en-US">
                <a:cs typeface="Arial" charset="0"/>
              </a:endParaRPr>
            </a:p>
          </p:txBody>
        </p:sp>
      </p:grpSp>
      <p:grpSp>
        <p:nvGrpSpPr>
          <p:cNvPr id="4" name="Group 66"/>
          <p:cNvGrpSpPr>
            <a:grpSpLocks/>
          </p:cNvGrpSpPr>
          <p:nvPr/>
        </p:nvGrpSpPr>
        <p:grpSpPr bwMode="auto">
          <a:xfrm>
            <a:off x="4606925" y="3844925"/>
            <a:ext cx="1511300" cy="1343025"/>
            <a:chOff x="2902" y="2317"/>
            <a:chExt cx="952" cy="846"/>
          </a:xfrm>
        </p:grpSpPr>
        <p:grpSp>
          <p:nvGrpSpPr>
            <p:cNvPr id="5" name="Group 67"/>
            <p:cNvGrpSpPr>
              <a:grpSpLocks/>
            </p:cNvGrpSpPr>
            <p:nvPr/>
          </p:nvGrpSpPr>
          <p:grpSpPr bwMode="auto">
            <a:xfrm>
              <a:off x="2902" y="2359"/>
              <a:ext cx="908" cy="804"/>
              <a:chOff x="357" y="2450"/>
              <a:chExt cx="795" cy="646"/>
            </a:xfrm>
          </p:grpSpPr>
          <p:sp>
            <p:nvSpPr>
              <p:cNvPr id="1080" name="Line 6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081" name="Line 6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079" name="Oval 70"/>
            <p:cNvSpPr>
              <a:spLocks noChangeArrowheads="1"/>
            </p:cNvSpPr>
            <p:nvPr/>
          </p:nvSpPr>
          <p:spPr bwMode="auto">
            <a:xfrm>
              <a:off x="3765" y="2317"/>
              <a:ext cx="89" cy="87"/>
            </a:xfrm>
            <a:prstGeom prst="ellipse">
              <a:avLst/>
            </a:prstGeom>
            <a:solidFill>
              <a:srgbClr val="0033CC"/>
            </a:solidFill>
            <a:ln w="9525">
              <a:noFill/>
              <a:round/>
              <a:headEnd/>
              <a:tailEnd/>
            </a:ln>
          </p:spPr>
          <p:txBody>
            <a:bodyPr wrap="none" anchor="ctr"/>
            <a:lstStyle/>
            <a:p>
              <a:endParaRPr lang="en-US">
                <a:cs typeface="Arial" charset="0"/>
              </a:endParaRPr>
            </a:p>
          </p:txBody>
        </p:sp>
      </p:grpSp>
      <p:grpSp>
        <p:nvGrpSpPr>
          <p:cNvPr id="6" name="Group 71"/>
          <p:cNvGrpSpPr>
            <a:grpSpLocks/>
          </p:cNvGrpSpPr>
          <p:nvPr/>
        </p:nvGrpSpPr>
        <p:grpSpPr bwMode="auto">
          <a:xfrm>
            <a:off x="4603750" y="4611688"/>
            <a:ext cx="2390775" cy="581025"/>
            <a:chOff x="2900" y="2800"/>
            <a:chExt cx="1506" cy="366"/>
          </a:xfrm>
        </p:grpSpPr>
        <p:grpSp>
          <p:nvGrpSpPr>
            <p:cNvPr id="7" name="Group 72"/>
            <p:cNvGrpSpPr>
              <a:grpSpLocks/>
            </p:cNvGrpSpPr>
            <p:nvPr/>
          </p:nvGrpSpPr>
          <p:grpSpPr bwMode="auto">
            <a:xfrm>
              <a:off x="2900" y="2843"/>
              <a:ext cx="1467" cy="323"/>
              <a:chOff x="357" y="2450"/>
              <a:chExt cx="795" cy="646"/>
            </a:xfrm>
          </p:grpSpPr>
          <p:sp>
            <p:nvSpPr>
              <p:cNvPr id="1076" name="Line 7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077" name="Line 7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075" name="Oval 75"/>
            <p:cNvSpPr>
              <a:spLocks noChangeArrowheads="1"/>
            </p:cNvSpPr>
            <p:nvPr/>
          </p:nvSpPr>
          <p:spPr bwMode="auto">
            <a:xfrm>
              <a:off x="4317" y="2800"/>
              <a:ext cx="89" cy="87"/>
            </a:xfrm>
            <a:prstGeom prst="ellipse">
              <a:avLst/>
            </a:prstGeom>
            <a:solidFill>
              <a:srgbClr val="0033CC"/>
            </a:solidFill>
            <a:ln w="9525">
              <a:noFill/>
              <a:round/>
              <a:headEnd/>
              <a:tailEnd/>
            </a:ln>
          </p:spPr>
          <p:txBody>
            <a:bodyPr wrap="none" anchor="ctr"/>
            <a:lstStyle/>
            <a:p>
              <a:endParaRPr lang="en-US">
                <a:cs typeface="Arial" charset="0"/>
              </a:endParaRPr>
            </a:p>
          </p:txBody>
        </p:sp>
      </p:grpSp>
      <p:sp>
        <p:nvSpPr>
          <p:cNvPr id="84044" name="Oval 76"/>
          <p:cNvSpPr>
            <a:spLocks noChangeArrowheads="1"/>
          </p:cNvSpPr>
          <p:nvPr/>
        </p:nvSpPr>
        <p:spPr bwMode="auto">
          <a:xfrm>
            <a:off x="7440613" y="5114925"/>
            <a:ext cx="141287" cy="138113"/>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84045" name="Oval 77"/>
          <p:cNvSpPr>
            <a:spLocks noChangeArrowheads="1"/>
          </p:cNvSpPr>
          <p:nvPr/>
        </p:nvSpPr>
        <p:spPr bwMode="auto">
          <a:xfrm>
            <a:off x="4524375" y="2600325"/>
            <a:ext cx="141288" cy="138113"/>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36" name="TextBox 35"/>
          <p:cNvSpPr txBox="1"/>
          <p:nvPr/>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6</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021"/>
                                        </p:tgtEl>
                                        <p:attrNameLst>
                                          <p:attrName>style.visibility</p:attrName>
                                        </p:attrNameLst>
                                      </p:cBhvr>
                                      <p:to>
                                        <p:strVal val="visible"/>
                                      </p:to>
                                    </p:set>
                                    <p:animEffect transition="in" filter="fade">
                                      <p:cBhvr>
                                        <p:cTn id="7" dur="500"/>
                                        <p:tgtEl>
                                          <p:spTgt spid="840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044"/>
                                        </p:tgtEl>
                                        <p:attrNameLst>
                                          <p:attrName>style.visibility</p:attrName>
                                        </p:attrNameLst>
                                      </p:cBhvr>
                                      <p:to>
                                        <p:strVal val="visible"/>
                                      </p:to>
                                    </p:set>
                                    <p:animEffect transition="in" filter="fade">
                                      <p:cBhvr>
                                        <p:cTn id="12" dur="500"/>
                                        <p:tgtEl>
                                          <p:spTgt spid="840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4022"/>
                                        </p:tgtEl>
                                        <p:attrNameLst>
                                          <p:attrName>style.visibility</p:attrName>
                                        </p:attrNameLst>
                                      </p:cBhvr>
                                      <p:to>
                                        <p:strVal val="visible"/>
                                      </p:to>
                                    </p:set>
                                    <p:animEffect transition="in" filter="fade">
                                      <p:cBhvr>
                                        <p:cTn id="15" dur="500"/>
                                        <p:tgtEl>
                                          <p:spTgt spid="84022"/>
                                        </p:tgtEl>
                                      </p:cBhvr>
                                    </p:animEffect>
                                  </p:childTnLst>
                                  <p:subTnLst>
                                    <p:animClr>
                                      <p:cBhvr override="childStyle">
                                        <p:cTn dur="1" fill="hold" display="0" masterRel="nextClick" afterEffect="1"/>
                                        <p:tgtEl>
                                          <p:spTgt spid="84022"/>
                                        </p:tgtEl>
                                        <p:attrNameLst>
                                          <p:attrName>ppt_c</p:attrName>
                                        </p:attrNameLst>
                                      </p:cBhvr>
                                      <p:to>
                                        <a:schemeClr val="bg1"/>
                                      </p:to>
                                    </p:animClr>
                                  </p:subTnLst>
                                </p:cTn>
                              </p:par>
                              <p:par>
                                <p:cTn id="16" presetID="10" presetClass="entr" presetSubtype="0" fill="hold" grpId="0" nodeType="withEffect">
                                  <p:stCondLst>
                                    <p:cond delay="0"/>
                                  </p:stCondLst>
                                  <p:childTnLst>
                                    <p:set>
                                      <p:cBhvr>
                                        <p:cTn id="17" dur="1" fill="hold">
                                          <p:stCondLst>
                                            <p:cond delay="0"/>
                                          </p:stCondLst>
                                        </p:cTn>
                                        <p:tgtEl>
                                          <p:spTgt spid="83974"/>
                                        </p:tgtEl>
                                        <p:attrNameLst>
                                          <p:attrName>style.visibility</p:attrName>
                                        </p:attrNameLst>
                                      </p:cBhvr>
                                      <p:to>
                                        <p:strVal val="visible"/>
                                      </p:to>
                                    </p:set>
                                    <p:animEffect transition="in" filter="fade">
                                      <p:cBhvr>
                                        <p:cTn id="18" dur="500"/>
                                        <p:tgtEl>
                                          <p:spTgt spid="83974"/>
                                        </p:tgtEl>
                                      </p:cBhvr>
                                    </p:animEffect>
                                  </p:childTnLst>
                                  <p:subTnLst>
                                    <p:animClr>
                                      <p:cBhvr override="childStyle">
                                        <p:cTn dur="1" fill="hold" display="0" masterRel="nextClick" afterEffect="1"/>
                                        <p:tgtEl>
                                          <p:spTgt spid="83974"/>
                                        </p:tgtEl>
                                        <p:attrNameLst>
                                          <p:attrName>ppt_c</p:attrName>
                                        </p:attrNameLst>
                                      </p:cBhvr>
                                      <p:to>
                                        <a:schemeClr val="bg1"/>
                                      </p:to>
                                    </p:animClr>
                                  </p:sub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upRight)">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4023"/>
                                        </p:tgtEl>
                                        <p:attrNameLst>
                                          <p:attrName>style.visibility</p:attrName>
                                        </p:attrNameLst>
                                      </p:cBhvr>
                                      <p:to>
                                        <p:strVal val="visible"/>
                                      </p:to>
                                    </p:set>
                                    <p:animEffect transition="in" filter="fade">
                                      <p:cBhvr>
                                        <p:cTn id="26" dur="500"/>
                                        <p:tgtEl>
                                          <p:spTgt spid="84023"/>
                                        </p:tgtEl>
                                      </p:cBhvr>
                                    </p:animEffect>
                                  </p:childTnLst>
                                  <p:subTnLst>
                                    <p:animClr>
                                      <p:cBhvr override="childStyle">
                                        <p:cTn dur="1" fill="hold" display="0" masterRel="nextClick" afterEffect="1"/>
                                        <p:tgtEl>
                                          <p:spTgt spid="84023"/>
                                        </p:tgtEl>
                                        <p:attrNameLst>
                                          <p:attrName>ppt_c</p:attrName>
                                        </p:attrNameLst>
                                      </p:cBhvr>
                                      <p:to>
                                        <a:schemeClr val="bg1"/>
                                      </p:to>
                                    </p:animClr>
                                  </p:subTnLst>
                                </p:cTn>
                              </p:par>
                              <p:par>
                                <p:cTn id="27" presetID="10" presetClass="entr" presetSubtype="0" fill="hold" grpId="0" nodeType="withEffect">
                                  <p:stCondLst>
                                    <p:cond delay="0"/>
                                  </p:stCondLst>
                                  <p:childTnLst>
                                    <p:set>
                                      <p:cBhvr>
                                        <p:cTn id="28" dur="1" fill="hold">
                                          <p:stCondLst>
                                            <p:cond delay="0"/>
                                          </p:stCondLst>
                                        </p:cTn>
                                        <p:tgtEl>
                                          <p:spTgt spid="83970"/>
                                        </p:tgtEl>
                                        <p:attrNameLst>
                                          <p:attrName>style.visibility</p:attrName>
                                        </p:attrNameLst>
                                      </p:cBhvr>
                                      <p:to>
                                        <p:strVal val="visible"/>
                                      </p:to>
                                    </p:set>
                                    <p:animEffect transition="in" filter="fade">
                                      <p:cBhvr>
                                        <p:cTn id="29" dur="500"/>
                                        <p:tgtEl>
                                          <p:spTgt spid="83970"/>
                                        </p:tgtEl>
                                      </p:cBhvr>
                                    </p:animEffect>
                                  </p:childTnLst>
                                  <p:subTnLst>
                                    <p:animClr>
                                      <p:cBhvr override="childStyle">
                                        <p:cTn dur="1" fill="hold" display="0" masterRel="nextClick" afterEffect="1"/>
                                        <p:tgtEl>
                                          <p:spTgt spid="83970"/>
                                        </p:tgtEl>
                                        <p:attrNameLst>
                                          <p:attrName>ppt_c</p:attrName>
                                        </p:attrNameLst>
                                      </p:cBhvr>
                                      <p:to>
                                        <a:schemeClr val="bg1"/>
                                      </p:to>
                                    </p:animClr>
                                  </p:sub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strips(upRight)">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3971"/>
                                        </p:tgtEl>
                                        <p:attrNameLst>
                                          <p:attrName>style.visibility</p:attrName>
                                        </p:attrNameLst>
                                      </p:cBhvr>
                                      <p:to>
                                        <p:strVal val="visible"/>
                                      </p:to>
                                    </p:set>
                                    <p:animEffect transition="in" filter="fade">
                                      <p:cBhvr>
                                        <p:cTn id="37" dur="500"/>
                                        <p:tgtEl>
                                          <p:spTgt spid="83971"/>
                                        </p:tgtEl>
                                      </p:cBhvr>
                                    </p:animEffect>
                                  </p:childTnLst>
                                  <p:subTnLst>
                                    <p:animClr>
                                      <p:cBhvr override="childStyle">
                                        <p:cTn dur="1" fill="hold" display="0" masterRel="nextClick" afterEffect="1"/>
                                        <p:tgtEl>
                                          <p:spTgt spid="83971"/>
                                        </p:tgtEl>
                                        <p:attrNameLst>
                                          <p:attrName>ppt_c</p:attrName>
                                        </p:attrNameLst>
                                      </p:cBhvr>
                                      <p:to>
                                        <a:schemeClr val="bg1"/>
                                      </p:to>
                                    </p:animClr>
                                  </p:subTnLst>
                                </p:cTn>
                              </p:par>
                              <p:par>
                                <p:cTn id="38" presetID="10" presetClass="entr" presetSubtype="0" fill="hold" grpId="0" nodeType="withEffect">
                                  <p:stCondLst>
                                    <p:cond delay="0"/>
                                  </p:stCondLst>
                                  <p:childTnLst>
                                    <p:set>
                                      <p:cBhvr>
                                        <p:cTn id="39" dur="1" fill="hold">
                                          <p:stCondLst>
                                            <p:cond delay="0"/>
                                          </p:stCondLst>
                                        </p:cTn>
                                        <p:tgtEl>
                                          <p:spTgt spid="84024"/>
                                        </p:tgtEl>
                                        <p:attrNameLst>
                                          <p:attrName>style.visibility</p:attrName>
                                        </p:attrNameLst>
                                      </p:cBhvr>
                                      <p:to>
                                        <p:strVal val="visible"/>
                                      </p:to>
                                    </p:set>
                                    <p:animEffect transition="in" filter="fade">
                                      <p:cBhvr>
                                        <p:cTn id="40" dur="500"/>
                                        <p:tgtEl>
                                          <p:spTgt spid="84024"/>
                                        </p:tgtEl>
                                      </p:cBhvr>
                                    </p:animEffect>
                                  </p:childTnLst>
                                  <p:subTnLst>
                                    <p:animClr>
                                      <p:cBhvr override="childStyle">
                                        <p:cTn dur="1" fill="hold" display="0" masterRel="nextClick" afterEffect="1"/>
                                        <p:tgtEl>
                                          <p:spTgt spid="84024"/>
                                        </p:tgtEl>
                                        <p:attrNameLst>
                                          <p:attrName>ppt_c</p:attrName>
                                        </p:attrNameLst>
                                      </p:cBhvr>
                                      <p:to>
                                        <a:schemeClr val="bg1"/>
                                      </p:to>
                                    </p:animClr>
                                  </p:sub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strips(upRight)">
                                      <p:cBhvr>
                                        <p:cTn id="45" dur="500"/>
                                        <p:tgtEl>
                                          <p:spTgt spid="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3972"/>
                                        </p:tgtEl>
                                        <p:attrNameLst>
                                          <p:attrName>style.visibility</p:attrName>
                                        </p:attrNameLst>
                                      </p:cBhvr>
                                      <p:to>
                                        <p:strVal val="visible"/>
                                      </p:to>
                                    </p:set>
                                    <p:animEffect transition="in" filter="fade">
                                      <p:cBhvr>
                                        <p:cTn id="48" dur="500"/>
                                        <p:tgtEl>
                                          <p:spTgt spid="83972"/>
                                        </p:tgtEl>
                                      </p:cBhvr>
                                    </p:animEffect>
                                  </p:childTnLst>
                                  <p:subTnLst>
                                    <p:animClr>
                                      <p:cBhvr override="childStyle">
                                        <p:cTn dur="1" fill="hold" display="0" masterRel="nextClick" afterEffect="1"/>
                                        <p:tgtEl>
                                          <p:spTgt spid="83972"/>
                                        </p:tgtEl>
                                        <p:attrNameLst>
                                          <p:attrName>ppt_c</p:attrName>
                                        </p:attrNameLst>
                                      </p:cBhvr>
                                      <p:to>
                                        <a:schemeClr val="bg1"/>
                                      </p:to>
                                    </p:animClr>
                                  </p:subTnLst>
                                </p:cTn>
                              </p:par>
                              <p:par>
                                <p:cTn id="49" presetID="10" presetClass="entr" presetSubtype="0" fill="hold" grpId="0" nodeType="withEffect">
                                  <p:stCondLst>
                                    <p:cond delay="0"/>
                                  </p:stCondLst>
                                  <p:childTnLst>
                                    <p:set>
                                      <p:cBhvr>
                                        <p:cTn id="50" dur="1" fill="hold">
                                          <p:stCondLst>
                                            <p:cond delay="0"/>
                                          </p:stCondLst>
                                        </p:cTn>
                                        <p:tgtEl>
                                          <p:spTgt spid="84025"/>
                                        </p:tgtEl>
                                        <p:attrNameLst>
                                          <p:attrName>style.visibility</p:attrName>
                                        </p:attrNameLst>
                                      </p:cBhvr>
                                      <p:to>
                                        <p:strVal val="visible"/>
                                      </p:to>
                                    </p:set>
                                    <p:animEffect transition="in" filter="fade">
                                      <p:cBhvr>
                                        <p:cTn id="51" dur="500"/>
                                        <p:tgtEl>
                                          <p:spTgt spid="84025"/>
                                        </p:tgtEl>
                                      </p:cBhvr>
                                    </p:animEffect>
                                  </p:childTnLst>
                                  <p:subTnLst>
                                    <p:animClr>
                                      <p:cBhvr override="childStyle">
                                        <p:cTn dur="1" fill="hold" display="0" masterRel="nextClick" afterEffect="1"/>
                                        <p:tgtEl>
                                          <p:spTgt spid="84025"/>
                                        </p:tgtEl>
                                        <p:attrNameLst>
                                          <p:attrName>ppt_c</p:attrName>
                                        </p:attrNameLst>
                                      </p:cBhvr>
                                      <p:to>
                                        <a:schemeClr val="bg1"/>
                                      </p:to>
                                    </p:animClr>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4045"/>
                                        </p:tgtEl>
                                        <p:attrNameLst>
                                          <p:attrName>style.visibility</p:attrName>
                                        </p:attrNameLst>
                                      </p:cBhvr>
                                      <p:to>
                                        <p:strVal val="visible"/>
                                      </p:to>
                                    </p:set>
                                    <p:animEffect transition="in" filter="fade">
                                      <p:cBhvr>
                                        <p:cTn id="56" dur="500"/>
                                        <p:tgtEl>
                                          <p:spTgt spid="8404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026"/>
                                        </p:tgtEl>
                                        <p:attrNameLst>
                                          <p:attrName>style.visibility</p:attrName>
                                        </p:attrNameLst>
                                      </p:cBhvr>
                                      <p:to>
                                        <p:strVal val="visible"/>
                                      </p:to>
                                    </p:set>
                                    <p:animEffect transition="in" filter="fade">
                                      <p:cBhvr>
                                        <p:cTn id="59" dur="500"/>
                                        <p:tgtEl>
                                          <p:spTgt spid="84026"/>
                                        </p:tgtEl>
                                      </p:cBhvr>
                                    </p:animEffect>
                                  </p:childTnLst>
                                  <p:subTnLst>
                                    <p:animClr>
                                      <p:cBhvr override="childStyle">
                                        <p:cTn dur="1" fill="hold" display="0" masterRel="nextClick" afterEffect="1"/>
                                        <p:tgtEl>
                                          <p:spTgt spid="84026"/>
                                        </p:tgtEl>
                                        <p:attrNameLst>
                                          <p:attrName>ppt_c</p:attrName>
                                        </p:attrNameLst>
                                      </p:cBhvr>
                                      <p:to>
                                        <a:schemeClr val="bg1"/>
                                      </p:to>
                                    </p:animClr>
                                  </p:subTnLst>
                                </p:cTn>
                              </p:par>
                              <p:par>
                                <p:cTn id="60" presetID="10" presetClass="entr" presetSubtype="0" fill="hold" grpId="0" nodeType="withEffect">
                                  <p:stCondLst>
                                    <p:cond delay="0"/>
                                  </p:stCondLst>
                                  <p:childTnLst>
                                    <p:set>
                                      <p:cBhvr>
                                        <p:cTn id="61" dur="1" fill="hold">
                                          <p:stCondLst>
                                            <p:cond delay="0"/>
                                          </p:stCondLst>
                                        </p:cTn>
                                        <p:tgtEl>
                                          <p:spTgt spid="83973"/>
                                        </p:tgtEl>
                                        <p:attrNameLst>
                                          <p:attrName>style.visibility</p:attrName>
                                        </p:attrNameLst>
                                      </p:cBhvr>
                                      <p:to>
                                        <p:strVal val="visible"/>
                                      </p:to>
                                    </p:set>
                                    <p:animEffect transition="in" filter="fade">
                                      <p:cBhvr>
                                        <p:cTn id="62" dur="500"/>
                                        <p:tgtEl>
                                          <p:spTgt spid="83973"/>
                                        </p:tgtEl>
                                      </p:cBhvr>
                                    </p:animEffect>
                                  </p:childTnLst>
                                  <p:subTnLst>
                                    <p:animClr>
                                      <p:cBhvr override="childStyle">
                                        <p:cTn dur="1" fill="hold" display="0" masterRel="nextClick" afterEffect="1"/>
                                        <p:tgtEl>
                                          <p:spTgt spid="83973"/>
                                        </p:tgtEl>
                                        <p:attrNameLst>
                                          <p:attrName>ppt_c</p:attrName>
                                        </p:attrNameLst>
                                      </p:cBhvr>
                                      <p:to>
                                        <a:schemeClr val="bg1"/>
                                      </p:to>
                                    </p:animClr>
                                  </p:sub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84028"/>
                                        </p:tgtEl>
                                        <p:attrNameLst>
                                          <p:attrName>style.visibility</p:attrName>
                                        </p:attrNameLst>
                                      </p:cBhvr>
                                      <p:to>
                                        <p:strVal val="visible"/>
                                      </p:to>
                                    </p:set>
                                    <p:animEffect transition="in" filter="strips(downRight)">
                                      <p:cBhvr>
                                        <p:cTn id="67" dur="500"/>
                                        <p:tgtEl>
                                          <p:spTgt spid="84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P spid="83971" grpId="0" animBg="1"/>
      <p:bldP spid="83972" grpId="0" animBg="1"/>
      <p:bldP spid="83973" grpId="0" animBg="1"/>
      <p:bldP spid="83974" grpId="0" animBg="1"/>
      <p:bldOleChart spid="84021" grpId="0"/>
      <p:bldP spid="84022" grpId="0"/>
      <p:bldP spid="84023" grpId="0"/>
      <p:bldP spid="84024" grpId="0"/>
      <p:bldP spid="84025" grpId="0"/>
      <p:bldP spid="84026" grpId="0"/>
      <p:bldP spid="84028" grpId="0" animBg="1"/>
      <p:bldP spid="84044" grpId="0" animBg="1"/>
      <p:bldP spid="8404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r>
              <a:rPr lang="en-US" dirty="0" smtClean="0"/>
              <a:t>The PPF and Opportunity Cost</a:t>
            </a:r>
          </a:p>
        </p:txBody>
      </p:sp>
      <p:sp>
        <p:nvSpPr>
          <p:cNvPr id="92163" name="Rectangle 3"/>
          <p:cNvSpPr>
            <a:spLocks noGrp="1" noChangeArrowheads="1"/>
          </p:cNvSpPr>
          <p:nvPr>
            <p:ph idx="1"/>
          </p:nvPr>
        </p:nvSpPr>
        <p:spPr/>
        <p:txBody>
          <a:bodyPr/>
          <a:lstStyle/>
          <a:p>
            <a:r>
              <a:rPr lang="en-US" dirty="0" smtClean="0"/>
              <a:t>Recall:  The </a:t>
            </a:r>
            <a:r>
              <a:rPr lang="en-US" b="1" dirty="0" smtClean="0">
                <a:solidFill>
                  <a:srgbClr val="FF0000"/>
                </a:solidFill>
              </a:rPr>
              <a:t>opportunity cost</a:t>
            </a:r>
            <a:r>
              <a:rPr lang="en-US" dirty="0" smtClean="0"/>
              <a:t> of an item </a:t>
            </a:r>
            <a:br>
              <a:rPr lang="en-US" dirty="0" smtClean="0"/>
            </a:br>
            <a:r>
              <a:rPr lang="en-US" dirty="0" smtClean="0"/>
              <a:t>is what must be given up to obtain that item.  </a:t>
            </a:r>
          </a:p>
          <a:p>
            <a:r>
              <a:rPr lang="en-US" dirty="0" smtClean="0"/>
              <a:t>Moving along a PPF involves shifting resources (e.g., labor) from the production of one good to the other.   </a:t>
            </a:r>
          </a:p>
          <a:p>
            <a:r>
              <a:rPr lang="en-US" dirty="0" smtClean="0"/>
              <a:t>Society faces a tradeoff:  Getting more of one good requires sacrificing some of the other.  </a:t>
            </a:r>
          </a:p>
          <a:p>
            <a:r>
              <a:rPr lang="en-US" dirty="0" smtClean="0"/>
              <a:t>The slope of the PPF tells you the opportunity cost of one good in terms of the other. </a:t>
            </a:r>
          </a:p>
          <a:p>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wipe(left)">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wipe(left)">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wipe(left)">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wipe(left)">
                                      <p:cBhvr>
                                        <p:cTn id="22" dur="500"/>
                                        <p:tgtEl>
                                          <p:spTgt spid="92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457200" y="152400"/>
            <a:ext cx="8229600" cy="914400"/>
          </a:xfrm>
        </p:spPr>
        <p:txBody>
          <a:bodyPr/>
          <a:lstStyle/>
          <a:p>
            <a:r>
              <a:rPr lang="en-US" dirty="0" smtClean="0"/>
              <a:t>The PPF and Opportunity Cost</a:t>
            </a:r>
          </a:p>
        </p:txBody>
      </p:sp>
      <p:sp>
        <p:nvSpPr>
          <p:cNvPr id="94211" name="Rectangle 3"/>
          <p:cNvSpPr>
            <a:spLocks noGrp="1" noChangeArrowheads="1"/>
          </p:cNvSpPr>
          <p:nvPr>
            <p:ph idx="1"/>
          </p:nvPr>
        </p:nvSpPr>
        <p:spPr>
          <a:xfrm>
            <a:off x="5943600" y="1143000"/>
            <a:ext cx="3048000" cy="2971800"/>
          </a:xfrm>
        </p:spPr>
        <p:txBody>
          <a:bodyPr>
            <a:normAutofit/>
          </a:bodyPr>
          <a:lstStyle/>
          <a:p>
            <a:pPr marL="0" indent="0">
              <a:buNone/>
            </a:pPr>
            <a:r>
              <a:rPr lang="en-US" sz="2500" dirty="0" smtClean="0"/>
              <a:t>The slope of a line equals the </a:t>
            </a:r>
            <a:br>
              <a:rPr lang="en-US" sz="2500" dirty="0" smtClean="0"/>
            </a:br>
            <a:r>
              <a:rPr lang="en-US" sz="2500" dirty="0" smtClean="0"/>
              <a:t>“</a:t>
            </a:r>
            <a:r>
              <a:rPr lang="en-US" sz="2500" b="1" dirty="0" smtClean="0">
                <a:solidFill>
                  <a:srgbClr val="9900CC"/>
                </a:solidFill>
              </a:rPr>
              <a:t>rise</a:t>
            </a:r>
            <a:r>
              <a:rPr lang="en-US" sz="2500" dirty="0" smtClean="0"/>
              <a:t> over the </a:t>
            </a:r>
            <a:r>
              <a:rPr lang="en-US" sz="2500" b="1" dirty="0" smtClean="0">
                <a:solidFill>
                  <a:srgbClr val="339933"/>
                </a:solidFill>
              </a:rPr>
              <a:t>run</a:t>
            </a:r>
            <a:r>
              <a:rPr lang="en-US" sz="2500" dirty="0" smtClean="0"/>
              <a:t>,” the amount the line rises when you move to the right by one unit.</a:t>
            </a:r>
          </a:p>
        </p:txBody>
      </p:sp>
      <p:grpSp>
        <p:nvGrpSpPr>
          <p:cNvPr id="2" name="Group 4"/>
          <p:cNvGrpSpPr>
            <a:grpSpLocks/>
          </p:cNvGrpSpPr>
          <p:nvPr/>
        </p:nvGrpSpPr>
        <p:grpSpPr bwMode="auto">
          <a:xfrm>
            <a:off x="336550" y="1098550"/>
            <a:ext cx="5559425" cy="5189538"/>
            <a:chOff x="2132" y="710"/>
            <a:chExt cx="3502" cy="3269"/>
          </a:xfrm>
        </p:grpSpPr>
        <p:graphicFrame>
          <p:nvGraphicFramePr>
            <p:cNvPr id="4098" name="Object 5"/>
            <p:cNvGraphicFramePr>
              <a:graphicFrameLocks noChangeAspect="1"/>
            </p:cNvGraphicFramePr>
            <p:nvPr/>
          </p:nvGraphicFramePr>
          <p:xfrm>
            <a:off x="2132" y="710"/>
            <a:ext cx="3502" cy="3269"/>
          </p:xfrm>
          <a:graphic>
            <a:graphicData uri="http://schemas.openxmlformats.org/presentationml/2006/ole">
              <p:oleObj spid="_x0000_s4098" name="Chart" r:id="rId4" imgW="4867175" imgH="4543552" progId="Excel.Sheet.8">
                <p:embed/>
              </p:oleObj>
            </a:graphicData>
          </a:graphic>
        </p:graphicFrame>
        <p:sp>
          <p:nvSpPr>
            <p:cNvPr id="4115" name="Line 6"/>
            <p:cNvSpPr>
              <a:spLocks noChangeShapeType="1"/>
            </p:cNvSpPr>
            <p:nvPr/>
          </p:nvSpPr>
          <p:spPr bwMode="auto">
            <a:xfrm>
              <a:off x="2894" y="1673"/>
              <a:ext cx="1847" cy="1600"/>
            </a:xfrm>
            <a:prstGeom prst="line">
              <a:avLst/>
            </a:prstGeom>
            <a:noFill/>
            <a:ln w="50800">
              <a:solidFill>
                <a:srgbClr val="000099"/>
              </a:solidFill>
              <a:round/>
              <a:headEnd/>
              <a:tailEnd/>
            </a:ln>
          </p:spPr>
          <p:txBody>
            <a:bodyPr/>
            <a:lstStyle/>
            <a:p>
              <a:endParaRPr lang="en-US"/>
            </a:p>
          </p:txBody>
        </p:sp>
      </p:grpSp>
      <p:sp>
        <p:nvSpPr>
          <p:cNvPr id="94215" name="Line 7"/>
          <p:cNvSpPr>
            <a:spLocks noChangeShapeType="1"/>
          </p:cNvSpPr>
          <p:nvPr/>
        </p:nvSpPr>
        <p:spPr bwMode="auto">
          <a:xfrm>
            <a:off x="1576388" y="2632075"/>
            <a:ext cx="565150" cy="0"/>
          </a:xfrm>
          <a:prstGeom prst="line">
            <a:avLst/>
          </a:prstGeom>
          <a:noFill/>
          <a:ln w="38100">
            <a:solidFill>
              <a:srgbClr val="339933"/>
            </a:solidFill>
            <a:round/>
            <a:headEnd/>
            <a:tailEnd type="triangle" w="lg" len="med"/>
          </a:ln>
        </p:spPr>
        <p:txBody>
          <a:bodyPr/>
          <a:lstStyle/>
          <a:p>
            <a:endParaRPr lang="en-US"/>
          </a:p>
        </p:txBody>
      </p:sp>
      <p:sp>
        <p:nvSpPr>
          <p:cNvPr id="94216" name="Line 8"/>
          <p:cNvSpPr>
            <a:spLocks noChangeShapeType="1"/>
          </p:cNvSpPr>
          <p:nvPr/>
        </p:nvSpPr>
        <p:spPr bwMode="auto">
          <a:xfrm>
            <a:off x="2116138" y="2641600"/>
            <a:ext cx="1587" cy="488950"/>
          </a:xfrm>
          <a:prstGeom prst="line">
            <a:avLst/>
          </a:prstGeom>
          <a:noFill/>
          <a:ln w="38100">
            <a:solidFill>
              <a:srgbClr val="9900CC"/>
            </a:solidFill>
            <a:round/>
            <a:headEnd/>
            <a:tailEnd type="triangle" w="lg" len="med"/>
          </a:ln>
        </p:spPr>
        <p:txBody>
          <a:bodyPr/>
          <a:lstStyle/>
          <a:p>
            <a:endParaRPr lang="en-US"/>
          </a:p>
        </p:txBody>
      </p:sp>
      <p:sp>
        <p:nvSpPr>
          <p:cNvPr id="94217" name="Text Box 9"/>
          <p:cNvSpPr txBox="1">
            <a:spLocks noChangeArrowheads="1"/>
          </p:cNvSpPr>
          <p:nvPr/>
        </p:nvSpPr>
        <p:spPr bwMode="auto">
          <a:xfrm>
            <a:off x="3173413" y="1727200"/>
            <a:ext cx="1195387" cy="473075"/>
          </a:xfrm>
          <a:prstGeom prst="rect">
            <a:avLst/>
          </a:prstGeom>
          <a:noFill/>
          <a:ln w="9525">
            <a:noFill/>
            <a:miter lim="800000"/>
            <a:headEnd/>
            <a:tailEnd/>
          </a:ln>
        </p:spPr>
        <p:txBody>
          <a:bodyPr>
            <a:spAutoFit/>
          </a:bodyPr>
          <a:lstStyle/>
          <a:p>
            <a:pPr algn="ctr">
              <a:spcBef>
                <a:spcPct val="50000"/>
              </a:spcBef>
            </a:pPr>
            <a:r>
              <a:rPr lang="en-US" sz="2500" dirty="0">
                <a:solidFill>
                  <a:srgbClr val="9900CC"/>
                </a:solidFill>
                <a:latin typeface="Arial" pitchFamily="34" charset="0"/>
                <a:cs typeface="Arial" pitchFamily="34" charset="0"/>
              </a:rPr>
              <a:t>–1000</a:t>
            </a:r>
          </a:p>
        </p:txBody>
      </p:sp>
      <p:sp>
        <p:nvSpPr>
          <p:cNvPr id="94218" name="Text Box 10"/>
          <p:cNvSpPr txBox="1">
            <a:spLocks noChangeArrowheads="1"/>
          </p:cNvSpPr>
          <p:nvPr/>
        </p:nvSpPr>
        <p:spPr bwMode="auto">
          <a:xfrm>
            <a:off x="3349625" y="2117725"/>
            <a:ext cx="930275" cy="473075"/>
          </a:xfrm>
          <a:prstGeom prst="rect">
            <a:avLst/>
          </a:prstGeom>
          <a:noFill/>
          <a:ln w="9525">
            <a:noFill/>
            <a:miter lim="800000"/>
            <a:headEnd/>
            <a:tailEnd/>
          </a:ln>
        </p:spPr>
        <p:txBody>
          <a:bodyPr>
            <a:spAutoFit/>
          </a:bodyPr>
          <a:lstStyle/>
          <a:p>
            <a:pPr algn="ctr">
              <a:spcBef>
                <a:spcPct val="50000"/>
              </a:spcBef>
            </a:pPr>
            <a:r>
              <a:rPr lang="en-US" sz="2500" dirty="0">
                <a:solidFill>
                  <a:srgbClr val="339933"/>
                </a:solidFill>
                <a:latin typeface="Arial" pitchFamily="34" charset="0"/>
                <a:cs typeface="Arial" pitchFamily="34" charset="0"/>
              </a:rPr>
              <a:t>100</a:t>
            </a:r>
          </a:p>
        </p:txBody>
      </p:sp>
      <p:grpSp>
        <p:nvGrpSpPr>
          <p:cNvPr id="3" name="Group 11"/>
          <p:cNvGrpSpPr>
            <a:grpSpLocks/>
          </p:cNvGrpSpPr>
          <p:nvPr/>
        </p:nvGrpSpPr>
        <p:grpSpPr bwMode="auto">
          <a:xfrm>
            <a:off x="2036763" y="1917700"/>
            <a:ext cx="2189162" cy="473075"/>
            <a:chOff x="1283" y="1208"/>
            <a:chExt cx="1379" cy="298"/>
          </a:xfrm>
        </p:grpSpPr>
        <p:sp>
          <p:nvSpPr>
            <p:cNvPr id="4113" name="Text Box 12"/>
            <p:cNvSpPr txBox="1">
              <a:spLocks noChangeArrowheads="1"/>
            </p:cNvSpPr>
            <p:nvPr/>
          </p:nvSpPr>
          <p:spPr bwMode="auto">
            <a:xfrm>
              <a:off x="1283" y="1208"/>
              <a:ext cx="772" cy="298"/>
            </a:xfrm>
            <a:prstGeom prst="rect">
              <a:avLst/>
            </a:prstGeom>
            <a:noFill/>
            <a:ln w="9525">
              <a:noFill/>
              <a:miter lim="800000"/>
              <a:headEnd/>
              <a:tailEnd/>
            </a:ln>
          </p:spPr>
          <p:txBody>
            <a:bodyPr>
              <a:spAutoFit/>
            </a:bodyPr>
            <a:lstStyle/>
            <a:p>
              <a:pPr>
                <a:spcBef>
                  <a:spcPct val="50000"/>
                </a:spcBef>
              </a:pPr>
              <a:r>
                <a:rPr lang="en-US" sz="2500" dirty="0">
                  <a:latin typeface="Arial" pitchFamily="34" charset="0"/>
                  <a:cs typeface="Arial" pitchFamily="34" charset="0"/>
                </a:rPr>
                <a:t>slope =</a:t>
              </a:r>
            </a:p>
          </p:txBody>
        </p:sp>
        <p:sp>
          <p:nvSpPr>
            <p:cNvPr id="4114" name="Line 13"/>
            <p:cNvSpPr>
              <a:spLocks noChangeShapeType="1"/>
            </p:cNvSpPr>
            <p:nvPr/>
          </p:nvSpPr>
          <p:spPr bwMode="auto">
            <a:xfrm>
              <a:off x="2090" y="1364"/>
              <a:ext cx="572" cy="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grpSp>
      <p:sp>
        <p:nvSpPr>
          <p:cNvPr id="94222" name="Text Box 14"/>
          <p:cNvSpPr txBox="1">
            <a:spLocks noChangeArrowheads="1"/>
          </p:cNvSpPr>
          <p:nvPr/>
        </p:nvSpPr>
        <p:spPr bwMode="auto">
          <a:xfrm>
            <a:off x="4205288" y="1924050"/>
            <a:ext cx="1109662" cy="473075"/>
          </a:xfrm>
          <a:prstGeom prst="rect">
            <a:avLst/>
          </a:prstGeom>
          <a:noFill/>
          <a:ln w="9525">
            <a:noFill/>
            <a:miter lim="800000"/>
            <a:headEnd/>
            <a:tailEnd/>
          </a:ln>
        </p:spPr>
        <p:txBody>
          <a:bodyPr>
            <a:spAutoFit/>
          </a:bodyPr>
          <a:lstStyle/>
          <a:p>
            <a:pPr>
              <a:spcBef>
                <a:spcPct val="50000"/>
              </a:spcBef>
            </a:pPr>
            <a:r>
              <a:rPr lang="en-US" sz="2500">
                <a:latin typeface="Arial" pitchFamily="34" charset="0"/>
                <a:cs typeface="Arial" pitchFamily="34" charset="0"/>
              </a:rPr>
              <a:t>= –10</a:t>
            </a:r>
          </a:p>
        </p:txBody>
      </p:sp>
      <p:sp>
        <p:nvSpPr>
          <p:cNvPr id="94223" name="Rectangle 15"/>
          <p:cNvSpPr>
            <a:spLocks noChangeArrowheads="1"/>
          </p:cNvSpPr>
          <p:nvPr/>
        </p:nvSpPr>
        <p:spPr bwMode="auto">
          <a:xfrm>
            <a:off x="5969000" y="4122738"/>
            <a:ext cx="2894013" cy="1912937"/>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500" dirty="0">
                <a:latin typeface="Arial" pitchFamily="34" charset="0"/>
                <a:cs typeface="Arial" pitchFamily="34" charset="0"/>
              </a:rPr>
              <a:t>Here, the opportunity cost of a computer is </a:t>
            </a:r>
            <a:br>
              <a:rPr lang="en-US" sz="2500" dirty="0">
                <a:latin typeface="Arial" pitchFamily="34" charset="0"/>
                <a:cs typeface="Arial" pitchFamily="34" charset="0"/>
              </a:rPr>
            </a:br>
            <a:r>
              <a:rPr lang="en-US" sz="2500" dirty="0">
                <a:latin typeface="Arial" pitchFamily="34" charset="0"/>
                <a:cs typeface="Arial" pitchFamily="34" charset="0"/>
              </a:rPr>
              <a:t>10 tons of wheat.</a:t>
            </a:r>
          </a:p>
        </p:txBody>
      </p:sp>
      <p:sp>
        <p:nvSpPr>
          <p:cNvPr id="4111" name="Oval 16"/>
          <p:cNvSpPr>
            <a:spLocks noChangeArrowheads="1"/>
          </p:cNvSpPr>
          <p:nvPr/>
        </p:nvSpPr>
        <p:spPr bwMode="auto">
          <a:xfrm>
            <a:off x="1482725" y="2563813"/>
            <a:ext cx="141288" cy="138112"/>
          </a:xfrm>
          <a:prstGeom prst="ellipse">
            <a:avLst/>
          </a:prstGeom>
          <a:solidFill>
            <a:srgbClr val="000099"/>
          </a:solidFill>
          <a:ln w="9525">
            <a:noFill/>
            <a:round/>
            <a:headEnd/>
            <a:tailEnd/>
          </a:ln>
        </p:spPr>
        <p:txBody>
          <a:bodyPr wrap="none" anchor="ctr"/>
          <a:lstStyle/>
          <a:p>
            <a:endParaRPr lang="en-US">
              <a:cs typeface="Arial" charset="0"/>
            </a:endParaRPr>
          </a:p>
        </p:txBody>
      </p:sp>
      <p:sp>
        <p:nvSpPr>
          <p:cNvPr id="4112" name="Oval 17"/>
          <p:cNvSpPr>
            <a:spLocks noChangeArrowheads="1"/>
          </p:cNvSpPr>
          <p:nvPr/>
        </p:nvSpPr>
        <p:spPr bwMode="auto">
          <a:xfrm>
            <a:off x="4408488" y="5087938"/>
            <a:ext cx="141287" cy="138112"/>
          </a:xfrm>
          <a:prstGeom prst="ellipse">
            <a:avLst/>
          </a:prstGeom>
          <a:solidFill>
            <a:srgbClr val="000099"/>
          </a:solidFill>
          <a:ln w="9525">
            <a:noFill/>
            <a:round/>
            <a:headEnd/>
            <a:tailEnd/>
          </a:ln>
        </p:spPr>
        <p:txBody>
          <a:bodyPr wrap="none" anchor="ctr"/>
          <a:lstStyle/>
          <a:p>
            <a:endParaRPr lang="en-US">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wipe(left)">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15"/>
                                        </p:tgtEl>
                                        <p:attrNameLst>
                                          <p:attrName>style.visibility</p:attrName>
                                        </p:attrNameLst>
                                      </p:cBhvr>
                                      <p:to>
                                        <p:strVal val="visible"/>
                                      </p:to>
                                    </p:set>
                                    <p:animEffect transition="in" filter="wipe(left)">
                                      <p:cBhvr>
                                        <p:cTn id="17" dur="500"/>
                                        <p:tgtEl>
                                          <p:spTgt spid="942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4218"/>
                                        </p:tgtEl>
                                        <p:attrNameLst>
                                          <p:attrName>style.visibility</p:attrName>
                                        </p:attrNameLst>
                                      </p:cBhvr>
                                      <p:to>
                                        <p:strVal val="visible"/>
                                      </p:to>
                                    </p:set>
                                    <p:animEffect transition="in" filter="wipe(left)">
                                      <p:cBhvr>
                                        <p:cTn id="20" dur="500"/>
                                        <p:tgtEl>
                                          <p:spTgt spid="942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4216"/>
                                        </p:tgtEl>
                                        <p:attrNameLst>
                                          <p:attrName>style.visibility</p:attrName>
                                        </p:attrNameLst>
                                      </p:cBhvr>
                                      <p:to>
                                        <p:strVal val="visible"/>
                                      </p:to>
                                    </p:set>
                                    <p:animEffect transition="in" filter="wipe(up)">
                                      <p:cBhvr>
                                        <p:cTn id="25" dur="500"/>
                                        <p:tgtEl>
                                          <p:spTgt spid="942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4217"/>
                                        </p:tgtEl>
                                        <p:attrNameLst>
                                          <p:attrName>style.visibility</p:attrName>
                                        </p:attrNameLst>
                                      </p:cBhvr>
                                      <p:to>
                                        <p:strVal val="visible"/>
                                      </p:to>
                                    </p:set>
                                    <p:animEffect transition="in" filter="wipe(down)">
                                      <p:cBhvr>
                                        <p:cTn id="28" dur="500"/>
                                        <p:tgtEl>
                                          <p:spTgt spid="942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4222"/>
                                        </p:tgtEl>
                                        <p:attrNameLst>
                                          <p:attrName>style.visibility</p:attrName>
                                        </p:attrNameLst>
                                      </p:cBhvr>
                                      <p:to>
                                        <p:strVal val="visible"/>
                                      </p:to>
                                    </p:set>
                                    <p:animEffect transition="in" filter="wipe(left)">
                                      <p:cBhvr>
                                        <p:cTn id="33" dur="500"/>
                                        <p:tgtEl>
                                          <p:spTgt spid="942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4223"/>
                                        </p:tgtEl>
                                        <p:attrNameLst>
                                          <p:attrName>style.visibility</p:attrName>
                                        </p:attrNameLst>
                                      </p:cBhvr>
                                      <p:to>
                                        <p:strVal val="visible"/>
                                      </p:to>
                                    </p:set>
                                    <p:animEffect transition="in" filter="wipe(left)">
                                      <p:cBhvr>
                                        <p:cTn id="38" dur="500"/>
                                        <p:tgtEl>
                                          <p:spTgt spid="94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bldLvl="5"/>
      <p:bldP spid="94215" grpId="0" animBg="1"/>
      <p:bldP spid="94216" grpId="0" animBg="1"/>
      <p:bldP spid="94217" grpId="0"/>
      <p:bldP spid="94218" grpId="0"/>
      <p:bldP spid="94222" grpId="0"/>
      <p:bldP spid="94223" grpId="0"/>
    </p:bldLst>
  </p:timing>
</p:sld>
</file>

<file path=ppt/tags/tag1.xml><?xml version="1.0" encoding="utf-8"?>
<p:tagLst xmlns:a="http://schemas.openxmlformats.org/drawingml/2006/main" xmlns:r="http://schemas.openxmlformats.org/officeDocument/2006/relationships" xmlns:p="http://schemas.openxmlformats.org/presentationml/2006/main">
  <p:tag name="TITLE" val=""/>
  <p:tag name="CHARTLABELS" val=""/>
  <p:tag name="VALUES" val=" "/>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TotalTime>
  <Words>1219</Words>
  <Application>Microsoft Office PowerPoint</Application>
  <PresentationFormat>On-screen Show (4:3)</PresentationFormat>
  <Paragraphs>210</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1_Office Theme</vt:lpstr>
      <vt:lpstr>Chart</vt:lpstr>
      <vt:lpstr>Slide 0</vt:lpstr>
      <vt:lpstr>Our First Model:    The Circular-Flow Diagram</vt:lpstr>
      <vt:lpstr>Factor Market</vt:lpstr>
      <vt:lpstr>FIGURE 1:   The Circular-Flow Diagram</vt:lpstr>
      <vt:lpstr>Our Second Model:    The Production Possibilities Frontier</vt:lpstr>
      <vt:lpstr>PPF Example</vt:lpstr>
      <vt:lpstr>PPF Example</vt:lpstr>
      <vt:lpstr>The PPF and Opportunity Cost</vt:lpstr>
      <vt:lpstr>The PPF and Opportunity Cost</vt:lpstr>
      <vt:lpstr> PPF and Opportunity Cost</vt:lpstr>
      <vt:lpstr> Answer</vt:lpstr>
      <vt:lpstr>Why the PPF Might Be Bow-Shaped</vt:lpstr>
      <vt:lpstr>Why the PPF Might Be Bow-Shaped</vt:lpstr>
      <vt:lpstr>Microeconomics and Macroeconomics</vt:lpstr>
      <vt:lpstr>The Economist as Policy Advisor</vt:lpstr>
      <vt:lpstr>Why Economists Disagree</vt:lpstr>
      <vt:lpstr>Propositions about Which Most  Economists Agree  (and % who agree)</vt:lpstr>
    </vt:vector>
  </TitlesOfParts>
  <Company>Carthage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Windows User</cp:lastModifiedBy>
  <cp:revision>151</cp:revision>
  <dcterms:created xsi:type="dcterms:W3CDTF">2010-12-25T14:19:53Z</dcterms:created>
  <dcterms:modified xsi:type="dcterms:W3CDTF">2011-08-25T03:05:00Z</dcterms:modified>
</cp:coreProperties>
</file>