
<file path=[Content_Types].xml><?xml version="1.0" encoding="utf-8"?>
<Types xmlns="http://schemas.openxmlformats.org/package/2006/content-types">
  <Default Extension="mp3" ContentType="audio/mpeg"/>
  <Default Extension="png" ContentType="image/png"/>
  <Default Extension="wma" ContentType="audio/x-ms-wma"/>
  <Default Extension="jpeg" ContentType="image/jpeg"/>
  <Default Extension="rels" ContentType="application/vnd.openxmlformats-package.relationships+xml"/>
  <Default Extension="xml" ContentType="application/xml"/>
  <Default Extension="wmv" ContentType="video/x-ms-wm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62" r:id="rId2"/>
    <p:sldId id="273" r:id="rId3"/>
    <p:sldId id="306" r:id="rId4"/>
    <p:sldId id="317" r:id="rId5"/>
    <p:sldId id="307" r:id="rId6"/>
    <p:sldId id="318" r:id="rId7"/>
    <p:sldId id="328" r:id="rId8"/>
    <p:sldId id="308" r:id="rId9"/>
    <p:sldId id="319" r:id="rId10"/>
    <p:sldId id="330" r:id="rId11"/>
    <p:sldId id="309" r:id="rId12"/>
    <p:sldId id="320" r:id="rId13"/>
    <p:sldId id="331" r:id="rId14"/>
    <p:sldId id="310" r:id="rId15"/>
    <p:sldId id="321" r:id="rId16"/>
    <p:sldId id="332" r:id="rId17"/>
    <p:sldId id="311" r:id="rId18"/>
    <p:sldId id="322" r:id="rId19"/>
    <p:sldId id="333" r:id="rId20"/>
    <p:sldId id="312" r:id="rId21"/>
    <p:sldId id="363" r:id="rId22"/>
    <p:sldId id="359" r:id="rId23"/>
    <p:sldId id="360" r:id="rId24"/>
    <p:sldId id="323" r:id="rId25"/>
    <p:sldId id="334" r:id="rId26"/>
    <p:sldId id="313" r:id="rId27"/>
    <p:sldId id="324" r:id="rId28"/>
    <p:sldId id="335" r:id="rId29"/>
    <p:sldId id="314" r:id="rId30"/>
    <p:sldId id="325" r:id="rId31"/>
    <p:sldId id="336" r:id="rId32"/>
    <p:sldId id="315" r:id="rId33"/>
    <p:sldId id="326" r:id="rId34"/>
    <p:sldId id="337" r:id="rId35"/>
    <p:sldId id="316" r:id="rId36"/>
    <p:sldId id="327" r:id="rId37"/>
    <p:sldId id="338" r:id="rId38"/>
    <p:sldId id="329" r:id="rId39"/>
    <p:sldId id="356" r:id="rId40"/>
    <p:sldId id="358" r:id="rId41"/>
    <p:sldId id="357" r:id="rId42"/>
    <p:sldId id="364" r:id="rId43"/>
    <p:sldId id="366" r:id="rId44"/>
    <p:sldId id="365"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CC"/>
    <a:srgbClr val="00FF00"/>
    <a:srgbClr val="00FF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4" autoAdjust="0"/>
    <p:restoredTop sz="94660"/>
  </p:normalViewPr>
  <p:slideViewPr>
    <p:cSldViewPr>
      <p:cViewPr varScale="1">
        <p:scale>
          <a:sx n="92" d="100"/>
          <a:sy n="92" d="100"/>
        </p:scale>
        <p:origin x="14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63B1C17-20C3-4935-A8F9-2D810AD1EC60}" type="datetimeFigureOut">
              <a:rPr lang="en-US"/>
              <a:pPr>
                <a:defRPr/>
              </a:pPr>
              <a:t>3/10/2016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B1AED86-A643-434C-8CD9-93D49C98B425}" type="slidenum">
              <a:rPr lang="en-US"/>
              <a:pPr>
                <a:defRPr/>
              </a:pPr>
              <a:t>‹#›</a:t>
            </a:fld>
            <a:endParaRPr lang="en-US"/>
          </a:p>
        </p:txBody>
      </p:sp>
    </p:spTree>
    <p:extLst>
      <p:ext uri="{BB962C8B-B14F-4D97-AF65-F5344CB8AC3E}">
        <p14:creationId xmlns:p14="http://schemas.microsoft.com/office/powerpoint/2010/main" val="2169398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FCFC76-9C8B-4AB5-802C-5D3EBC856D91}" type="slidenum">
              <a:rPr lang="en-US" altLang="en-US" smtClean="0"/>
              <a:pPr/>
              <a:t>29</a:t>
            </a:fld>
            <a:endParaRPr lang="en-US" altLang="en-US" smtClean="0"/>
          </a:p>
        </p:txBody>
      </p:sp>
    </p:spTree>
    <p:extLst>
      <p:ext uri="{BB962C8B-B14F-4D97-AF65-F5344CB8AC3E}">
        <p14:creationId xmlns:p14="http://schemas.microsoft.com/office/powerpoint/2010/main" val="311490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4921D4-9476-487F-91A9-9740573400B5}" type="slidenum">
              <a:rPr lang="en-US" altLang="en-US"/>
              <a:pPr>
                <a:defRPr/>
              </a:pPr>
              <a:t>‹#›</a:t>
            </a:fld>
            <a:endParaRPr lang="en-US" altLang="en-US"/>
          </a:p>
        </p:txBody>
      </p:sp>
    </p:spTree>
    <p:extLst>
      <p:ext uri="{BB962C8B-B14F-4D97-AF65-F5344CB8AC3E}">
        <p14:creationId xmlns:p14="http://schemas.microsoft.com/office/powerpoint/2010/main" val="2528852582"/>
      </p:ext>
    </p:extLst>
  </p:cSld>
  <p:clrMapOvr>
    <a:masterClrMapping/>
  </p:clrMapOvr>
  <p:transition advClick="0"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E13050-EA62-403F-A1CD-ECB403472B11}" type="slidenum">
              <a:rPr lang="en-US" altLang="en-US"/>
              <a:pPr>
                <a:defRPr/>
              </a:pPr>
              <a:t>‹#›</a:t>
            </a:fld>
            <a:endParaRPr lang="en-US" altLang="en-US"/>
          </a:p>
        </p:txBody>
      </p:sp>
    </p:spTree>
    <p:extLst>
      <p:ext uri="{BB962C8B-B14F-4D97-AF65-F5344CB8AC3E}">
        <p14:creationId xmlns:p14="http://schemas.microsoft.com/office/powerpoint/2010/main" val="2727310779"/>
      </p:ext>
    </p:extLst>
  </p:cSld>
  <p:clrMapOvr>
    <a:masterClrMapping/>
  </p:clrMapOvr>
  <p:transition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3BFB392-1F72-43E0-BEA2-E597668AEC86}" type="slidenum">
              <a:rPr lang="en-US" altLang="en-US"/>
              <a:pPr>
                <a:defRPr/>
              </a:pPr>
              <a:t>‹#›</a:t>
            </a:fld>
            <a:endParaRPr lang="en-US" altLang="en-US"/>
          </a:p>
        </p:txBody>
      </p:sp>
    </p:spTree>
    <p:extLst>
      <p:ext uri="{BB962C8B-B14F-4D97-AF65-F5344CB8AC3E}">
        <p14:creationId xmlns:p14="http://schemas.microsoft.com/office/powerpoint/2010/main" val="18581817"/>
      </p:ext>
    </p:extLst>
  </p:cSld>
  <p:clrMapOvr>
    <a:masterClrMapping/>
  </p:clrMapOvr>
  <p:transition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F8A64A-B98F-4A24-A0B8-EE49C6D8D4C9}" type="slidenum">
              <a:rPr lang="en-US" altLang="en-US"/>
              <a:pPr>
                <a:defRPr/>
              </a:pPr>
              <a:t>‹#›</a:t>
            </a:fld>
            <a:endParaRPr lang="en-US" altLang="en-US"/>
          </a:p>
        </p:txBody>
      </p:sp>
    </p:spTree>
    <p:extLst>
      <p:ext uri="{BB962C8B-B14F-4D97-AF65-F5344CB8AC3E}">
        <p14:creationId xmlns:p14="http://schemas.microsoft.com/office/powerpoint/2010/main" val="4157214492"/>
      </p:ext>
    </p:extLst>
  </p:cSld>
  <p:clrMapOvr>
    <a:masterClrMapping/>
  </p:clrMapOvr>
  <p:transition advClick="0"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EAB05E-2C8C-4182-82F6-3A97712DDF04}" type="slidenum">
              <a:rPr lang="en-US" altLang="en-US"/>
              <a:pPr>
                <a:defRPr/>
              </a:pPr>
              <a:t>‹#›</a:t>
            </a:fld>
            <a:endParaRPr lang="en-US" altLang="en-US"/>
          </a:p>
        </p:txBody>
      </p:sp>
    </p:spTree>
    <p:extLst>
      <p:ext uri="{BB962C8B-B14F-4D97-AF65-F5344CB8AC3E}">
        <p14:creationId xmlns:p14="http://schemas.microsoft.com/office/powerpoint/2010/main" val="2896134354"/>
      </p:ext>
    </p:extLst>
  </p:cSld>
  <p:clrMapOvr>
    <a:masterClrMapping/>
  </p:clrMapOvr>
  <p:transition advClick="0"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6AC137-65DC-4CEB-89C5-B03609358A1D}" type="slidenum">
              <a:rPr lang="en-US" altLang="en-US"/>
              <a:pPr>
                <a:defRPr/>
              </a:pPr>
              <a:t>‹#›</a:t>
            </a:fld>
            <a:endParaRPr lang="en-US" altLang="en-US"/>
          </a:p>
        </p:txBody>
      </p:sp>
    </p:spTree>
    <p:extLst>
      <p:ext uri="{BB962C8B-B14F-4D97-AF65-F5344CB8AC3E}">
        <p14:creationId xmlns:p14="http://schemas.microsoft.com/office/powerpoint/2010/main" val="4241445366"/>
      </p:ext>
    </p:extLst>
  </p:cSld>
  <p:clrMapOvr>
    <a:masterClrMapping/>
  </p:clrMapOvr>
  <p:transition advClick="0"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6F4A3AF-2C3F-4D38-AA24-0C2F37287333}" type="slidenum">
              <a:rPr lang="en-US" altLang="en-US"/>
              <a:pPr>
                <a:defRPr/>
              </a:pPr>
              <a:t>‹#›</a:t>
            </a:fld>
            <a:endParaRPr lang="en-US" altLang="en-US"/>
          </a:p>
        </p:txBody>
      </p:sp>
    </p:spTree>
    <p:extLst>
      <p:ext uri="{BB962C8B-B14F-4D97-AF65-F5344CB8AC3E}">
        <p14:creationId xmlns:p14="http://schemas.microsoft.com/office/powerpoint/2010/main" val="750175822"/>
      </p:ext>
    </p:extLst>
  </p:cSld>
  <p:clrMapOvr>
    <a:masterClrMapping/>
  </p:clrMapOvr>
  <p:transition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DDFD1B3-6BCF-4F2F-AAA5-80ABAD919F1D}" type="slidenum">
              <a:rPr lang="en-US" altLang="en-US"/>
              <a:pPr>
                <a:defRPr/>
              </a:pPr>
              <a:t>‹#›</a:t>
            </a:fld>
            <a:endParaRPr lang="en-US" altLang="en-US"/>
          </a:p>
        </p:txBody>
      </p:sp>
    </p:spTree>
    <p:extLst>
      <p:ext uri="{BB962C8B-B14F-4D97-AF65-F5344CB8AC3E}">
        <p14:creationId xmlns:p14="http://schemas.microsoft.com/office/powerpoint/2010/main" val="1060545912"/>
      </p:ext>
    </p:extLst>
  </p:cSld>
  <p:clrMapOvr>
    <a:masterClrMapping/>
  </p:clrMapOvr>
  <p:transition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A16B6F6-5BDA-41C0-873E-CC1B4E4769B9}" type="slidenum">
              <a:rPr lang="en-US" altLang="en-US"/>
              <a:pPr>
                <a:defRPr/>
              </a:pPr>
              <a:t>‹#›</a:t>
            </a:fld>
            <a:endParaRPr lang="en-US" altLang="en-US"/>
          </a:p>
        </p:txBody>
      </p:sp>
    </p:spTree>
    <p:extLst>
      <p:ext uri="{BB962C8B-B14F-4D97-AF65-F5344CB8AC3E}">
        <p14:creationId xmlns:p14="http://schemas.microsoft.com/office/powerpoint/2010/main" val="2839420161"/>
      </p:ext>
    </p:extLst>
  </p:cSld>
  <p:clrMapOvr>
    <a:masterClrMapping/>
  </p:clrMapOvr>
  <p:transition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768C43-2399-443E-8324-4B40FE348E5D}" type="slidenum">
              <a:rPr lang="en-US" altLang="en-US"/>
              <a:pPr>
                <a:defRPr/>
              </a:pPr>
              <a:t>‹#›</a:t>
            </a:fld>
            <a:endParaRPr lang="en-US" altLang="en-US"/>
          </a:p>
        </p:txBody>
      </p:sp>
    </p:spTree>
    <p:extLst>
      <p:ext uri="{BB962C8B-B14F-4D97-AF65-F5344CB8AC3E}">
        <p14:creationId xmlns:p14="http://schemas.microsoft.com/office/powerpoint/2010/main" val="3690758050"/>
      </p:ext>
    </p:extLst>
  </p:cSld>
  <p:clrMapOvr>
    <a:masterClrMapping/>
  </p:clrMapOvr>
  <p:transition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91CB90-6B05-44C6-B79E-BE2E643331F2}" type="slidenum">
              <a:rPr lang="en-US" altLang="en-US"/>
              <a:pPr>
                <a:defRPr/>
              </a:pPr>
              <a:t>‹#›</a:t>
            </a:fld>
            <a:endParaRPr lang="en-US" altLang="en-US"/>
          </a:p>
        </p:txBody>
      </p:sp>
    </p:spTree>
    <p:extLst>
      <p:ext uri="{BB962C8B-B14F-4D97-AF65-F5344CB8AC3E}">
        <p14:creationId xmlns:p14="http://schemas.microsoft.com/office/powerpoint/2010/main" val="3248150666"/>
      </p:ext>
    </p:extLst>
  </p:cSld>
  <p:clrMapOvr>
    <a:masterClrMapping/>
  </p:clrMapOvr>
  <p:transition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3CF5B1C-8F89-46CE-A670-90B8305156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3.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4.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5.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5.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6.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8.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8.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9.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9.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0.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24.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4.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25.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5.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4.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27.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6.png"/><Relationship Id="rId5" Type="http://schemas.openxmlformats.org/officeDocument/2006/relationships/slide" Target="slide2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28.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9.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0.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1.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Layout" Target="../slideLayouts/slideLayout7.xml"/><Relationship Id="rId7" Type="http://schemas.openxmlformats.org/officeDocument/2006/relationships/slide" Target="slide33.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5.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6.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3.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4.xml"/><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5.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6.xml"/><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7.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3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slide" Target="slide39.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slide" Target="slide39.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slide" Target="slide39.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5.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5.mp3"/></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7.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bUa-ilQqEv0" TargetMode="Externa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8.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9.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9.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0.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0.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38.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1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3.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975" y="1524000"/>
            <a:ext cx="6931025" cy="4845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3082"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pic>
        <p:nvPicPr>
          <p:cNvPr id="133137" name="cashcabtheme2.mp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3340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Line 22"/>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3"/>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TextBox 2"/>
          <p:cNvSpPr txBox="1">
            <a:spLocks noChangeArrowheads="1"/>
          </p:cNvSpPr>
          <p:nvPr/>
        </p:nvSpPr>
        <p:spPr bwMode="auto">
          <a:xfrm flipH="1">
            <a:off x="1295400" y="6172200"/>
            <a:ext cx="7242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5</a:t>
            </a:r>
            <a:r>
              <a:rPr lang="en-US" altLang="en-US" sz="3600" b="1" baseline="30000">
                <a:solidFill>
                  <a:schemeClr val="bg1"/>
                </a:solidFill>
              </a:rPr>
              <a:t>th</a:t>
            </a:r>
            <a:r>
              <a:rPr lang="en-US" altLang="en-US" sz="3600" b="1">
                <a:solidFill>
                  <a:schemeClr val="bg1"/>
                </a:solidFill>
              </a:rPr>
              <a:t> Grade Nature of Science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133130"/>
                                        </p:tgtEl>
                                        <p:attrNameLst>
                                          <p:attrName>style.visibility</p:attrName>
                                        </p:attrNameLst>
                                      </p:cBhvr>
                                      <p:to>
                                        <p:strVal val="visible"/>
                                      </p:to>
                                    </p:set>
                                    <p:animEffect transition="in" filter="wheel(3)">
                                      <p:cBhvr>
                                        <p:cTn id="7" dur="2000"/>
                                        <p:tgtEl>
                                          <p:spTgt spid="133130"/>
                                        </p:tgtEl>
                                      </p:cBhvr>
                                    </p:animEffect>
                                  </p:childTnLst>
                                </p:cTn>
                              </p:par>
                              <p:par>
                                <p:cTn id="8" presetID="1" presetClass="mediacall" presetSubtype="0" fill="hold" nodeType="withEffect">
                                  <p:stCondLst>
                                    <p:cond delay="0"/>
                                  </p:stCondLst>
                                  <p:childTnLst>
                                    <p:cmd type="call" cmd="playFrom(0.0)">
                                      <p:cBhvr>
                                        <p:cTn id="9" dur="29779" fill="hold"/>
                                        <p:tgtEl>
                                          <p:spTgt spid="133137"/>
                                        </p:tgtEl>
                                      </p:cBhvr>
                                    </p:cmd>
                                  </p:childTnLst>
                                </p:cTn>
                              </p:par>
                              <p:par>
                                <p:cTn id="10" presetID="1" presetClass="emph" presetSubtype="2" repeatCount="indefinite" fill="hold" nodeType="withEffect">
                                  <p:stCondLst>
                                    <p:cond delay="0"/>
                                  </p:stCondLst>
                                  <p:childTnLst>
                                    <p:animClr clrSpc="rgb" dir="cw">
                                      <p:cBhvr>
                                        <p:cTn id="11" dur="1000" fill="hold"/>
                                        <p:tgtEl>
                                          <p:spTgt spid="133123"/>
                                        </p:tgtEl>
                                        <p:attrNameLst>
                                          <p:attrName>fillcolor</p:attrName>
                                        </p:attrNameLst>
                                      </p:cBhvr>
                                      <p:to>
                                        <a:srgbClr val="FF0000"/>
                                      </p:to>
                                    </p:animClr>
                                    <p:set>
                                      <p:cBhvr>
                                        <p:cTn id="12" dur="1000" fill="hold"/>
                                        <p:tgtEl>
                                          <p:spTgt spid="133123"/>
                                        </p:tgtEl>
                                        <p:attrNameLst>
                                          <p:attrName>fill.type</p:attrName>
                                        </p:attrNameLst>
                                      </p:cBhvr>
                                      <p:to>
                                        <p:strVal val="solid"/>
                                      </p:to>
                                    </p:set>
                                    <p:set>
                                      <p:cBhvr>
                                        <p:cTn id="13" dur="1000" fill="hold"/>
                                        <p:tgtEl>
                                          <p:spTgt spid="133123"/>
                                        </p:tgtEl>
                                        <p:attrNameLst>
                                          <p:attrName>fill.on</p:attrName>
                                        </p:attrNameLst>
                                      </p:cBhvr>
                                      <p:to>
                                        <p:strVal val="true"/>
                                      </p:to>
                                    </p:set>
                                  </p:childTnLst>
                                </p:cTn>
                              </p:par>
                              <p:par>
                                <p:cTn id="14" presetID="1" presetClass="emph" presetSubtype="2" repeatCount="indefinite" fill="hold" nodeType="withEffect">
                                  <p:stCondLst>
                                    <p:cond delay="0"/>
                                  </p:stCondLst>
                                  <p:childTnLst>
                                    <p:animClr clrSpc="rgb" dir="cw">
                                      <p:cBhvr>
                                        <p:cTn id="15" dur="2000" fill="hold"/>
                                        <p:tgtEl>
                                          <p:spTgt spid="133125"/>
                                        </p:tgtEl>
                                        <p:attrNameLst>
                                          <p:attrName>fillcolor</p:attrName>
                                        </p:attrNameLst>
                                      </p:cBhvr>
                                      <p:to>
                                        <a:srgbClr val="FFFF00"/>
                                      </p:to>
                                    </p:animClr>
                                    <p:set>
                                      <p:cBhvr>
                                        <p:cTn id="16" dur="2000" fill="hold"/>
                                        <p:tgtEl>
                                          <p:spTgt spid="133125"/>
                                        </p:tgtEl>
                                        <p:attrNameLst>
                                          <p:attrName>fill.type</p:attrName>
                                        </p:attrNameLst>
                                      </p:cBhvr>
                                      <p:to>
                                        <p:strVal val="solid"/>
                                      </p:to>
                                    </p:set>
                                    <p:set>
                                      <p:cBhvr>
                                        <p:cTn id="17" dur="2000" fill="hold"/>
                                        <p:tgtEl>
                                          <p:spTgt spid="133125"/>
                                        </p:tgtEl>
                                        <p:attrNameLst>
                                          <p:attrName>fill.on</p:attrName>
                                        </p:attrNameLst>
                                      </p:cBhvr>
                                      <p:to>
                                        <p:strVal val="true"/>
                                      </p:to>
                                    </p:set>
                                  </p:childTnLst>
                                </p:cTn>
                              </p:par>
                              <p:par>
                                <p:cTn id="18" presetID="1" presetClass="emph" presetSubtype="6" repeatCount="indefinite" fill="hold" nodeType="withEffect">
                                  <p:stCondLst>
                                    <p:cond delay="0"/>
                                  </p:stCondLst>
                                  <p:childTnLst>
                                    <p:animClr clrSpc="hsl" dir="cw">
                                      <p:cBhvr>
                                        <p:cTn id="19" dur="2000" fill="hold"/>
                                        <p:tgtEl>
                                          <p:spTgt spid="133126"/>
                                        </p:tgtEl>
                                        <p:attrNameLst>
                                          <p:attrName>fillcolor</p:attrName>
                                        </p:attrNameLst>
                                      </p:cBhvr>
                                      <p:to>
                                        <a:srgbClr val="00FFFF"/>
                                      </p:to>
                                    </p:animClr>
                                    <p:set>
                                      <p:cBhvr>
                                        <p:cTn id="20" dur="2000" fill="hold"/>
                                        <p:tgtEl>
                                          <p:spTgt spid="133126"/>
                                        </p:tgtEl>
                                        <p:attrNameLst>
                                          <p:attrName>fill.type</p:attrName>
                                        </p:attrNameLst>
                                      </p:cBhvr>
                                      <p:to>
                                        <p:strVal val="solid"/>
                                      </p:to>
                                    </p:set>
                                    <p:set>
                                      <p:cBhvr>
                                        <p:cTn id="21" dur="2000" fill="hold"/>
                                        <p:tgtEl>
                                          <p:spTgt spid="133126"/>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0" fill="hold"/>
                                        <p:tgtEl>
                                          <p:spTgt spid="133124"/>
                                        </p:tgtEl>
                                        <p:attrNameLst>
                                          <p:attrName>fillcolor</p:attrName>
                                        </p:attrNameLst>
                                      </p:cBhvr>
                                      <p:to>
                                        <a:srgbClr val="00FFFF"/>
                                      </p:to>
                                    </p:animClr>
                                    <p:set>
                                      <p:cBhvr>
                                        <p:cTn id="24" dur="2000" fill="hold"/>
                                        <p:tgtEl>
                                          <p:spTgt spid="133124"/>
                                        </p:tgtEl>
                                        <p:attrNameLst>
                                          <p:attrName>fill.type</p:attrName>
                                        </p:attrNameLst>
                                      </p:cBhvr>
                                      <p:to>
                                        <p:strVal val="solid"/>
                                      </p:to>
                                    </p:set>
                                    <p:set>
                                      <p:cBhvr>
                                        <p:cTn id="25" dur="2000" fill="hold"/>
                                        <p:tgtEl>
                                          <p:spTgt spid="133124"/>
                                        </p:tgtEl>
                                        <p:attrNameLst>
                                          <p:attrName>fill.on</p:attrName>
                                        </p:attrNameLst>
                                      </p:cBhvr>
                                      <p:to>
                                        <p:strVal val="true"/>
                                      </p:to>
                                    </p:set>
                                  </p:childTnLst>
                                </p:cTn>
                              </p:par>
                              <p:par>
                                <p:cTn id="26" presetID="1" presetClass="emph" presetSubtype="2" repeatCount="indefinite" fill="hold" nodeType="withEffect">
                                  <p:stCondLst>
                                    <p:cond delay="0"/>
                                  </p:stCondLst>
                                  <p:childTnLst>
                                    <p:animClr clrSpc="rgb" dir="cw">
                                      <p:cBhvr>
                                        <p:cTn id="27" dur="2000" fill="hold"/>
                                        <p:tgtEl>
                                          <p:spTgt spid="133127"/>
                                        </p:tgtEl>
                                        <p:attrNameLst>
                                          <p:attrName>fillcolor</p:attrName>
                                        </p:attrNameLst>
                                      </p:cBhvr>
                                      <p:to>
                                        <a:srgbClr val="00FF00"/>
                                      </p:to>
                                    </p:animClr>
                                    <p:set>
                                      <p:cBhvr>
                                        <p:cTn id="28" dur="2000" fill="hold"/>
                                        <p:tgtEl>
                                          <p:spTgt spid="133127"/>
                                        </p:tgtEl>
                                        <p:attrNameLst>
                                          <p:attrName>fill.type</p:attrName>
                                        </p:attrNameLst>
                                      </p:cBhvr>
                                      <p:to>
                                        <p:strVal val="solid"/>
                                      </p:to>
                                    </p:set>
                                    <p:set>
                                      <p:cBhvr>
                                        <p:cTn id="29" dur="2000" fill="hold"/>
                                        <p:tgtEl>
                                          <p:spTgt spid="1331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3313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5"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6"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7"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8"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9"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7"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22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2300"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12301"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2302"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4:</a:t>
            </a:r>
          </a:p>
        </p:txBody>
      </p:sp>
      <p:sp>
        <p:nvSpPr>
          <p:cNvPr id="12303"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2304"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05"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06"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037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Box 1"/>
          <p:cNvSpPr txBox="1">
            <a:spLocks noChangeArrowheads="1"/>
          </p:cNvSpPr>
          <p:nvPr/>
        </p:nvSpPr>
        <p:spPr bwMode="auto">
          <a:xfrm>
            <a:off x="4114800" y="20574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10" name="TextBox 2"/>
          <p:cNvSpPr txBox="1">
            <a:spLocks noChangeArrowheads="1"/>
          </p:cNvSpPr>
          <p:nvPr/>
        </p:nvSpPr>
        <p:spPr bwMode="auto">
          <a:xfrm>
            <a:off x="4229100" y="4030663"/>
            <a:ext cx="45720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a. analyze hamster behavior in the maze </a:t>
            </a:r>
          </a:p>
          <a:p>
            <a:pPr>
              <a:spcBef>
                <a:spcPct val="0"/>
              </a:spcBef>
              <a:buFontTx/>
              <a:buNone/>
            </a:pPr>
            <a:r>
              <a:rPr lang="en-US" altLang="en-US" sz="1800">
                <a:solidFill>
                  <a:schemeClr val="bg1"/>
                </a:solidFill>
              </a:rPr>
              <a:t>b. research how a rabbit would behave in a maze </a:t>
            </a:r>
          </a:p>
          <a:p>
            <a:pPr>
              <a:spcBef>
                <a:spcPct val="0"/>
              </a:spcBef>
              <a:buFontTx/>
              <a:buNone/>
            </a:pPr>
            <a:r>
              <a:rPr lang="en-US" altLang="en-US" sz="1800">
                <a:solidFill>
                  <a:schemeClr val="bg1"/>
                </a:solidFill>
              </a:rPr>
              <a:t>c. observe the behavior of both rodents in the maze </a:t>
            </a:r>
          </a:p>
          <a:p>
            <a:pPr>
              <a:spcBef>
                <a:spcPct val="0"/>
              </a:spcBef>
              <a:buFontTx/>
              <a:buNone/>
            </a:pPr>
            <a:r>
              <a:rPr lang="en-US" altLang="en-US" sz="1800">
                <a:solidFill>
                  <a:schemeClr val="bg1"/>
                </a:solidFill>
              </a:rPr>
              <a:t>d. make conclusions about rodent behavior in the maze </a:t>
            </a:r>
          </a:p>
        </p:txBody>
      </p:sp>
      <p:sp>
        <p:nvSpPr>
          <p:cNvPr id="12311" name="TextBox 1"/>
          <p:cNvSpPr txBox="1">
            <a:spLocks noChangeArrowheads="1"/>
          </p:cNvSpPr>
          <p:nvPr/>
        </p:nvSpPr>
        <p:spPr bwMode="auto">
          <a:xfrm>
            <a:off x="3984625" y="18034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Jordan wants to find out if a hamster can learn a maze as quickly as a mouse can. She has researched mice and hamsters and predicts which rodent she thinks will learn more quickly. What should her next step be?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358" fill="hold"/>
                                        <p:tgtEl>
                                          <p:spTgt spid="100373"/>
                                        </p:tgtEl>
                                      </p:cBhvr>
                                    </p:cmd>
                                  </p:childTnLst>
                                </p:cTn>
                              </p:par>
                              <p:par>
                                <p:cTn id="7" presetID="1" presetClass="emph" presetSubtype="2" repeatCount="indefinite" fill="hold" nodeType="withEffect">
                                  <p:stCondLst>
                                    <p:cond delay="0"/>
                                  </p:stCondLst>
                                  <p:childTnLst>
                                    <p:animClr clrSpc="rgb" dir="cw">
                                      <p:cBhvr>
                                        <p:cTn id="8" dur="1000" fill="hold"/>
                                        <p:tgtEl>
                                          <p:spTgt spid="100355"/>
                                        </p:tgtEl>
                                        <p:attrNameLst>
                                          <p:attrName>fillcolor</p:attrName>
                                        </p:attrNameLst>
                                      </p:cBhvr>
                                      <p:to>
                                        <a:srgbClr val="FF0000"/>
                                      </p:to>
                                    </p:animClr>
                                    <p:set>
                                      <p:cBhvr>
                                        <p:cTn id="9" dur="1000" fill="hold"/>
                                        <p:tgtEl>
                                          <p:spTgt spid="100355"/>
                                        </p:tgtEl>
                                        <p:attrNameLst>
                                          <p:attrName>fill.type</p:attrName>
                                        </p:attrNameLst>
                                      </p:cBhvr>
                                      <p:to>
                                        <p:strVal val="solid"/>
                                      </p:to>
                                    </p:set>
                                    <p:set>
                                      <p:cBhvr>
                                        <p:cTn id="10" dur="1000" fill="hold"/>
                                        <p:tgtEl>
                                          <p:spTgt spid="100355"/>
                                        </p:tgtEl>
                                        <p:attrNameLst>
                                          <p:attrName>fill.on</p:attrName>
                                        </p:attrNameLst>
                                      </p:cBhvr>
                                      <p:to>
                                        <p:strVal val="true"/>
                                      </p:to>
                                    </p:set>
                                  </p:childTnLst>
                                </p:cTn>
                              </p:par>
                              <p:par>
                                <p:cTn id="11" presetID="1" presetClass="emph" presetSubtype="2" repeatCount="indefinite" fill="hold" nodeType="withEffect">
                                  <p:stCondLst>
                                    <p:cond delay="0"/>
                                  </p:stCondLst>
                                  <p:childTnLst>
                                    <p:animClr clrSpc="rgb" dir="cw">
                                      <p:cBhvr>
                                        <p:cTn id="12" dur="2000" fill="hold"/>
                                        <p:tgtEl>
                                          <p:spTgt spid="100357"/>
                                        </p:tgtEl>
                                        <p:attrNameLst>
                                          <p:attrName>fillcolor</p:attrName>
                                        </p:attrNameLst>
                                      </p:cBhvr>
                                      <p:to>
                                        <a:srgbClr val="FFFF00"/>
                                      </p:to>
                                    </p:animClr>
                                    <p:set>
                                      <p:cBhvr>
                                        <p:cTn id="13" dur="2000" fill="hold"/>
                                        <p:tgtEl>
                                          <p:spTgt spid="100357"/>
                                        </p:tgtEl>
                                        <p:attrNameLst>
                                          <p:attrName>fill.type</p:attrName>
                                        </p:attrNameLst>
                                      </p:cBhvr>
                                      <p:to>
                                        <p:strVal val="solid"/>
                                      </p:to>
                                    </p:set>
                                    <p:set>
                                      <p:cBhvr>
                                        <p:cTn id="14" dur="2000" fill="hold"/>
                                        <p:tgtEl>
                                          <p:spTgt spid="100357"/>
                                        </p:tgtEl>
                                        <p:attrNameLst>
                                          <p:attrName>fill.on</p:attrName>
                                        </p:attrNameLst>
                                      </p:cBhvr>
                                      <p:to>
                                        <p:strVal val="true"/>
                                      </p:to>
                                    </p:set>
                                  </p:childTnLst>
                                </p:cTn>
                              </p:par>
                              <p:par>
                                <p:cTn id="15" presetID="1" presetClass="emph" presetSubtype="6" repeatCount="indefinite" fill="hold" nodeType="withEffect">
                                  <p:stCondLst>
                                    <p:cond delay="0"/>
                                  </p:stCondLst>
                                  <p:childTnLst>
                                    <p:animClr clrSpc="hsl" dir="cw">
                                      <p:cBhvr>
                                        <p:cTn id="16" dur="2000" fill="hold"/>
                                        <p:tgtEl>
                                          <p:spTgt spid="100358"/>
                                        </p:tgtEl>
                                        <p:attrNameLst>
                                          <p:attrName>fillcolor</p:attrName>
                                        </p:attrNameLst>
                                      </p:cBhvr>
                                      <p:to>
                                        <a:srgbClr val="00FFFF"/>
                                      </p:to>
                                    </p:animClr>
                                    <p:set>
                                      <p:cBhvr>
                                        <p:cTn id="17" dur="2000" fill="hold"/>
                                        <p:tgtEl>
                                          <p:spTgt spid="100358"/>
                                        </p:tgtEl>
                                        <p:attrNameLst>
                                          <p:attrName>fill.type</p:attrName>
                                        </p:attrNameLst>
                                      </p:cBhvr>
                                      <p:to>
                                        <p:strVal val="solid"/>
                                      </p:to>
                                    </p:set>
                                    <p:set>
                                      <p:cBhvr>
                                        <p:cTn id="18" dur="2000" fill="hold"/>
                                        <p:tgtEl>
                                          <p:spTgt spid="100358"/>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00356"/>
                                        </p:tgtEl>
                                        <p:attrNameLst>
                                          <p:attrName>fillcolor</p:attrName>
                                        </p:attrNameLst>
                                      </p:cBhvr>
                                      <p:to>
                                        <a:srgbClr val="00FFFF"/>
                                      </p:to>
                                    </p:animClr>
                                    <p:set>
                                      <p:cBhvr>
                                        <p:cTn id="21" dur="2000" fill="hold"/>
                                        <p:tgtEl>
                                          <p:spTgt spid="100356"/>
                                        </p:tgtEl>
                                        <p:attrNameLst>
                                          <p:attrName>fill.type</p:attrName>
                                        </p:attrNameLst>
                                      </p:cBhvr>
                                      <p:to>
                                        <p:strVal val="solid"/>
                                      </p:to>
                                    </p:set>
                                    <p:set>
                                      <p:cBhvr>
                                        <p:cTn id="22" dur="2000" fill="hold"/>
                                        <p:tgtEl>
                                          <p:spTgt spid="100356"/>
                                        </p:tgtEl>
                                        <p:attrNameLst>
                                          <p:attrName>fill.on</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mph" presetSubtype="2" repeatCount="indefinite" fill="hold" nodeType="clickEffect">
                                  <p:stCondLst>
                                    <p:cond delay="0"/>
                                  </p:stCondLst>
                                  <p:childTnLst>
                                    <p:animClr clrSpc="rgb" dir="cw">
                                      <p:cBhvr>
                                        <p:cTn id="26" dur="2000" fill="hold"/>
                                        <p:tgtEl>
                                          <p:spTgt spid="100359"/>
                                        </p:tgtEl>
                                        <p:attrNameLst>
                                          <p:attrName>fillcolor</p:attrName>
                                        </p:attrNameLst>
                                      </p:cBhvr>
                                      <p:to>
                                        <a:srgbClr val="00FF00"/>
                                      </p:to>
                                    </p:animClr>
                                    <p:set>
                                      <p:cBhvr>
                                        <p:cTn id="27" dur="2000" fill="hold"/>
                                        <p:tgtEl>
                                          <p:spTgt spid="100359"/>
                                        </p:tgtEl>
                                        <p:attrNameLst>
                                          <p:attrName>fill.type</p:attrName>
                                        </p:attrNameLst>
                                      </p:cBhvr>
                                      <p:to>
                                        <p:strVal val="solid"/>
                                      </p:to>
                                    </p:set>
                                    <p:set>
                                      <p:cBhvr>
                                        <p:cTn id="28" dur="2000" fill="hold"/>
                                        <p:tgtEl>
                                          <p:spTgt spid="1003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0037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1"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2"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3"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1"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3"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3324"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3325"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3326" name="Text Box 14"/>
          <p:cNvSpPr txBox="1">
            <a:spLocks noChangeArrowheads="1"/>
          </p:cNvSpPr>
          <p:nvPr/>
        </p:nvSpPr>
        <p:spPr bwMode="auto">
          <a:xfrm>
            <a:off x="4114800" y="144621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5:</a:t>
            </a:r>
          </a:p>
        </p:txBody>
      </p:sp>
      <p:sp>
        <p:nvSpPr>
          <p:cNvPr id="13327"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3328"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9"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30"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TextBox 1"/>
          <p:cNvSpPr txBox="1">
            <a:spLocks noChangeArrowheads="1"/>
          </p:cNvSpPr>
          <p:nvPr/>
        </p:nvSpPr>
        <p:spPr bwMode="auto">
          <a:xfrm>
            <a:off x="4114800" y="1725613"/>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During a recent drought, Sonya noticed some yards in her neighborhood were healthy and green, and some were mostly brown and dead. Sonya believes the difference has to do with how often her neighbors mow their grass. What should Sonya do first to find out if she is right? </a:t>
            </a:r>
          </a:p>
        </p:txBody>
      </p:sp>
      <p:sp>
        <p:nvSpPr>
          <p:cNvPr id="13334" name="TextBox 2"/>
          <p:cNvSpPr txBox="1">
            <a:spLocks noChangeArrowheads="1"/>
          </p:cNvSpPr>
          <p:nvPr/>
        </p:nvSpPr>
        <p:spPr bwMode="auto">
          <a:xfrm>
            <a:off x="4038600" y="3932238"/>
            <a:ext cx="48863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a. Ask her neighbors to cut their grass on the same schedule. </a:t>
            </a:r>
          </a:p>
          <a:p>
            <a:pPr>
              <a:spcBef>
                <a:spcPct val="0"/>
              </a:spcBef>
              <a:buFontTx/>
              <a:buNone/>
            </a:pPr>
            <a:r>
              <a:rPr lang="en-US" altLang="en-US" sz="1600">
                <a:solidFill>
                  <a:schemeClr val="bg1"/>
                </a:solidFill>
              </a:rPr>
              <a:t>b. Study other neighborhoods to see if there are similar problems. </a:t>
            </a:r>
          </a:p>
          <a:p>
            <a:pPr>
              <a:spcBef>
                <a:spcPct val="0"/>
              </a:spcBef>
              <a:buFontTx/>
              <a:buNone/>
            </a:pPr>
            <a:r>
              <a:rPr lang="en-US" altLang="en-US" sz="1600">
                <a:solidFill>
                  <a:schemeClr val="bg1"/>
                </a:solidFill>
              </a:rPr>
              <a:t>c. Compare the neighbors' lawn mowers to see if there are similarities. </a:t>
            </a:r>
          </a:p>
          <a:p>
            <a:pPr>
              <a:spcBef>
                <a:spcPct val="0"/>
              </a:spcBef>
              <a:buFontTx/>
              <a:buNone/>
            </a:pPr>
            <a:r>
              <a:rPr lang="en-US" altLang="en-US" sz="1600">
                <a:solidFill>
                  <a:schemeClr val="bg1"/>
                </a:solidFill>
              </a:rPr>
              <a:t>d. Survey her neighbors about their mowing schedule and record the details. </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78851"/>
                                        </p:tgtEl>
                                        <p:attrNameLst>
                                          <p:attrName>fillcolor</p:attrName>
                                        </p:attrNameLst>
                                      </p:cBhvr>
                                      <p:to>
                                        <a:srgbClr val="FF0000"/>
                                      </p:to>
                                    </p:animClr>
                                    <p:set>
                                      <p:cBhvr>
                                        <p:cTn id="7" dur="1000" fill="hold"/>
                                        <p:tgtEl>
                                          <p:spTgt spid="78851"/>
                                        </p:tgtEl>
                                        <p:attrNameLst>
                                          <p:attrName>fill.type</p:attrName>
                                        </p:attrNameLst>
                                      </p:cBhvr>
                                      <p:to>
                                        <p:strVal val="solid"/>
                                      </p:to>
                                    </p:set>
                                    <p:set>
                                      <p:cBhvr>
                                        <p:cTn id="8" dur="1000" fill="hold"/>
                                        <p:tgtEl>
                                          <p:spTgt spid="78851"/>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78853"/>
                                        </p:tgtEl>
                                        <p:attrNameLst>
                                          <p:attrName>fillcolor</p:attrName>
                                        </p:attrNameLst>
                                      </p:cBhvr>
                                      <p:to>
                                        <a:srgbClr val="FFFF00"/>
                                      </p:to>
                                    </p:animClr>
                                    <p:set>
                                      <p:cBhvr>
                                        <p:cTn id="11" dur="2000" fill="hold"/>
                                        <p:tgtEl>
                                          <p:spTgt spid="78853"/>
                                        </p:tgtEl>
                                        <p:attrNameLst>
                                          <p:attrName>fill.type</p:attrName>
                                        </p:attrNameLst>
                                      </p:cBhvr>
                                      <p:to>
                                        <p:strVal val="solid"/>
                                      </p:to>
                                    </p:set>
                                    <p:set>
                                      <p:cBhvr>
                                        <p:cTn id="12" dur="2000" fill="hold"/>
                                        <p:tgtEl>
                                          <p:spTgt spid="78853"/>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78854"/>
                                        </p:tgtEl>
                                        <p:attrNameLst>
                                          <p:attrName>fillcolor</p:attrName>
                                        </p:attrNameLst>
                                      </p:cBhvr>
                                      <p:to>
                                        <a:srgbClr val="00FFFF"/>
                                      </p:to>
                                    </p:animClr>
                                    <p:set>
                                      <p:cBhvr>
                                        <p:cTn id="15" dur="2000" fill="hold"/>
                                        <p:tgtEl>
                                          <p:spTgt spid="78854"/>
                                        </p:tgtEl>
                                        <p:attrNameLst>
                                          <p:attrName>fill.type</p:attrName>
                                        </p:attrNameLst>
                                      </p:cBhvr>
                                      <p:to>
                                        <p:strVal val="solid"/>
                                      </p:to>
                                    </p:set>
                                    <p:set>
                                      <p:cBhvr>
                                        <p:cTn id="16" dur="2000" fill="hold"/>
                                        <p:tgtEl>
                                          <p:spTgt spid="7885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78852"/>
                                        </p:tgtEl>
                                        <p:attrNameLst>
                                          <p:attrName>fillcolor</p:attrName>
                                        </p:attrNameLst>
                                      </p:cBhvr>
                                      <p:to>
                                        <a:srgbClr val="00FFFF"/>
                                      </p:to>
                                    </p:animClr>
                                    <p:set>
                                      <p:cBhvr>
                                        <p:cTn id="19" dur="2000" fill="hold"/>
                                        <p:tgtEl>
                                          <p:spTgt spid="78852"/>
                                        </p:tgtEl>
                                        <p:attrNameLst>
                                          <p:attrName>fill.type</p:attrName>
                                        </p:attrNameLst>
                                      </p:cBhvr>
                                      <p:to>
                                        <p:strVal val="solid"/>
                                      </p:to>
                                    </p:set>
                                    <p:set>
                                      <p:cBhvr>
                                        <p:cTn id="20" dur="2000" fill="hold"/>
                                        <p:tgtEl>
                                          <p:spTgt spid="78852"/>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78855"/>
                                        </p:tgtEl>
                                        <p:attrNameLst>
                                          <p:attrName>fillcolor</p:attrName>
                                        </p:attrNameLst>
                                      </p:cBhvr>
                                      <p:to>
                                        <a:srgbClr val="00FF00"/>
                                      </p:to>
                                    </p:animClr>
                                    <p:set>
                                      <p:cBhvr>
                                        <p:cTn id="23" dur="2000" fill="hold"/>
                                        <p:tgtEl>
                                          <p:spTgt spid="78855"/>
                                        </p:tgtEl>
                                        <p:attrNameLst>
                                          <p:attrName>fill.type</p:attrName>
                                        </p:attrNameLst>
                                      </p:cBhvr>
                                      <p:to>
                                        <p:strVal val="solid"/>
                                      </p:to>
                                    </p:set>
                                    <p:set>
                                      <p:cBhvr>
                                        <p:cTn id="24" dur="2000" fill="hold"/>
                                        <p:tgtEl>
                                          <p:spTgt spid="78855"/>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6"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7"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9"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5"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43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7"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4348"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14349"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4350" name="Text Box 14"/>
          <p:cNvSpPr txBox="1">
            <a:spLocks noChangeArrowheads="1"/>
          </p:cNvSpPr>
          <p:nvPr/>
        </p:nvSpPr>
        <p:spPr bwMode="auto">
          <a:xfrm>
            <a:off x="4127500" y="1428750"/>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5:</a:t>
            </a:r>
          </a:p>
        </p:txBody>
      </p:sp>
      <p:sp>
        <p:nvSpPr>
          <p:cNvPr id="14351"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4352"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53"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54"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TextBox 1"/>
          <p:cNvSpPr txBox="1">
            <a:spLocks noChangeArrowheads="1"/>
          </p:cNvSpPr>
          <p:nvPr/>
        </p:nvSpPr>
        <p:spPr bwMode="auto">
          <a:xfrm>
            <a:off x="4114800" y="1725613"/>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During a recent drought, Sonya noticed some yards in her neighborhood were healthy and green, and some were mostly brown and dead. Sonya believes the difference has to do with how often her neighbors mow their grass. What should Sonya do first to find out if she is right? </a:t>
            </a:r>
          </a:p>
        </p:txBody>
      </p:sp>
      <p:sp>
        <p:nvSpPr>
          <p:cNvPr id="14358" name="TextBox 2"/>
          <p:cNvSpPr txBox="1">
            <a:spLocks noChangeArrowheads="1"/>
          </p:cNvSpPr>
          <p:nvPr/>
        </p:nvSpPr>
        <p:spPr bwMode="auto">
          <a:xfrm>
            <a:off x="4038600" y="3871913"/>
            <a:ext cx="48863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a. Ask her neighbors to cut their grass on the same schedule. </a:t>
            </a:r>
          </a:p>
          <a:p>
            <a:pPr>
              <a:spcBef>
                <a:spcPct val="0"/>
              </a:spcBef>
              <a:buFontTx/>
              <a:buNone/>
            </a:pPr>
            <a:r>
              <a:rPr lang="en-US" altLang="en-US" sz="1600">
                <a:solidFill>
                  <a:schemeClr val="bg1"/>
                </a:solidFill>
              </a:rPr>
              <a:t>b. Study other neighborhoods to see if there are similar problems. </a:t>
            </a:r>
          </a:p>
          <a:p>
            <a:pPr>
              <a:spcBef>
                <a:spcPct val="0"/>
              </a:spcBef>
              <a:buFontTx/>
              <a:buNone/>
            </a:pPr>
            <a:r>
              <a:rPr lang="en-US" altLang="en-US" sz="1600">
                <a:solidFill>
                  <a:schemeClr val="bg1"/>
                </a:solidFill>
              </a:rPr>
              <a:t>c. Compare the neighbors' lawn mowers to see if there are similarities. </a:t>
            </a:r>
          </a:p>
          <a:p>
            <a:pPr>
              <a:spcBef>
                <a:spcPct val="0"/>
              </a:spcBef>
              <a:buFontTx/>
              <a:buNone/>
            </a:pPr>
            <a:r>
              <a:rPr lang="en-US" altLang="en-US" sz="1600">
                <a:solidFill>
                  <a:schemeClr val="bg1"/>
                </a:solidFill>
              </a:rPr>
              <a:t>c. Survey her neighbors about their mowing schedule and record the details. </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0115"/>
                                        </p:tgtEl>
                                        <p:attrNameLst>
                                          <p:attrName>fillcolor</p:attrName>
                                        </p:attrNameLst>
                                      </p:cBhvr>
                                      <p:to>
                                        <a:srgbClr val="FF0000"/>
                                      </p:to>
                                    </p:animClr>
                                    <p:set>
                                      <p:cBhvr>
                                        <p:cTn id="7" dur="1000" fill="hold"/>
                                        <p:tgtEl>
                                          <p:spTgt spid="90115"/>
                                        </p:tgtEl>
                                        <p:attrNameLst>
                                          <p:attrName>fill.type</p:attrName>
                                        </p:attrNameLst>
                                      </p:cBhvr>
                                      <p:to>
                                        <p:strVal val="solid"/>
                                      </p:to>
                                    </p:set>
                                    <p:set>
                                      <p:cBhvr>
                                        <p:cTn id="8" dur="1000" fill="hold"/>
                                        <p:tgtEl>
                                          <p:spTgt spid="90115"/>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0117"/>
                                        </p:tgtEl>
                                        <p:attrNameLst>
                                          <p:attrName>fillcolor</p:attrName>
                                        </p:attrNameLst>
                                      </p:cBhvr>
                                      <p:to>
                                        <a:srgbClr val="FFFF00"/>
                                      </p:to>
                                    </p:animClr>
                                    <p:set>
                                      <p:cBhvr>
                                        <p:cTn id="11" dur="2000" fill="hold"/>
                                        <p:tgtEl>
                                          <p:spTgt spid="90117"/>
                                        </p:tgtEl>
                                        <p:attrNameLst>
                                          <p:attrName>fill.type</p:attrName>
                                        </p:attrNameLst>
                                      </p:cBhvr>
                                      <p:to>
                                        <p:strVal val="solid"/>
                                      </p:to>
                                    </p:set>
                                    <p:set>
                                      <p:cBhvr>
                                        <p:cTn id="12" dur="2000" fill="hold"/>
                                        <p:tgtEl>
                                          <p:spTgt spid="90117"/>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0118"/>
                                        </p:tgtEl>
                                        <p:attrNameLst>
                                          <p:attrName>fillcolor</p:attrName>
                                        </p:attrNameLst>
                                      </p:cBhvr>
                                      <p:to>
                                        <a:srgbClr val="00FFFF"/>
                                      </p:to>
                                    </p:animClr>
                                    <p:set>
                                      <p:cBhvr>
                                        <p:cTn id="15" dur="2000" fill="hold"/>
                                        <p:tgtEl>
                                          <p:spTgt spid="90118"/>
                                        </p:tgtEl>
                                        <p:attrNameLst>
                                          <p:attrName>fill.type</p:attrName>
                                        </p:attrNameLst>
                                      </p:cBhvr>
                                      <p:to>
                                        <p:strVal val="solid"/>
                                      </p:to>
                                    </p:set>
                                    <p:set>
                                      <p:cBhvr>
                                        <p:cTn id="16" dur="2000" fill="hold"/>
                                        <p:tgtEl>
                                          <p:spTgt spid="9011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0116"/>
                                        </p:tgtEl>
                                        <p:attrNameLst>
                                          <p:attrName>fillcolor</p:attrName>
                                        </p:attrNameLst>
                                      </p:cBhvr>
                                      <p:to>
                                        <a:srgbClr val="00FFFF"/>
                                      </p:to>
                                    </p:animClr>
                                    <p:set>
                                      <p:cBhvr>
                                        <p:cTn id="19" dur="2000" fill="hold"/>
                                        <p:tgtEl>
                                          <p:spTgt spid="90116"/>
                                        </p:tgtEl>
                                        <p:attrNameLst>
                                          <p:attrName>fill.type</p:attrName>
                                        </p:attrNameLst>
                                      </p:cBhvr>
                                      <p:to>
                                        <p:strVal val="solid"/>
                                      </p:to>
                                    </p:set>
                                    <p:set>
                                      <p:cBhvr>
                                        <p:cTn id="20" dur="2000" fill="hold"/>
                                        <p:tgtEl>
                                          <p:spTgt spid="90116"/>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0119"/>
                                        </p:tgtEl>
                                        <p:attrNameLst>
                                          <p:attrName>fillcolor</p:attrName>
                                        </p:attrNameLst>
                                      </p:cBhvr>
                                      <p:to>
                                        <a:srgbClr val="00FF00"/>
                                      </p:to>
                                    </p:animClr>
                                    <p:set>
                                      <p:cBhvr>
                                        <p:cTn id="23" dur="2000" fill="hold"/>
                                        <p:tgtEl>
                                          <p:spTgt spid="90119"/>
                                        </p:tgtEl>
                                        <p:attrNameLst>
                                          <p:attrName>fill.type</p:attrName>
                                        </p:attrNameLst>
                                      </p:cBhvr>
                                      <p:to>
                                        <p:strVal val="solid"/>
                                      </p:to>
                                    </p:set>
                                    <p:set>
                                      <p:cBhvr>
                                        <p:cTn id="24" dur="2000" fill="hold"/>
                                        <p:tgtEl>
                                          <p:spTgt spid="90119"/>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0"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1"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2"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3"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9"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537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1"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5372"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15373"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5374" name="Text Box 14"/>
          <p:cNvSpPr txBox="1">
            <a:spLocks noChangeArrowheads="1"/>
          </p:cNvSpPr>
          <p:nvPr/>
        </p:nvSpPr>
        <p:spPr bwMode="auto">
          <a:xfrm>
            <a:off x="4140200" y="1412875"/>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5:</a:t>
            </a:r>
          </a:p>
        </p:txBody>
      </p:sp>
      <p:sp>
        <p:nvSpPr>
          <p:cNvPr id="15375"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5376"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7"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8"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TextBox 1"/>
          <p:cNvSpPr txBox="1">
            <a:spLocks noChangeArrowheads="1"/>
          </p:cNvSpPr>
          <p:nvPr/>
        </p:nvSpPr>
        <p:spPr bwMode="auto">
          <a:xfrm>
            <a:off x="4114800" y="1725613"/>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During a recent drought, Sonya noticed some yards in her neighborhood were healthy and green, and some were mostly brown and dead. Sonya believes the difference has to do with how often her neighbors mow their grass. What should Sonya do first to find out if she is right? </a:t>
            </a:r>
          </a:p>
        </p:txBody>
      </p:sp>
      <p:sp>
        <p:nvSpPr>
          <p:cNvPr id="15382" name="TextBox 2"/>
          <p:cNvSpPr txBox="1">
            <a:spLocks noChangeArrowheads="1"/>
          </p:cNvSpPr>
          <p:nvPr/>
        </p:nvSpPr>
        <p:spPr bwMode="auto">
          <a:xfrm>
            <a:off x="4038600" y="3886200"/>
            <a:ext cx="48863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a. Ask her neighbors to cut their grass on the same schedule. </a:t>
            </a:r>
          </a:p>
          <a:p>
            <a:pPr>
              <a:spcBef>
                <a:spcPct val="0"/>
              </a:spcBef>
              <a:buFontTx/>
              <a:buNone/>
            </a:pPr>
            <a:r>
              <a:rPr lang="en-US" altLang="en-US" sz="1600">
                <a:solidFill>
                  <a:schemeClr val="bg1"/>
                </a:solidFill>
              </a:rPr>
              <a:t>b. Study other neighborhoods to see if there are similar problems. </a:t>
            </a:r>
          </a:p>
          <a:p>
            <a:pPr>
              <a:spcBef>
                <a:spcPct val="0"/>
              </a:spcBef>
              <a:buFontTx/>
              <a:buNone/>
            </a:pPr>
            <a:r>
              <a:rPr lang="en-US" altLang="en-US" sz="1600">
                <a:solidFill>
                  <a:schemeClr val="bg1"/>
                </a:solidFill>
              </a:rPr>
              <a:t>c. Compare the neighbors' lawn mowers to see if there are similarities. </a:t>
            </a:r>
          </a:p>
          <a:p>
            <a:pPr>
              <a:spcBef>
                <a:spcPct val="0"/>
              </a:spcBef>
              <a:buFontTx/>
              <a:buNone/>
            </a:pPr>
            <a:r>
              <a:rPr lang="en-US" altLang="en-US" sz="1600">
                <a:solidFill>
                  <a:schemeClr val="bg1"/>
                </a:solidFill>
              </a:rPr>
              <a:t>d. Survey her neighbors about their mowing schedule and record the details. </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1379"/>
                                        </p:tgtEl>
                                        <p:attrNameLst>
                                          <p:attrName>fillcolor</p:attrName>
                                        </p:attrNameLst>
                                      </p:cBhvr>
                                      <p:to>
                                        <a:srgbClr val="FF0000"/>
                                      </p:to>
                                    </p:animClr>
                                    <p:set>
                                      <p:cBhvr>
                                        <p:cTn id="7" dur="1000" fill="hold"/>
                                        <p:tgtEl>
                                          <p:spTgt spid="101379"/>
                                        </p:tgtEl>
                                        <p:attrNameLst>
                                          <p:attrName>fill.type</p:attrName>
                                        </p:attrNameLst>
                                      </p:cBhvr>
                                      <p:to>
                                        <p:strVal val="solid"/>
                                      </p:to>
                                    </p:set>
                                    <p:set>
                                      <p:cBhvr>
                                        <p:cTn id="8" dur="1000" fill="hold"/>
                                        <p:tgtEl>
                                          <p:spTgt spid="101379"/>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1381"/>
                                        </p:tgtEl>
                                        <p:attrNameLst>
                                          <p:attrName>fillcolor</p:attrName>
                                        </p:attrNameLst>
                                      </p:cBhvr>
                                      <p:to>
                                        <a:srgbClr val="FFFF00"/>
                                      </p:to>
                                    </p:animClr>
                                    <p:set>
                                      <p:cBhvr>
                                        <p:cTn id="11" dur="2000" fill="hold"/>
                                        <p:tgtEl>
                                          <p:spTgt spid="101381"/>
                                        </p:tgtEl>
                                        <p:attrNameLst>
                                          <p:attrName>fill.type</p:attrName>
                                        </p:attrNameLst>
                                      </p:cBhvr>
                                      <p:to>
                                        <p:strVal val="solid"/>
                                      </p:to>
                                    </p:set>
                                    <p:set>
                                      <p:cBhvr>
                                        <p:cTn id="12" dur="2000" fill="hold"/>
                                        <p:tgtEl>
                                          <p:spTgt spid="101381"/>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1382"/>
                                        </p:tgtEl>
                                        <p:attrNameLst>
                                          <p:attrName>fillcolor</p:attrName>
                                        </p:attrNameLst>
                                      </p:cBhvr>
                                      <p:to>
                                        <a:srgbClr val="00FFFF"/>
                                      </p:to>
                                    </p:animClr>
                                    <p:set>
                                      <p:cBhvr>
                                        <p:cTn id="15" dur="2000" fill="hold"/>
                                        <p:tgtEl>
                                          <p:spTgt spid="101382"/>
                                        </p:tgtEl>
                                        <p:attrNameLst>
                                          <p:attrName>fill.type</p:attrName>
                                        </p:attrNameLst>
                                      </p:cBhvr>
                                      <p:to>
                                        <p:strVal val="solid"/>
                                      </p:to>
                                    </p:set>
                                    <p:set>
                                      <p:cBhvr>
                                        <p:cTn id="16" dur="2000" fill="hold"/>
                                        <p:tgtEl>
                                          <p:spTgt spid="10138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1380"/>
                                        </p:tgtEl>
                                        <p:attrNameLst>
                                          <p:attrName>fillcolor</p:attrName>
                                        </p:attrNameLst>
                                      </p:cBhvr>
                                      <p:to>
                                        <a:srgbClr val="00FFFF"/>
                                      </p:to>
                                    </p:animClr>
                                    <p:set>
                                      <p:cBhvr>
                                        <p:cTn id="19" dur="2000" fill="hold"/>
                                        <p:tgtEl>
                                          <p:spTgt spid="101380"/>
                                        </p:tgtEl>
                                        <p:attrNameLst>
                                          <p:attrName>fill.type</p:attrName>
                                        </p:attrNameLst>
                                      </p:cBhvr>
                                      <p:to>
                                        <p:strVal val="solid"/>
                                      </p:to>
                                    </p:set>
                                    <p:set>
                                      <p:cBhvr>
                                        <p:cTn id="20" dur="2000" fill="hold"/>
                                        <p:tgtEl>
                                          <p:spTgt spid="101380"/>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1383"/>
                                        </p:tgtEl>
                                        <p:attrNameLst>
                                          <p:attrName>fillcolor</p:attrName>
                                        </p:attrNameLst>
                                      </p:cBhvr>
                                      <p:to>
                                        <a:srgbClr val="00FF00"/>
                                      </p:to>
                                    </p:animClr>
                                    <p:set>
                                      <p:cBhvr>
                                        <p:cTn id="23" dur="2000" fill="hold"/>
                                        <p:tgtEl>
                                          <p:spTgt spid="101383"/>
                                        </p:tgtEl>
                                        <p:attrNameLst>
                                          <p:attrName>fill.type</p:attrName>
                                        </p:attrNameLst>
                                      </p:cBhvr>
                                      <p:to>
                                        <p:strVal val="solid"/>
                                      </p:to>
                                    </p:set>
                                    <p:set>
                                      <p:cBhvr>
                                        <p:cTn id="24" dur="2000" fill="hold"/>
                                        <p:tgtEl>
                                          <p:spTgt spid="101383"/>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7"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8"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3"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39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5"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6396"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639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6398"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6:</a:t>
            </a:r>
          </a:p>
        </p:txBody>
      </p:sp>
      <p:sp>
        <p:nvSpPr>
          <p:cNvPr id="16399"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6400"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1"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2"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TextBox 1"/>
          <p:cNvSpPr txBox="1">
            <a:spLocks noChangeArrowheads="1"/>
          </p:cNvSpPr>
          <p:nvPr/>
        </p:nvSpPr>
        <p:spPr bwMode="auto">
          <a:xfrm>
            <a:off x="4114800" y="192563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To find out if yeast gives off a gas, Ignacio puts yeast and water in a bottle. He then places a balloon over the mouth of the bottle. What is Ignacio doing?</a:t>
            </a:r>
          </a:p>
        </p:txBody>
      </p:sp>
      <p:sp>
        <p:nvSpPr>
          <p:cNvPr id="16406" name="TextBox 2"/>
          <p:cNvSpPr txBox="1">
            <a:spLocks noChangeArrowheads="1"/>
          </p:cNvSpPr>
          <p:nvPr/>
        </p:nvSpPr>
        <p:spPr bwMode="auto">
          <a:xfrm>
            <a:off x="4114800" y="4337050"/>
            <a:ext cx="4419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organizing data</a:t>
            </a:r>
          </a:p>
          <a:p>
            <a:pPr lvl="1">
              <a:buFontTx/>
              <a:buNone/>
            </a:pPr>
            <a:r>
              <a:rPr lang="en-US" altLang="en-US" sz="2000">
                <a:solidFill>
                  <a:schemeClr val="bg1"/>
                </a:solidFill>
              </a:rPr>
              <a:t>b. identifying variables</a:t>
            </a:r>
          </a:p>
          <a:p>
            <a:pPr lvl="1">
              <a:buFontTx/>
              <a:buNone/>
            </a:pPr>
            <a:r>
              <a:rPr lang="en-US" altLang="en-US" sz="2000">
                <a:solidFill>
                  <a:schemeClr val="bg1"/>
                </a:solidFill>
              </a:rPr>
              <a:t>c. evaluating a hypothesis</a:t>
            </a:r>
          </a:p>
          <a:p>
            <a:pPr lvl="1">
              <a:buFontTx/>
              <a:buNone/>
            </a:pPr>
            <a:r>
              <a:rPr lang="en-US" altLang="en-US" sz="2000">
                <a:solidFill>
                  <a:schemeClr val="bg1"/>
                </a:solidFill>
              </a:rPr>
              <a:t>d. carrying out a procedure</a:t>
            </a:r>
          </a:p>
          <a:p>
            <a:pPr eaLnBrk="1" hangingPunct="1">
              <a:spcBef>
                <a:spcPct val="0"/>
              </a:spcBef>
              <a:buFontTx/>
              <a:buNone/>
            </a:pPr>
            <a:endParaRPr lang="en-US" altLang="en-US" sz="1800">
              <a:solidFill>
                <a:schemeClr val="bg1"/>
              </a:solidFill>
            </a:endParaRP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79875"/>
                                        </p:tgtEl>
                                        <p:attrNameLst>
                                          <p:attrName>fillcolor</p:attrName>
                                        </p:attrNameLst>
                                      </p:cBhvr>
                                      <p:to>
                                        <a:srgbClr val="FF0000"/>
                                      </p:to>
                                    </p:animClr>
                                    <p:set>
                                      <p:cBhvr>
                                        <p:cTn id="7" dur="1000" fill="hold"/>
                                        <p:tgtEl>
                                          <p:spTgt spid="79875"/>
                                        </p:tgtEl>
                                        <p:attrNameLst>
                                          <p:attrName>fill.type</p:attrName>
                                        </p:attrNameLst>
                                      </p:cBhvr>
                                      <p:to>
                                        <p:strVal val="solid"/>
                                      </p:to>
                                    </p:set>
                                    <p:set>
                                      <p:cBhvr>
                                        <p:cTn id="8" dur="1000" fill="hold"/>
                                        <p:tgtEl>
                                          <p:spTgt spid="79875"/>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79877"/>
                                        </p:tgtEl>
                                        <p:attrNameLst>
                                          <p:attrName>fillcolor</p:attrName>
                                        </p:attrNameLst>
                                      </p:cBhvr>
                                      <p:to>
                                        <a:srgbClr val="FFFF00"/>
                                      </p:to>
                                    </p:animClr>
                                    <p:set>
                                      <p:cBhvr>
                                        <p:cTn id="11" dur="2000" fill="hold"/>
                                        <p:tgtEl>
                                          <p:spTgt spid="79877"/>
                                        </p:tgtEl>
                                        <p:attrNameLst>
                                          <p:attrName>fill.type</p:attrName>
                                        </p:attrNameLst>
                                      </p:cBhvr>
                                      <p:to>
                                        <p:strVal val="solid"/>
                                      </p:to>
                                    </p:set>
                                    <p:set>
                                      <p:cBhvr>
                                        <p:cTn id="12" dur="2000" fill="hold"/>
                                        <p:tgtEl>
                                          <p:spTgt spid="79877"/>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79878"/>
                                        </p:tgtEl>
                                        <p:attrNameLst>
                                          <p:attrName>fillcolor</p:attrName>
                                        </p:attrNameLst>
                                      </p:cBhvr>
                                      <p:to>
                                        <a:srgbClr val="00FFFF"/>
                                      </p:to>
                                    </p:animClr>
                                    <p:set>
                                      <p:cBhvr>
                                        <p:cTn id="15" dur="2000" fill="hold"/>
                                        <p:tgtEl>
                                          <p:spTgt spid="79878"/>
                                        </p:tgtEl>
                                        <p:attrNameLst>
                                          <p:attrName>fill.type</p:attrName>
                                        </p:attrNameLst>
                                      </p:cBhvr>
                                      <p:to>
                                        <p:strVal val="solid"/>
                                      </p:to>
                                    </p:set>
                                    <p:set>
                                      <p:cBhvr>
                                        <p:cTn id="16" dur="2000" fill="hold"/>
                                        <p:tgtEl>
                                          <p:spTgt spid="7987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79876"/>
                                        </p:tgtEl>
                                        <p:attrNameLst>
                                          <p:attrName>fillcolor</p:attrName>
                                        </p:attrNameLst>
                                      </p:cBhvr>
                                      <p:to>
                                        <a:srgbClr val="00FFFF"/>
                                      </p:to>
                                    </p:animClr>
                                    <p:set>
                                      <p:cBhvr>
                                        <p:cTn id="19" dur="2000" fill="hold"/>
                                        <p:tgtEl>
                                          <p:spTgt spid="79876"/>
                                        </p:tgtEl>
                                        <p:attrNameLst>
                                          <p:attrName>fill.type</p:attrName>
                                        </p:attrNameLst>
                                      </p:cBhvr>
                                      <p:to>
                                        <p:strVal val="solid"/>
                                      </p:to>
                                    </p:set>
                                    <p:set>
                                      <p:cBhvr>
                                        <p:cTn id="20" dur="2000" fill="hold"/>
                                        <p:tgtEl>
                                          <p:spTgt spid="79876"/>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79879"/>
                                        </p:tgtEl>
                                        <p:attrNameLst>
                                          <p:attrName>fillcolor</p:attrName>
                                        </p:attrNameLst>
                                      </p:cBhvr>
                                      <p:to>
                                        <a:srgbClr val="00FF00"/>
                                      </p:to>
                                    </p:animClr>
                                    <p:set>
                                      <p:cBhvr>
                                        <p:cTn id="23" dur="2000" fill="hold"/>
                                        <p:tgtEl>
                                          <p:spTgt spid="79879"/>
                                        </p:tgtEl>
                                        <p:attrNameLst>
                                          <p:attrName>fill.type</p:attrName>
                                        </p:attrNameLst>
                                      </p:cBhvr>
                                      <p:to>
                                        <p:strVal val="solid"/>
                                      </p:to>
                                    </p:set>
                                    <p:set>
                                      <p:cBhvr>
                                        <p:cTn id="24" dur="2000" fill="hold"/>
                                        <p:tgtEl>
                                          <p:spTgt spid="79879"/>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0"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1"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2"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3"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7"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9"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7420"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17421"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7422"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6:</a:t>
            </a:r>
          </a:p>
        </p:txBody>
      </p:sp>
      <p:sp>
        <p:nvSpPr>
          <p:cNvPr id="17423"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7424"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25"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26"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TextBox 1"/>
          <p:cNvSpPr txBox="1">
            <a:spLocks noChangeArrowheads="1"/>
          </p:cNvSpPr>
          <p:nvPr/>
        </p:nvSpPr>
        <p:spPr bwMode="auto">
          <a:xfrm>
            <a:off x="4116388" y="21907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To find out if yeast gives off a gas, Ignacio puts yeast and water in a bottle. He then places a balloon over the mouth of the bottle. What is Ignacio doing?</a:t>
            </a:r>
          </a:p>
        </p:txBody>
      </p:sp>
      <p:sp>
        <p:nvSpPr>
          <p:cNvPr id="17430" name="TextBox 2"/>
          <p:cNvSpPr txBox="1">
            <a:spLocks noChangeArrowheads="1"/>
          </p:cNvSpPr>
          <p:nvPr/>
        </p:nvSpPr>
        <p:spPr bwMode="auto">
          <a:xfrm>
            <a:off x="4114800" y="4337050"/>
            <a:ext cx="4419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organizing data</a:t>
            </a:r>
          </a:p>
          <a:p>
            <a:pPr lvl="1">
              <a:buFontTx/>
              <a:buNone/>
            </a:pPr>
            <a:r>
              <a:rPr lang="en-US" altLang="en-US" sz="2000">
                <a:solidFill>
                  <a:schemeClr val="bg1"/>
                </a:solidFill>
              </a:rPr>
              <a:t>b. identifying variables</a:t>
            </a:r>
          </a:p>
          <a:p>
            <a:pPr lvl="1">
              <a:buFontTx/>
              <a:buNone/>
            </a:pPr>
            <a:r>
              <a:rPr lang="en-US" altLang="en-US" sz="2000">
                <a:solidFill>
                  <a:schemeClr val="bg1"/>
                </a:solidFill>
              </a:rPr>
              <a:t>c. evaluating a hypothesis</a:t>
            </a:r>
          </a:p>
          <a:p>
            <a:pPr lvl="1">
              <a:buFontTx/>
              <a:buNone/>
            </a:pPr>
            <a:r>
              <a:rPr lang="en-US" altLang="en-US" sz="2000">
                <a:solidFill>
                  <a:schemeClr val="bg1"/>
                </a:solidFill>
              </a:rPr>
              <a:t>d. carrying out a procedure</a:t>
            </a:r>
          </a:p>
          <a:p>
            <a:pPr eaLnBrk="1" hangingPunct="1">
              <a:spcBef>
                <a:spcPct val="0"/>
              </a:spcBef>
              <a:buFontTx/>
              <a:buNone/>
            </a:pPr>
            <a:endParaRPr lang="en-US" altLang="en-US" sz="1800">
              <a:solidFill>
                <a:schemeClr val="bg1"/>
              </a:solidFill>
            </a:endParaRP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1139"/>
                                        </p:tgtEl>
                                        <p:attrNameLst>
                                          <p:attrName>fillcolor</p:attrName>
                                        </p:attrNameLst>
                                      </p:cBhvr>
                                      <p:to>
                                        <a:srgbClr val="FF0000"/>
                                      </p:to>
                                    </p:animClr>
                                    <p:set>
                                      <p:cBhvr>
                                        <p:cTn id="7" dur="1000" fill="hold"/>
                                        <p:tgtEl>
                                          <p:spTgt spid="91139"/>
                                        </p:tgtEl>
                                        <p:attrNameLst>
                                          <p:attrName>fill.type</p:attrName>
                                        </p:attrNameLst>
                                      </p:cBhvr>
                                      <p:to>
                                        <p:strVal val="solid"/>
                                      </p:to>
                                    </p:set>
                                    <p:set>
                                      <p:cBhvr>
                                        <p:cTn id="8" dur="1000" fill="hold"/>
                                        <p:tgtEl>
                                          <p:spTgt spid="91139"/>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1141"/>
                                        </p:tgtEl>
                                        <p:attrNameLst>
                                          <p:attrName>fillcolor</p:attrName>
                                        </p:attrNameLst>
                                      </p:cBhvr>
                                      <p:to>
                                        <a:srgbClr val="FFFF00"/>
                                      </p:to>
                                    </p:animClr>
                                    <p:set>
                                      <p:cBhvr>
                                        <p:cTn id="11" dur="2000" fill="hold"/>
                                        <p:tgtEl>
                                          <p:spTgt spid="91141"/>
                                        </p:tgtEl>
                                        <p:attrNameLst>
                                          <p:attrName>fill.type</p:attrName>
                                        </p:attrNameLst>
                                      </p:cBhvr>
                                      <p:to>
                                        <p:strVal val="solid"/>
                                      </p:to>
                                    </p:set>
                                    <p:set>
                                      <p:cBhvr>
                                        <p:cTn id="12" dur="2000" fill="hold"/>
                                        <p:tgtEl>
                                          <p:spTgt spid="91141"/>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1142"/>
                                        </p:tgtEl>
                                        <p:attrNameLst>
                                          <p:attrName>fillcolor</p:attrName>
                                        </p:attrNameLst>
                                      </p:cBhvr>
                                      <p:to>
                                        <a:srgbClr val="00FFFF"/>
                                      </p:to>
                                    </p:animClr>
                                    <p:set>
                                      <p:cBhvr>
                                        <p:cTn id="15" dur="2000" fill="hold"/>
                                        <p:tgtEl>
                                          <p:spTgt spid="91142"/>
                                        </p:tgtEl>
                                        <p:attrNameLst>
                                          <p:attrName>fill.type</p:attrName>
                                        </p:attrNameLst>
                                      </p:cBhvr>
                                      <p:to>
                                        <p:strVal val="solid"/>
                                      </p:to>
                                    </p:set>
                                    <p:set>
                                      <p:cBhvr>
                                        <p:cTn id="16" dur="2000" fill="hold"/>
                                        <p:tgtEl>
                                          <p:spTgt spid="9114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1140"/>
                                        </p:tgtEl>
                                        <p:attrNameLst>
                                          <p:attrName>fillcolor</p:attrName>
                                        </p:attrNameLst>
                                      </p:cBhvr>
                                      <p:to>
                                        <a:srgbClr val="00FFFF"/>
                                      </p:to>
                                    </p:animClr>
                                    <p:set>
                                      <p:cBhvr>
                                        <p:cTn id="19" dur="2000" fill="hold"/>
                                        <p:tgtEl>
                                          <p:spTgt spid="91140"/>
                                        </p:tgtEl>
                                        <p:attrNameLst>
                                          <p:attrName>fill.type</p:attrName>
                                        </p:attrNameLst>
                                      </p:cBhvr>
                                      <p:to>
                                        <p:strVal val="solid"/>
                                      </p:to>
                                    </p:set>
                                    <p:set>
                                      <p:cBhvr>
                                        <p:cTn id="20" dur="2000" fill="hold"/>
                                        <p:tgtEl>
                                          <p:spTgt spid="91140"/>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1143"/>
                                        </p:tgtEl>
                                        <p:attrNameLst>
                                          <p:attrName>fillcolor</p:attrName>
                                        </p:attrNameLst>
                                      </p:cBhvr>
                                      <p:to>
                                        <a:srgbClr val="00FF00"/>
                                      </p:to>
                                    </p:animClr>
                                    <p:set>
                                      <p:cBhvr>
                                        <p:cTn id="23" dur="2000" fill="hold"/>
                                        <p:tgtEl>
                                          <p:spTgt spid="91143"/>
                                        </p:tgtEl>
                                        <p:attrNameLst>
                                          <p:attrName>fill.type</p:attrName>
                                        </p:attrNameLst>
                                      </p:cBhvr>
                                      <p:to>
                                        <p:strVal val="solid"/>
                                      </p:to>
                                    </p:set>
                                    <p:set>
                                      <p:cBhvr>
                                        <p:cTn id="24" dur="2000" fill="hold"/>
                                        <p:tgtEl>
                                          <p:spTgt spid="91143"/>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1"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844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3"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8444"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18445"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8446"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6:</a:t>
            </a:r>
          </a:p>
        </p:txBody>
      </p:sp>
      <p:sp>
        <p:nvSpPr>
          <p:cNvPr id="18447"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8448"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9"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0"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TextBox 1"/>
          <p:cNvSpPr txBox="1">
            <a:spLocks noChangeArrowheads="1"/>
          </p:cNvSpPr>
          <p:nvPr/>
        </p:nvSpPr>
        <p:spPr bwMode="auto">
          <a:xfrm>
            <a:off x="4149725" y="2241550"/>
            <a:ext cx="4572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To find out if yeast gives off a gas, Ignacio puts yeast and water in a bottle. He then places a balloon over the mouth of the bottle. What is Ignacio doing?</a:t>
            </a:r>
          </a:p>
        </p:txBody>
      </p:sp>
      <p:sp>
        <p:nvSpPr>
          <p:cNvPr id="18454" name="TextBox 2"/>
          <p:cNvSpPr txBox="1">
            <a:spLocks noChangeArrowheads="1"/>
          </p:cNvSpPr>
          <p:nvPr/>
        </p:nvSpPr>
        <p:spPr bwMode="auto">
          <a:xfrm>
            <a:off x="4114800" y="4337050"/>
            <a:ext cx="4419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organizing data</a:t>
            </a:r>
          </a:p>
          <a:p>
            <a:pPr lvl="1">
              <a:buFontTx/>
              <a:buNone/>
            </a:pPr>
            <a:r>
              <a:rPr lang="en-US" altLang="en-US" sz="2000">
                <a:solidFill>
                  <a:schemeClr val="bg1"/>
                </a:solidFill>
              </a:rPr>
              <a:t>b. identifying variables</a:t>
            </a:r>
          </a:p>
          <a:p>
            <a:pPr lvl="1">
              <a:buFontTx/>
              <a:buNone/>
            </a:pPr>
            <a:r>
              <a:rPr lang="en-US" altLang="en-US" sz="2000">
                <a:solidFill>
                  <a:schemeClr val="bg1"/>
                </a:solidFill>
              </a:rPr>
              <a:t>c. evaluating a hypothesis</a:t>
            </a:r>
          </a:p>
          <a:p>
            <a:pPr lvl="1">
              <a:buFontTx/>
              <a:buNone/>
            </a:pPr>
            <a:r>
              <a:rPr lang="en-US" altLang="en-US" sz="2000">
                <a:solidFill>
                  <a:schemeClr val="bg1"/>
                </a:solidFill>
              </a:rPr>
              <a:t>d. carrying out a procedure</a:t>
            </a:r>
          </a:p>
          <a:p>
            <a:pPr eaLnBrk="1" hangingPunct="1">
              <a:spcBef>
                <a:spcPct val="0"/>
              </a:spcBef>
              <a:buFontTx/>
              <a:buNone/>
            </a:pPr>
            <a:endParaRPr lang="en-US" altLang="en-US" sz="1800">
              <a:solidFill>
                <a:schemeClr val="bg1"/>
              </a:solidFill>
            </a:endParaRP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2403"/>
                                        </p:tgtEl>
                                        <p:attrNameLst>
                                          <p:attrName>fillcolor</p:attrName>
                                        </p:attrNameLst>
                                      </p:cBhvr>
                                      <p:to>
                                        <a:srgbClr val="FF0000"/>
                                      </p:to>
                                    </p:animClr>
                                    <p:set>
                                      <p:cBhvr>
                                        <p:cTn id="7" dur="1000" fill="hold"/>
                                        <p:tgtEl>
                                          <p:spTgt spid="102403"/>
                                        </p:tgtEl>
                                        <p:attrNameLst>
                                          <p:attrName>fill.type</p:attrName>
                                        </p:attrNameLst>
                                      </p:cBhvr>
                                      <p:to>
                                        <p:strVal val="solid"/>
                                      </p:to>
                                    </p:set>
                                    <p:set>
                                      <p:cBhvr>
                                        <p:cTn id="8" dur="1000" fill="hold"/>
                                        <p:tgtEl>
                                          <p:spTgt spid="10240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2405"/>
                                        </p:tgtEl>
                                        <p:attrNameLst>
                                          <p:attrName>fillcolor</p:attrName>
                                        </p:attrNameLst>
                                      </p:cBhvr>
                                      <p:to>
                                        <a:srgbClr val="FFFF00"/>
                                      </p:to>
                                    </p:animClr>
                                    <p:set>
                                      <p:cBhvr>
                                        <p:cTn id="11" dur="2000" fill="hold"/>
                                        <p:tgtEl>
                                          <p:spTgt spid="102405"/>
                                        </p:tgtEl>
                                        <p:attrNameLst>
                                          <p:attrName>fill.type</p:attrName>
                                        </p:attrNameLst>
                                      </p:cBhvr>
                                      <p:to>
                                        <p:strVal val="solid"/>
                                      </p:to>
                                    </p:set>
                                    <p:set>
                                      <p:cBhvr>
                                        <p:cTn id="12" dur="2000" fill="hold"/>
                                        <p:tgtEl>
                                          <p:spTgt spid="10240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2406"/>
                                        </p:tgtEl>
                                        <p:attrNameLst>
                                          <p:attrName>fillcolor</p:attrName>
                                        </p:attrNameLst>
                                      </p:cBhvr>
                                      <p:to>
                                        <a:srgbClr val="00FFFF"/>
                                      </p:to>
                                    </p:animClr>
                                    <p:set>
                                      <p:cBhvr>
                                        <p:cTn id="15" dur="2000" fill="hold"/>
                                        <p:tgtEl>
                                          <p:spTgt spid="102406"/>
                                        </p:tgtEl>
                                        <p:attrNameLst>
                                          <p:attrName>fill.type</p:attrName>
                                        </p:attrNameLst>
                                      </p:cBhvr>
                                      <p:to>
                                        <p:strVal val="solid"/>
                                      </p:to>
                                    </p:set>
                                    <p:set>
                                      <p:cBhvr>
                                        <p:cTn id="16" dur="2000" fill="hold"/>
                                        <p:tgtEl>
                                          <p:spTgt spid="10240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2404"/>
                                        </p:tgtEl>
                                        <p:attrNameLst>
                                          <p:attrName>fillcolor</p:attrName>
                                        </p:attrNameLst>
                                      </p:cBhvr>
                                      <p:to>
                                        <a:srgbClr val="00FFFF"/>
                                      </p:to>
                                    </p:animClr>
                                    <p:set>
                                      <p:cBhvr>
                                        <p:cTn id="19" dur="2000" fill="hold"/>
                                        <p:tgtEl>
                                          <p:spTgt spid="102404"/>
                                        </p:tgtEl>
                                        <p:attrNameLst>
                                          <p:attrName>fill.type</p:attrName>
                                        </p:attrNameLst>
                                      </p:cBhvr>
                                      <p:to>
                                        <p:strVal val="solid"/>
                                      </p:to>
                                    </p:set>
                                    <p:set>
                                      <p:cBhvr>
                                        <p:cTn id="20" dur="2000" fill="hold"/>
                                        <p:tgtEl>
                                          <p:spTgt spid="10240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2407"/>
                                        </p:tgtEl>
                                        <p:attrNameLst>
                                          <p:attrName>fillcolor</p:attrName>
                                        </p:attrNameLst>
                                      </p:cBhvr>
                                      <p:to>
                                        <a:srgbClr val="00FF00"/>
                                      </p:to>
                                    </p:animClr>
                                    <p:set>
                                      <p:cBhvr>
                                        <p:cTn id="23" dur="2000" fill="hold"/>
                                        <p:tgtEl>
                                          <p:spTgt spid="102407"/>
                                        </p:tgtEl>
                                        <p:attrNameLst>
                                          <p:attrName>fill.type</p:attrName>
                                        </p:attrNameLst>
                                      </p:cBhvr>
                                      <p:to>
                                        <p:strVal val="solid"/>
                                      </p:to>
                                    </p:set>
                                    <p:set>
                                      <p:cBhvr>
                                        <p:cTn id="24" dur="2000" fill="hold"/>
                                        <p:tgtEl>
                                          <p:spTgt spid="102407"/>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1"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2"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5"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946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9468"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9469"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9470" name="Text Box 14"/>
          <p:cNvSpPr txBox="1">
            <a:spLocks noChangeArrowheads="1"/>
          </p:cNvSpPr>
          <p:nvPr/>
        </p:nvSpPr>
        <p:spPr bwMode="auto">
          <a:xfrm>
            <a:off x="5257800" y="14144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7:</a:t>
            </a:r>
          </a:p>
        </p:txBody>
      </p:sp>
      <p:sp>
        <p:nvSpPr>
          <p:cNvPr id="19471"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9472"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73"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74"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7" name="TextBox 3"/>
          <p:cNvSpPr txBox="1">
            <a:spLocks noChangeArrowheads="1"/>
          </p:cNvSpPr>
          <p:nvPr/>
        </p:nvSpPr>
        <p:spPr bwMode="auto">
          <a:xfrm>
            <a:off x="3662363" y="3794125"/>
            <a:ext cx="51006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1600">
                <a:solidFill>
                  <a:schemeClr val="bg1"/>
                </a:solidFill>
              </a:rPr>
              <a:t>a. The solar light will not charge if the angle is less than 80º.</a:t>
            </a:r>
          </a:p>
          <a:p>
            <a:pPr lvl="1">
              <a:buFontTx/>
              <a:buNone/>
            </a:pPr>
            <a:r>
              <a:rPr lang="en-US" altLang="en-US" sz="1600">
                <a:solidFill>
                  <a:schemeClr val="bg1"/>
                </a:solidFill>
              </a:rPr>
              <a:t>b. On cloudy days the light will charge less than on sunny days.</a:t>
            </a:r>
          </a:p>
          <a:p>
            <a:pPr lvl="1">
              <a:buFontTx/>
              <a:buNone/>
            </a:pPr>
            <a:r>
              <a:rPr lang="en-US" altLang="en-US" sz="1600">
                <a:solidFill>
                  <a:schemeClr val="bg1"/>
                </a:solidFill>
              </a:rPr>
              <a:t>c. The angle for the sunlight to hit the solar light needs to be 90º.</a:t>
            </a:r>
          </a:p>
          <a:p>
            <a:pPr lvl="1">
              <a:buFontTx/>
              <a:buNone/>
            </a:pPr>
            <a:r>
              <a:rPr lang="en-US" altLang="en-US" sz="1600">
                <a:solidFill>
                  <a:schemeClr val="bg1"/>
                </a:solidFill>
              </a:rPr>
              <a:t>d. The solar light has to be on the ground to get the best charge.</a:t>
            </a:r>
          </a:p>
          <a:p>
            <a:pPr eaLnBrk="1" hangingPunct="1">
              <a:spcBef>
                <a:spcPct val="0"/>
              </a:spcBef>
              <a:buFontTx/>
              <a:buNone/>
            </a:pPr>
            <a:endParaRPr lang="en-US" altLang="en-US" sz="1800"/>
          </a:p>
        </p:txBody>
      </p:sp>
      <p:sp>
        <p:nvSpPr>
          <p:cNvPr id="19478" name="TextBox 1"/>
          <p:cNvSpPr txBox="1">
            <a:spLocks noChangeArrowheads="1"/>
          </p:cNvSpPr>
          <p:nvPr/>
        </p:nvSpPr>
        <p:spPr bwMode="auto">
          <a:xfrm>
            <a:off x="4114800" y="1770063"/>
            <a:ext cx="46482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Lorna bought an outdoor solar light. She is doing an experiment to find out the best angle for sunlight to shine on the light to get the greatest charge in the least amount of time. Which is the </a:t>
            </a:r>
            <a:r>
              <a:rPr lang="en-US" altLang="en-US" sz="1800" b="1">
                <a:solidFill>
                  <a:schemeClr val="bg1"/>
                </a:solidFill>
              </a:rPr>
              <a:t>best </a:t>
            </a:r>
            <a:r>
              <a:rPr lang="en-US" altLang="en-US" sz="1800">
                <a:solidFill>
                  <a:schemeClr val="bg1"/>
                </a:solidFill>
              </a:rPr>
              <a:t>prediction Lorna should make before beginning the experiment?</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80899"/>
                                        </p:tgtEl>
                                        <p:attrNameLst>
                                          <p:attrName>fillcolor</p:attrName>
                                        </p:attrNameLst>
                                      </p:cBhvr>
                                      <p:to>
                                        <a:srgbClr val="FF0000"/>
                                      </p:to>
                                    </p:animClr>
                                    <p:set>
                                      <p:cBhvr>
                                        <p:cTn id="7" dur="1000" fill="hold"/>
                                        <p:tgtEl>
                                          <p:spTgt spid="80899"/>
                                        </p:tgtEl>
                                        <p:attrNameLst>
                                          <p:attrName>fill.type</p:attrName>
                                        </p:attrNameLst>
                                      </p:cBhvr>
                                      <p:to>
                                        <p:strVal val="solid"/>
                                      </p:to>
                                    </p:set>
                                    <p:set>
                                      <p:cBhvr>
                                        <p:cTn id="8" dur="1000" fill="hold"/>
                                        <p:tgtEl>
                                          <p:spTgt spid="80899"/>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80901"/>
                                        </p:tgtEl>
                                        <p:attrNameLst>
                                          <p:attrName>fillcolor</p:attrName>
                                        </p:attrNameLst>
                                      </p:cBhvr>
                                      <p:to>
                                        <a:srgbClr val="FFFF00"/>
                                      </p:to>
                                    </p:animClr>
                                    <p:set>
                                      <p:cBhvr>
                                        <p:cTn id="11" dur="2000" fill="hold"/>
                                        <p:tgtEl>
                                          <p:spTgt spid="80901"/>
                                        </p:tgtEl>
                                        <p:attrNameLst>
                                          <p:attrName>fill.type</p:attrName>
                                        </p:attrNameLst>
                                      </p:cBhvr>
                                      <p:to>
                                        <p:strVal val="solid"/>
                                      </p:to>
                                    </p:set>
                                    <p:set>
                                      <p:cBhvr>
                                        <p:cTn id="12" dur="2000" fill="hold"/>
                                        <p:tgtEl>
                                          <p:spTgt spid="80901"/>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80902"/>
                                        </p:tgtEl>
                                        <p:attrNameLst>
                                          <p:attrName>fillcolor</p:attrName>
                                        </p:attrNameLst>
                                      </p:cBhvr>
                                      <p:to>
                                        <a:srgbClr val="00FFFF"/>
                                      </p:to>
                                    </p:animClr>
                                    <p:set>
                                      <p:cBhvr>
                                        <p:cTn id="15" dur="2000" fill="hold"/>
                                        <p:tgtEl>
                                          <p:spTgt spid="80902"/>
                                        </p:tgtEl>
                                        <p:attrNameLst>
                                          <p:attrName>fill.type</p:attrName>
                                        </p:attrNameLst>
                                      </p:cBhvr>
                                      <p:to>
                                        <p:strVal val="solid"/>
                                      </p:to>
                                    </p:set>
                                    <p:set>
                                      <p:cBhvr>
                                        <p:cTn id="16" dur="2000" fill="hold"/>
                                        <p:tgtEl>
                                          <p:spTgt spid="8090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0900"/>
                                        </p:tgtEl>
                                        <p:attrNameLst>
                                          <p:attrName>fillcolor</p:attrName>
                                        </p:attrNameLst>
                                      </p:cBhvr>
                                      <p:to>
                                        <a:srgbClr val="00FFFF"/>
                                      </p:to>
                                    </p:animClr>
                                    <p:set>
                                      <p:cBhvr>
                                        <p:cTn id="19" dur="2000" fill="hold"/>
                                        <p:tgtEl>
                                          <p:spTgt spid="80900"/>
                                        </p:tgtEl>
                                        <p:attrNameLst>
                                          <p:attrName>fill.type</p:attrName>
                                        </p:attrNameLst>
                                      </p:cBhvr>
                                      <p:to>
                                        <p:strVal val="solid"/>
                                      </p:to>
                                    </p:set>
                                    <p:set>
                                      <p:cBhvr>
                                        <p:cTn id="20" dur="2000" fill="hold"/>
                                        <p:tgtEl>
                                          <p:spTgt spid="80900"/>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80903"/>
                                        </p:tgtEl>
                                        <p:attrNameLst>
                                          <p:attrName>fillcolor</p:attrName>
                                        </p:attrNameLst>
                                      </p:cBhvr>
                                      <p:to>
                                        <a:srgbClr val="00FF00"/>
                                      </p:to>
                                    </p:animClr>
                                    <p:set>
                                      <p:cBhvr>
                                        <p:cTn id="23" dur="2000" fill="hold"/>
                                        <p:tgtEl>
                                          <p:spTgt spid="80903"/>
                                        </p:tgtEl>
                                        <p:attrNameLst>
                                          <p:attrName>fill.type</p:attrName>
                                        </p:attrNameLst>
                                      </p:cBhvr>
                                      <p:to>
                                        <p:strVal val="solid"/>
                                      </p:to>
                                    </p:set>
                                    <p:set>
                                      <p:cBhvr>
                                        <p:cTn id="24" dur="2000" fill="hold"/>
                                        <p:tgtEl>
                                          <p:spTgt spid="80903"/>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9"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4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1"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20492"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20493"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0494" name="Text Box 14"/>
          <p:cNvSpPr txBox="1">
            <a:spLocks noChangeArrowheads="1"/>
          </p:cNvSpPr>
          <p:nvPr/>
        </p:nvSpPr>
        <p:spPr bwMode="auto">
          <a:xfrm>
            <a:off x="5410200" y="13890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7:</a:t>
            </a:r>
          </a:p>
        </p:txBody>
      </p:sp>
      <p:sp>
        <p:nvSpPr>
          <p:cNvPr id="20495"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0496"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97"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98"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TextBox 2"/>
          <p:cNvSpPr txBox="1">
            <a:spLocks noChangeArrowheads="1"/>
          </p:cNvSpPr>
          <p:nvPr/>
        </p:nvSpPr>
        <p:spPr bwMode="auto">
          <a:xfrm>
            <a:off x="4114800" y="4424363"/>
            <a:ext cx="44942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2" name="TextBox 1"/>
          <p:cNvSpPr txBox="1">
            <a:spLocks noChangeArrowheads="1"/>
          </p:cNvSpPr>
          <p:nvPr/>
        </p:nvSpPr>
        <p:spPr bwMode="auto">
          <a:xfrm>
            <a:off x="4156075" y="1752600"/>
            <a:ext cx="464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Lorna bought an outdoor solar light. She is doing an experiment to find out the best angle for sunlight to shine on the light to get the greatest charge in the least amount of time. Which is the </a:t>
            </a:r>
            <a:r>
              <a:rPr lang="en-US" altLang="en-US" sz="1800" b="1">
                <a:solidFill>
                  <a:schemeClr val="bg1"/>
                </a:solidFill>
              </a:rPr>
              <a:t>best </a:t>
            </a:r>
            <a:r>
              <a:rPr lang="en-US" altLang="en-US" sz="1800">
                <a:solidFill>
                  <a:schemeClr val="bg1"/>
                </a:solidFill>
              </a:rPr>
              <a:t>prediction Lorna should make before beginning the experiment?</a:t>
            </a:r>
          </a:p>
          <a:p>
            <a:pPr eaLnBrk="1" hangingPunct="1">
              <a:spcBef>
                <a:spcPct val="0"/>
              </a:spcBef>
              <a:buFontTx/>
              <a:buNone/>
            </a:pPr>
            <a:endParaRPr lang="en-US" altLang="en-US" sz="1800"/>
          </a:p>
        </p:txBody>
      </p:sp>
      <p:sp>
        <p:nvSpPr>
          <p:cNvPr id="20503" name="TextBox 3"/>
          <p:cNvSpPr txBox="1">
            <a:spLocks noChangeArrowheads="1"/>
          </p:cNvSpPr>
          <p:nvPr/>
        </p:nvSpPr>
        <p:spPr bwMode="auto">
          <a:xfrm>
            <a:off x="3662363" y="3735388"/>
            <a:ext cx="5100637"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1600">
                <a:solidFill>
                  <a:schemeClr val="bg1"/>
                </a:solidFill>
              </a:rPr>
              <a:t>a. The solar light will not charge if the angle is less than 80º.</a:t>
            </a:r>
          </a:p>
          <a:p>
            <a:pPr lvl="1">
              <a:buFontTx/>
              <a:buNone/>
            </a:pPr>
            <a:r>
              <a:rPr lang="en-US" altLang="en-US" sz="1600">
                <a:solidFill>
                  <a:schemeClr val="bg1"/>
                </a:solidFill>
              </a:rPr>
              <a:t>b. On cloudy days the light will charge less than on sunny days.</a:t>
            </a:r>
          </a:p>
          <a:p>
            <a:pPr lvl="1">
              <a:buFontTx/>
              <a:buNone/>
            </a:pPr>
            <a:r>
              <a:rPr lang="en-US" altLang="en-US" sz="1600">
                <a:solidFill>
                  <a:schemeClr val="bg1"/>
                </a:solidFill>
              </a:rPr>
              <a:t>c. The angle for the sunlight to hit the solar light needs to be 90º.</a:t>
            </a:r>
          </a:p>
          <a:p>
            <a:pPr lvl="1">
              <a:buFontTx/>
              <a:buNone/>
            </a:pPr>
            <a:r>
              <a:rPr lang="en-US" altLang="en-US" sz="1600">
                <a:solidFill>
                  <a:schemeClr val="bg1"/>
                </a:solidFill>
              </a:rPr>
              <a:t>d. The solar light has to be on the ground to get the best charge.</a:t>
            </a:r>
          </a:p>
          <a:p>
            <a:pPr eaLnBrk="1" hangingPunct="1">
              <a:spcBef>
                <a:spcPct val="0"/>
              </a:spcBef>
              <a:buFontTx/>
              <a:buNone/>
            </a:pPr>
            <a:endParaRPr lang="en-US" altLang="en-US" sz="1800"/>
          </a:p>
        </p:txBody>
      </p:sp>
      <p:pic>
        <p:nvPicPr>
          <p:cNvPr id="24"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2163"/>
                                        </p:tgtEl>
                                        <p:attrNameLst>
                                          <p:attrName>fillcolor</p:attrName>
                                        </p:attrNameLst>
                                      </p:cBhvr>
                                      <p:to>
                                        <a:srgbClr val="FF0000"/>
                                      </p:to>
                                    </p:animClr>
                                    <p:set>
                                      <p:cBhvr>
                                        <p:cTn id="7" dur="1000" fill="hold"/>
                                        <p:tgtEl>
                                          <p:spTgt spid="92163"/>
                                        </p:tgtEl>
                                        <p:attrNameLst>
                                          <p:attrName>fill.type</p:attrName>
                                        </p:attrNameLst>
                                      </p:cBhvr>
                                      <p:to>
                                        <p:strVal val="solid"/>
                                      </p:to>
                                    </p:set>
                                    <p:set>
                                      <p:cBhvr>
                                        <p:cTn id="8" dur="1000" fill="hold"/>
                                        <p:tgtEl>
                                          <p:spTgt spid="9216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2165"/>
                                        </p:tgtEl>
                                        <p:attrNameLst>
                                          <p:attrName>fillcolor</p:attrName>
                                        </p:attrNameLst>
                                      </p:cBhvr>
                                      <p:to>
                                        <a:srgbClr val="FFFF00"/>
                                      </p:to>
                                    </p:animClr>
                                    <p:set>
                                      <p:cBhvr>
                                        <p:cTn id="11" dur="2000" fill="hold"/>
                                        <p:tgtEl>
                                          <p:spTgt spid="92165"/>
                                        </p:tgtEl>
                                        <p:attrNameLst>
                                          <p:attrName>fill.type</p:attrName>
                                        </p:attrNameLst>
                                      </p:cBhvr>
                                      <p:to>
                                        <p:strVal val="solid"/>
                                      </p:to>
                                    </p:set>
                                    <p:set>
                                      <p:cBhvr>
                                        <p:cTn id="12" dur="2000" fill="hold"/>
                                        <p:tgtEl>
                                          <p:spTgt spid="9216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2166"/>
                                        </p:tgtEl>
                                        <p:attrNameLst>
                                          <p:attrName>fillcolor</p:attrName>
                                        </p:attrNameLst>
                                      </p:cBhvr>
                                      <p:to>
                                        <a:srgbClr val="00FFFF"/>
                                      </p:to>
                                    </p:animClr>
                                    <p:set>
                                      <p:cBhvr>
                                        <p:cTn id="15" dur="2000" fill="hold"/>
                                        <p:tgtEl>
                                          <p:spTgt spid="92166"/>
                                        </p:tgtEl>
                                        <p:attrNameLst>
                                          <p:attrName>fill.type</p:attrName>
                                        </p:attrNameLst>
                                      </p:cBhvr>
                                      <p:to>
                                        <p:strVal val="solid"/>
                                      </p:to>
                                    </p:set>
                                    <p:set>
                                      <p:cBhvr>
                                        <p:cTn id="16" dur="2000" fill="hold"/>
                                        <p:tgtEl>
                                          <p:spTgt spid="9216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2164"/>
                                        </p:tgtEl>
                                        <p:attrNameLst>
                                          <p:attrName>fillcolor</p:attrName>
                                        </p:attrNameLst>
                                      </p:cBhvr>
                                      <p:to>
                                        <a:srgbClr val="00FFFF"/>
                                      </p:to>
                                    </p:animClr>
                                    <p:set>
                                      <p:cBhvr>
                                        <p:cTn id="19" dur="2000" fill="hold"/>
                                        <p:tgtEl>
                                          <p:spTgt spid="92164"/>
                                        </p:tgtEl>
                                        <p:attrNameLst>
                                          <p:attrName>fill.type</p:attrName>
                                        </p:attrNameLst>
                                      </p:cBhvr>
                                      <p:to>
                                        <p:strVal val="solid"/>
                                      </p:to>
                                    </p:set>
                                    <p:set>
                                      <p:cBhvr>
                                        <p:cTn id="20" dur="2000" fill="hold"/>
                                        <p:tgtEl>
                                          <p:spTgt spid="9216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2167"/>
                                        </p:tgtEl>
                                        <p:attrNameLst>
                                          <p:attrName>fillcolor</p:attrName>
                                        </p:attrNameLst>
                                      </p:cBhvr>
                                      <p:to>
                                        <a:srgbClr val="00FF00"/>
                                      </p:to>
                                    </p:animClr>
                                    <p:set>
                                      <p:cBhvr>
                                        <p:cTn id="23" dur="2000" fill="hold"/>
                                        <p:tgtEl>
                                          <p:spTgt spid="92167"/>
                                        </p:tgtEl>
                                        <p:attrNameLst>
                                          <p:attrName>fill.type</p:attrName>
                                        </p:attrNameLst>
                                      </p:cBhvr>
                                      <p:to>
                                        <p:strVal val="solid"/>
                                      </p:to>
                                    </p:set>
                                    <p:set>
                                      <p:cBhvr>
                                        <p:cTn id="24" dur="2000" fill="hold"/>
                                        <p:tgtEl>
                                          <p:spTgt spid="92167"/>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13"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15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5"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21516"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2151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1518" name="Text Box 14"/>
          <p:cNvSpPr txBox="1">
            <a:spLocks noChangeArrowheads="1"/>
          </p:cNvSpPr>
          <p:nvPr/>
        </p:nvSpPr>
        <p:spPr bwMode="auto">
          <a:xfrm>
            <a:off x="5257800" y="1400175"/>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7:</a:t>
            </a:r>
          </a:p>
        </p:txBody>
      </p:sp>
      <p:sp>
        <p:nvSpPr>
          <p:cNvPr id="21519"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1520"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1"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2"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TextBox 1"/>
          <p:cNvSpPr txBox="1">
            <a:spLocks noChangeArrowheads="1"/>
          </p:cNvSpPr>
          <p:nvPr/>
        </p:nvSpPr>
        <p:spPr bwMode="auto">
          <a:xfrm>
            <a:off x="4195763" y="1671638"/>
            <a:ext cx="464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Lorna bought an outdoor solar light. She is doing an experiment to find out the best angle for sunlight to shine on the light to get the greatest charge in the least amount of time. Which is the </a:t>
            </a:r>
            <a:r>
              <a:rPr lang="en-US" altLang="en-US" sz="1800" b="1">
                <a:solidFill>
                  <a:schemeClr val="bg1"/>
                </a:solidFill>
              </a:rPr>
              <a:t>best </a:t>
            </a:r>
            <a:r>
              <a:rPr lang="en-US" altLang="en-US" sz="1800">
                <a:solidFill>
                  <a:schemeClr val="bg1"/>
                </a:solidFill>
              </a:rPr>
              <a:t>prediction Lorna should make before beginning the experiment?</a:t>
            </a:r>
          </a:p>
          <a:p>
            <a:pPr eaLnBrk="1" hangingPunct="1">
              <a:spcBef>
                <a:spcPct val="0"/>
              </a:spcBef>
              <a:buFontTx/>
              <a:buNone/>
            </a:pPr>
            <a:endParaRPr lang="en-US" altLang="en-US" sz="1800"/>
          </a:p>
        </p:txBody>
      </p:sp>
      <p:sp>
        <p:nvSpPr>
          <p:cNvPr id="21526" name="TextBox 3"/>
          <p:cNvSpPr txBox="1">
            <a:spLocks noChangeArrowheads="1"/>
          </p:cNvSpPr>
          <p:nvPr/>
        </p:nvSpPr>
        <p:spPr bwMode="auto">
          <a:xfrm>
            <a:off x="3662363" y="3784600"/>
            <a:ext cx="51006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1600">
                <a:solidFill>
                  <a:schemeClr val="bg1"/>
                </a:solidFill>
              </a:rPr>
              <a:t>a. The solar light will not charge if the angle is less than 80º.</a:t>
            </a:r>
          </a:p>
          <a:p>
            <a:pPr lvl="1">
              <a:buFontTx/>
              <a:buNone/>
            </a:pPr>
            <a:r>
              <a:rPr lang="en-US" altLang="en-US" sz="1600">
                <a:solidFill>
                  <a:schemeClr val="bg1"/>
                </a:solidFill>
              </a:rPr>
              <a:t>b. On cloudy days the light will charge less than on sunny days.</a:t>
            </a:r>
          </a:p>
          <a:p>
            <a:pPr lvl="1">
              <a:buFontTx/>
              <a:buNone/>
            </a:pPr>
            <a:r>
              <a:rPr lang="en-US" altLang="en-US" sz="1600">
                <a:solidFill>
                  <a:schemeClr val="bg1"/>
                </a:solidFill>
              </a:rPr>
              <a:t>c. The angle for the sunlight to hit the solar light needs to be 90º.</a:t>
            </a:r>
          </a:p>
          <a:p>
            <a:pPr lvl="1">
              <a:buFontTx/>
              <a:buNone/>
            </a:pPr>
            <a:r>
              <a:rPr lang="en-US" altLang="en-US" sz="1600">
                <a:solidFill>
                  <a:schemeClr val="bg1"/>
                </a:solidFill>
              </a:rPr>
              <a:t>d. The solar light has to be on the ground to get the best charge.</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3427"/>
                                        </p:tgtEl>
                                        <p:attrNameLst>
                                          <p:attrName>fillcolor</p:attrName>
                                        </p:attrNameLst>
                                      </p:cBhvr>
                                      <p:to>
                                        <a:srgbClr val="FF0000"/>
                                      </p:to>
                                    </p:animClr>
                                    <p:set>
                                      <p:cBhvr>
                                        <p:cTn id="7" dur="1000" fill="hold"/>
                                        <p:tgtEl>
                                          <p:spTgt spid="103427"/>
                                        </p:tgtEl>
                                        <p:attrNameLst>
                                          <p:attrName>fill.type</p:attrName>
                                        </p:attrNameLst>
                                      </p:cBhvr>
                                      <p:to>
                                        <p:strVal val="solid"/>
                                      </p:to>
                                    </p:set>
                                    <p:set>
                                      <p:cBhvr>
                                        <p:cTn id="8" dur="1000" fill="hold"/>
                                        <p:tgtEl>
                                          <p:spTgt spid="103427"/>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3429"/>
                                        </p:tgtEl>
                                        <p:attrNameLst>
                                          <p:attrName>fillcolor</p:attrName>
                                        </p:attrNameLst>
                                      </p:cBhvr>
                                      <p:to>
                                        <a:srgbClr val="FFFF00"/>
                                      </p:to>
                                    </p:animClr>
                                    <p:set>
                                      <p:cBhvr>
                                        <p:cTn id="11" dur="2000" fill="hold"/>
                                        <p:tgtEl>
                                          <p:spTgt spid="103429"/>
                                        </p:tgtEl>
                                        <p:attrNameLst>
                                          <p:attrName>fill.type</p:attrName>
                                        </p:attrNameLst>
                                      </p:cBhvr>
                                      <p:to>
                                        <p:strVal val="solid"/>
                                      </p:to>
                                    </p:set>
                                    <p:set>
                                      <p:cBhvr>
                                        <p:cTn id="12" dur="2000" fill="hold"/>
                                        <p:tgtEl>
                                          <p:spTgt spid="103429"/>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3430"/>
                                        </p:tgtEl>
                                        <p:attrNameLst>
                                          <p:attrName>fillcolor</p:attrName>
                                        </p:attrNameLst>
                                      </p:cBhvr>
                                      <p:to>
                                        <a:srgbClr val="00FFFF"/>
                                      </p:to>
                                    </p:animClr>
                                    <p:set>
                                      <p:cBhvr>
                                        <p:cTn id="15" dur="2000" fill="hold"/>
                                        <p:tgtEl>
                                          <p:spTgt spid="103430"/>
                                        </p:tgtEl>
                                        <p:attrNameLst>
                                          <p:attrName>fill.type</p:attrName>
                                        </p:attrNameLst>
                                      </p:cBhvr>
                                      <p:to>
                                        <p:strVal val="solid"/>
                                      </p:to>
                                    </p:set>
                                    <p:set>
                                      <p:cBhvr>
                                        <p:cTn id="16" dur="2000" fill="hold"/>
                                        <p:tgtEl>
                                          <p:spTgt spid="10343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3428"/>
                                        </p:tgtEl>
                                        <p:attrNameLst>
                                          <p:attrName>fillcolor</p:attrName>
                                        </p:attrNameLst>
                                      </p:cBhvr>
                                      <p:to>
                                        <a:srgbClr val="00FFFF"/>
                                      </p:to>
                                    </p:animClr>
                                    <p:set>
                                      <p:cBhvr>
                                        <p:cTn id="19" dur="2000" fill="hold"/>
                                        <p:tgtEl>
                                          <p:spTgt spid="103428"/>
                                        </p:tgtEl>
                                        <p:attrNameLst>
                                          <p:attrName>fill.type</p:attrName>
                                        </p:attrNameLst>
                                      </p:cBhvr>
                                      <p:to>
                                        <p:strVal val="solid"/>
                                      </p:to>
                                    </p:set>
                                    <p:set>
                                      <p:cBhvr>
                                        <p:cTn id="20" dur="2000" fill="hold"/>
                                        <p:tgtEl>
                                          <p:spTgt spid="103428"/>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3431"/>
                                        </p:tgtEl>
                                        <p:attrNameLst>
                                          <p:attrName>fillcolor</p:attrName>
                                        </p:attrNameLst>
                                      </p:cBhvr>
                                      <p:to>
                                        <a:srgbClr val="00FF00"/>
                                      </p:to>
                                    </p:animClr>
                                    <p:set>
                                      <p:cBhvr>
                                        <p:cTn id="23" dur="2000" fill="hold"/>
                                        <p:tgtEl>
                                          <p:spTgt spid="103431"/>
                                        </p:tgtEl>
                                        <p:attrNameLst>
                                          <p:attrName>fill.type</p:attrName>
                                        </p:attrNameLst>
                                      </p:cBhvr>
                                      <p:to>
                                        <p:strVal val="solid"/>
                                      </p:to>
                                    </p:set>
                                    <p:set>
                                      <p:cBhvr>
                                        <p:cTn id="24" dur="2000" fill="hold"/>
                                        <p:tgtEl>
                                          <p:spTgt spid="103431"/>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AutoShape 5"/>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AutoShape 8"/>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AutoShape 6"/>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AutoShape 7"/>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2" name="AutoShape 12"/>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AutoShape 13"/>
          <p:cNvSpPr>
            <a:spLocks noChangeArrowheads="1"/>
          </p:cNvSpPr>
          <p:nvPr/>
        </p:nvSpPr>
        <p:spPr bwMode="auto">
          <a:xfrm>
            <a:off x="3962400" y="1284288"/>
            <a:ext cx="4881563" cy="4565650"/>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5" name="AutoShape 14"/>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10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Text Box 17"/>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4108" name="Text Box 19"/>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109" name="Text Box 20"/>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110" name="Text Box 21"/>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a:t>
            </a:r>
          </a:p>
        </p:txBody>
      </p:sp>
      <p:sp>
        <p:nvSpPr>
          <p:cNvPr id="4111" name="Text Box 23"/>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112" name="AutoShape 28">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3" name="AutoShape 30">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4" name="Line 32"/>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Line 33"/>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98"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Box 1"/>
          <p:cNvSpPr txBox="1">
            <a:spLocks noChangeArrowheads="1"/>
          </p:cNvSpPr>
          <p:nvPr/>
        </p:nvSpPr>
        <p:spPr bwMode="auto">
          <a:xfrm>
            <a:off x="4065588" y="1854200"/>
            <a:ext cx="47275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Jane is investigating to find out if bean plants grow taller in ordinary topsoil or special potting soil over a three week period. She sets up her investigation with 10 bean plants of equal size in each type of soil.</a:t>
            </a:r>
          </a:p>
          <a:p>
            <a:pPr>
              <a:spcBef>
                <a:spcPct val="0"/>
              </a:spcBef>
              <a:buFontTx/>
              <a:buNone/>
            </a:pPr>
            <a:r>
              <a:rPr lang="en-US" altLang="en-US" sz="1800">
                <a:solidFill>
                  <a:schemeClr val="bg1"/>
                </a:solidFill>
              </a:rPr>
              <a:t>What should Jane do each day to make sure she gets valid results? </a:t>
            </a:r>
          </a:p>
        </p:txBody>
      </p:sp>
      <p:sp>
        <p:nvSpPr>
          <p:cNvPr id="4118" name="TextBox 2"/>
          <p:cNvSpPr txBox="1">
            <a:spLocks noChangeArrowheads="1"/>
          </p:cNvSpPr>
          <p:nvPr/>
        </p:nvSpPr>
        <p:spPr bwMode="auto">
          <a:xfrm>
            <a:off x="4014788" y="3998913"/>
            <a:ext cx="48291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a</a:t>
            </a:r>
            <a:r>
              <a:rPr lang="en-US" altLang="en-US" sz="1600">
                <a:solidFill>
                  <a:schemeClr val="bg1"/>
                </a:solidFill>
              </a:rPr>
              <a:t>. Water only the plants in special potting soil. </a:t>
            </a:r>
          </a:p>
          <a:p>
            <a:pPr>
              <a:spcBef>
                <a:spcPct val="0"/>
              </a:spcBef>
              <a:buFontTx/>
              <a:buNone/>
            </a:pPr>
            <a:r>
              <a:rPr lang="en-US" altLang="en-US" sz="1600">
                <a:solidFill>
                  <a:schemeClr val="bg1"/>
                </a:solidFill>
              </a:rPr>
              <a:t>b. Calculate the average plant height for each soil type. </a:t>
            </a:r>
          </a:p>
          <a:p>
            <a:pPr>
              <a:spcBef>
                <a:spcPct val="0"/>
              </a:spcBef>
              <a:buFontTx/>
              <a:buNone/>
            </a:pPr>
            <a:r>
              <a:rPr lang="en-US" altLang="en-US" sz="1600">
                <a:solidFill>
                  <a:schemeClr val="bg1"/>
                </a:solidFill>
              </a:rPr>
              <a:t>c. Move the plants in ordinary topsoil to different locations. </a:t>
            </a:r>
          </a:p>
          <a:p>
            <a:pPr>
              <a:spcBef>
                <a:spcPct val="0"/>
              </a:spcBef>
              <a:buFontTx/>
              <a:buNone/>
            </a:pPr>
            <a:r>
              <a:rPr lang="en-US" altLang="en-US" sz="1600">
                <a:solidFill>
                  <a:schemeClr val="bg1"/>
                </a:solidFill>
              </a:rPr>
              <a:t>d. Estimate the height of each plant's stem and record the estimate. </a:t>
            </a:r>
          </a:p>
          <a:p>
            <a:pPr eaLnBrk="1" hangingPunct="1">
              <a:spcBef>
                <a:spcPct val="0"/>
              </a:spcBef>
              <a:buFontTx/>
              <a:buNone/>
            </a:pPr>
            <a:endParaRPr lang="en-US" altLang="en-US" sz="16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358" fill="hold"/>
                                        <p:tgtEl>
                                          <p:spTgt spid="40998"/>
                                        </p:tgtEl>
                                      </p:cBhvr>
                                    </p:cmd>
                                  </p:childTnLst>
                                </p:cTn>
                              </p:par>
                              <p:par>
                                <p:cTn id="7" presetID="1" presetClass="emph" presetSubtype="2" repeatCount="indefinite" fill="hold" nodeType="withEffect">
                                  <p:stCondLst>
                                    <p:cond delay="0"/>
                                  </p:stCondLst>
                                  <p:childTnLst>
                                    <p:animClr clrSpc="rgb" dir="cw">
                                      <p:cBhvr>
                                        <p:cTn id="8" dur="1000" fill="hold"/>
                                        <p:tgtEl>
                                          <p:spTgt spid="40965"/>
                                        </p:tgtEl>
                                        <p:attrNameLst>
                                          <p:attrName>fillcolor</p:attrName>
                                        </p:attrNameLst>
                                      </p:cBhvr>
                                      <p:to>
                                        <a:srgbClr val="FF0000"/>
                                      </p:to>
                                    </p:animClr>
                                    <p:set>
                                      <p:cBhvr>
                                        <p:cTn id="9" dur="1000" fill="hold"/>
                                        <p:tgtEl>
                                          <p:spTgt spid="40965"/>
                                        </p:tgtEl>
                                        <p:attrNameLst>
                                          <p:attrName>fill.type</p:attrName>
                                        </p:attrNameLst>
                                      </p:cBhvr>
                                      <p:to>
                                        <p:strVal val="solid"/>
                                      </p:to>
                                    </p:set>
                                    <p:set>
                                      <p:cBhvr>
                                        <p:cTn id="10" dur="1000" fill="hold"/>
                                        <p:tgtEl>
                                          <p:spTgt spid="40965"/>
                                        </p:tgtEl>
                                        <p:attrNameLst>
                                          <p:attrName>fill.on</p:attrName>
                                        </p:attrNameLst>
                                      </p:cBhvr>
                                      <p:to>
                                        <p:strVal val="true"/>
                                      </p:to>
                                    </p:set>
                                  </p:childTnLst>
                                </p:cTn>
                              </p:par>
                              <p:par>
                                <p:cTn id="11" presetID="1" presetClass="emph" presetSubtype="2" repeatCount="indefinite" fill="hold" nodeType="withEffect">
                                  <p:stCondLst>
                                    <p:cond delay="0"/>
                                  </p:stCondLst>
                                  <p:childTnLst>
                                    <p:animClr clrSpc="rgb" dir="cw">
                                      <p:cBhvr>
                                        <p:cTn id="12" dur="2000" fill="hold"/>
                                        <p:tgtEl>
                                          <p:spTgt spid="40966"/>
                                        </p:tgtEl>
                                        <p:attrNameLst>
                                          <p:attrName>fillcolor</p:attrName>
                                        </p:attrNameLst>
                                      </p:cBhvr>
                                      <p:to>
                                        <a:srgbClr val="FFFF00"/>
                                      </p:to>
                                    </p:animClr>
                                    <p:set>
                                      <p:cBhvr>
                                        <p:cTn id="13" dur="2000" fill="hold"/>
                                        <p:tgtEl>
                                          <p:spTgt spid="40966"/>
                                        </p:tgtEl>
                                        <p:attrNameLst>
                                          <p:attrName>fill.type</p:attrName>
                                        </p:attrNameLst>
                                      </p:cBhvr>
                                      <p:to>
                                        <p:strVal val="solid"/>
                                      </p:to>
                                    </p:set>
                                    <p:set>
                                      <p:cBhvr>
                                        <p:cTn id="14" dur="2000" fill="hold"/>
                                        <p:tgtEl>
                                          <p:spTgt spid="40966"/>
                                        </p:tgtEl>
                                        <p:attrNameLst>
                                          <p:attrName>fill.on</p:attrName>
                                        </p:attrNameLst>
                                      </p:cBhvr>
                                      <p:to>
                                        <p:strVal val="true"/>
                                      </p:to>
                                    </p:set>
                                  </p:childTnLst>
                                </p:cTn>
                              </p:par>
                              <p:par>
                                <p:cTn id="15" presetID="1" presetClass="emph" presetSubtype="6" repeatCount="indefinite" fill="hold" nodeType="withEffect">
                                  <p:stCondLst>
                                    <p:cond delay="0"/>
                                  </p:stCondLst>
                                  <p:childTnLst>
                                    <p:animClr clrSpc="hsl" dir="cw">
                                      <p:cBhvr>
                                        <p:cTn id="16" dur="2000" fill="hold"/>
                                        <p:tgtEl>
                                          <p:spTgt spid="40967"/>
                                        </p:tgtEl>
                                        <p:attrNameLst>
                                          <p:attrName>fillcolor</p:attrName>
                                        </p:attrNameLst>
                                      </p:cBhvr>
                                      <p:to>
                                        <a:srgbClr val="00FFFF"/>
                                      </p:to>
                                    </p:animClr>
                                    <p:set>
                                      <p:cBhvr>
                                        <p:cTn id="17" dur="2000" fill="hold"/>
                                        <p:tgtEl>
                                          <p:spTgt spid="40967"/>
                                        </p:tgtEl>
                                        <p:attrNameLst>
                                          <p:attrName>fill.type</p:attrName>
                                        </p:attrNameLst>
                                      </p:cBhvr>
                                      <p:to>
                                        <p:strVal val="solid"/>
                                      </p:to>
                                    </p:set>
                                    <p:set>
                                      <p:cBhvr>
                                        <p:cTn id="18" dur="2000" fill="hold"/>
                                        <p:tgtEl>
                                          <p:spTgt spid="40967"/>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40968"/>
                                        </p:tgtEl>
                                        <p:attrNameLst>
                                          <p:attrName>fillcolor</p:attrName>
                                        </p:attrNameLst>
                                      </p:cBhvr>
                                      <p:to>
                                        <a:srgbClr val="00FFFF"/>
                                      </p:to>
                                    </p:animClr>
                                    <p:set>
                                      <p:cBhvr>
                                        <p:cTn id="21" dur="2000" fill="hold"/>
                                        <p:tgtEl>
                                          <p:spTgt spid="40968"/>
                                        </p:tgtEl>
                                        <p:attrNameLst>
                                          <p:attrName>fill.type</p:attrName>
                                        </p:attrNameLst>
                                      </p:cBhvr>
                                      <p:to>
                                        <p:strVal val="solid"/>
                                      </p:to>
                                    </p:set>
                                    <p:set>
                                      <p:cBhvr>
                                        <p:cTn id="22" dur="2000" fill="hold"/>
                                        <p:tgtEl>
                                          <p:spTgt spid="40968"/>
                                        </p:tgtEl>
                                        <p:attrNameLst>
                                          <p:attrName>fill.on</p:attrName>
                                        </p:attrNameLst>
                                      </p:cBhvr>
                                      <p:to>
                                        <p:strVal val="true"/>
                                      </p:to>
                                    </p:set>
                                  </p:childTnLst>
                                </p:cTn>
                              </p:par>
                              <p:par>
                                <p:cTn id="23" presetID="1" presetClass="emph" presetSubtype="2" repeatCount="indefinite" fill="hold" nodeType="withEffect">
                                  <p:stCondLst>
                                    <p:cond delay="0"/>
                                  </p:stCondLst>
                                  <p:childTnLst>
                                    <p:animClr clrSpc="rgb" dir="cw">
                                      <p:cBhvr>
                                        <p:cTn id="24" dur="2000" fill="hold"/>
                                        <p:tgtEl>
                                          <p:spTgt spid="40972"/>
                                        </p:tgtEl>
                                        <p:attrNameLst>
                                          <p:attrName>fillcolor</p:attrName>
                                        </p:attrNameLst>
                                      </p:cBhvr>
                                      <p:to>
                                        <a:srgbClr val="00FF00"/>
                                      </p:to>
                                    </p:animClr>
                                    <p:set>
                                      <p:cBhvr>
                                        <p:cTn id="25" dur="2000" fill="hold"/>
                                        <p:tgtEl>
                                          <p:spTgt spid="40972"/>
                                        </p:tgtEl>
                                        <p:attrNameLst>
                                          <p:attrName>fill.type</p:attrName>
                                        </p:attrNameLst>
                                      </p:cBhvr>
                                      <p:to>
                                        <p:strVal val="solid"/>
                                      </p:to>
                                    </p:set>
                                    <p:set>
                                      <p:cBhvr>
                                        <p:cTn id="26" dur="2000" fill="hold"/>
                                        <p:tgtEl>
                                          <p:spTgt spid="409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4099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7"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25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9"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22540"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22541"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2542"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8:</a:t>
            </a:r>
          </a:p>
        </p:txBody>
      </p:sp>
      <p:sp>
        <p:nvSpPr>
          <p:cNvPr id="22543"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2544"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45"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46"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TextBox 1"/>
          <p:cNvSpPr txBox="1">
            <a:spLocks noChangeArrowheads="1"/>
          </p:cNvSpPr>
          <p:nvPr/>
        </p:nvSpPr>
        <p:spPr bwMode="auto">
          <a:xfrm>
            <a:off x="4076700" y="4070350"/>
            <a:ext cx="45704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bar graph</a:t>
            </a:r>
          </a:p>
          <a:p>
            <a:pPr lvl="1">
              <a:buFontTx/>
              <a:buNone/>
            </a:pPr>
            <a:r>
              <a:rPr lang="en-US" altLang="en-US" sz="2000">
                <a:solidFill>
                  <a:schemeClr val="bg1"/>
                </a:solidFill>
              </a:rPr>
              <a:t>b. circle graph</a:t>
            </a:r>
          </a:p>
          <a:p>
            <a:pPr lvl="1">
              <a:buFontTx/>
              <a:buNone/>
            </a:pPr>
            <a:r>
              <a:rPr lang="en-US" altLang="en-US" sz="2000">
                <a:solidFill>
                  <a:schemeClr val="bg1"/>
                </a:solidFill>
              </a:rPr>
              <a:t>c. line graph</a:t>
            </a:r>
          </a:p>
          <a:p>
            <a:pPr lvl="1">
              <a:buFontTx/>
              <a:buNone/>
            </a:pPr>
            <a:r>
              <a:rPr lang="en-US" altLang="en-US" sz="2000">
                <a:solidFill>
                  <a:schemeClr val="bg1"/>
                </a:solidFill>
              </a:rPr>
              <a:t>d. picture graph</a:t>
            </a:r>
          </a:p>
        </p:txBody>
      </p:sp>
      <p:sp>
        <p:nvSpPr>
          <p:cNvPr id="22550" name="TextBox 2"/>
          <p:cNvSpPr txBox="1">
            <a:spLocks noChangeArrowheads="1"/>
          </p:cNvSpPr>
          <p:nvPr/>
        </p:nvSpPr>
        <p:spPr bwMode="auto">
          <a:xfrm>
            <a:off x="4005263" y="1924050"/>
            <a:ext cx="4899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Saki is making a graph to show the length of time different brands of batteries lasted in a flashlight. Which type of graph would </a:t>
            </a:r>
            <a:r>
              <a:rPr lang="en-US" altLang="en-US" sz="1800" b="1">
                <a:solidFill>
                  <a:schemeClr val="bg1"/>
                </a:solidFill>
              </a:rPr>
              <a:t>best </a:t>
            </a:r>
            <a:r>
              <a:rPr lang="en-US" altLang="en-US" sz="1800">
                <a:solidFill>
                  <a:schemeClr val="bg1"/>
                </a:solidFill>
              </a:rPr>
              <a:t>show the data?</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81923"/>
                                        </p:tgtEl>
                                        <p:attrNameLst>
                                          <p:attrName>fillcolor</p:attrName>
                                        </p:attrNameLst>
                                      </p:cBhvr>
                                      <p:to>
                                        <a:srgbClr val="FF0000"/>
                                      </p:to>
                                    </p:animClr>
                                    <p:set>
                                      <p:cBhvr>
                                        <p:cTn id="7" dur="1000" fill="hold"/>
                                        <p:tgtEl>
                                          <p:spTgt spid="81923"/>
                                        </p:tgtEl>
                                        <p:attrNameLst>
                                          <p:attrName>fill.type</p:attrName>
                                        </p:attrNameLst>
                                      </p:cBhvr>
                                      <p:to>
                                        <p:strVal val="solid"/>
                                      </p:to>
                                    </p:set>
                                    <p:set>
                                      <p:cBhvr>
                                        <p:cTn id="8" dur="1000" fill="hold"/>
                                        <p:tgtEl>
                                          <p:spTgt spid="8192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81925"/>
                                        </p:tgtEl>
                                        <p:attrNameLst>
                                          <p:attrName>fillcolor</p:attrName>
                                        </p:attrNameLst>
                                      </p:cBhvr>
                                      <p:to>
                                        <a:srgbClr val="FFFF00"/>
                                      </p:to>
                                    </p:animClr>
                                    <p:set>
                                      <p:cBhvr>
                                        <p:cTn id="11" dur="2000" fill="hold"/>
                                        <p:tgtEl>
                                          <p:spTgt spid="81925"/>
                                        </p:tgtEl>
                                        <p:attrNameLst>
                                          <p:attrName>fill.type</p:attrName>
                                        </p:attrNameLst>
                                      </p:cBhvr>
                                      <p:to>
                                        <p:strVal val="solid"/>
                                      </p:to>
                                    </p:set>
                                    <p:set>
                                      <p:cBhvr>
                                        <p:cTn id="12" dur="2000" fill="hold"/>
                                        <p:tgtEl>
                                          <p:spTgt spid="8192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81926"/>
                                        </p:tgtEl>
                                        <p:attrNameLst>
                                          <p:attrName>fillcolor</p:attrName>
                                        </p:attrNameLst>
                                      </p:cBhvr>
                                      <p:to>
                                        <a:srgbClr val="00FFFF"/>
                                      </p:to>
                                    </p:animClr>
                                    <p:set>
                                      <p:cBhvr>
                                        <p:cTn id="15" dur="2000" fill="hold"/>
                                        <p:tgtEl>
                                          <p:spTgt spid="81926"/>
                                        </p:tgtEl>
                                        <p:attrNameLst>
                                          <p:attrName>fill.type</p:attrName>
                                        </p:attrNameLst>
                                      </p:cBhvr>
                                      <p:to>
                                        <p:strVal val="solid"/>
                                      </p:to>
                                    </p:set>
                                    <p:set>
                                      <p:cBhvr>
                                        <p:cTn id="16" dur="2000" fill="hold"/>
                                        <p:tgtEl>
                                          <p:spTgt spid="8192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1924"/>
                                        </p:tgtEl>
                                        <p:attrNameLst>
                                          <p:attrName>fillcolor</p:attrName>
                                        </p:attrNameLst>
                                      </p:cBhvr>
                                      <p:to>
                                        <a:srgbClr val="00FFFF"/>
                                      </p:to>
                                    </p:animClr>
                                    <p:set>
                                      <p:cBhvr>
                                        <p:cTn id="19" dur="2000" fill="hold"/>
                                        <p:tgtEl>
                                          <p:spTgt spid="81924"/>
                                        </p:tgtEl>
                                        <p:attrNameLst>
                                          <p:attrName>fill.type</p:attrName>
                                        </p:attrNameLst>
                                      </p:cBhvr>
                                      <p:to>
                                        <p:strVal val="solid"/>
                                      </p:to>
                                    </p:set>
                                    <p:set>
                                      <p:cBhvr>
                                        <p:cTn id="20" dur="2000" fill="hold"/>
                                        <p:tgtEl>
                                          <p:spTgt spid="8192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81927"/>
                                        </p:tgtEl>
                                        <p:attrNameLst>
                                          <p:attrName>fillcolor</p:attrName>
                                        </p:attrNameLst>
                                      </p:cBhvr>
                                      <p:to>
                                        <a:srgbClr val="00FF00"/>
                                      </p:to>
                                    </p:animClr>
                                    <p:set>
                                      <p:cBhvr>
                                        <p:cTn id="23" dur="2000" fill="hold"/>
                                        <p:tgtEl>
                                          <p:spTgt spid="81927"/>
                                        </p:tgtEl>
                                        <p:attrNameLst>
                                          <p:attrName>fill.type</p:attrName>
                                        </p:attrNameLst>
                                      </p:cBhvr>
                                      <p:to>
                                        <p:strVal val="solid"/>
                                      </p:to>
                                    </p:set>
                                    <p:set>
                                      <p:cBhvr>
                                        <p:cTn id="24" dur="2000" fill="hold"/>
                                        <p:tgtEl>
                                          <p:spTgt spid="81927"/>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d light challenge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800"/>
            <a:ext cx="61309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AutoShape 3"/>
          <p:cNvSpPr>
            <a:spLocks noChangeArrowheads="1"/>
          </p:cNvSpPr>
          <p:nvPr/>
        </p:nvSpPr>
        <p:spPr bwMode="auto">
          <a:xfrm>
            <a:off x="4078288" y="1952625"/>
            <a:ext cx="4495800" cy="4267200"/>
          </a:xfrm>
          <a:prstGeom prst="roundRect">
            <a:avLst>
              <a:gd name="adj" fmla="val 4954"/>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0" name="AutoShape 6"/>
          <p:cNvSpPr>
            <a:spLocks noChangeArrowheads="1"/>
          </p:cNvSpPr>
          <p:nvPr/>
        </p:nvSpPr>
        <p:spPr bwMode="auto">
          <a:xfrm>
            <a:off x="457200" y="1905000"/>
            <a:ext cx="3429000" cy="4267200"/>
          </a:xfrm>
          <a:prstGeom prst="roundRect">
            <a:avLst>
              <a:gd name="adj" fmla="val 7986"/>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1" name="Text Box 7"/>
          <p:cNvSpPr txBox="1">
            <a:spLocks noChangeArrowheads="1"/>
          </p:cNvSpPr>
          <p:nvPr/>
        </p:nvSpPr>
        <p:spPr bwMode="auto">
          <a:xfrm>
            <a:off x="533400" y="19812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answers</a:t>
            </a:r>
          </a:p>
        </p:txBody>
      </p:sp>
      <p:sp>
        <p:nvSpPr>
          <p:cNvPr id="24582" name="Text Box 8"/>
          <p:cNvSpPr txBox="1">
            <a:spLocks noChangeArrowheads="1"/>
          </p:cNvSpPr>
          <p:nvPr/>
        </p:nvSpPr>
        <p:spPr bwMode="auto">
          <a:xfrm>
            <a:off x="4419600" y="2057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Question: </a:t>
            </a:r>
          </a:p>
        </p:txBody>
      </p:sp>
      <p:sp>
        <p:nvSpPr>
          <p:cNvPr id="24584" name="Rectangle 16"/>
          <p:cNvSpPr>
            <a:spLocks noChangeArrowheads="1"/>
          </p:cNvSpPr>
          <p:nvPr/>
        </p:nvSpPr>
        <p:spPr bwMode="auto">
          <a:xfrm>
            <a:off x="4178300" y="2125663"/>
            <a:ext cx="4500563" cy="1200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Sonya wanted to know if mowing affects the health of grass </a:t>
            </a:r>
          </a:p>
          <a:p>
            <a:pPr eaLnBrk="1" hangingPunct="1">
              <a:spcBef>
                <a:spcPct val="0"/>
              </a:spcBef>
              <a:buFontTx/>
              <a:buNone/>
            </a:pPr>
            <a:r>
              <a:rPr lang="en-US" altLang="en-US" sz="1200"/>
              <a:t>during a drought. To find out, she collected data on how often </a:t>
            </a:r>
          </a:p>
          <a:p>
            <a:pPr eaLnBrk="1" hangingPunct="1">
              <a:spcBef>
                <a:spcPct val="0"/>
              </a:spcBef>
              <a:buFontTx/>
              <a:buNone/>
            </a:pPr>
            <a:r>
              <a:rPr lang="en-US" altLang="en-US" sz="1200"/>
              <a:t>her neighbors mowed their grass. Based on the information she</a:t>
            </a:r>
          </a:p>
          <a:p>
            <a:pPr eaLnBrk="1" hangingPunct="1">
              <a:spcBef>
                <a:spcPct val="0"/>
              </a:spcBef>
              <a:buFontTx/>
              <a:buNone/>
            </a:pPr>
            <a:r>
              <a:rPr lang="en-US" altLang="en-US" sz="1200"/>
              <a:t>collected, what is the BEST next step?</a:t>
            </a:r>
            <a:endParaRPr lang="en-US" altLang="en-US" sz="1800">
              <a:ea typeface="Calibri" panose="020F0502020204030204" pitchFamily="34" charset="0"/>
              <a:cs typeface="Times New Roman" panose="02020603050405020304" pitchFamily="18" charset="0"/>
            </a:endParaRPr>
          </a:p>
        </p:txBody>
      </p:sp>
      <p:sp>
        <p:nvSpPr>
          <p:cNvPr id="24585" name="Rectangle 17"/>
          <p:cNvSpPr>
            <a:spLocks noChangeArrowheads="1"/>
          </p:cNvSpPr>
          <p:nvPr/>
        </p:nvSpPr>
        <p:spPr bwMode="auto">
          <a:xfrm>
            <a:off x="4178300" y="6016625"/>
            <a:ext cx="9144000"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6" name="TextBox 6"/>
          <p:cNvSpPr txBox="1">
            <a:spLocks noChangeArrowheads="1"/>
          </p:cNvSpPr>
          <p:nvPr/>
        </p:nvSpPr>
        <p:spPr bwMode="auto">
          <a:xfrm>
            <a:off x="533400" y="2819400"/>
            <a:ext cx="32051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 Report her findings to her neighbors. </a:t>
            </a:r>
          </a:p>
          <a:p>
            <a:pPr>
              <a:spcBef>
                <a:spcPct val="0"/>
              </a:spcBef>
              <a:buFontTx/>
              <a:buNone/>
            </a:pPr>
            <a:r>
              <a:rPr lang="en-US" altLang="en-US" sz="1800"/>
              <a:t>b. Develop a plan to save everyone's lawns. </a:t>
            </a:r>
          </a:p>
          <a:p>
            <a:pPr>
              <a:spcBef>
                <a:spcPct val="0"/>
              </a:spcBef>
              <a:buFontTx/>
              <a:buNone/>
            </a:pPr>
            <a:r>
              <a:rPr lang="en-US" altLang="en-US" sz="1800"/>
              <a:t>c. Stop her neighbors from mowing their lawns. </a:t>
            </a:r>
          </a:p>
          <a:p>
            <a:pPr>
              <a:spcBef>
                <a:spcPct val="0"/>
              </a:spcBef>
              <a:buFontTx/>
              <a:buNone/>
            </a:pPr>
            <a:r>
              <a:rPr lang="en-US" altLang="en-US" sz="1800"/>
              <a:t>d. Find out if other things might be affecting the grass.  </a:t>
            </a:r>
          </a:p>
          <a:p>
            <a:pPr eaLnBrk="1" hangingPunct="1">
              <a:spcBef>
                <a:spcPct val="0"/>
              </a:spcBef>
              <a:buFontTx/>
              <a:buNone/>
            </a:pPr>
            <a:endParaRPr lang="en-US" altLang="en-US" sz="1800"/>
          </a:p>
        </p:txBody>
      </p:sp>
      <p:pic>
        <p:nvPicPr>
          <p:cNvPr id="24587" name="imgQuestion" descr="http://focus.florida-achieves.com/student/images/science/5/5N11MC2.gif"/>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19600" y="3498850"/>
            <a:ext cx="3814763"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33400" y="76200"/>
            <a:ext cx="2209800" cy="165735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800"/>
            <a:ext cx="61309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5"/>
          <p:cNvSpPr txBox="1">
            <a:spLocks noChangeArrowheads="1"/>
          </p:cNvSpPr>
          <p:nvPr/>
        </p:nvSpPr>
        <p:spPr bwMode="auto">
          <a:xfrm>
            <a:off x="533400" y="19812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answers</a:t>
            </a:r>
          </a:p>
        </p:txBody>
      </p:sp>
      <p:sp>
        <p:nvSpPr>
          <p:cNvPr id="25604" name="Text Box 6"/>
          <p:cNvSpPr txBox="1">
            <a:spLocks noChangeArrowheads="1"/>
          </p:cNvSpPr>
          <p:nvPr/>
        </p:nvSpPr>
        <p:spPr bwMode="auto">
          <a:xfrm>
            <a:off x="3124200" y="20574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Question: </a:t>
            </a:r>
          </a:p>
        </p:txBody>
      </p:sp>
      <p:sp>
        <p:nvSpPr>
          <p:cNvPr id="25605" name="AutoShape 8">
            <a:hlinkClick r:id="rId5" action="ppaction://hlinksldjump" highlightClick="1"/>
          </p:cNvPr>
          <p:cNvSpPr>
            <a:spLocks noChangeArrowheads="1"/>
          </p:cNvSpPr>
          <p:nvPr/>
        </p:nvSpPr>
        <p:spPr bwMode="auto">
          <a:xfrm>
            <a:off x="7162800" y="63246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6" name="AutoShape 9"/>
          <p:cNvSpPr>
            <a:spLocks noChangeArrowheads="1"/>
          </p:cNvSpPr>
          <p:nvPr/>
        </p:nvSpPr>
        <p:spPr bwMode="auto">
          <a:xfrm>
            <a:off x="4114800" y="1905000"/>
            <a:ext cx="4495800" cy="4267200"/>
          </a:xfrm>
          <a:prstGeom prst="roundRect">
            <a:avLst>
              <a:gd name="adj" fmla="val 4954"/>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7" name="AutoShape 10"/>
          <p:cNvSpPr>
            <a:spLocks noChangeArrowheads="1"/>
          </p:cNvSpPr>
          <p:nvPr/>
        </p:nvSpPr>
        <p:spPr bwMode="auto">
          <a:xfrm>
            <a:off x="457200" y="1905000"/>
            <a:ext cx="3429000" cy="4267200"/>
          </a:xfrm>
          <a:prstGeom prst="roundRect">
            <a:avLst>
              <a:gd name="adj" fmla="val 7986"/>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8" name="Text Box 11"/>
          <p:cNvSpPr txBox="1">
            <a:spLocks noChangeArrowheads="1"/>
          </p:cNvSpPr>
          <p:nvPr/>
        </p:nvSpPr>
        <p:spPr bwMode="auto">
          <a:xfrm>
            <a:off x="533400" y="19812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answers</a:t>
            </a:r>
          </a:p>
        </p:txBody>
      </p:sp>
      <p:sp>
        <p:nvSpPr>
          <p:cNvPr id="25609" name="Text Box 12"/>
          <p:cNvSpPr txBox="1">
            <a:spLocks noChangeArrowheads="1"/>
          </p:cNvSpPr>
          <p:nvPr/>
        </p:nvSpPr>
        <p:spPr bwMode="auto">
          <a:xfrm>
            <a:off x="4419600" y="2057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Question: </a:t>
            </a:r>
          </a:p>
        </p:txBody>
      </p:sp>
      <p:sp>
        <p:nvSpPr>
          <p:cNvPr id="25610" name="Rectangle 16"/>
          <p:cNvSpPr>
            <a:spLocks noChangeArrowheads="1"/>
          </p:cNvSpPr>
          <p:nvPr/>
        </p:nvSpPr>
        <p:spPr bwMode="auto">
          <a:xfrm>
            <a:off x="4154488" y="2792413"/>
            <a:ext cx="184150" cy="3683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ea typeface="Calibri" panose="020F0502020204030204" pitchFamily="34" charset="0"/>
              <a:cs typeface="Times New Roman" panose="02020603050405020304" pitchFamily="18" charset="0"/>
            </a:endParaRPr>
          </a:p>
        </p:txBody>
      </p:sp>
      <p:sp>
        <p:nvSpPr>
          <p:cNvPr id="25611" name="TextBox 6"/>
          <p:cNvSpPr txBox="1">
            <a:spLocks noChangeArrowheads="1"/>
          </p:cNvSpPr>
          <p:nvPr/>
        </p:nvSpPr>
        <p:spPr bwMode="auto">
          <a:xfrm>
            <a:off x="533400" y="2819400"/>
            <a:ext cx="32051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 Report her findings to her neighbors. </a:t>
            </a:r>
          </a:p>
          <a:p>
            <a:pPr>
              <a:spcBef>
                <a:spcPct val="0"/>
              </a:spcBef>
              <a:buFontTx/>
              <a:buNone/>
            </a:pPr>
            <a:r>
              <a:rPr lang="en-US" altLang="en-US" sz="1800"/>
              <a:t>b. Develop a plan to save everyone's lawns. </a:t>
            </a:r>
          </a:p>
          <a:p>
            <a:pPr>
              <a:spcBef>
                <a:spcPct val="0"/>
              </a:spcBef>
              <a:buFontTx/>
              <a:buNone/>
            </a:pPr>
            <a:r>
              <a:rPr lang="en-US" altLang="en-US" sz="1800"/>
              <a:t>c. Stop her neighbors from mowing their lawns. </a:t>
            </a:r>
          </a:p>
          <a:p>
            <a:pPr>
              <a:spcBef>
                <a:spcPct val="0"/>
              </a:spcBef>
              <a:buFontTx/>
              <a:buNone/>
            </a:pPr>
            <a:r>
              <a:rPr lang="en-US" altLang="en-US" sz="1800"/>
              <a:t>d. Find out if other things might be affecting the grass.  </a:t>
            </a:r>
          </a:p>
          <a:p>
            <a:pPr eaLnBrk="1" hangingPunct="1">
              <a:spcBef>
                <a:spcPct val="0"/>
              </a:spcBef>
              <a:buFontTx/>
              <a:buNone/>
            </a:pPr>
            <a:endParaRPr lang="en-US" altLang="en-US" sz="1800"/>
          </a:p>
        </p:txBody>
      </p:sp>
      <p:sp>
        <p:nvSpPr>
          <p:cNvPr id="25612" name="Rectangle 16"/>
          <p:cNvSpPr>
            <a:spLocks noChangeArrowheads="1"/>
          </p:cNvSpPr>
          <p:nvPr/>
        </p:nvSpPr>
        <p:spPr bwMode="auto">
          <a:xfrm>
            <a:off x="4178300" y="2125663"/>
            <a:ext cx="4500563" cy="1200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a:p>
            <a:pPr eaLnBrk="1" hangingPunct="1">
              <a:spcBef>
                <a:spcPct val="0"/>
              </a:spcBef>
              <a:buFontTx/>
              <a:buNone/>
            </a:pPr>
            <a:endParaRPr lang="en-US" altLang="en-US" sz="1200"/>
          </a:p>
          <a:p>
            <a:pPr eaLnBrk="1" hangingPunct="1">
              <a:spcBef>
                <a:spcPct val="0"/>
              </a:spcBef>
              <a:buFontTx/>
              <a:buNone/>
            </a:pPr>
            <a:r>
              <a:rPr lang="en-US" altLang="en-US" sz="1200"/>
              <a:t>Sonya wanted to know if mowing affects the health of grass </a:t>
            </a:r>
          </a:p>
          <a:p>
            <a:pPr eaLnBrk="1" hangingPunct="1">
              <a:spcBef>
                <a:spcPct val="0"/>
              </a:spcBef>
              <a:buFontTx/>
              <a:buNone/>
            </a:pPr>
            <a:r>
              <a:rPr lang="en-US" altLang="en-US" sz="1200"/>
              <a:t>during a drought. To find out, she collected data on how often </a:t>
            </a:r>
          </a:p>
          <a:p>
            <a:pPr eaLnBrk="1" hangingPunct="1">
              <a:spcBef>
                <a:spcPct val="0"/>
              </a:spcBef>
              <a:buFontTx/>
              <a:buNone/>
            </a:pPr>
            <a:r>
              <a:rPr lang="en-US" altLang="en-US" sz="1200"/>
              <a:t>her neighbors mowed their grass. Based on the information she</a:t>
            </a:r>
          </a:p>
          <a:p>
            <a:pPr eaLnBrk="1" hangingPunct="1">
              <a:spcBef>
                <a:spcPct val="0"/>
              </a:spcBef>
              <a:buFontTx/>
              <a:buNone/>
            </a:pPr>
            <a:r>
              <a:rPr lang="en-US" altLang="en-US" sz="1200"/>
              <a:t>collected, what is the BEST next step?</a:t>
            </a:r>
            <a:endParaRPr lang="en-US" altLang="en-US" sz="1800">
              <a:ea typeface="Calibri" panose="020F0502020204030204" pitchFamily="34" charset="0"/>
              <a:cs typeface="Times New Roman" panose="02020603050405020304" pitchFamily="18" charset="0"/>
            </a:endParaRPr>
          </a:p>
        </p:txBody>
      </p:sp>
      <p:pic>
        <p:nvPicPr>
          <p:cNvPr id="25613" name="imgQuestion" descr="http://focus.florida-achieves.com/student/images/science/5/5N11MC2.gif"/>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4419600" y="3498850"/>
            <a:ext cx="3814763"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33400" y="76200"/>
            <a:ext cx="2209800" cy="165735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3"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66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5"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26636"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2663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6638" name="Text Box 14"/>
          <p:cNvSpPr txBox="1">
            <a:spLocks noChangeArrowheads="1"/>
          </p:cNvSpPr>
          <p:nvPr/>
        </p:nvSpPr>
        <p:spPr bwMode="auto">
          <a:xfrm>
            <a:off x="4064000" y="14779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8: </a:t>
            </a:r>
          </a:p>
        </p:txBody>
      </p:sp>
      <p:sp>
        <p:nvSpPr>
          <p:cNvPr id="26639"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6640"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1"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2"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TextBox 2"/>
          <p:cNvSpPr txBox="1">
            <a:spLocks noChangeArrowheads="1"/>
          </p:cNvSpPr>
          <p:nvPr/>
        </p:nvSpPr>
        <p:spPr bwMode="auto">
          <a:xfrm>
            <a:off x="4005263" y="1924050"/>
            <a:ext cx="4899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Saki is making a graph to show the length of time different brands of batteries lasted in a flashlight. Which type of graph would </a:t>
            </a:r>
            <a:r>
              <a:rPr lang="en-US" altLang="en-US" sz="1800" b="1">
                <a:solidFill>
                  <a:schemeClr val="bg1"/>
                </a:solidFill>
              </a:rPr>
              <a:t>best </a:t>
            </a:r>
            <a:r>
              <a:rPr lang="en-US" altLang="en-US" sz="1800">
                <a:solidFill>
                  <a:schemeClr val="bg1"/>
                </a:solidFill>
              </a:rPr>
              <a:t>show the data?</a:t>
            </a:r>
          </a:p>
          <a:p>
            <a:pPr eaLnBrk="1" hangingPunct="1">
              <a:spcBef>
                <a:spcPct val="0"/>
              </a:spcBef>
              <a:buFontTx/>
              <a:buNone/>
            </a:pPr>
            <a:endParaRPr lang="en-US" altLang="en-US" sz="1800"/>
          </a:p>
        </p:txBody>
      </p:sp>
      <p:sp>
        <p:nvSpPr>
          <p:cNvPr id="26646" name="TextBox 1"/>
          <p:cNvSpPr txBox="1">
            <a:spLocks noChangeArrowheads="1"/>
          </p:cNvSpPr>
          <p:nvPr/>
        </p:nvSpPr>
        <p:spPr bwMode="auto">
          <a:xfrm>
            <a:off x="4076700" y="4070350"/>
            <a:ext cx="45704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bar graph</a:t>
            </a:r>
          </a:p>
          <a:p>
            <a:pPr lvl="1">
              <a:buFontTx/>
              <a:buNone/>
            </a:pPr>
            <a:r>
              <a:rPr lang="en-US" altLang="en-US" sz="2000">
                <a:solidFill>
                  <a:schemeClr val="bg1"/>
                </a:solidFill>
              </a:rPr>
              <a:t>b. circle graph</a:t>
            </a:r>
          </a:p>
          <a:p>
            <a:pPr lvl="1">
              <a:buFontTx/>
              <a:buNone/>
            </a:pPr>
            <a:r>
              <a:rPr lang="en-US" altLang="en-US" sz="2000">
                <a:solidFill>
                  <a:schemeClr val="bg1"/>
                </a:solidFill>
              </a:rPr>
              <a:t>c. line graph</a:t>
            </a:r>
          </a:p>
          <a:p>
            <a:pPr lvl="1">
              <a:buFontTx/>
              <a:buNone/>
            </a:pPr>
            <a:r>
              <a:rPr lang="en-US" altLang="en-US" sz="2000">
                <a:solidFill>
                  <a:schemeClr val="bg1"/>
                </a:solidFill>
              </a:rPr>
              <a:t>d. picture graph</a:t>
            </a: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3187"/>
                                        </p:tgtEl>
                                        <p:attrNameLst>
                                          <p:attrName>fillcolor</p:attrName>
                                        </p:attrNameLst>
                                      </p:cBhvr>
                                      <p:to>
                                        <a:srgbClr val="FF0000"/>
                                      </p:to>
                                    </p:animClr>
                                    <p:set>
                                      <p:cBhvr>
                                        <p:cTn id="7" dur="1000" fill="hold"/>
                                        <p:tgtEl>
                                          <p:spTgt spid="93187"/>
                                        </p:tgtEl>
                                        <p:attrNameLst>
                                          <p:attrName>fill.type</p:attrName>
                                        </p:attrNameLst>
                                      </p:cBhvr>
                                      <p:to>
                                        <p:strVal val="solid"/>
                                      </p:to>
                                    </p:set>
                                    <p:set>
                                      <p:cBhvr>
                                        <p:cTn id="8" dur="1000" fill="hold"/>
                                        <p:tgtEl>
                                          <p:spTgt spid="93187"/>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3189"/>
                                        </p:tgtEl>
                                        <p:attrNameLst>
                                          <p:attrName>fillcolor</p:attrName>
                                        </p:attrNameLst>
                                      </p:cBhvr>
                                      <p:to>
                                        <a:srgbClr val="FFFF00"/>
                                      </p:to>
                                    </p:animClr>
                                    <p:set>
                                      <p:cBhvr>
                                        <p:cTn id="11" dur="2000" fill="hold"/>
                                        <p:tgtEl>
                                          <p:spTgt spid="93189"/>
                                        </p:tgtEl>
                                        <p:attrNameLst>
                                          <p:attrName>fill.type</p:attrName>
                                        </p:attrNameLst>
                                      </p:cBhvr>
                                      <p:to>
                                        <p:strVal val="solid"/>
                                      </p:to>
                                    </p:set>
                                    <p:set>
                                      <p:cBhvr>
                                        <p:cTn id="12" dur="2000" fill="hold"/>
                                        <p:tgtEl>
                                          <p:spTgt spid="93189"/>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3190"/>
                                        </p:tgtEl>
                                        <p:attrNameLst>
                                          <p:attrName>fillcolor</p:attrName>
                                        </p:attrNameLst>
                                      </p:cBhvr>
                                      <p:to>
                                        <a:srgbClr val="00FFFF"/>
                                      </p:to>
                                    </p:animClr>
                                    <p:set>
                                      <p:cBhvr>
                                        <p:cTn id="15" dur="2000" fill="hold"/>
                                        <p:tgtEl>
                                          <p:spTgt spid="93190"/>
                                        </p:tgtEl>
                                        <p:attrNameLst>
                                          <p:attrName>fill.type</p:attrName>
                                        </p:attrNameLst>
                                      </p:cBhvr>
                                      <p:to>
                                        <p:strVal val="solid"/>
                                      </p:to>
                                    </p:set>
                                    <p:set>
                                      <p:cBhvr>
                                        <p:cTn id="16" dur="2000" fill="hold"/>
                                        <p:tgtEl>
                                          <p:spTgt spid="9319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3188"/>
                                        </p:tgtEl>
                                        <p:attrNameLst>
                                          <p:attrName>fillcolor</p:attrName>
                                        </p:attrNameLst>
                                      </p:cBhvr>
                                      <p:to>
                                        <a:srgbClr val="00FFFF"/>
                                      </p:to>
                                    </p:animClr>
                                    <p:set>
                                      <p:cBhvr>
                                        <p:cTn id="19" dur="2000" fill="hold"/>
                                        <p:tgtEl>
                                          <p:spTgt spid="93188"/>
                                        </p:tgtEl>
                                        <p:attrNameLst>
                                          <p:attrName>fill.type</p:attrName>
                                        </p:attrNameLst>
                                      </p:cBhvr>
                                      <p:to>
                                        <p:strVal val="solid"/>
                                      </p:to>
                                    </p:set>
                                    <p:set>
                                      <p:cBhvr>
                                        <p:cTn id="20" dur="2000" fill="hold"/>
                                        <p:tgtEl>
                                          <p:spTgt spid="93188"/>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2" repeatCount="indefinite" fill="hold" nodeType="clickEffect">
                                  <p:stCondLst>
                                    <p:cond delay="0"/>
                                  </p:stCondLst>
                                  <p:childTnLst>
                                    <p:animClr clrSpc="rgb" dir="cw">
                                      <p:cBhvr>
                                        <p:cTn id="24" dur="2000" fill="hold"/>
                                        <p:tgtEl>
                                          <p:spTgt spid="93191"/>
                                        </p:tgtEl>
                                        <p:attrNameLst>
                                          <p:attrName>fillcolor</p:attrName>
                                        </p:attrNameLst>
                                      </p:cBhvr>
                                      <p:to>
                                        <a:srgbClr val="00FF00"/>
                                      </p:to>
                                    </p:animClr>
                                    <p:set>
                                      <p:cBhvr>
                                        <p:cTn id="25" dur="2000" fill="hold"/>
                                        <p:tgtEl>
                                          <p:spTgt spid="93191"/>
                                        </p:tgtEl>
                                        <p:attrNameLst>
                                          <p:attrName>fill.type</p:attrName>
                                        </p:attrNameLst>
                                      </p:cBhvr>
                                      <p:to>
                                        <p:strVal val="solid"/>
                                      </p:to>
                                    </p:set>
                                    <p:set>
                                      <p:cBhvr>
                                        <p:cTn id="26" dur="2000" fill="hold"/>
                                        <p:tgtEl>
                                          <p:spTgt spid="93191"/>
                                        </p:tgtEl>
                                        <p:attrNameLst>
                                          <p:attrName>fill.on</p:attrName>
                                        </p:attrNameLst>
                                      </p:cBhvr>
                                      <p:to>
                                        <p:strVal val="true"/>
                                      </p:to>
                                    </p:set>
                                  </p:childTnLst>
                                </p:cTn>
                              </p:par>
                            </p:childTnLst>
                          </p:cTn>
                        </p:par>
                        <p:par>
                          <p:cTn id="27" fill="hold">
                            <p:stCondLst>
                              <p:cond delay="2000"/>
                            </p:stCondLst>
                            <p:childTnLst>
                              <p:par>
                                <p:cTn id="28" presetID="1" presetClass="mediacall" presetSubtype="0" fill="hold" nodeType="afterEffect">
                                  <p:stCondLst>
                                    <p:cond delay="0"/>
                                  </p:stCondLst>
                                  <p:childTnLst>
                                    <p:cmd type="call" cmd="playFrom(0.0)">
                                      <p:cBhvr>
                                        <p:cTn id="29"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1"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2"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3"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4"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5"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7"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76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9"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27660"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27661"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7662"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8:</a:t>
            </a:r>
          </a:p>
        </p:txBody>
      </p:sp>
      <p:sp>
        <p:nvSpPr>
          <p:cNvPr id="27663"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7664"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5"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6"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TextBox 2"/>
          <p:cNvSpPr txBox="1">
            <a:spLocks noChangeArrowheads="1"/>
          </p:cNvSpPr>
          <p:nvPr/>
        </p:nvSpPr>
        <p:spPr bwMode="auto">
          <a:xfrm>
            <a:off x="4005263" y="1924050"/>
            <a:ext cx="4899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Saki is making a graph to show the length of time different brands of batteries lasted in a flashlight. Which type of graph would </a:t>
            </a:r>
            <a:r>
              <a:rPr lang="en-US" altLang="en-US" sz="1800" b="1">
                <a:solidFill>
                  <a:schemeClr val="bg1"/>
                </a:solidFill>
              </a:rPr>
              <a:t>best </a:t>
            </a:r>
            <a:r>
              <a:rPr lang="en-US" altLang="en-US" sz="1800">
                <a:solidFill>
                  <a:schemeClr val="bg1"/>
                </a:solidFill>
              </a:rPr>
              <a:t>show the data?</a:t>
            </a:r>
          </a:p>
          <a:p>
            <a:pPr eaLnBrk="1" hangingPunct="1">
              <a:spcBef>
                <a:spcPct val="0"/>
              </a:spcBef>
              <a:buFontTx/>
              <a:buNone/>
            </a:pPr>
            <a:endParaRPr lang="en-US" altLang="en-US" sz="1800"/>
          </a:p>
        </p:txBody>
      </p:sp>
      <p:sp>
        <p:nvSpPr>
          <p:cNvPr id="27670" name="TextBox 1"/>
          <p:cNvSpPr txBox="1">
            <a:spLocks noChangeArrowheads="1"/>
          </p:cNvSpPr>
          <p:nvPr/>
        </p:nvSpPr>
        <p:spPr bwMode="auto">
          <a:xfrm>
            <a:off x="4076700" y="4070350"/>
            <a:ext cx="45704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bar graph</a:t>
            </a:r>
          </a:p>
          <a:p>
            <a:pPr lvl="1">
              <a:buFontTx/>
              <a:buNone/>
            </a:pPr>
            <a:r>
              <a:rPr lang="en-US" altLang="en-US" sz="2000">
                <a:solidFill>
                  <a:schemeClr val="bg1"/>
                </a:solidFill>
              </a:rPr>
              <a:t>b. circle graph</a:t>
            </a:r>
          </a:p>
          <a:p>
            <a:pPr lvl="1">
              <a:buFontTx/>
              <a:buNone/>
            </a:pPr>
            <a:r>
              <a:rPr lang="en-US" altLang="en-US" sz="2000">
                <a:solidFill>
                  <a:schemeClr val="bg1"/>
                </a:solidFill>
              </a:rPr>
              <a:t>c. line graph</a:t>
            </a:r>
          </a:p>
          <a:p>
            <a:pPr lvl="1">
              <a:buFontTx/>
              <a:buNone/>
            </a:pPr>
            <a:r>
              <a:rPr lang="en-US" altLang="en-US" sz="2000">
                <a:solidFill>
                  <a:schemeClr val="bg1"/>
                </a:solidFill>
              </a:rPr>
              <a:t>d. picture graph</a:t>
            </a: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4451"/>
                                        </p:tgtEl>
                                        <p:attrNameLst>
                                          <p:attrName>fillcolor</p:attrName>
                                        </p:attrNameLst>
                                      </p:cBhvr>
                                      <p:to>
                                        <a:srgbClr val="FF0000"/>
                                      </p:to>
                                    </p:animClr>
                                    <p:set>
                                      <p:cBhvr>
                                        <p:cTn id="7" dur="1000" fill="hold"/>
                                        <p:tgtEl>
                                          <p:spTgt spid="104451"/>
                                        </p:tgtEl>
                                        <p:attrNameLst>
                                          <p:attrName>fill.type</p:attrName>
                                        </p:attrNameLst>
                                      </p:cBhvr>
                                      <p:to>
                                        <p:strVal val="solid"/>
                                      </p:to>
                                    </p:set>
                                    <p:set>
                                      <p:cBhvr>
                                        <p:cTn id="8" dur="1000" fill="hold"/>
                                        <p:tgtEl>
                                          <p:spTgt spid="104451"/>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4453"/>
                                        </p:tgtEl>
                                        <p:attrNameLst>
                                          <p:attrName>fillcolor</p:attrName>
                                        </p:attrNameLst>
                                      </p:cBhvr>
                                      <p:to>
                                        <a:srgbClr val="FFFF00"/>
                                      </p:to>
                                    </p:animClr>
                                    <p:set>
                                      <p:cBhvr>
                                        <p:cTn id="11" dur="2000" fill="hold"/>
                                        <p:tgtEl>
                                          <p:spTgt spid="104453"/>
                                        </p:tgtEl>
                                        <p:attrNameLst>
                                          <p:attrName>fill.type</p:attrName>
                                        </p:attrNameLst>
                                      </p:cBhvr>
                                      <p:to>
                                        <p:strVal val="solid"/>
                                      </p:to>
                                    </p:set>
                                    <p:set>
                                      <p:cBhvr>
                                        <p:cTn id="12" dur="2000" fill="hold"/>
                                        <p:tgtEl>
                                          <p:spTgt spid="104453"/>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4454"/>
                                        </p:tgtEl>
                                        <p:attrNameLst>
                                          <p:attrName>fillcolor</p:attrName>
                                        </p:attrNameLst>
                                      </p:cBhvr>
                                      <p:to>
                                        <a:srgbClr val="00FFFF"/>
                                      </p:to>
                                    </p:animClr>
                                    <p:set>
                                      <p:cBhvr>
                                        <p:cTn id="15" dur="2000" fill="hold"/>
                                        <p:tgtEl>
                                          <p:spTgt spid="104454"/>
                                        </p:tgtEl>
                                        <p:attrNameLst>
                                          <p:attrName>fill.type</p:attrName>
                                        </p:attrNameLst>
                                      </p:cBhvr>
                                      <p:to>
                                        <p:strVal val="solid"/>
                                      </p:to>
                                    </p:set>
                                    <p:set>
                                      <p:cBhvr>
                                        <p:cTn id="16" dur="2000" fill="hold"/>
                                        <p:tgtEl>
                                          <p:spTgt spid="10445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4452"/>
                                        </p:tgtEl>
                                        <p:attrNameLst>
                                          <p:attrName>fillcolor</p:attrName>
                                        </p:attrNameLst>
                                      </p:cBhvr>
                                      <p:to>
                                        <a:srgbClr val="00FFFF"/>
                                      </p:to>
                                    </p:animClr>
                                    <p:set>
                                      <p:cBhvr>
                                        <p:cTn id="19" dur="2000" fill="hold"/>
                                        <p:tgtEl>
                                          <p:spTgt spid="104452"/>
                                        </p:tgtEl>
                                        <p:attrNameLst>
                                          <p:attrName>fill.type</p:attrName>
                                        </p:attrNameLst>
                                      </p:cBhvr>
                                      <p:to>
                                        <p:strVal val="solid"/>
                                      </p:to>
                                    </p:set>
                                    <p:set>
                                      <p:cBhvr>
                                        <p:cTn id="20" dur="2000" fill="hold"/>
                                        <p:tgtEl>
                                          <p:spTgt spid="104452"/>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4455"/>
                                        </p:tgtEl>
                                        <p:attrNameLst>
                                          <p:attrName>fillcolor</p:attrName>
                                        </p:attrNameLst>
                                      </p:cBhvr>
                                      <p:to>
                                        <a:srgbClr val="00FF00"/>
                                      </p:to>
                                    </p:animClr>
                                    <p:set>
                                      <p:cBhvr>
                                        <p:cTn id="23" dur="2000" fill="hold"/>
                                        <p:tgtEl>
                                          <p:spTgt spid="104455"/>
                                        </p:tgtEl>
                                        <p:attrNameLst>
                                          <p:attrName>fill.type</p:attrName>
                                        </p:attrNameLst>
                                      </p:cBhvr>
                                      <p:to>
                                        <p:strVal val="solid"/>
                                      </p:to>
                                    </p:set>
                                    <p:set>
                                      <p:cBhvr>
                                        <p:cTn id="24" dur="2000" fill="hold"/>
                                        <p:tgtEl>
                                          <p:spTgt spid="104455"/>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1"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86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3"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28684"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28685"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8686"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9:</a:t>
            </a:r>
          </a:p>
        </p:txBody>
      </p:sp>
      <p:sp>
        <p:nvSpPr>
          <p:cNvPr id="28687"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8688"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9"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0"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TextBox 1"/>
          <p:cNvSpPr txBox="1">
            <a:spLocks noChangeArrowheads="1"/>
          </p:cNvSpPr>
          <p:nvPr/>
        </p:nvSpPr>
        <p:spPr bwMode="auto">
          <a:xfrm>
            <a:off x="4038600" y="1925638"/>
            <a:ext cx="4648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Patrick is researching the differences between swamps, bogs, and fens on the Internet. Which website </a:t>
            </a:r>
            <a:r>
              <a:rPr lang="en-US" altLang="en-US" sz="1800" b="1">
                <a:solidFill>
                  <a:schemeClr val="bg1"/>
                </a:solidFill>
              </a:rPr>
              <a:t>most likely </a:t>
            </a:r>
            <a:r>
              <a:rPr lang="en-US" altLang="en-US" sz="1800">
                <a:solidFill>
                  <a:schemeClr val="bg1"/>
                </a:solidFill>
              </a:rPr>
              <a:t>contains reliable information?</a:t>
            </a:r>
          </a:p>
          <a:p>
            <a:pPr eaLnBrk="1" hangingPunct="1">
              <a:spcBef>
                <a:spcPct val="0"/>
              </a:spcBef>
              <a:buFontTx/>
              <a:buNone/>
            </a:pPr>
            <a:endParaRPr lang="en-US" altLang="en-US" sz="1800"/>
          </a:p>
        </p:txBody>
      </p:sp>
      <p:sp>
        <p:nvSpPr>
          <p:cNvPr id="28694" name="TextBox 3"/>
          <p:cNvSpPr txBox="1">
            <a:spLocks noChangeArrowheads="1"/>
          </p:cNvSpPr>
          <p:nvPr/>
        </p:nvSpPr>
        <p:spPr bwMode="auto">
          <a:xfrm>
            <a:off x="4259263" y="3670300"/>
            <a:ext cx="4572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a. website run by a university</a:t>
            </a:r>
          </a:p>
          <a:p>
            <a:pPr>
              <a:buFontTx/>
              <a:buNone/>
            </a:pPr>
            <a:r>
              <a:rPr lang="en-US" altLang="en-US" sz="1800">
                <a:solidFill>
                  <a:schemeClr val="bg1"/>
                </a:solidFill>
              </a:rPr>
              <a:t>b. website run by a fishing magazine</a:t>
            </a:r>
          </a:p>
          <a:p>
            <a:pPr>
              <a:buFontTx/>
              <a:buNone/>
            </a:pPr>
            <a:r>
              <a:rPr lang="en-US" altLang="en-US" sz="1800">
                <a:solidFill>
                  <a:schemeClr val="bg1"/>
                </a:solidFill>
              </a:rPr>
              <a:t>c. website run by a fifth grade class at another school</a:t>
            </a:r>
          </a:p>
          <a:p>
            <a:pPr>
              <a:buFontTx/>
              <a:buNone/>
            </a:pPr>
            <a:r>
              <a:rPr lang="en-US" altLang="en-US" sz="1800">
                <a:solidFill>
                  <a:schemeClr val="bg1"/>
                </a:solidFill>
              </a:rPr>
              <a:t>d. website in which questions are asked and readers supply answers</a:t>
            </a:r>
          </a:p>
          <a:p>
            <a:r>
              <a:rPr lang="en-US" altLang="en-US" sz="1800"/>
              <a:t/>
            </a:r>
            <a:br>
              <a:rPr lang="en-US" altLang="en-US" sz="1800"/>
            </a:b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82947"/>
                                        </p:tgtEl>
                                        <p:attrNameLst>
                                          <p:attrName>fillcolor</p:attrName>
                                        </p:attrNameLst>
                                      </p:cBhvr>
                                      <p:to>
                                        <a:srgbClr val="FF0000"/>
                                      </p:to>
                                    </p:animClr>
                                    <p:set>
                                      <p:cBhvr>
                                        <p:cTn id="7" dur="1000" fill="hold"/>
                                        <p:tgtEl>
                                          <p:spTgt spid="82947"/>
                                        </p:tgtEl>
                                        <p:attrNameLst>
                                          <p:attrName>fill.type</p:attrName>
                                        </p:attrNameLst>
                                      </p:cBhvr>
                                      <p:to>
                                        <p:strVal val="solid"/>
                                      </p:to>
                                    </p:set>
                                    <p:set>
                                      <p:cBhvr>
                                        <p:cTn id="8" dur="1000" fill="hold"/>
                                        <p:tgtEl>
                                          <p:spTgt spid="82947"/>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82949"/>
                                        </p:tgtEl>
                                        <p:attrNameLst>
                                          <p:attrName>fillcolor</p:attrName>
                                        </p:attrNameLst>
                                      </p:cBhvr>
                                      <p:to>
                                        <a:srgbClr val="FFFF00"/>
                                      </p:to>
                                    </p:animClr>
                                    <p:set>
                                      <p:cBhvr>
                                        <p:cTn id="11" dur="2000" fill="hold"/>
                                        <p:tgtEl>
                                          <p:spTgt spid="82949"/>
                                        </p:tgtEl>
                                        <p:attrNameLst>
                                          <p:attrName>fill.type</p:attrName>
                                        </p:attrNameLst>
                                      </p:cBhvr>
                                      <p:to>
                                        <p:strVal val="solid"/>
                                      </p:to>
                                    </p:set>
                                    <p:set>
                                      <p:cBhvr>
                                        <p:cTn id="12" dur="2000" fill="hold"/>
                                        <p:tgtEl>
                                          <p:spTgt spid="82949"/>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82950"/>
                                        </p:tgtEl>
                                        <p:attrNameLst>
                                          <p:attrName>fillcolor</p:attrName>
                                        </p:attrNameLst>
                                      </p:cBhvr>
                                      <p:to>
                                        <a:srgbClr val="00FFFF"/>
                                      </p:to>
                                    </p:animClr>
                                    <p:set>
                                      <p:cBhvr>
                                        <p:cTn id="15" dur="2000" fill="hold"/>
                                        <p:tgtEl>
                                          <p:spTgt spid="82950"/>
                                        </p:tgtEl>
                                        <p:attrNameLst>
                                          <p:attrName>fill.type</p:attrName>
                                        </p:attrNameLst>
                                      </p:cBhvr>
                                      <p:to>
                                        <p:strVal val="solid"/>
                                      </p:to>
                                    </p:set>
                                    <p:set>
                                      <p:cBhvr>
                                        <p:cTn id="16" dur="2000" fill="hold"/>
                                        <p:tgtEl>
                                          <p:spTgt spid="8295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2948"/>
                                        </p:tgtEl>
                                        <p:attrNameLst>
                                          <p:attrName>fillcolor</p:attrName>
                                        </p:attrNameLst>
                                      </p:cBhvr>
                                      <p:to>
                                        <a:srgbClr val="00FFFF"/>
                                      </p:to>
                                    </p:animClr>
                                    <p:set>
                                      <p:cBhvr>
                                        <p:cTn id="19" dur="2000" fill="hold"/>
                                        <p:tgtEl>
                                          <p:spTgt spid="82948"/>
                                        </p:tgtEl>
                                        <p:attrNameLst>
                                          <p:attrName>fill.type</p:attrName>
                                        </p:attrNameLst>
                                      </p:cBhvr>
                                      <p:to>
                                        <p:strVal val="solid"/>
                                      </p:to>
                                    </p:set>
                                    <p:set>
                                      <p:cBhvr>
                                        <p:cTn id="20" dur="2000" fill="hold"/>
                                        <p:tgtEl>
                                          <p:spTgt spid="82948"/>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82951"/>
                                        </p:tgtEl>
                                        <p:attrNameLst>
                                          <p:attrName>fillcolor</p:attrName>
                                        </p:attrNameLst>
                                      </p:cBhvr>
                                      <p:to>
                                        <a:srgbClr val="00FF00"/>
                                      </p:to>
                                    </p:animClr>
                                    <p:set>
                                      <p:cBhvr>
                                        <p:cTn id="23" dur="2000" fill="hold"/>
                                        <p:tgtEl>
                                          <p:spTgt spid="82951"/>
                                        </p:tgtEl>
                                        <p:attrNameLst>
                                          <p:attrName>fill.type</p:attrName>
                                        </p:attrNameLst>
                                      </p:cBhvr>
                                      <p:to>
                                        <p:strVal val="solid"/>
                                      </p:to>
                                    </p:set>
                                    <p:set>
                                      <p:cBhvr>
                                        <p:cTn id="24" dur="2000" fill="hold"/>
                                        <p:tgtEl>
                                          <p:spTgt spid="82951"/>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1"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2"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3"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4"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5"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4"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5"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97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7"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29708"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29709"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9710"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9:</a:t>
            </a:r>
          </a:p>
        </p:txBody>
      </p:sp>
      <p:sp>
        <p:nvSpPr>
          <p:cNvPr id="29711"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29712"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13"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14"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7" name="TextBox 1"/>
          <p:cNvSpPr txBox="1">
            <a:spLocks noChangeArrowheads="1"/>
          </p:cNvSpPr>
          <p:nvPr/>
        </p:nvSpPr>
        <p:spPr bwMode="auto">
          <a:xfrm>
            <a:off x="4038600" y="1925638"/>
            <a:ext cx="4648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Patrick is researching the differences between swamps, bogs, and fens on the Internet. Which website </a:t>
            </a:r>
            <a:r>
              <a:rPr lang="en-US" altLang="en-US" sz="1800" b="1">
                <a:solidFill>
                  <a:schemeClr val="bg1"/>
                </a:solidFill>
              </a:rPr>
              <a:t>most likely </a:t>
            </a:r>
            <a:r>
              <a:rPr lang="en-US" altLang="en-US" sz="1800">
                <a:solidFill>
                  <a:schemeClr val="bg1"/>
                </a:solidFill>
              </a:rPr>
              <a:t>contains reliable information?</a:t>
            </a:r>
          </a:p>
          <a:p>
            <a:pPr eaLnBrk="1" hangingPunct="1">
              <a:spcBef>
                <a:spcPct val="0"/>
              </a:spcBef>
              <a:buFontTx/>
              <a:buNone/>
            </a:pPr>
            <a:endParaRPr lang="en-US" altLang="en-US" sz="1800"/>
          </a:p>
        </p:txBody>
      </p:sp>
      <p:sp>
        <p:nvSpPr>
          <p:cNvPr id="29718" name="TextBox 3"/>
          <p:cNvSpPr txBox="1">
            <a:spLocks noChangeArrowheads="1"/>
          </p:cNvSpPr>
          <p:nvPr/>
        </p:nvSpPr>
        <p:spPr bwMode="auto">
          <a:xfrm>
            <a:off x="4171950" y="3659188"/>
            <a:ext cx="4572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a. website run by a university</a:t>
            </a:r>
          </a:p>
          <a:p>
            <a:pPr>
              <a:buFontTx/>
              <a:buNone/>
            </a:pPr>
            <a:r>
              <a:rPr lang="en-US" altLang="en-US" sz="1800">
                <a:solidFill>
                  <a:schemeClr val="bg1"/>
                </a:solidFill>
              </a:rPr>
              <a:t>b. website run by a fishing magazine</a:t>
            </a:r>
          </a:p>
          <a:p>
            <a:pPr>
              <a:buFontTx/>
              <a:buNone/>
            </a:pPr>
            <a:r>
              <a:rPr lang="en-US" altLang="en-US" sz="1800">
                <a:solidFill>
                  <a:schemeClr val="bg1"/>
                </a:solidFill>
              </a:rPr>
              <a:t>c. website run by a fifth grade class at another school</a:t>
            </a:r>
          </a:p>
          <a:p>
            <a:pPr>
              <a:buFontTx/>
              <a:buNone/>
            </a:pPr>
            <a:r>
              <a:rPr lang="en-US" altLang="en-US" sz="1800">
                <a:solidFill>
                  <a:schemeClr val="bg1"/>
                </a:solidFill>
              </a:rPr>
              <a:t>d. website in which questions are asked and readers supply answers</a:t>
            </a:r>
          </a:p>
          <a:p>
            <a:r>
              <a:rPr lang="en-US" altLang="en-US" sz="1800"/>
              <a:t/>
            </a:r>
            <a:br>
              <a:rPr lang="en-US" altLang="en-US" sz="1800"/>
            </a:b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4211"/>
                                        </p:tgtEl>
                                        <p:attrNameLst>
                                          <p:attrName>fillcolor</p:attrName>
                                        </p:attrNameLst>
                                      </p:cBhvr>
                                      <p:to>
                                        <a:srgbClr val="FF0000"/>
                                      </p:to>
                                    </p:animClr>
                                    <p:set>
                                      <p:cBhvr>
                                        <p:cTn id="7" dur="1000" fill="hold"/>
                                        <p:tgtEl>
                                          <p:spTgt spid="94211"/>
                                        </p:tgtEl>
                                        <p:attrNameLst>
                                          <p:attrName>fill.type</p:attrName>
                                        </p:attrNameLst>
                                      </p:cBhvr>
                                      <p:to>
                                        <p:strVal val="solid"/>
                                      </p:to>
                                    </p:set>
                                    <p:set>
                                      <p:cBhvr>
                                        <p:cTn id="8" dur="1000" fill="hold"/>
                                        <p:tgtEl>
                                          <p:spTgt spid="94211"/>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4213"/>
                                        </p:tgtEl>
                                        <p:attrNameLst>
                                          <p:attrName>fillcolor</p:attrName>
                                        </p:attrNameLst>
                                      </p:cBhvr>
                                      <p:to>
                                        <a:srgbClr val="FFFF00"/>
                                      </p:to>
                                    </p:animClr>
                                    <p:set>
                                      <p:cBhvr>
                                        <p:cTn id="11" dur="2000" fill="hold"/>
                                        <p:tgtEl>
                                          <p:spTgt spid="94213"/>
                                        </p:tgtEl>
                                        <p:attrNameLst>
                                          <p:attrName>fill.type</p:attrName>
                                        </p:attrNameLst>
                                      </p:cBhvr>
                                      <p:to>
                                        <p:strVal val="solid"/>
                                      </p:to>
                                    </p:set>
                                    <p:set>
                                      <p:cBhvr>
                                        <p:cTn id="12" dur="2000" fill="hold"/>
                                        <p:tgtEl>
                                          <p:spTgt spid="94213"/>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4214"/>
                                        </p:tgtEl>
                                        <p:attrNameLst>
                                          <p:attrName>fillcolor</p:attrName>
                                        </p:attrNameLst>
                                      </p:cBhvr>
                                      <p:to>
                                        <a:srgbClr val="00FFFF"/>
                                      </p:to>
                                    </p:animClr>
                                    <p:set>
                                      <p:cBhvr>
                                        <p:cTn id="15" dur="2000" fill="hold"/>
                                        <p:tgtEl>
                                          <p:spTgt spid="94214"/>
                                        </p:tgtEl>
                                        <p:attrNameLst>
                                          <p:attrName>fill.type</p:attrName>
                                        </p:attrNameLst>
                                      </p:cBhvr>
                                      <p:to>
                                        <p:strVal val="solid"/>
                                      </p:to>
                                    </p:set>
                                    <p:set>
                                      <p:cBhvr>
                                        <p:cTn id="16" dur="2000" fill="hold"/>
                                        <p:tgtEl>
                                          <p:spTgt spid="9421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4212"/>
                                        </p:tgtEl>
                                        <p:attrNameLst>
                                          <p:attrName>fillcolor</p:attrName>
                                        </p:attrNameLst>
                                      </p:cBhvr>
                                      <p:to>
                                        <a:srgbClr val="00FFFF"/>
                                      </p:to>
                                    </p:animClr>
                                    <p:set>
                                      <p:cBhvr>
                                        <p:cTn id="19" dur="2000" fill="hold"/>
                                        <p:tgtEl>
                                          <p:spTgt spid="94212"/>
                                        </p:tgtEl>
                                        <p:attrNameLst>
                                          <p:attrName>fill.type</p:attrName>
                                        </p:attrNameLst>
                                      </p:cBhvr>
                                      <p:to>
                                        <p:strVal val="solid"/>
                                      </p:to>
                                    </p:set>
                                    <p:set>
                                      <p:cBhvr>
                                        <p:cTn id="20" dur="2000" fill="hold"/>
                                        <p:tgtEl>
                                          <p:spTgt spid="94212"/>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4215"/>
                                        </p:tgtEl>
                                        <p:attrNameLst>
                                          <p:attrName>fillcolor</p:attrName>
                                        </p:attrNameLst>
                                      </p:cBhvr>
                                      <p:to>
                                        <a:srgbClr val="00FF00"/>
                                      </p:to>
                                    </p:animClr>
                                    <p:set>
                                      <p:cBhvr>
                                        <p:cTn id="23" dur="2000" fill="hold"/>
                                        <p:tgtEl>
                                          <p:spTgt spid="94215"/>
                                        </p:tgtEl>
                                        <p:attrNameLst>
                                          <p:attrName>fill.type</p:attrName>
                                        </p:attrNameLst>
                                      </p:cBhvr>
                                      <p:to>
                                        <p:strVal val="solid"/>
                                      </p:to>
                                    </p:set>
                                    <p:set>
                                      <p:cBhvr>
                                        <p:cTn id="24" dur="2000" fill="hold"/>
                                        <p:tgtEl>
                                          <p:spTgt spid="94215"/>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6"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7"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9"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8"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9"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07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1"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0732"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30733"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0734"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9:</a:t>
            </a:r>
          </a:p>
        </p:txBody>
      </p:sp>
      <p:sp>
        <p:nvSpPr>
          <p:cNvPr id="30735"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0736"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37"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38"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TextBox 1"/>
          <p:cNvSpPr txBox="1">
            <a:spLocks noChangeArrowheads="1"/>
          </p:cNvSpPr>
          <p:nvPr/>
        </p:nvSpPr>
        <p:spPr bwMode="auto">
          <a:xfrm>
            <a:off x="4543425" y="1316038"/>
            <a:ext cx="4572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42" name="TextBox 3"/>
          <p:cNvSpPr txBox="1">
            <a:spLocks noChangeArrowheads="1"/>
          </p:cNvSpPr>
          <p:nvPr/>
        </p:nvSpPr>
        <p:spPr bwMode="auto">
          <a:xfrm>
            <a:off x="4127500" y="3698875"/>
            <a:ext cx="4572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a. website run by a university</a:t>
            </a:r>
          </a:p>
          <a:p>
            <a:pPr>
              <a:buFontTx/>
              <a:buNone/>
            </a:pPr>
            <a:r>
              <a:rPr lang="en-US" altLang="en-US" sz="1800">
                <a:solidFill>
                  <a:schemeClr val="bg1"/>
                </a:solidFill>
              </a:rPr>
              <a:t>b. website run by a fishing magazine</a:t>
            </a:r>
          </a:p>
          <a:p>
            <a:pPr>
              <a:buFontTx/>
              <a:buNone/>
            </a:pPr>
            <a:r>
              <a:rPr lang="en-US" altLang="en-US" sz="1800">
                <a:solidFill>
                  <a:schemeClr val="bg1"/>
                </a:solidFill>
              </a:rPr>
              <a:t>c. website run by a fifth grade class at another school</a:t>
            </a:r>
          </a:p>
          <a:p>
            <a:pPr>
              <a:buFontTx/>
              <a:buNone/>
            </a:pPr>
            <a:r>
              <a:rPr lang="en-US" altLang="en-US" sz="1800">
                <a:solidFill>
                  <a:schemeClr val="bg1"/>
                </a:solidFill>
              </a:rPr>
              <a:t>d. website in which questions are asked and readers supply answers</a:t>
            </a:r>
          </a:p>
          <a:p>
            <a:r>
              <a:rPr lang="en-US" altLang="en-US" sz="1800"/>
              <a:t/>
            </a:r>
            <a:br>
              <a:rPr lang="en-US" altLang="en-US" sz="1800"/>
            </a:br>
            <a:endParaRPr lang="en-US" altLang="en-US" sz="1800"/>
          </a:p>
        </p:txBody>
      </p:sp>
      <p:sp>
        <p:nvSpPr>
          <p:cNvPr id="30743" name="TextBox 1"/>
          <p:cNvSpPr txBox="1">
            <a:spLocks noChangeArrowheads="1"/>
          </p:cNvSpPr>
          <p:nvPr/>
        </p:nvSpPr>
        <p:spPr bwMode="auto">
          <a:xfrm>
            <a:off x="4038600" y="1925638"/>
            <a:ext cx="4648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Patrick is researching the differences between swamps, bogs, and fens on the Internet. Which website </a:t>
            </a:r>
            <a:r>
              <a:rPr lang="en-US" altLang="en-US" sz="1800" b="1">
                <a:solidFill>
                  <a:schemeClr val="bg1"/>
                </a:solidFill>
              </a:rPr>
              <a:t>most likely </a:t>
            </a:r>
            <a:r>
              <a:rPr lang="en-US" altLang="en-US" sz="1800">
                <a:solidFill>
                  <a:schemeClr val="bg1"/>
                </a:solidFill>
              </a:rPr>
              <a:t>contains reliable information?</a:t>
            </a:r>
          </a:p>
          <a:p>
            <a:pPr eaLnBrk="1" hangingPunct="1">
              <a:spcBef>
                <a:spcPct val="0"/>
              </a:spcBef>
              <a:buFontTx/>
              <a:buNone/>
            </a:pPr>
            <a:endParaRPr lang="en-US" altLang="en-US" sz="1800"/>
          </a:p>
        </p:txBody>
      </p:sp>
      <p:pic>
        <p:nvPicPr>
          <p:cNvPr id="24"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5475"/>
                                        </p:tgtEl>
                                        <p:attrNameLst>
                                          <p:attrName>fillcolor</p:attrName>
                                        </p:attrNameLst>
                                      </p:cBhvr>
                                      <p:to>
                                        <a:srgbClr val="FF0000"/>
                                      </p:to>
                                    </p:animClr>
                                    <p:set>
                                      <p:cBhvr>
                                        <p:cTn id="7" dur="1000" fill="hold"/>
                                        <p:tgtEl>
                                          <p:spTgt spid="105475"/>
                                        </p:tgtEl>
                                        <p:attrNameLst>
                                          <p:attrName>fill.type</p:attrName>
                                        </p:attrNameLst>
                                      </p:cBhvr>
                                      <p:to>
                                        <p:strVal val="solid"/>
                                      </p:to>
                                    </p:set>
                                    <p:set>
                                      <p:cBhvr>
                                        <p:cTn id="8" dur="1000" fill="hold"/>
                                        <p:tgtEl>
                                          <p:spTgt spid="105475"/>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5477"/>
                                        </p:tgtEl>
                                        <p:attrNameLst>
                                          <p:attrName>fillcolor</p:attrName>
                                        </p:attrNameLst>
                                      </p:cBhvr>
                                      <p:to>
                                        <a:srgbClr val="FFFF00"/>
                                      </p:to>
                                    </p:animClr>
                                    <p:set>
                                      <p:cBhvr>
                                        <p:cTn id="11" dur="2000" fill="hold"/>
                                        <p:tgtEl>
                                          <p:spTgt spid="105477"/>
                                        </p:tgtEl>
                                        <p:attrNameLst>
                                          <p:attrName>fill.type</p:attrName>
                                        </p:attrNameLst>
                                      </p:cBhvr>
                                      <p:to>
                                        <p:strVal val="solid"/>
                                      </p:to>
                                    </p:set>
                                    <p:set>
                                      <p:cBhvr>
                                        <p:cTn id="12" dur="2000" fill="hold"/>
                                        <p:tgtEl>
                                          <p:spTgt spid="105477"/>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5478"/>
                                        </p:tgtEl>
                                        <p:attrNameLst>
                                          <p:attrName>fillcolor</p:attrName>
                                        </p:attrNameLst>
                                      </p:cBhvr>
                                      <p:to>
                                        <a:srgbClr val="00FFFF"/>
                                      </p:to>
                                    </p:animClr>
                                    <p:set>
                                      <p:cBhvr>
                                        <p:cTn id="15" dur="2000" fill="hold"/>
                                        <p:tgtEl>
                                          <p:spTgt spid="105478"/>
                                        </p:tgtEl>
                                        <p:attrNameLst>
                                          <p:attrName>fill.type</p:attrName>
                                        </p:attrNameLst>
                                      </p:cBhvr>
                                      <p:to>
                                        <p:strVal val="solid"/>
                                      </p:to>
                                    </p:set>
                                    <p:set>
                                      <p:cBhvr>
                                        <p:cTn id="16" dur="2000" fill="hold"/>
                                        <p:tgtEl>
                                          <p:spTgt spid="10547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5476"/>
                                        </p:tgtEl>
                                        <p:attrNameLst>
                                          <p:attrName>fillcolor</p:attrName>
                                        </p:attrNameLst>
                                      </p:cBhvr>
                                      <p:to>
                                        <a:srgbClr val="00FFFF"/>
                                      </p:to>
                                    </p:animClr>
                                    <p:set>
                                      <p:cBhvr>
                                        <p:cTn id="19" dur="2000" fill="hold"/>
                                        <p:tgtEl>
                                          <p:spTgt spid="105476"/>
                                        </p:tgtEl>
                                        <p:attrNameLst>
                                          <p:attrName>fill.type</p:attrName>
                                        </p:attrNameLst>
                                      </p:cBhvr>
                                      <p:to>
                                        <p:strVal val="solid"/>
                                      </p:to>
                                    </p:set>
                                    <p:set>
                                      <p:cBhvr>
                                        <p:cTn id="20" dur="2000" fill="hold"/>
                                        <p:tgtEl>
                                          <p:spTgt spid="105476"/>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5479"/>
                                        </p:tgtEl>
                                        <p:attrNameLst>
                                          <p:attrName>fillcolor</p:attrName>
                                        </p:attrNameLst>
                                      </p:cBhvr>
                                      <p:to>
                                        <a:srgbClr val="00FF00"/>
                                      </p:to>
                                    </p:animClr>
                                    <p:set>
                                      <p:cBhvr>
                                        <p:cTn id="23" dur="2000" fill="hold"/>
                                        <p:tgtEl>
                                          <p:spTgt spid="105479"/>
                                        </p:tgtEl>
                                        <p:attrNameLst>
                                          <p:attrName>fill.type</p:attrName>
                                        </p:attrNameLst>
                                      </p:cBhvr>
                                      <p:to>
                                        <p:strVal val="solid"/>
                                      </p:to>
                                    </p:set>
                                    <p:set>
                                      <p:cBhvr>
                                        <p:cTn id="24" dur="2000" fill="hold"/>
                                        <p:tgtEl>
                                          <p:spTgt spid="105479"/>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2"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5"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53"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17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5"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1756"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3175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1758" name="Text Box 14"/>
          <p:cNvSpPr txBox="1">
            <a:spLocks noChangeArrowheads="1"/>
          </p:cNvSpPr>
          <p:nvPr/>
        </p:nvSpPr>
        <p:spPr bwMode="auto">
          <a:xfrm>
            <a:off x="4214813" y="14779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10:</a:t>
            </a:r>
          </a:p>
        </p:txBody>
      </p:sp>
      <p:sp>
        <p:nvSpPr>
          <p:cNvPr id="31759"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1760" name="AutoShape 17">
            <a:hlinkClick r:id="rId7"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1" name="AutoShape 18">
            <a:hlinkClick r:id="rId8"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2"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TextBox 1"/>
          <p:cNvSpPr txBox="1">
            <a:spLocks noChangeArrowheads="1"/>
          </p:cNvSpPr>
          <p:nvPr/>
        </p:nvSpPr>
        <p:spPr bwMode="auto">
          <a:xfrm>
            <a:off x="4214813" y="1811338"/>
            <a:ext cx="4191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Christy’s mother observed that there are more flies this summer than there usually are. Which sequence of steps can Christy use to investigate whether this is true?</a:t>
            </a:r>
          </a:p>
          <a:p>
            <a:pPr eaLnBrk="1" hangingPunct="1">
              <a:spcBef>
                <a:spcPct val="0"/>
              </a:spcBef>
              <a:buFontTx/>
              <a:buNone/>
            </a:pPr>
            <a:endParaRPr lang="en-US" altLang="en-US" sz="1800"/>
          </a:p>
        </p:txBody>
      </p:sp>
      <p:sp>
        <p:nvSpPr>
          <p:cNvPr id="31766" name="TextBox 24"/>
          <p:cNvSpPr txBox="1">
            <a:spLocks noChangeArrowheads="1"/>
          </p:cNvSpPr>
          <p:nvPr/>
        </p:nvSpPr>
        <p:spPr bwMode="auto">
          <a:xfrm>
            <a:off x="4114800" y="3603625"/>
            <a:ext cx="488156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600">
                <a:solidFill>
                  <a:schemeClr val="bg1"/>
                </a:solidFill>
              </a:rPr>
              <a:t>a. make a plan, gather information, organize data, draw a conclusion</a:t>
            </a:r>
          </a:p>
          <a:p>
            <a:pPr>
              <a:buFontTx/>
              <a:buNone/>
            </a:pPr>
            <a:r>
              <a:rPr lang="en-US" altLang="en-US" sz="1600">
                <a:solidFill>
                  <a:schemeClr val="bg1"/>
                </a:solidFill>
              </a:rPr>
              <a:t>b. gather information, make a plan, organize data, draw a conclusion</a:t>
            </a:r>
          </a:p>
          <a:p>
            <a:pPr>
              <a:buFontTx/>
              <a:buNone/>
            </a:pPr>
            <a:r>
              <a:rPr lang="en-US" altLang="en-US" sz="1600">
                <a:solidFill>
                  <a:schemeClr val="bg1"/>
                </a:solidFill>
              </a:rPr>
              <a:t>c. make a plan, organize data, draw a conclusion, gather information</a:t>
            </a:r>
          </a:p>
          <a:p>
            <a:pPr>
              <a:buFontTx/>
              <a:buNone/>
            </a:pPr>
            <a:r>
              <a:rPr lang="en-US" altLang="en-US" sz="1600">
                <a:solidFill>
                  <a:schemeClr val="bg1"/>
                </a:solidFill>
              </a:rPr>
              <a:t>d. draw a conclusion, gather information, organize data, make a plan</a:t>
            </a:r>
          </a:p>
          <a:p>
            <a:pPr eaLnBrk="1" hangingPunct="1">
              <a:spcBef>
                <a:spcPct val="0"/>
              </a:spcBef>
              <a:buFontTx/>
              <a:buNone/>
            </a:pPr>
            <a:r>
              <a:rPr lang="en-US" altLang="en-US" sz="1800">
                <a:solidFill>
                  <a:schemeClr val="bg1"/>
                </a:solidFill>
              </a:rPr>
              <a:t>. </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83971"/>
                                        </p:tgtEl>
                                        <p:attrNameLst>
                                          <p:attrName>fillcolor</p:attrName>
                                        </p:attrNameLst>
                                      </p:cBhvr>
                                      <p:to>
                                        <a:srgbClr val="FF0000"/>
                                      </p:to>
                                    </p:animClr>
                                    <p:set>
                                      <p:cBhvr>
                                        <p:cTn id="7" dur="1000" fill="hold"/>
                                        <p:tgtEl>
                                          <p:spTgt spid="83971"/>
                                        </p:tgtEl>
                                        <p:attrNameLst>
                                          <p:attrName>fill.type</p:attrName>
                                        </p:attrNameLst>
                                      </p:cBhvr>
                                      <p:to>
                                        <p:strVal val="solid"/>
                                      </p:to>
                                    </p:set>
                                    <p:set>
                                      <p:cBhvr>
                                        <p:cTn id="8" dur="1000" fill="hold"/>
                                        <p:tgtEl>
                                          <p:spTgt spid="83971"/>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83973"/>
                                        </p:tgtEl>
                                        <p:attrNameLst>
                                          <p:attrName>fillcolor</p:attrName>
                                        </p:attrNameLst>
                                      </p:cBhvr>
                                      <p:to>
                                        <a:srgbClr val="FFFF00"/>
                                      </p:to>
                                    </p:animClr>
                                    <p:set>
                                      <p:cBhvr>
                                        <p:cTn id="11" dur="2000" fill="hold"/>
                                        <p:tgtEl>
                                          <p:spTgt spid="83973"/>
                                        </p:tgtEl>
                                        <p:attrNameLst>
                                          <p:attrName>fill.type</p:attrName>
                                        </p:attrNameLst>
                                      </p:cBhvr>
                                      <p:to>
                                        <p:strVal val="solid"/>
                                      </p:to>
                                    </p:set>
                                    <p:set>
                                      <p:cBhvr>
                                        <p:cTn id="12" dur="2000" fill="hold"/>
                                        <p:tgtEl>
                                          <p:spTgt spid="83973"/>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83974"/>
                                        </p:tgtEl>
                                        <p:attrNameLst>
                                          <p:attrName>fillcolor</p:attrName>
                                        </p:attrNameLst>
                                      </p:cBhvr>
                                      <p:to>
                                        <a:srgbClr val="00FFFF"/>
                                      </p:to>
                                    </p:animClr>
                                    <p:set>
                                      <p:cBhvr>
                                        <p:cTn id="15" dur="2000" fill="hold"/>
                                        <p:tgtEl>
                                          <p:spTgt spid="83974"/>
                                        </p:tgtEl>
                                        <p:attrNameLst>
                                          <p:attrName>fill.type</p:attrName>
                                        </p:attrNameLst>
                                      </p:cBhvr>
                                      <p:to>
                                        <p:strVal val="solid"/>
                                      </p:to>
                                    </p:set>
                                    <p:set>
                                      <p:cBhvr>
                                        <p:cTn id="16" dur="2000" fill="hold"/>
                                        <p:tgtEl>
                                          <p:spTgt spid="8397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3972"/>
                                        </p:tgtEl>
                                        <p:attrNameLst>
                                          <p:attrName>fillcolor</p:attrName>
                                        </p:attrNameLst>
                                      </p:cBhvr>
                                      <p:to>
                                        <a:srgbClr val="00FFFF"/>
                                      </p:to>
                                    </p:animClr>
                                    <p:set>
                                      <p:cBhvr>
                                        <p:cTn id="19" dur="2000" fill="hold"/>
                                        <p:tgtEl>
                                          <p:spTgt spid="83972"/>
                                        </p:tgtEl>
                                        <p:attrNameLst>
                                          <p:attrName>fill.type</p:attrName>
                                        </p:attrNameLst>
                                      </p:cBhvr>
                                      <p:to>
                                        <p:strVal val="solid"/>
                                      </p:to>
                                    </p:set>
                                    <p:set>
                                      <p:cBhvr>
                                        <p:cTn id="20" dur="2000" fill="hold"/>
                                        <p:tgtEl>
                                          <p:spTgt spid="83972"/>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83975"/>
                                        </p:tgtEl>
                                        <p:attrNameLst>
                                          <p:attrName>fillcolor</p:attrName>
                                        </p:attrNameLst>
                                      </p:cBhvr>
                                      <p:to>
                                        <a:srgbClr val="00FF00"/>
                                      </p:to>
                                    </p:animClr>
                                    <p:set>
                                      <p:cBhvr>
                                        <p:cTn id="23" dur="2000" fill="hold"/>
                                        <p:tgtEl>
                                          <p:spTgt spid="83975"/>
                                        </p:tgtEl>
                                        <p:attrNameLst>
                                          <p:attrName>fill.type</p:attrName>
                                        </p:attrNameLst>
                                      </p:cBhvr>
                                      <p:to>
                                        <p:strVal val="solid"/>
                                      </p:to>
                                    </p:set>
                                    <p:set>
                                      <p:cBhvr>
                                        <p:cTn id="24" dur="2000" fill="hold"/>
                                        <p:tgtEl>
                                          <p:spTgt spid="83975"/>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0"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1"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2"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3"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9"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1"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5132"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133"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5134"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2:</a:t>
            </a:r>
          </a:p>
        </p:txBody>
      </p:sp>
      <p:sp>
        <p:nvSpPr>
          <p:cNvPr id="5135"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5136" name="AutoShape 18">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37" name="AutoShape 19">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38" name="Line 20"/>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Line 21"/>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798"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Box 2"/>
          <p:cNvSpPr txBox="1">
            <a:spLocks noChangeArrowheads="1"/>
          </p:cNvSpPr>
          <p:nvPr/>
        </p:nvSpPr>
        <p:spPr bwMode="auto">
          <a:xfrm>
            <a:off x="4114800" y="2232025"/>
            <a:ext cx="449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Jonathan and Sarah have performed an experiment and are not sure their results are valid. What should they do to check their results? </a:t>
            </a:r>
          </a:p>
        </p:txBody>
      </p:sp>
      <p:sp>
        <p:nvSpPr>
          <p:cNvPr id="5142" name="TextBox 3"/>
          <p:cNvSpPr txBox="1">
            <a:spLocks noChangeArrowheads="1"/>
          </p:cNvSpPr>
          <p:nvPr/>
        </p:nvSpPr>
        <p:spPr bwMode="auto">
          <a:xfrm>
            <a:off x="4114800" y="3922713"/>
            <a:ext cx="4686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a. average their data </a:t>
            </a:r>
          </a:p>
          <a:p>
            <a:pPr>
              <a:spcBef>
                <a:spcPct val="0"/>
              </a:spcBef>
              <a:buFontTx/>
              <a:buNone/>
            </a:pPr>
            <a:r>
              <a:rPr lang="en-US" altLang="en-US" sz="1800">
                <a:solidFill>
                  <a:schemeClr val="bg1"/>
                </a:solidFill>
              </a:rPr>
              <a:t>b. change their lab report </a:t>
            </a:r>
          </a:p>
          <a:p>
            <a:pPr>
              <a:spcBef>
                <a:spcPct val="0"/>
              </a:spcBef>
              <a:buFontTx/>
              <a:buNone/>
            </a:pPr>
            <a:r>
              <a:rPr lang="en-US" altLang="en-US" sz="1800">
                <a:solidFill>
                  <a:schemeClr val="bg1"/>
                </a:solidFill>
              </a:rPr>
              <a:t>c. perform a new experiment  </a:t>
            </a:r>
          </a:p>
          <a:p>
            <a:pPr>
              <a:spcBef>
                <a:spcPct val="0"/>
              </a:spcBef>
              <a:buFontTx/>
              <a:buNone/>
            </a:pPr>
            <a:r>
              <a:rPr lang="en-US" altLang="en-US" sz="1800">
                <a:solidFill>
                  <a:schemeClr val="bg1"/>
                </a:solidFill>
              </a:rPr>
              <a:t>d. repeat the same experiment </a:t>
            </a:r>
          </a:p>
          <a:p>
            <a:pPr eaLnBrk="1" hangingPunct="1">
              <a:spcBef>
                <a:spcPct val="0"/>
              </a:spcBef>
              <a:buFontTx/>
              <a:buNone/>
            </a:pPr>
            <a:endParaRPr lang="en-US" altLang="en-US" sz="18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358" fill="hold"/>
                                        <p:tgtEl>
                                          <p:spTgt spid="75798"/>
                                        </p:tgtEl>
                                      </p:cBhvr>
                                    </p:cmd>
                                  </p:childTnLst>
                                </p:cTn>
                              </p:par>
                              <p:par>
                                <p:cTn id="7" presetID="1" presetClass="emph" presetSubtype="2" repeatCount="indefinite" fill="hold" nodeType="withEffect">
                                  <p:stCondLst>
                                    <p:cond delay="0"/>
                                  </p:stCondLst>
                                  <p:childTnLst>
                                    <p:animClr clrSpc="rgb" dir="cw">
                                      <p:cBhvr>
                                        <p:cTn id="8" dur="1000" fill="hold"/>
                                        <p:tgtEl>
                                          <p:spTgt spid="75779"/>
                                        </p:tgtEl>
                                        <p:attrNameLst>
                                          <p:attrName>fillcolor</p:attrName>
                                        </p:attrNameLst>
                                      </p:cBhvr>
                                      <p:to>
                                        <a:srgbClr val="FF0000"/>
                                      </p:to>
                                    </p:animClr>
                                    <p:set>
                                      <p:cBhvr>
                                        <p:cTn id="9" dur="1000" fill="hold"/>
                                        <p:tgtEl>
                                          <p:spTgt spid="75779"/>
                                        </p:tgtEl>
                                        <p:attrNameLst>
                                          <p:attrName>fill.type</p:attrName>
                                        </p:attrNameLst>
                                      </p:cBhvr>
                                      <p:to>
                                        <p:strVal val="solid"/>
                                      </p:to>
                                    </p:set>
                                    <p:set>
                                      <p:cBhvr>
                                        <p:cTn id="10" dur="1000" fill="hold"/>
                                        <p:tgtEl>
                                          <p:spTgt spid="75779"/>
                                        </p:tgtEl>
                                        <p:attrNameLst>
                                          <p:attrName>fill.on</p:attrName>
                                        </p:attrNameLst>
                                      </p:cBhvr>
                                      <p:to>
                                        <p:strVal val="true"/>
                                      </p:to>
                                    </p:set>
                                  </p:childTnLst>
                                </p:cTn>
                              </p:par>
                              <p:par>
                                <p:cTn id="11" presetID="1" presetClass="emph" presetSubtype="2" repeatCount="indefinite" fill="hold" nodeType="withEffect">
                                  <p:stCondLst>
                                    <p:cond delay="0"/>
                                  </p:stCondLst>
                                  <p:childTnLst>
                                    <p:animClr clrSpc="rgb" dir="cw">
                                      <p:cBhvr>
                                        <p:cTn id="12" dur="2000" fill="hold"/>
                                        <p:tgtEl>
                                          <p:spTgt spid="75781"/>
                                        </p:tgtEl>
                                        <p:attrNameLst>
                                          <p:attrName>fillcolor</p:attrName>
                                        </p:attrNameLst>
                                      </p:cBhvr>
                                      <p:to>
                                        <a:srgbClr val="FFFF00"/>
                                      </p:to>
                                    </p:animClr>
                                    <p:set>
                                      <p:cBhvr>
                                        <p:cTn id="13" dur="2000" fill="hold"/>
                                        <p:tgtEl>
                                          <p:spTgt spid="75781"/>
                                        </p:tgtEl>
                                        <p:attrNameLst>
                                          <p:attrName>fill.type</p:attrName>
                                        </p:attrNameLst>
                                      </p:cBhvr>
                                      <p:to>
                                        <p:strVal val="solid"/>
                                      </p:to>
                                    </p:set>
                                    <p:set>
                                      <p:cBhvr>
                                        <p:cTn id="14" dur="2000" fill="hold"/>
                                        <p:tgtEl>
                                          <p:spTgt spid="75781"/>
                                        </p:tgtEl>
                                        <p:attrNameLst>
                                          <p:attrName>fill.on</p:attrName>
                                        </p:attrNameLst>
                                      </p:cBhvr>
                                      <p:to>
                                        <p:strVal val="true"/>
                                      </p:to>
                                    </p:set>
                                  </p:childTnLst>
                                </p:cTn>
                              </p:par>
                              <p:par>
                                <p:cTn id="15" presetID="1" presetClass="emph" presetSubtype="6" repeatCount="indefinite" fill="hold" nodeType="withEffect">
                                  <p:stCondLst>
                                    <p:cond delay="0"/>
                                  </p:stCondLst>
                                  <p:childTnLst>
                                    <p:animClr clrSpc="hsl" dir="cw">
                                      <p:cBhvr>
                                        <p:cTn id="16" dur="2000" fill="hold"/>
                                        <p:tgtEl>
                                          <p:spTgt spid="75782"/>
                                        </p:tgtEl>
                                        <p:attrNameLst>
                                          <p:attrName>fillcolor</p:attrName>
                                        </p:attrNameLst>
                                      </p:cBhvr>
                                      <p:to>
                                        <a:srgbClr val="00FFFF"/>
                                      </p:to>
                                    </p:animClr>
                                    <p:set>
                                      <p:cBhvr>
                                        <p:cTn id="17" dur="2000" fill="hold"/>
                                        <p:tgtEl>
                                          <p:spTgt spid="75782"/>
                                        </p:tgtEl>
                                        <p:attrNameLst>
                                          <p:attrName>fill.type</p:attrName>
                                        </p:attrNameLst>
                                      </p:cBhvr>
                                      <p:to>
                                        <p:strVal val="solid"/>
                                      </p:to>
                                    </p:set>
                                    <p:set>
                                      <p:cBhvr>
                                        <p:cTn id="18" dur="2000" fill="hold"/>
                                        <p:tgtEl>
                                          <p:spTgt spid="75782"/>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75780"/>
                                        </p:tgtEl>
                                        <p:attrNameLst>
                                          <p:attrName>fillcolor</p:attrName>
                                        </p:attrNameLst>
                                      </p:cBhvr>
                                      <p:to>
                                        <a:srgbClr val="00FFFF"/>
                                      </p:to>
                                    </p:animClr>
                                    <p:set>
                                      <p:cBhvr>
                                        <p:cTn id="21" dur="2000" fill="hold"/>
                                        <p:tgtEl>
                                          <p:spTgt spid="75780"/>
                                        </p:tgtEl>
                                        <p:attrNameLst>
                                          <p:attrName>fill.type</p:attrName>
                                        </p:attrNameLst>
                                      </p:cBhvr>
                                      <p:to>
                                        <p:strVal val="solid"/>
                                      </p:to>
                                    </p:set>
                                    <p:set>
                                      <p:cBhvr>
                                        <p:cTn id="22" dur="2000" fill="hold"/>
                                        <p:tgtEl>
                                          <p:spTgt spid="75780"/>
                                        </p:tgtEl>
                                        <p:attrNameLst>
                                          <p:attrName>fill.on</p:attrName>
                                        </p:attrNameLst>
                                      </p:cBhvr>
                                      <p:to>
                                        <p:strVal val="true"/>
                                      </p:to>
                                    </p:set>
                                  </p:childTnLst>
                                </p:cTn>
                              </p:par>
                              <p:par>
                                <p:cTn id="23" presetID="1" presetClass="emph" presetSubtype="2" repeatCount="indefinite" fill="hold" nodeType="withEffect">
                                  <p:stCondLst>
                                    <p:cond delay="0"/>
                                  </p:stCondLst>
                                  <p:childTnLst>
                                    <p:animClr clrSpc="rgb" dir="cw">
                                      <p:cBhvr>
                                        <p:cTn id="24" dur="2000" fill="hold"/>
                                        <p:tgtEl>
                                          <p:spTgt spid="75783"/>
                                        </p:tgtEl>
                                        <p:attrNameLst>
                                          <p:attrName>fillcolor</p:attrName>
                                        </p:attrNameLst>
                                      </p:cBhvr>
                                      <p:to>
                                        <a:srgbClr val="00FF00"/>
                                      </p:to>
                                    </p:animClr>
                                    <p:set>
                                      <p:cBhvr>
                                        <p:cTn id="25" dur="2000" fill="hold"/>
                                        <p:tgtEl>
                                          <p:spTgt spid="75783"/>
                                        </p:tgtEl>
                                        <p:attrNameLst>
                                          <p:attrName>fill.type</p:attrName>
                                        </p:attrNameLst>
                                      </p:cBhvr>
                                      <p:to>
                                        <p:strVal val="solid"/>
                                      </p:to>
                                    </p:set>
                                    <p:set>
                                      <p:cBhvr>
                                        <p:cTn id="26" dur="2000" fill="hold"/>
                                        <p:tgtEl>
                                          <p:spTgt spid="757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7579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5"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6"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7"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8"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01"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38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3"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3804"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33805"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3806" name="Text Box 14"/>
          <p:cNvSpPr txBox="1">
            <a:spLocks noChangeArrowheads="1"/>
          </p:cNvSpPr>
          <p:nvPr/>
        </p:nvSpPr>
        <p:spPr bwMode="auto">
          <a:xfrm>
            <a:off x="4229100" y="1381125"/>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10:</a:t>
            </a:r>
          </a:p>
        </p:txBody>
      </p:sp>
      <p:sp>
        <p:nvSpPr>
          <p:cNvPr id="33807"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3808"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09"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10"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TextBox 1"/>
          <p:cNvSpPr txBox="1">
            <a:spLocks noChangeArrowheads="1"/>
          </p:cNvSpPr>
          <p:nvPr/>
        </p:nvSpPr>
        <p:spPr bwMode="auto">
          <a:xfrm>
            <a:off x="4152900" y="1793875"/>
            <a:ext cx="419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Christy’s mother observed that there are more flies this summer than there usually are. Which sequence of steps can Christy use to investigate whether this is true?</a:t>
            </a:r>
          </a:p>
          <a:p>
            <a:pPr eaLnBrk="1" hangingPunct="1">
              <a:spcBef>
                <a:spcPct val="0"/>
              </a:spcBef>
              <a:buFontTx/>
              <a:buNone/>
            </a:pPr>
            <a:endParaRPr lang="en-US" altLang="en-US" sz="1800"/>
          </a:p>
        </p:txBody>
      </p:sp>
      <p:sp>
        <p:nvSpPr>
          <p:cNvPr id="33814" name="TextBox 24"/>
          <p:cNvSpPr txBox="1">
            <a:spLocks noChangeArrowheads="1"/>
          </p:cNvSpPr>
          <p:nvPr/>
        </p:nvSpPr>
        <p:spPr bwMode="auto">
          <a:xfrm>
            <a:off x="4038600" y="3600450"/>
            <a:ext cx="488156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600">
                <a:solidFill>
                  <a:schemeClr val="bg1"/>
                </a:solidFill>
              </a:rPr>
              <a:t>a. make a plan, gather information, organize data, draw a conclusion</a:t>
            </a:r>
          </a:p>
          <a:p>
            <a:pPr>
              <a:buFontTx/>
              <a:buNone/>
            </a:pPr>
            <a:r>
              <a:rPr lang="en-US" altLang="en-US" sz="1600">
                <a:solidFill>
                  <a:schemeClr val="bg1"/>
                </a:solidFill>
              </a:rPr>
              <a:t>b. gather information, make a plan, organize data, draw a conclusion</a:t>
            </a:r>
          </a:p>
          <a:p>
            <a:pPr>
              <a:buFontTx/>
              <a:buNone/>
            </a:pPr>
            <a:r>
              <a:rPr lang="en-US" altLang="en-US" sz="1600">
                <a:solidFill>
                  <a:schemeClr val="bg1"/>
                </a:solidFill>
              </a:rPr>
              <a:t>c. make a plan, organize data, draw a conclusion, gather information</a:t>
            </a:r>
          </a:p>
          <a:p>
            <a:pPr>
              <a:buFontTx/>
              <a:buNone/>
            </a:pPr>
            <a:r>
              <a:rPr lang="en-US" altLang="en-US" sz="1600">
                <a:solidFill>
                  <a:schemeClr val="bg1"/>
                </a:solidFill>
              </a:rPr>
              <a:t>d. draw a conclusion, gather information, organize data, make a plan</a:t>
            </a:r>
          </a:p>
          <a:p>
            <a:pPr eaLnBrk="1" hangingPunct="1">
              <a:spcBef>
                <a:spcPct val="0"/>
              </a:spcBef>
              <a:buFontTx/>
              <a:buNone/>
            </a:pPr>
            <a:r>
              <a:rPr lang="en-US" altLang="en-US" sz="1800">
                <a:solidFill>
                  <a:schemeClr val="bg1"/>
                </a:solidFill>
              </a:rPr>
              <a:t>. </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5235"/>
                                        </p:tgtEl>
                                        <p:attrNameLst>
                                          <p:attrName>fillcolor</p:attrName>
                                        </p:attrNameLst>
                                      </p:cBhvr>
                                      <p:to>
                                        <a:srgbClr val="FF0000"/>
                                      </p:to>
                                    </p:animClr>
                                    <p:set>
                                      <p:cBhvr>
                                        <p:cTn id="7" dur="1000" fill="hold"/>
                                        <p:tgtEl>
                                          <p:spTgt spid="95235"/>
                                        </p:tgtEl>
                                        <p:attrNameLst>
                                          <p:attrName>fill.type</p:attrName>
                                        </p:attrNameLst>
                                      </p:cBhvr>
                                      <p:to>
                                        <p:strVal val="solid"/>
                                      </p:to>
                                    </p:set>
                                    <p:set>
                                      <p:cBhvr>
                                        <p:cTn id="8" dur="1000" fill="hold"/>
                                        <p:tgtEl>
                                          <p:spTgt spid="95235"/>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5237"/>
                                        </p:tgtEl>
                                        <p:attrNameLst>
                                          <p:attrName>fillcolor</p:attrName>
                                        </p:attrNameLst>
                                      </p:cBhvr>
                                      <p:to>
                                        <a:srgbClr val="FFFF00"/>
                                      </p:to>
                                    </p:animClr>
                                    <p:set>
                                      <p:cBhvr>
                                        <p:cTn id="11" dur="2000" fill="hold"/>
                                        <p:tgtEl>
                                          <p:spTgt spid="95237"/>
                                        </p:tgtEl>
                                        <p:attrNameLst>
                                          <p:attrName>fill.type</p:attrName>
                                        </p:attrNameLst>
                                      </p:cBhvr>
                                      <p:to>
                                        <p:strVal val="solid"/>
                                      </p:to>
                                    </p:set>
                                    <p:set>
                                      <p:cBhvr>
                                        <p:cTn id="12" dur="2000" fill="hold"/>
                                        <p:tgtEl>
                                          <p:spTgt spid="95237"/>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5238"/>
                                        </p:tgtEl>
                                        <p:attrNameLst>
                                          <p:attrName>fillcolor</p:attrName>
                                        </p:attrNameLst>
                                      </p:cBhvr>
                                      <p:to>
                                        <a:srgbClr val="00FFFF"/>
                                      </p:to>
                                    </p:animClr>
                                    <p:set>
                                      <p:cBhvr>
                                        <p:cTn id="15" dur="2000" fill="hold"/>
                                        <p:tgtEl>
                                          <p:spTgt spid="95238"/>
                                        </p:tgtEl>
                                        <p:attrNameLst>
                                          <p:attrName>fill.type</p:attrName>
                                        </p:attrNameLst>
                                      </p:cBhvr>
                                      <p:to>
                                        <p:strVal val="solid"/>
                                      </p:to>
                                    </p:set>
                                    <p:set>
                                      <p:cBhvr>
                                        <p:cTn id="16" dur="2000" fill="hold"/>
                                        <p:tgtEl>
                                          <p:spTgt spid="9523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5236"/>
                                        </p:tgtEl>
                                        <p:attrNameLst>
                                          <p:attrName>fillcolor</p:attrName>
                                        </p:attrNameLst>
                                      </p:cBhvr>
                                      <p:to>
                                        <a:srgbClr val="00FFFF"/>
                                      </p:to>
                                    </p:animClr>
                                    <p:set>
                                      <p:cBhvr>
                                        <p:cTn id="19" dur="2000" fill="hold"/>
                                        <p:tgtEl>
                                          <p:spTgt spid="95236"/>
                                        </p:tgtEl>
                                        <p:attrNameLst>
                                          <p:attrName>fill.type</p:attrName>
                                        </p:attrNameLst>
                                      </p:cBhvr>
                                      <p:to>
                                        <p:strVal val="solid"/>
                                      </p:to>
                                    </p:set>
                                    <p:set>
                                      <p:cBhvr>
                                        <p:cTn id="20" dur="2000" fill="hold"/>
                                        <p:tgtEl>
                                          <p:spTgt spid="95236"/>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5239"/>
                                        </p:tgtEl>
                                        <p:attrNameLst>
                                          <p:attrName>fillcolor</p:attrName>
                                        </p:attrNameLst>
                                      </p:cBhvr>
                                      <p:to>
                                        <a:srgbClr val="00FF00"/>
                                      </p:to>
                                    </p:animClr>
                                    <p:set>
                                      <p:cBhvr>
                                        <p:cTn id="23" dur="2000" fill="hold"/>
                                        <p:tgtEl>
                                          <p:spTgt spid="95239"/>
                                        </p:tgtEl>
                                        <p:attrNameLst>
                                          <p:attrName>fill.type</p:attrName>
                                        </p:attrNameLst>
                                      </p:cBhvr>
                                      <p:to>
                                        <p:strVal val="solid"/>
                                      </p:to>
                                    </p:set>
                                    <p:set>
                                      <p:cBhvr>
                                        <p:cTn id="24" dur="2000" fill="hold"/>
                                        <p:tgtEl>
                                          <p:spTgt spid="95239"/>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499"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0"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1"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2"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3"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25"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48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7"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4828"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34829"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4830"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10:</a:t>
            </a:r>
          </a:p>
        </p:txBody>
      </p:sp>
      <p:sp>
        <p:nvSpPr>
          <p:cNvPr id="34831"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4832"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33"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34"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TextBox 24"/>
          <p:cNvSpPr txBox="1">
            <a:spLocks noChangeArrowheads="1"/>
          </p:cNvSpPr>
          <p:nvPr/>
        </p:nvSpPr>
        <p:spPr bwMode="auto">
          <a:xfrm>
            <a:off x="4038600" y="3600450"/>
            <a:ext cx="488156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600">
                <a:solidFill>
                  <a:schemeClr val="bg1"/>
                </a:solidFill>
              </a:rPr>
              <a:t>a. make a plan, gather information, organize data, draw a conclusion</a:t>
            </a:r>
          </a:p>
          <a:p>
            <a:pPr>
              <a:buFontTx/>
              <a:buNone/>
            </a:pPr>
            <a:r>
              <a:rPr lang="en-US" altLang="en-US" sz="1600">
                <a:solidFill>
                  <a:schemeClr val="bg1"/>
                </a:solidFill>
              </a:rPr>
              <a:t>b. gather information, make a plan, organize data, draw a conclusion</a:t>
            </a:r>
          </a:p>
          <a:p>
            <a:pPr>
              <a:buFontTx/>
              <a:buNone/>
            </a:pPr>
            <a:r>
              <a:rPr lang="en-US" altLang="en-US" sz="1600">
                <a:solidFill>
                  <a:schemeClr val="bg1"/>
                </a:solidFill>
              </a:rPr>
              <a:t>c. make a plan, organize data, draw a conclusion, gather information</a:t>
            </a:r>
          </a:p>
          <a:p>
            <a:pPr>
              <a:buFontTx/>
              <a:buNone/>
            </a:pPr>
            <a:r>
              <a:rPr lang="en-US" altLang="en-US" sz="1600">
                <a:solidFill>
                  <a:schemeClr val="bg1"/>
                </a:solidFill>
              </a:rPr>
              <a:t>d. draw a conclusion, gather information, organize data, make a plan</a:t>
            </a:r>
          </a:p>
          <a:p>
            <a:pPr eaLnBrk="1" hangingPunct="1">
              <a:spcBef>
                <a:spcPct val="0"/>
              </a:spcBef>
              <a:buFontTx/>
              <a:buNone/>
            </a:pPr>
            <a:r>
              <a:rPr lang="en-US" altLang="en-US" sz="1800">
                <a:solidFill>
                  <a:schemeClr val="bg1"/>
                </a:solidFill>
              </a:rPr>
              <a:t>. </a:t>
            </a:r>
          </a:p>
          <a:p>
            <a:pPr eaLnBrk="1" hangingPunct="1">
              <a:spcBef>
                <a:spcPct val="0"/>
              </a:spcBef>
              <a:buFontTx/>
              <a:buNone/>
            </a:pPr>
            <a:endParaRPr lang="en-US" altLang="en-US" sz="1800"/>
          </a:p>
        </p:txBody>
      </p:sp>
      <p:sp>
        <p:nvSpPr>
          <p:cNvPr id="34838" name="TextBox 1"/>
          <p:cNvSpPr txBox="1">
            <a:spLocks noChangeArrowheads="1"/>
          </p:cNvSpPr>
          <p:nvPr/>
        </p:nvSpPr>
        <p:spPr bwMode="auto">
          <a:xfrm>
            <a:off x="4152900" y="1854200"/>
            <a:ext cx="419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Christy’s mother observed that there are more flies this summer than there usually are. Which sequence of steps can Christy use to investigate whether this is true?</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6499"/>
                                        </p:tgtEl>
                                        <p:attrNameLst>
                                          <p:attrName>fillcolor</p:attrName>
                                        </p:attrNameLst>
                                      </p:cBhvr>
                                      <p:to>
                                        <a:srgbClr val="FF0000"/>
                                      </p:to>
                                    </p:animClr>
                                    <p:set>
                                      <p:cBhvr>
                                        <p:cTn id="7" dur="1000" fill="hold"/>
                                        <p:tgtEl>
                                          <p:spTgt spid="106499"/>
                                        </p:tgtEl>
                                        <p:attrNameLst>
                                          <p:attrName>fill.type</p:attrName>
                                        </p:attrNameLst>
                                      </p:cBhvr>
                                      <p:to>
                                        <p:strVal val="solid"/>
                                      </p:to>
                                    </p:set>
                                    <p:set>
                                      <p:cBhvr>
                                        <p:cTn id="8" dur="1000" fill="hold"/>
                                        <p:tgtEl>
                                          <p:spTgt spid="106499"/>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6501"/>
                                        </p:tgtEl>
                                        <p:attrNameLst>
                                          <p:attrName>fillcolor</p:attrName>
                                        </p:attrNameLst>
                                      </p:cBhvr>
                                      <p:to>
                                        <a:srgbClr val="FFFF00"/>
                                      </p:to>
                                    </p:animClr>
                                    <p:set>
                                      <p:cBhvr>
                                        <p:cTn id="11" dur="2000" fill="hold"/>
                                        <p:tgtEl>
                                          <p:spTgt spid="106501"/>
                                        </p:tgtEl>
                                        <p:attrNameLst>
                                          <p:attrName>fill.type</p:attrName>
                                        </p:attrNameLst>
                                      </p:cBhvr>
                                      <p:to>
                                        <p:strVal val="solid"/>
                                      </p:to>
                                    </p:set>
                                    <p:set>
                                      <p:cBhvr>
                                        <p:cTn id="12" dur="2000" fill="hold"/>
                                        <p:tgtEl>
                                          <p:spTgt spid="106501"/>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6502"/>
                                        </p:tgtEl>
                                        <p:attrNameLst>
                                          <p:attrName>fillcolor</p:attrName>
                                        </p:attrNameLst>
                                      </p:cBhvr>
                                      <p:to>
                                        <a:srgbClr val="00FFFF"/>
                                      </p:to>
                                    </p:animClr>
                                    <p:set>
                                      <p:cBhvr>
                                        <p:cTn id="15" dur="2000" fill="hold"/>
                                        <p:tgtEl>
                                          <p:spTgt spid="106502"/>
                                        </p:tgtEl>
                                        <p:attrNameLst>
                                          <p:attrName>fill.type</p:attrName>
                                        </p:attrNameLst>
                                      </p:cBhvr>
                                      <p:to>
                                        <p:strVal val="solid"/>
                                      </p:to>
                                    </p:set>
                                    <p:set>
                                      <p:cBhvr>
                                        <p:cTn id="16" dur="2000" fill="hold"/>
                                        <p:tgtEl>
                                          <p:spTgt spid="10650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6500"/>
                                        </p:tgtEl>
                                        <p:attrNameLst>
                                          <p:attrName>fillcolor</p:attrName>
                                        </p:attrNameLst>
                                      </p:cBhvr>
                                      <p:to>
                                        <a:srgbClr val="00FFFF"/>
                                      </p:to>
                                    </p:animClr>
                                    <p:set>
                                      <p:cBhvr>
                                        <p:cTn id="19" dur="2000" fill="hold"/>
                                        <p:tgtEl>
                                          <p:spTgt spid="106500"/>
                                        </p:tgtEl>
                                        <p:attrNameLst>
                                          <p:attrName>fill.type</p:attrName>
                                        </p:attrNameLst>
                                      </p:cBhvr>
                                      <p:to>
                                        <p:strVal val="solid"/>
                                      </p:to>
                                    </p:set>
                                    <p:set>
                                      <p:cBhvr>
                                        <p:cTn id="20" dur="2000" fill="hold"/>
                                        <p:tgtEl>
                                          <p:spTgt spid="106500"/>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6503"/>
                                        </p:tgtEl>
                                        <p:attrNameLst>
                                          <p:attrName>fillcolor</p:attrName>
                                        </p:attrNameLst>
                                      </p:cBhvr>
                                      <p:to>
                                        <a:srgbClr val="00FF00"/>
                                      </p:to>
                                    </p:animClr>
                                    <p:set>
                                      <p:cBhvr>
                                        <p:cTn id="23" dur="2000" fill="hold"/>
                                        <p:tgtEl>
                                          <p:spTgt spid="106503"/>
                                        </p:tgtEl>
                                        <p:attrNameLst>
                                          <p:attrName>fill.type</p:attrName>
                                        </p:attrNameLst>
                                      </p:cBhvr>
                                      <p:to>
                                        <p:strVal val="solid"/>
                                      </p:to>
                                    </p:set>
                                    <p:set>
                                      <p:cBhvr>
                                        <p:cTn id="24" dur="2000" fill="hold"/>
                                        <p:tgtEl>
                                          <p:spTgt spid="106503"/>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9"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49"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58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5852"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35853"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5854" name="Text Box 14"/>
          <p:cNvSpPr txBox="1">
            <a:spLocks noChangeArrowheads="1"/>
          </p:cNvSpPr>
          <p:nvPr/>
        </p:nvSpPr>
        <p:spPr bwMode="auto">
          <a:xfrm>
            <a:off x="4165600" y="14271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11:</a:t>
            </a:r>
          </a:p>
        </p:txBody>
      </p:sp>
      <p:sp>
        <p:nvSpPr>
          <p:cNvPr id="35855"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5856"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57"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58"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TextBox 1"/>
          <p:cNvSpPr txBox="1">
            <a:spLocks noChangeArrowheads="1"/>
          </p:cNvSpPr>
          <p:nvPr/>
        </p:nvSpPr>
        <p:spPr bwMode="auto">
          <a:xfrm>
            <a:off x="4076700" y="1685925"/>
            <a:ext cx="449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Dora thinks that there are more frogs in the pond by her house when the water temperature is higher. She is making a chart to use as she gathers data to see whether she is correct. What data should Dora record on her chart?</a:t>
            </a:r>
          </a:p>
        </p:txBody>
      </p:sp>
      <p:sp>
        <p:nvSpPr>
          <p:cNvPr id="35862" name="TextBox 2"/>
          <p:cNvSpPr txBox="1">
            <a:spLocks noChangeArrowheads="1"/>
          </p:cNvSpPr>
          <p:nvPr/>
        </p:nvSpPr>
        <p:spPr bwMode="auto">
          <a:xfrm>
            <a:off x="4076700" y="3749675"/>
            <a:ext cx="476726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a. time, air temperature, water temperature</a:t>
            </a:r>
          </a:p>
          <a:p>
            <a:pPr>
              <a:buFontTx/>
              <a:buNone/>
            </a:pPr>
            <a:r>
              <a:rPr lang="en-US" altLang="en-US" sz="1800">
                <a:solidFill>
                  <a:schemeClr val="bg1"/>
                </a:solidFill>
              </a:rPr>
              <a:t>b. date, time, air temperature, number of frogs</a:t>
            </a:r>
          </a:p>
          <a:p>
            <a:pPr>
              <a:buFontTx/>
              <a:buNone/>
            </a:pPr>
            <a:r>
              <a:rPr lang="en-US" altLang="en-US" sz="1800">
                <a:solidFill>
                  <a:schemeClr val="bg1"/>
                </a:solidFill>
              </a:rPr>
              <a:t>c. date, time, water temperature, number of frogs</a:t>
            </a:r>
          </a:p>
          <a:p>
            <a:pPr>
              <a:buFontTx/>
              <a:buNone/>
            </a:pPr>
            <a:r>
              <a:rPr lang="en-US" altLang="en-US" sz="1800">
                <a:solidFill>
                  <a:schemeClr val="bg1"/>
                </a:solidFill>
              </a:rPr>
              <a:t>d. date, air temperature, wind speed, number of frogs</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84995"/>
                                        </p:tgtEl>
                                        <p:attrNameLst>
                                          <p:attrName>fillcolor</p:attrName>
                                        </p:attrNameLst>
                                      </p:cBhvr>
                                      <p:to>
                                        <a:srgbClr val="FF0000"/>
                                      </p:to>
                                    </p:animClr>
                                    <p:set>
                                      <p:cBhvr>
                                        <p:cTn id="7" dur="1000" fill="hold"/>
                                        <p:tgtEl>
                                          <p:spTgt spid="84995"/>
                                        </p:tgtEl>
                                        <p:attrNameLst>
                                          <p:attrName>fill.type</p:attrName>
                                        </p:attrNameLst>
                                      </p:cBhvr>
                                      <p:to>
                                        <p:strVal val="solid"/>
                                      </p:to>
                                    </p:set>
                                    <p:set>
                                      <p:cBhvr>
                                        <p:cTn id="8" dur="1000" fill="hold"/>
                                        <p:tgtEl>
                                          <p:spTgt spid="84995"/>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84997"/>
                                        </p:tgtEl>
                                        <p:attrNameLst>
                                          <p:attrName>fillcolor</p:attrName>
                                        </p:attrNameLst>
                                      </p:cBhvr>
                                      <p:to>
                                        <a:srgbClr val="FFFF00"/>
                                      </p:to>
                                    </p:animClr>
                                    <p:set>
                                      <p:cBhvr>
                                        <p:cTn id="11" dur="2000" fill="hold"/>
                                        <p:tgtEl>
                                          <p:spTgt spid="84997"/>
                                        </p:tgtEl>
                                        <p:attrNameLst>
                                          <p:attrName>fill.type</p:attrName>
                                        </p:attrNameLst>
                                      </p:cBhvr>
                                      <p:to>
                                        <p:strVal val="solid"/>
                                      </p:to>
                                    </p:set>
                                    <p:set>
                                      <p:cBhvr>
                                        <p:cTn id="12" dur="2000" fill="hold"/>
                                        <p:tgtEl>
                                          <p:spTgt spid="84997"/>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84998"/>
                                        </p:tgtEl>
                                        <p:attrNameLst>
                                          <p:attrName>fillcolor</p:attrName>
                                        </p:attrNameLst>
                                      </p:cBhvr>
                                      <p:to>
                                        <a:srgbClr val="00FFFF"/>
                                      </p:to>
                                    </p:animClr>
                                    <p:set>
                                      <p:cBhvr>
                                        <p:cTn id="15" dur="2000" fill="hold"/>
                                        <p:tgtEl>
                                          <p:spTgt spid="84998"/>
                                        </p:tgtEl>
                                        <p:attrNameLst>
                                          <p:attrName>fill.type</p:attrName>
                                        </p:attrNameLst>
                                      </p:cBhvr>
                                      <p:to>
                                        <p:strVal val="solid"/>
                                      </p:to>
                                    </p:set>
                                    <p:set>
                                      <p:cBhvr>
                                        <p:cTn id="16" dur="2000" fill="hold"/>
                                        <p:tgtEl>
                                          <p:spTgt spid="8499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4996"/>
                                        </p:tgtEl>
                                        <p:attrNameLst>
                                          <p:attrName>fillcolor</p:attrName>
                                        </p:attrNameLst>
                                      </p:cBhvr>
                                      <p:to>
                                        <a:srgbClr val="00FFFF"/>
                                      </p:to>
                                    </p:animClr>
                                    <p:set>
                                      <p:cBhvr>
                                        <p:cTn id="19" dur="2000" fill="hold"/>
                                        <p:tgtEl>
                                          <p:spTgt spid="84996"/>
                                        </p:tgtEl>
                                        <p:attrNameLst>
                                          <p:attrName>fill.type</p:attrName>
                                        </p:attrNameLst>
                                      </p:cBhvr>
                                      <p:to>
                                        <p:strVal val="solid"/>
                                      </p:to>
                                    </p:set>
                                    <p:set>
                                      <p:cBhvr>
                                        <p:cTn id="20" dur="2000" fill="hold"/>
                                        <p:tgtEl>
                                          <p:spTgt spid="84996"/>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84999"/>
                                        </p:tgtEl>
                                        <p:attrNameLst>
                                          <p:attrName>fillcolor</p:attrName>
                                        </p:attrNameLst>
                                      </p:cBhvr>
                                      <p:to>
                                        <a:srgbClr val="00FF00"/>
                                      </p:to>
                                    </p:animClr>
                                    <p:set>
                                      <p:cBhvr>
                                        <p:cTn id="23" dur="2000" fill="hold"/>
                                        <p:tgtEl>
                                          <p:spTgt spid="84999"/>
                                        </p:tgtEl>
                                        <p:attrNameLst>
                                          <p:attrName>fill.type</p:attrName>
                                        </p:attrNameLst>
                                      </p:cBhvr>
                                      <p:to>
                                        <p:strVal val="solid"/>
                                      </p:to>
                                    </p:set>
                                    <p:set>
                                      <p:cBhvr>
                                        <p:cTn id="24" dur="2000" fill="hold"/>
                                        <p:tgtEl>
                                          <p:spTgt spid="84999"/>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59"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1"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3"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3"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68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5"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6876"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3687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6878" name="Text Box 14"/>
          <p:cNvSpPr txBox="1">
            <a:spLocks noChangeArrowheads="1"/>
          </p:cNvSpPr>
          <p:nvPr/>
        </p:nvSpPr>
        <p:spPr bwMode="auto">
          <a:xfrm>
            <a:off x="4076700" y="144621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11:</a:t>
            </a:r>
          </a:p>
        </p:txBody>
      </p:sp>
      <p:sp>
        <p:nvSpPr>
          <p:cNvPr id="36879"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6880"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81"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82"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TextBox 1"/>
          <p:cNvSpPr txBox="1">
            <a:spLocks noChangeArrowheads="1"/>
          </p:cNvSpPr>
          <p:nvPr/>
        </p:nvSpPr>
        <p:spPr bwMode="auto">
          <a:xfrm>
            <a:off x="4076700" y="1685925"/>
            <a:ext cx="449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Dora thinks that there are more frogs in the pond by her house when the water temperature is higher. She is making a chart to use as she gathers data to see whether she is correct. What data should Dora record on her chart?</a:t>
            </a:r>
          </a:p>
        </p:txBody>
      </p:sp>
      <p:sp>
        <p:nvSpPr>
          <p:cNvPr id="36886" name="TextBox 2"/>
          <p:cNvSpPr txBox="1">
            <a:spLocks noChangeArrowheads="1"/>
          </p:cNvSpPr>
          <p:nvPr/>
        </p:nvSpPr>
        <p:spPr bwMode="auto">
          <a:xfrm>
            <a:off x="4076700" y="3749675"/>
            <a:ext cx="476726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a. time, air temperature, water temperature</a:t>
            </a:r>
          </a:p>
          <a:p>
            <a:pPr>
              <a:buFontTx/>
              <a:buNone/>
            </a:pPr>
            <a:r>
              <a:rPr lang="en-US" altLang="en-US" sz="1800">
                <a:solidFill>
                  <a:schemeClr val="bg1"/>
                </a:solidFill>
              </a:rPr>
              <a:t>b. date, time, air temperature, number of frogs</a:t>
            </a:r>
          </a:p>
          <a:p>
            <a:pPr>
              <a:buFontTx/>
              <a:buNone/>
            </a:pPr>
            <a:r>
              <a:rPr lang="en-US" altLang="en-US" sz="1800">
                <a:solidFill>
                  <a:schemeClr val="bg1"/>
                </a:solidFill>
              </a:rPr>
              <a:t>c. date, time, water temperature, number of frogs</a:t>
            </a:r>
          </a:p>
          <a:p>
            <a:pPr>
              <a:buFontTx/>
              <a:buNone/>
            </a:pPr>
            <a:r>
              <a:rPr lang="en-US" altLang="en-US" sz="1800">
                <a:solidFill>
                  <a:schemeClr val="bg1"/>
                </a:solidFill>
              </a:rPr>
              <a:t>d. date, air temperature, wind speed, number of frogs</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6259"/>
                                        </p:tgtEl>
                                        <p:attrNameLst>
                                          <p:attrName>fillcolor</p:attrName>
                                        </p:attrNameLst>
                                      </p:cBhvr>
                                      <p:to>
                                        <a:srgbClr val="FF0000"/>
                                      </p:to>
                                    </p:animClr>
                                    <p:set>
                                      <p:cBhvr>
                                        <p:cTn id="7" dur="1000" fill="hold"/>
                                        <p:tgtEl>
                                          <p:spTgt spid="96259"/>
                                        </p:tgtEl>
                                        <p:attrNameLst>
                                          <p:attrName>fill.type</p:attrName>
                                        </p:attrNameLst>
                                      </p:cBhvr>
                                      <p:to>
                                        <p:strVal val="solid"/>
                                      </p:to>
                                    </p:set>
                                    <p:set>
                                      <p:cBhvr>
                                        <p:cTn id="8" dur="1000" fill="hold"/>
                                        <p:tgtEl>
                                          <p:spTgt spid="96259"/>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6261"/>
                                        </p:tgtEl>
                                        <p:attrNameLst>
                                          <p:attrName>fillcolor</p:attrName>
                                        </p:attrNameLst>
                                      </p:cBhvr>
                                      <p:to>
                                        <a:srgbClr val="FFFF00"/>
                                      </p:to>
                                    </p:animClr>
                                    <p:set>
                                      <p:cBhvr>
                                        <p:cTn id="11" dur="2000" fill="hold"/>
                                        <p:tgtEl>
                                          <p:spTgt spid="96261"/>
                                        </p:tgtEl>
                                        <p:attrNameLst>
                                          <p:attrName>fill.type</p:attrName>
                                        </p:attrNameLst>
                                      </p:cBhvr>
                                      <p:to>
                                        <p:strVal val="solid"/>
                                      </p:to>
                                    </p:set>
                                    <p:set>
                                      <p:cBhvr>
                                        <p:cTn id="12" dur="2000" fill="hold"/>
                                        <p:tgtEl>
                                          <p:spTgt spid="96261"/>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6262"/>
                                        </p:tgtEl>
                                        <p:attrNameLst>
                                          <p:attrName>fillcolor</p:attrName>
                                        </p:attrNameLst>
                                      </p:cBhvr>
                                      <p:to>
                                        <a:srgbClr val="00FFFF"/>
                                      </p:to>
                                    </p:animClr>
                                    <p:set>
                                      <p:cBhvr>
                                        <p:cTn id="15" dur="2000" fill="hold"/>
                                        <p:tgtEl>
                                          <p:spTgt spid="96262"/>
                                        </p:tgtEl>
                                        <p:attrNameLst>
                                          <p:attrName>fill.type</p:attrName>
                                        </p:attrNameLst>
                                      </p:cBhvr>
                                      <p:to>
                                        <p:strVal val="solid"/>
                                      </p:to>
                                    </p:set>
                                    <p:set>
                                      <p:cBhvr>
                                        <p:cTn id="16" dur="2000" fill="hold"/>
                                        <p:tgtEl>
                                          <p:spTgt spid="9626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6260"/>
                                        </p:tgtEl>
                                        <p:attrNameLst>
                                          <p:attrName>fillcolor</p:attrName>
                                        </p:attrNameLst>
                                      </p:cBhvr>
                                      <p:to>
                                        <a:srgbClr val="00FFFF"/>
                                      </p:to>
                                    </p:animClr>
                                    <p:set>
                                      <p:cBhvr>
                                        <p:cTn id="19" dur="2000" fill="hold"/>
                                        <p:tgtEl>
                                          <p:spTgt spid="96260"/>
                                        </p:tgtEl>
                                        <p:attrNameLst>
                                          <p:attrName>fill.type</p:attrName>
                                        </p:attrNameLst>
                                      </p:cBhvr>
                                      <p:to>
                                        <p:strVal val="solid"/>
                                      </p:to>
                                    </p:set>
                                    <p:set>
                                      <p:cBhvr>
                                        <p:cTn id="20" dur="2000" fill="hold"/>
                                        <p:tgtEl>
                                          <p:spTgt spid="96260"/>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6263"/>
                                        </p:tgtEl>
                                        <p:attrNameLst>
                                          <p:attrName>fillcolor</p:attrName>
                                        </p:attrNameLst>
                                      </p:cBhvr>
                                      <p:to>
                                        <a:srgbClr val="00FF00"/>
                                      </p:to>
                                    </p:animClr>
                                    <p:set>
                                      <p:cBhvr>
                                        <p:cTn id="23" dur="2000" fill="hold"/>
                                        <p:tgtEl>
                                          <p:spTgt spid="96263"/>
                                        </p:tgtEl>
                                        <p:attrNameLst>
                                          <p:attrName>fill.type</p:attrName>
                                        </p:attrNameLst>
                                      </p:cBhvr>
                                      <p:to>
                                        <p:strVal val="solid"/>
                                      </p:to>
                                    </p:set>
                                    <p:set>
                                      <p:cBhvr>
                                        <p:cTn id="24" dur="2000" fill="hold"/>
                                        <p:tgtEl>
                                          <p:spTgt spid="96263"/>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897"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78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9"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7900"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37901"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7902" name="Text Box 14"/>
          <p:cNvSpPr txBox="1">
            <a:spLocks noChangeArrowheads="1"/>
          </p:cNvSpPr>
          <p:nvPr/>
        </p:nvSpPr>
        <p:spPr bwMode="auto">
          <a:xfrm>
            <a:off x="4152900" y="143351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11:</a:t>
            </a:r>
          </a:p>
        </p:txBody>
      </p:sp>
      <p:sp>
        <p:nvSpPr>
          <p:cNvPr id="37903"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7904"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905"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906"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9" name="TextBox 1"/>
          <p:cNvSpPr txBox="1">
            <a:spLocks noChangeArrowheads="1"/>
          </p:cNvSpPr>
          <p:nvPr/>
        </p:nvSpPr>
        <p:spPr bwMode="auto">
          <a:xfrm>
            <a:off x="4076700" y="1704975"/>
            <a:ext cx="449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Dora thinks that there are more frogs in the pond by her house when the water temperature is higher. She is making a chart to use as she gathers data to see whether she is correct. What data should Dora record on her chart?</a:t>
            </a:r>
          </a:p>
        </p:txBody>
      </p:sp>
      <p:sp>
        <p:nvSpPr>
          <p:cNvPr id="37910" name="TextBox 2"/>
          <p:cNvSpPr txBox="1">
            <a:spLocks noChangeArrowheads="1"/>
          </p:cNvSpPr>
          <p:nvPr/>
        </p:nvSpPr>
        <p:spPr bwMode="auto">
          <a:xfrm>
            <a:off x="4076700" y="3749675"/>
            <a:ext cx="476726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a:solidFill>
                  <a:schemeClr val="bg1"/>
                </a:solidFill>
              </a:rPr>
              <a:t>a. time, air temperature, water temperature</a:t>
            </a:r>
          </a:p>
          <a:p>
            <a:pPr>
              <a:buFontTx/>
              <a:buNone/>
            </a:pPr>
            <a:r>
              <a:rPr lang="en-US" altLang="en-US" sz="1800">
                <a:solidFill>
                  <a:schemeClr val="bg1"/>
                </a:solidFill>
              </a:rPr>
              <a:t>b. date, time, air temperature, number of frogs</a:t>
            </a:r>
          </a:p>
          <a:p>
            <a:pPr>
              <a:buFontTx/>
              <a:buNone/>
            </a:pPr>
            <a:r>
              <a:rPr lang="en-US" altLang="en-US" sz="1800">
                <a:solidFill>
                  <a:schemeClr val="bg1"/>
                </a:solidFill>
              </a:rPr>
              <a:t>c. date, time, water temperature, number of frogs</a:t>
            </a:r>
          </a:p>
          <a:p>
            <a:pPr>
              <a:buFontTx/>
              <a:buNone/>
            </a:pPr>
            <a:r>
              <a:rPr lang="en-US" altLang="en-US" sz="1800">
                <a:solidFill>
                  <a:schemeClr val="bg1"/>
                </a:solidFill>
              </a:rPr>
              <a:t>d. date, air temperature, wind speed, number of frogs</a:t>
            </a:r>
          </a:p>
          <a:p>
            <a:pPr eaLnBrk="1" hangingPunct="1">
              <a:spcBef>
                <a:spcPct val="0"/>
              </a:spcBef>
              <a:buFontTx/>
              <a:buNone/>
            </a:pPr>
            <a:endParaRPr lang="en-US" altLang="en-US" sz="1800"/>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7523"/>
                                        </p:tgtEl>
                                        <p:attrNameLst>
                                          <p:attrName>fillcolor</p:attrName>
                                        </p:attrNameLst>
                                      </p:cBhvr>
                                      <p:to>
                                        <a:srgbClr val="FF0000"/>
                                      </p:to>
                                    </p:animClr>
                                    <p:set>
                                      <p:cBhvr>
                                        <p:cTn id="7" dur="1000" fill="hold"/>
                                        <p:tgtEl>
                                          <p:spTgt spid="107523"/>
                                        </p:tgtEl>
                                        <p:attrNameLst>
                                          <p:attrName>fill.type</p:attrName>
                                        </p:attrNameLst>
                                      </p:cBhvr>
                                      <p:to>
                                        <p:strVal val="solid"/>
                                      </p:to>
                                    </p:set>
                                    <p:set>
                                      <p:cBhvr>
                                        <p:cTn id="8" dur="1000" fill="hold"/>
                                        <p:tgtEl>
                                          <p:spTgt spid="10752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7525"/>
                                        </p:tgtEl>
                                        <p:attrNameLst>
                                          <p:attrName>fillcolor</p:attrName>
                                        </p:attrNameLst>
                                      </p:cBhvr>
                                      <p:to>
                                        <a:srgbClr val="FFFF00"/>
                                      </p:to>
                                    </p:animClr>
                                    <p:set>
                                      <p:cBhvr>
                                        <p:cTn id="11" dur="2000" fill="hold"/>
                                        <p:tgtEl>
                                          <p:spTgt spid="107525"/>
                                        </p:tgtEl>
                                        <p:attrNameLst>
                                          <p:attrName>fill.type</p:attrName>
                                        </p:attrNameLst>
                                      </p:cBhvr>
                                      <p:to>
                                        <p:strVal val="solid"/>
                                      </p:to>
                                    </p:set>
                                    <p:set>
                                      <p:cBhvr>
                                        <p:cTn id="12" dur="2000" fill="hold"/>
                                        <p:tgtEl>
                                          <p:spTgt spid="10752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7526"/>
                                        </p:tgtEl>
                                        <p:attrNameLst>
                                          <p:attrName>fillcolor</p:attrName>
                                        </p:attrNameLst>
                                      </p:cBhvr>
                                      <p:to>
                                        <a:srgbClr val="00FFFF"/>
                                      </p:to>
                                    </p:animClr>
                                    <p:set>
                                      <p:cBhvr>
                                        <p:cTn id="15" dur="2000" fill="hold"/>
                                        <p:tgtEl>
                                          <p:spTgt spid="107526"/>
                                        </p:tgtEl>
                                        <p:attrNameLst>
                                          <p:attrName>fill.type</p:attrName>
                                        </p:attrNameLst>
                                      </p:cBhvr>
                                      <p:to>
                                        <p:strVal val="solid"/>
                                      </p:to>
                                    </p:set>
                                    <p:set>
                                      <p:cBhvr>
                                        <p:cTn id="16" dur="2000" fill="hold"/>
                                        <p:tgtEl>
                                          <p:spTgt spid="10752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7524"/>
                                        </p:tgtEl>
                                        <p:attrNameLst>
                                          <p:attrName>fillcolor</p:attrName>
                                        </p:attrNameLst>
                                      </p:cBhvr>
                                      <p:to>
                                        <a:srgbClr val="00FFFF"/>
                                      </p:to>
                                    </p:animClr>
                                    <p:set>
                                      <p:cBhvr>
                                        <p:cTn id="19" dur="2000" fill="hold"/>
                                        <p:tgtEl>
                                          <p:spTgt spid="107524"/>
                                        </p:tgtEl>
                                        <p:attrNameLst>
                                          <p:attrName>fill.type</p:attrName>
                                        </p:attrNameLst>
                                      </p:cBhvr>
                                      <p:to>
                                        <p:strVal val="solid"/>
                                      </p:to>
                                    </p:set>
                                    <p:set>
                                      <p:cBhvr>
                                        <p:cTn id="20" dur="2000" fill="hold"/>
                                        <p:tgtEl>
                                          <p:spTgt spid="10752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7527"/>
                                        </p:tgtEl>
                                        <p:attrNameLst>
                                          <p:attrName>fillcolor</p:attrName>
                                        </p:attrNameLst>
                                      </p:cBhvr>
                                      <p:to>
                                        <a:srgbClr val="00FF00"/>
                                      </p:to>
                                    </p:animClr>
                                    <p:set>
                                      <p:cBhvr>
                                        <p:cTn id="23" dur="2000" fill="hold"/>
                                        <p:tgtEl>
                                          <p:spTgt spid="107527"/>
                                        </p:tgtEl>
                                        <p:attrNameLst>
                                          <p:attrName>fill.type</p:attrName>
                                        </p:attrNameLst>
                                      </p:cBhvr>
                                      <p:to>
                                        <p:strVal val="solid"/>
                                      </p:to>
                                    </p:set>
                                    <p:set>
                                      <p:cBhvr>
                                        <p:cTn id="24" dur="2000" fill="hold"/>
                                        <p:tgtEl>
                                          <p:spTgt spid="107527"/>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6"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7"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8"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9"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21"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89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3"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8924"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38925"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8926"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12:</a:t>
            </a:r>
          </a:p>
        </p:txBody>
      </p:sp>
      <p:sp>
        <p:nvSpPr>
          <p:cNvPr id="38927"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8928"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29"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30"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Rectangle 25"/>
          <p:cNvSpPr>
            <a:spLocks noChangeArrowheads="1"/>
          </p:cNvSpPr>
          <p:nvPr/>
        </p:nvSpPr>
        <p:spPr bwMode="auto">
          <a:xfrm>
            <a:off x="4225925" y="1525588"/>
            <a:ext cx="914400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38934" name="image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5925" y="1982788"/>
            <a:ext cx="3886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5" name="Rectangle 26"/>
          <p:cNvSpPr>
            <a:spLocks noChangeArrowheads="1"/>
          </p:cNvSpPr>
          <p:nvPr/>
        </p:nvSpPr>
        <p:spPr bwMode="auto">
          <a:xfrm>
            <a:off x="3927475" y="3687763"/>
            <a:ext cx="5029200" cy="3381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latin typeface="Calibri" panose="020F0502020204030204" pitchFamily="34" charset="0"/>
                <a:ea typeface="Arial" panose="020B0604020202020204" pitchFamily="34" charset="0"/>
                <a:cs typeface="Times New Roman" panose="02020603050405020304" pitchFamily="18" charset="0"/>
              </a:rPr>
              <a:t>Which list shows Jupiter’s moons from largest to smallest?</a:t>
            </a:r>
            <a:endParaRPr lang="en-US" altLang="en-US" sz="1600">
              <a:solidFill>
                <a:schemeClr val="bg1"/>
              </a:solidFill>
              <a:ea typeface="Arial" panose="020B0604020202020204" pitchFamily="34" charset="0"/>
              <a:cs typeface="Times New Roman" panose="02020603050405020304" pitchFamily="18" charset="0"/>
            </a:endParaRPr>
          </a:p>
        </p:txBody>
      </p:sp>
      <p:sp>
        <p:nvSpPr>
          <p:cNvPr id="38936" name="TextBox 1"/>
          <p:cNvSpPr txBox="1">
            <a:spLocks noChangeArrowheads="1"/>
          </p:cNvSpPr>
          <p:nvPr/>
        </p:nvSpPr>
        <p:spPr bwMode="auto">
          <a:xfrm>
            <a:off x="4114800" y="4424363"/>
            <a:ext cx="4495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Europa, Ganymede, Callisto.</a:t>
            </a:r>
          </a:p>
          <a:p>
            <a:pPr lvl="1">
              <a:buFontTx/>
              <a:buNone/>
            </a:pPr>
            <a:r>
              <a:rPr lang="en-US" altLang="en-US" sz="2000">
                <a:solidFill>
                  <a:schemeClr val="bg1"/>
                </a:solidFill>
              </a:rPr>
              <a:t>b. Ganymede, Europa, Callisto.</a:t>
            </a:r>
          </a:p>
          <a:p>
            <a:pPr lvl="1">
              <a:buFontTx/>
              <a:buNone/>
            </a:pPr>
            <a:r>
              <a:rPr lang="en-US" altLang="en-US" sz="2000">
                <a:solidFill>
                  <a:schemeClr val="bg1"/>
                </a:solidFill>
              </a:rPr>
              <a:t>c. Callisto, Ganymede, Europa.</a:t>
            </a:r>
          </a:p>
          <a:p>
            <a:pPr lvl="1">
              <a:buFontTx/>
              <a:buNone/>
            </a:pPr>
            <a:r>
              <a:rPr lang="en-US" altLang="en-US" sz="2000">
                <a:solidFill>
                  <a:schemeClr val="bg1"/>
                </a:solidFill>
              </a:rPr>
              <a:t>d. Ganymede, Callisto, Europa.</a:t>
            </a:r>
          </a:p>
          <a:p>
            <a:pPr eaLnBrk="1" hangingPunct="1">
              <a:spcBef>
                <a:spcPct val="0"/>
              </a:spcBef>
              <a:buFontTx/>
              <a:buNone/>
            </a:pPr>
            <a:endParaRPr lang="en-US" altLang="en-US" sz="1800"/>
          </a:p>
        </p:txBody>
      </p:sp>
      <p:pic>
        <p:nvPicPr>
          <p:cNvPr id="25"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358"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45"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99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7"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39948"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39949"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9950"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12:</a:t>
            </a:r>
          </a:p>
        </p:txBody>
      </p:sp>
      <p:sp>
        <p:nvSpPr>
          <p:cNvPr id="39951"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39952"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53"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54"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5"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57" name="image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5925" y="1982788"/>
            <a:ext cx="3886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8" name="Rectangle 26"/>
          <p:cNvSpPr>
            <a:spLocks noChangeArrowheads="1"/>
          </p:cNvSpPr>
          <p:nvPr/>
        </p:nvSpPr>
        <p:spPr bwMode="auto">
          <a:xfrm>
            <a:off x="3927475" y="3687763"/>
            <a:ext cx="5029200" cy="3381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latin typeface="Calibri" panose="020F0502020204030204" pitchFamily="34" charset="0"/>
                <a:ea typeface="Arial" panose="020B0604020202020204" pitchFamily="34" charset="0"/>
                <a:cs typeface="Times New Roman" panose="02020603050405020304" pitchFamily="18" charset="0"/>
              </a:rPr>
              <a:t>Which list shows Jupiter’s moons from largest to smallest?</a:t>
            </a:r>
            <a:endParaRPr lang="en-US" altLang="en-US" sz="1600">
              <a:solidFill>
                <a:schemeClr val="bg1"/>
              </a:solidFill>
              <a:ea typeface="Arial" panose="020B0604020202020204" pitchFamily="34" charset="0"/>
              <a:cs typeface="Times New Roman" panose="02020603050405020304" pitchFamily="18" charset="0"/>
            </a:endParaRPr>
          </a:p>
        </p:txBody>
      </p:sp>
      <p:sp>
        <p:nvSpPr>
          <p:cNvPr id="39959" name="TextBox 1"/>
          <p:cNvSpPr txBox="1">
            <a:spLocks noChangeArrowheads="1"/>
          </p:cNvSpPr>
          <p:nvPr/>
        </p:nvSpPr>
        <p:spPr bwMode="auto">
          <a:xfrm>
            <a:off x="4114800" y="4424363"/>
            <a:ext cx="4495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Europa, Ganymede, Callisto.</a:t>
            </a:r>
          </a:p>
          <a:p>
            <a:pPr lvl="1">
              <a:buFontTx/>
              <a:buNone/>
            </a:pPr>
            <a:r>
              <a:rPr lang="en-US" altLang="en-US" sz="2000">
                <a:solidFill>
                  <a:schemeClr val="bg1"/>
                </a:solidFill>
              </a:rPr>
              <a:t>b. Ganymede, Europa, Callisto.</a:t>
            </a:r>
          </a:p>
          <a:p>
            <a:pPr lvl="1">
              <a:buFontTx/>
              <a:buNone/>
            </a:pPr>
            <a:r>
              <a:rPr lang="en-US" altLang="en-US" sz="2000">
                <a:solidFill>
                  <a:schemeClr val="bg1"/>
                </a:solidFill>
              </a:rPr>
              <a:t>c. Callisto, Ganymede, Europa.</a:t>
            </a:r>
          </a:p>
          <a:p>
            <a:pPr lvl="1">
              <a:buFontTx/>
              <a:buNone/>
            </a:pPr>
            <a:r>
              <a:rPr lang="en-US" altLang="en-US" sz="2000">
                <a:solidFill>
                  <a:schemeClr val="bg1"/>
                </a:solidFill>
              </a:rPr>
              <a:t>d. Ganymede, Callisto, Europa.</a:t>
            </a:r>
          </a:p>
          <a:p>
            <a:pPr eaLnBrk="1" hangingPunct="1">
              <a:spcBef>
                <a:spcPct val="0"/>
              </a:spcBef>
              <a:buFontTx/>
              <a:buNone/>
            </a:pPr>
            <a:endParaRPr lang="en-US" altLang="en-US" sz="1800"/>
          </a:p>
        </p:txBody>
      </p:sp>
      <p:pic>
        <p:nvPicPr>
          <p:cNvPr id="24"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7283"/>
                                        </p:tgtEl>
                                        <p:attrNameLst>
                                          <p:attrName>fillcolor</p:attrName>
                                        </p:attrNameLst>
                                      </p:cBhvr>
                                      <p:to>
                                        <a:srgbClr val="FF0000"/>
                                      </p:to>
                                    </p:animClr>
                                    <p:set>
                                      <p:cBhvr>
                                        <p:cTn id="7" dur="1000" fill="hold"/>
                                        <p:tgtEl>
                                          <p:spTgt spid="97283"/>
                                        </p:tgtEl>
                                        <p:attrNameLst>
                                          <p:attrName>fill.type</p:attrName>
                                        </p:attrNameLst>
                                      </p:cBhvr>
                                      <p:to>
                                        <p:strVal val="solid"/>
                                      </p:to>
                                    </p:set>
                                    <p:set>
                                      <p:cBhvr>
                                        <p:cTn id="8" dur="1000" fill="hold"/>
                                        <p:tgtEl>
                                          <p:spTgt spid="9728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7285"/>
                                        </p:tgtEl>
                                        <p:attrNameLst>
                                          <p:attrName>fillcolor</p:attrName>
                                        </p:attrNameLst>
                                      </p:cBhvr>
                                      <p:to>
                                        <a:srgbClr val="FFFF00"/>
                                      </p:to>
                                    </p:animClr>
                                    <p:set>
                                      <p:cBhvr>
                                        <p:cTn id="11" dur="2000" fill="hold"/>
                                        <p:tgtEl>
                                          <p:spTgt spid="97285"/>
                                        </p:tgtEl>
                                        <p:attrNameLst>
                                          <p:attrName>fill.type</p:attrName>
                                        </p:attrNameLst>
                                      </p:cBhvr>
                                      <p:to>
                                        <p:strVal val="solid"/>
                                      </p:to>
                                    </p:set>
                                    <p:set>
                                      <p:cBhvr>
                                        <p:cTn id="12" dur="2000" fill="hold"/>
                                        <p:tgtEl>
                                          <p:spTgt spid="9728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7286"/>
                                        </p:tgtEl>
                                        <p:attrNameLst>
                                          <p:attrName>fillcolor</p:attrName>
                                        </p:attrNameLst>
                                      </p:cBhvr>
                                      <p:to>
                                        <a:srgbClr val="00FFFF"/>
                                      </p:to>
                                    </p:animClr>
                                    <p:set>
                                      <p:cBhvr>
                                        <p:cTn id="15" dur="2000" fill="hold"/>
                                        <p:tgtEl>
                                          <p:spTgt spid="97286"/>
                                        </p:tgtEl>
                                        <p:attrNameLst>
                                          <p:attrName>fill.type</p:attrName>
                                        </p:attrNameLst>
                                      </p:cBhvr>
                                      <p:to>
                                        <p:strVal val="solid"/>
                                      </p:to>
                                    </p:set>
                                    <p:set>
                                      <p:cBhvr>
                                        <p:cTn id="16" dur="2000" fill="hold"/>
                                        <p:tgtEl>
                                          <p:spTgt spid="9728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7284"/>
                                        </p:tgtEl>
                                        <p:attrNameLst>
                                          <p:attrName>fillcolor</p:attrName>
                                        </p:attrNameLst>
                                      </p:cBhvr>
                                      <p:to>
                                        <a:srgbClr val="00FFFF"/>
                                      </p:to>
                                    </p:animClr>
                                    <p:set>
                                      <p:cBhvr>
                                        <p:cTn id="19" dur="2000" fill="hold"/>
                                        <p:tgtEl>
                                          <p:spTgt spid="97284"/>
                                        </p:tgtEl>
                                        <p:attrNameLst>
                                          <p:attrName>fill.type</p:attrName>
                                        </p:attrNameLst>
                                      </p:cBhvr>
                                      <p:to>
                                        <p:strVal val="solid"/>
                                      </p:to>
                                    </p:set>
                                    <p:set>
                                      <p:cBhvr>
                                        <p:cTn id="20" dur="2000" fill="hold"/>
                                        <p:tgtEl>
                                          <p:spTgt spid="9728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7287"/>
                                        </p:tgtEl>
                                        <p:attrNameLst>
                                          <p:attrName>fillcolor</p:attrName>
                                        </p:attrNameLst>
                                      </p:cBhvr>
                                      <p:to>
                                        <a:srgbClr val="00FF00"/>
                                      </p:to>
                                    </p:animClr>
                                    <p:set>
                                      <p:cBhvr>
                                        <p:cTn id="23" dur="2000" fill="hold"/>
                                        <p:tgtEl>
                                          <p:spTgt spid="97287"/>
                                        </p:tgtEl>
                                        <p:attrNameLst>
                                          <p:attrName>fill.type</p:attrName>
                                        </p:attrNameLst>
                                      </p:cBhvr>
                                      <p:to>
                                        <p:strVal val="solid"/>
                                      </p:to>
                                    </p:set>
                                    <p:set>
                                      <p:cBhvr>
                                        <p:cTn id="24" dur="2000" fill="hold"/>
                                        <p:tgtEl>
                                          <p:spTgt spid="97287"/>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4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4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69"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097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1"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40972"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40973"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0974"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12:</a:t>
            </a:r>
          </a:p>
        </p:txBody>
      </p:sp>
      <p:sp>
        <p:nvSpPr>
          <p:cNvPr id="40975"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0976"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77"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78"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9"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1" name="TextBox 1"/>
          <p:cNvSpPr txBox="1">
            <a:spLocks noChangeArrowheads="1"/>
          </p:cNvSpPr>
          <p:nvPr/>
        </p:nvSpPr>
        <p:spPr bwMode="auto">
          <a:xfrm>
            <a:off x="4114800" y="4424363"/>
            <a:ext cx="4495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r>
              <a:rPr lang="en-US" altLang="en-US" sz="2000">
                <a:solidFill>
                  <a:schemeClr val="bg1"/>
                </a:solidFill>
              </a:rPr>
              <a:t>a. Europa, Ganymede, Callisto.</a:t>
            </a:r>
          </a:p>
          <a:p>
            <a:pPr lvl="1">
              <a:buFontTx/>
              <a:buNone/>
            </a:pPr>
            <a:r>
              <a:rPr lang="en-US" altLang="en-US" sz="2000">
                <a:solidFill>
                  <a:schemeClr val="bg1"/>
                </a:solidFill>
              </a:rPr>
              <a:t>b. Ganymede, Europa, Callisto.</a:t>
            </a:r>
          </a:p>
          <a:p>
            <a:pPr lvl="1">
              <a:buFontTx/>
              <a:buNone/>
            </a:pPr>
            <a:r>
              <a:rPr lang="en-US" altLang="en-US" sz="2000">
                <a:solidFill>
                  <a:schemeClr val="bg1"/>
                </a:solidFill>
              </a:rPr>
              <a:t>c. Callisto, Ganymede, Europa.</a:t>
            </a:r>
          </a:p>
          <a:p>
            <a:pPr lvl="1">
              <a:buFontTx/>
              <a:buNone/>
            </a:pPr>
            <a:r>
              <a:rPr lang="en-US" altLang="en-US" sz="2000">
                <a:solidFill>
                  <a:schemeClr val="bg1"/>
                </a:solidFill>
              </a:rPr>
              <a:t>d. Ganymede, Callisto, Europa.</a:t>
            </a:r>
          </a:p>
          <a:p>
            <a:pPr eaLnBrk="1" hangingPunct="1">
              <a:spcBef>
                <a:spcPct val="0"/>
              </a:spcBef>
              <a:buFontTx/>
              <a:buNone/>
            </a:pPr>
            <a:endParaRPr lang="en-US" altLang="en-US" sz="1800"/>
          </a:p>
        </p:txBody>
      </p:sp>
      <p:pic>
        <p:nvPicPr>
          <p:cNvPr id="40982" name="image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5925" y="1982788"/>
            <a:ext cx="3886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3" name="Rectangle 26"/>
          <p:cNvSpPr>
            <a:spLocks noChangeArrowheads="1"/>
          </p:cNvSpPr>
          <p:nvPr/>
        </p:nvSpPr>
        <p:spPr bwMode="auto">
          <a:xfrm>
            <a:off x="3927475" y="3687763"/>
            <a:ext cx="5029200" cy="3381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latin typeface="Calibri" panose="020F0502020204030204" pitchFamily="34" charset="0"/>
                <a:ea typeface="Arial" panose="020B0604020202020204" pitchFamily="34" charset="0"/>
                <a:cs typeface="Times New Roman" panose="02020603050405020304" pitchFamily="18" charset="0"/>
              </a:rPr>
              <a:t>Which list shows Jupiter’s moons from largest to smallest?</a:t>
            </a:r>
            <a:endParaRPr lang="en-US" altLang="en-US" sz="1600">
              <a:solidFill>
                <a:schemeClr val="bg1"/>
              </a:solidFill>
              <a:ea typeface="Arial" panose="020B0604020202020204" pitchFamily="34" charset="0"/>
              <a:cs typeface="Times New Roman" panose="02020603050405020304" pitchFamily="18" charset="0"/>
            </a:endParaRPr>
          </a:p>
        </p:txBody>
      </p:sp>
      <p:pic>
        <p:nvPicPr>
          <p:cNvPr id="24"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08547"/>
                                        </p:tgtEl>
                                        <p:attrNameLst>
                                          <p:attrName>fillcolor</p:attrName>
                                        </p:attrNameLst>
                                      </p:cBhvr>
                                      <p:to>
                                        <a:srgbClr val="FF0000"/>
                                      </p:to>
                                    </p:animClr>
                                    <p:set>
                                      <p:cBhvr>
                                        <p:cTn id="7" dur="1000" fill="hold"/>
                                        <p:tgtEl>
                                          <p:spTgt spid="108547"/>
                                        </p:tgtEl>
                                        <p:attrNameLst>
                                          <p:attrName>fill.type</p:attrName>
                                        </p:attrNameLst>
                                      </p:cBhvr>
                                      <p:to>
                                        <p:strVal val="solid"/>
                                      </p:to>
                                    </p:set>
                                    <p:set>
                                      <p:cBhvr>
                                        <p:cTn id="8" dur="1000" fill="hold"/>
                                        <p:tgtEl>
                                          <p:spTgt spid="108547"/>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08549"/>
                                        </p:tgtEl>
                                        <p:attrNameLst>
                                          <p:attrName>fillcolor</p:attrName>
                                        </p:attrNameLst>
                                      </p:cBhvr>
                                      <p:to>
                                        <a:srgbClr val="FFFF00"/>
                                      </p:to>
                                    </p:animClr>
                                    <p:set>
                                      <p:cBhvr>
                                        <p:cTn id="11" dur="2000" fill="hold"/>
                                        <p:tgtEl>
                                          <p:spTgt spid="108549"/>
                                        </p:tgtEl>
                                        <p:attrNameLst>
                                          <p:attrName>fill.type</p:attrName>
                                        </p:attrNameLst>
                                      </p:cBhvr>
                                      <p:to>
                                        <p:strVal val="solid"/>
                                      </p:to>
                                    </p:set>
                                    <p:set>
                                      <p:cBhvr>
                                        <p:cTn id="12" dur="2000" fill="hold"/>
                                        <p:tgtEl>
                                          <p:spTgt spid="108549"/>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08550"/>
                                        </p:tgtEl>
                                        <p:attrNameLst>
                                          <p:attrName>fillcolor</p:attrName>
                                        </p:attrNameLst>
                                      </p:cBhvr>
                                      <p:to>
                                        <a:srgbClr val="00FFFF"/>
                                      </p:to>
                                    </p:animClr>
                                    <p:set>
                                      <p:cBhvr>
                                        <p:cTn id="15" dur="2000" fill="hold"/>
                                        <p:tgtEl>
                                          <p:spTgt spid="108550"/>
                                        </p:tgtEl>
                                        <p:attrNameLst>
                                          <p:attrName>fill.type</p:attrName>
                                        </p:attrNameLst>
                                      </p:cBhvr>
                                      <p:to>
                                        <p:strVal val="solid"/>
                                      </p:to>
                                    </p:set>
                                    <p:set>
                                      <p:cBhvr>
                                        <p:cTn id="16" dur="2000" fill="hold"/>
                                        <p:tgtEl>
                                          <p:spTgt spid="10855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08548"/>
                                        </p:tgtEl>
                                        <p:attrNameLst>
                                          <p:attrName>fillcolor</p:attrName>
                                        </p:attrNameLst>
                                      </p:cBhvr>
                                      <p:to>
                                        <a:srgbClr val="00FFFF"/>
                                      </p:to>
                                    </p:animClr>
                                    <p:set>
                                      <p:cBhvr>
                                        <p:cTn id="19" dur="2000" fill="hold"/>
                                        <p:tgtEl>
                                          <p:spTgt spid="108548"/>
                                        </p:tgtEl>
                                        <p:attrNameLst>
                                          <p:attrName>fill.type</p:attrName>
                                        </p:attrNameLst>
                                      </p:cBhvr>
                                      <p:to>
                                        <p:strVal val="solid"/>
                                      </p:to>
                                    </p:set>
                                    <p:set>
                                      <p:cBhvr>
                                        <p:cTn id="20" dur="2000" fill="hold"/>
                                        <p:tgtEl>
                                          <p:spTgt spid="108548"/>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08551"/>
                                        </p:tgtEl>
                                        <p:attrNameLst>
                                          <p:attrName>fillcolor</p:attrName>
                                        </p:attrNameLst>
                                      </p:cBhvr>
                                      <p:to>
                                        <a:srgbClr val="00FF00"/>
                                      </p:to>
                                    </p:animClr>
                                    <p:set>
                                      <p:cBhvr>
                                        <p:cTn id="23" dur="2000" fill="hold"/>
                                        <p:tgtEl>
                                          <p:spTgt spid="108551"/>
                                        </p:tgtEl>
                                        <p:attrNameLst>
                                          <p:attrName>fill.type</p:attrName>
                                        </p:attrNameLst>
                                      </p:cBhvr>
                                      <p:to>
                                        <p:strVal val="solid"/>
                                      </p:to>
                                    </p:set>
                                    <p:set>
                                      <p:cBhvr>
                                        <p:cTn id="24" dur="2000" fill="hold"/>
                                        <p:tgtEl>
                                          <p:spTgt spid="108551"/>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6">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1"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2"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3"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5"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93" name="AutoShape 9"/>
          <p:cNvSpPr>
            <a:spLocks noChangeArrowheads="1"/>
          </p:cNvSpPr>
          <p:nvPr/>
        </p:nvSpPr>
        <p:spPr bwMode="auto">
          <a:xfrm>
            <a:off x="381000" y="2895600"/>
            <a:ext cx="28956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199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5" name="Text Box 11"/>
          <p:cNvSpPr txBox="1">
            <a:spLocks noChangeArrowheads="1"/>
          </p:cNvSpPr>
          <p:nvPr/>
        </p:nvSpPr>
        <p:spPr bwMode="auto">
          <a:xfrm>
            <a:off x="457200" y="2895600"/>
            <a:ext cx="8382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CC"/>
                </a:solidFill>
              </a:rPr>
              <a:t>SCORE</a:t>
            </a:r>
          </a:p>
        </p:txBody>
      </p:sp>
      <p:sp>
        <p:nvSpPr>
          <p:cNvPr id="41996" name="Text Box 12"/>
          <p:cNvSpPr txBox="1">
            <a:spLocks noChangeArrowheads="1"/>
          </p:cNvSpPr>
          <p:nvPr/>
        </p:nvSpPr>
        <p:spPr bwMode="auto">
          <a:xfrm>
            <a:off x="2057400" y="2895600"/>
            <a:ext cx="9906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FFCC"/>
                </a:solidFill>
              </a:rPr>
              <a:t>STRIKES </a:t>
            </a:r>
          </a:p>
        </p:txBody>
      </p:sp>
      <p:sp>
        <p:nvSpPr>
          <p:cNvPr id="41997" name="Text Box 13"/>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1998" name="Text Box 14"/>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$ 0  </a:t>
            </a:r>
          </a:p>
        </p:txBody>
      </p:sp>
      <p:sp>
        <p:nvSpPr>
          <p:cNvPr id="99343" name="Text Box 15"/>
          <p:cNvSpPr txBox="1">
            <a:spLocks noChangeArrowheads="1"/>
          </p:cNvSpPr>
          <p:nvPr/>
        </p:nvSpPr>
        <p:spPr bwMode="auto">
          <a:xfrm>
            <a:off x="4267200" y="1644650"/>
            <a:ext cx="42672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FFFFCC"/>
                </a:solidFill>
              </a:rPr>
              <a:t> Get out of my cab!</a:t>
            </a:r>
          </a:p>
        </p:txBody>
      </p:sp>
      <p:sp>
        <p:nvSpPr>
          <p:cNvPr id="42000"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XXX </a:t>
            </a:r>
          </a:p>
        </p:txBody>
      </p:sp>
      <p:pic>
        <p:nvPicPr>
          <p:cNvPr id="99345" name="cashcabtheme2.mp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53340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0" name="getout.mp3">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609600" y="3733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23"/>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Line 24"/>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9343"/>
                                        </p:tgtEl>
                                        <p:attrNameLst>
                                          <p:attrName>style.visibility</p:attrName>
                                        </p:attrNameLst>
                                      </p:cBhvr>
                                      <p:to>
                                        <p:strVal val="visible"/>
                                      </p:to>
                                    </p:set>
                                    <p:anim calcmode="lin" valueType="num">
                                      <p:cBhvr>
                                        <p:cTn id="7" dur="500" fill="hold"/>
                                        <p:tgtEl>
                                          <p:spTgt spid="99343"/>
                                        </p:tgtEl>
                                        <p:attrNameLst>
                                          <p:attrName>ppt_w</p:attrName>
                                        </p:attrNameLst>
                                      </p:cBhvr>
                                      <p:tavLst>
                                        <p:tav tm="0">
                                          <p:val>
                                            <p:fltVal val="0"/>
                                          </p:val>
                                        </p:tav>
                                        <p:tav tm="100000">
                                          <p:val>
                                            <p:strVal val="#ppt_w"/>
                                          </p:val>
                                        </p:tav>
                                      </p:tavLst>
                                    </p:anim>
                                    <p:anim calcmode="lin" valueType="num">
                                      <p:cBhvr>
                                        <p:cTn id="8" dur="500" fill="hold"/>
                                        <p:tgtEl>
                                          <p:spTgt spid="99343"/>
                                        </p:tgtEl>
                                        <p:attrNameLst>
                                          <p:attrName>ppt_h</p:attrName>
                                        </p:attrNameLst>
                                      </p:cBhvr>
                                      <p:tavLst>
                                        <p:tav tm="0">
                                          <p:val>
                                            <p:fltVal val="0"/>
                                          </p:val>
                                        </p:tav>
                                        <p:tav tm="100000">
                                          <p:val>
                                            <p:strVal val="#ppt_h"/>
                                          </p:val>
                                        </p:tav>
                                      </p:tavLst>
                                    </p:anim>
                                  </p:childTnLst>
                                </p:cTn>
                              </p:par>
                              <p:par>
                                <p:cTn id="9" presetID="1" presetClass="mediacall" presetSubtype="0" fill="hold" nodeType="withEffect">
                                  <p:stCondLst>
                                    <p:cond delay="0"/>
                                  </p:stCondLst>
                                  <p:childTnLst>
                                    <p:cmd type="call" cmd="playFrom(0.0)">
                                      <p:cBhvr>
                                        <p:cTn id="10" dur="29779" fill="hold"/>
                                        <p:tgtEl>
                                          <p:spTgt spid="99345"/>
                                        </p:tgtEl>
                                      </p:cBhvr>
                                    </p:cmd>
                                  </p:childTnLst>
                                </p:cTn>
                              </p:par>
                              <p:par>
                                <p:cTn id="11" presetID="1" presetClass="mediacall" presetSubtype="0" fill="hold" nodeType="withEffect">
                                  <p:stCondLst>
                                    <p:cond delay="0"/>
                                  </p:stCondLst>
                                  <p:childTnLst>
                                    <p:cmd type="call" cmd="playFrom(0.0)">
                                      <p:cBhvr>
                                        <p:cTn id="12" dur="2351" fill="hold"/>
                                        <p:tgtEl>
                                          <p:spTgt spid="99350"/>
                                        </p:tgtEl>
                                      </p:cBhvr>
                                    </p:cmd>
                                  </p:childTnLst>
                                </p:cTn>
                              </p:par>
                              <p:par>
                                <p:cTn id="13" presetID="1" presetClass="emph" presetSubtype="2" repeatCount="indefinite" fill="hold" nodeType="withEffect">
                                  <p:stCondLst>
                                    <p:cond delay="0"/>
                                  </p:stCondLst>
                                  <p:childTnLst>
                                    <p:animClr clrSpc="rgb" dir="cw">
                                      <p:cBhvr>
                                        <p:cTn id="14" dur="500" fill="hold"/>
                                        <p:tgtEl>
                                          <p:spTgt spid="99331"/>
                                        </p:tgtEl>
                                        <p:attrNameLst>
                                          <p:attrName>fillcolor</p:attrName>
                                        </p:attrNameLst>
                                      </p:cBhvr>
                                      <p:to>
                                        <a:srgbClr val="FF0000"/>
                                      </p:to>
                                    </p:animClr>
                                    <p:set>
                                      <p:cBhvr>
                                        <p:cTn id="15" dur="500" fill="hold"/>
                                        <p:tgtEl>
                                          <p:spTgt spid="99331"/>
                                        </p:tgtEl>
                                        <p:attrNameLst>
                                          <p:attrName>fill.type</p:attrName>
                                        </p:attrNameLst>
                                      </p:cBhvr>
                                      <p:to>
                                        <p:strVal val="solid"/>
                                      </p:to>
                                    </p:set>
                                    <p:set>
                                      <p:cBhvr>
                                        <p:cTn id="16" dur="500" fill="hold"/>
                                        <p:tgtEl>
                                          <p:spTgt spid="99331"/>
                                        </p:tgtEl>
                                        <p:attrNameLst>
                                          <p:attrName>fill.on</p:attrName>
                                        </p:attrNameLst>
                                      </p:cBhvr>
                                      <p:to>
                                        <p:strVal val="true"/>
                                      </p:to>
                                    </p:set>
                                  </p:childTnLst>
                                </p:cTn>
                              </p:par>
                              <p:par>
                                <p:cTn id="17" presetID="1" presetClass="emph" presetSubtype="2" repeatCount="indefinite" fill="hold" nodeType="withEffect">
                                  <p:stCondLst>
                                    <p:cond delay="0"/>
                                  </p:stCondLst>
                                  <p:childTnLst>
                                    <p:animClr clrSpc="rgb" dir="cw">
                                      <p:cBhvr>
                                        <p:cTn id="18" dur="2000" fill="hold"/>
                                        <p:tgtEl>
                                          <p:spTgt spid="99333"/>
                                        </p:tgtEl>
                                        <p:attrNameLst>
                                          <p:attrName>fillcolor</p:attrName>
                                        </p:attrNameLst>
                                      </p:cBhvr>
                                      <p:to>
                                        <a:srgbClr val="FFFF00"/>
                                      </p:to>
                                    </p:animClr>
                                    <p:set>
                                      <p:cBhvr>
                                        <p:cTn id="19" dur="2000" fill="hold"/>
                                        <p:tgtEl>
                                          <p:spTgt spid="99333"/>
                                        </p:tgtEl>
                                        <p:attrNameLst>
                                          <p:attrName>fill.type</p:attrName>
                                        </p:attrNameLst>
                                      </p:cBhvr>
                                      <p:to>
                                        <p:strVal val="solid"/>
                                      </p:to>
                                    </p:set>
                                    <p:set>
                                      <p:cBhvr>
                                        <p:cTn id="20" dur="2000" fill="hold"/>
                                        <p:tgtEl>
                                          <p:spTgt spid="99333"/>
                                        </p:tgtEl>
                                        <p:attrNameLst>
                                          <p:attrName>fill.on</p:attrName>
                                        </p:attrNameLst>
                                      </p:cBhvr>
                                      <p:to>
                                        <p:strVal val="true"/>
                                      </p:to>
                                    </p:set>
                                  </p:childTnLst>
                                </p:cTn>
                              </p:par>
                              <p:par>
                                <p:cTn id="21" presetID="1" presetClass="emph" presetSubtype="6" repeatCount="indefinite" fill="hold" nodeType="withEffect">
                                  <p:stCondLst>
                                    <p:cond delay="0"/>
                                  </p:stCondLst>
                                  <p:childTnLst>
                                    <p:animClr clrSpc="hsl" dir="cw">
                                      <p:cBhvr>
                                        <p:cTn id="22" dur="2000" fill="hold"/>
                                        <p:tgtEl>
                                          <p:spTgt spid="99334"/>
                                        </p:tgtEl>
                                        <p:attrNameLst>
                                          <p:attrName>fillcolor</p:attrName>
                                        </p:attrNameLst>
                                      </p:cBhvr>
                                      <p:to>
                                        <a:srgbClr val="00FFFF"/>
                                      </p:to>
                                    </p:animClr>
                                    <p:set>
                                      <p:cBhvr>
                                        <p:cTn id="23" dur="2000" fill="hold"/>
                                        <p:tgtEl>
                                          <p:spTgt spid="99334"/>
                                        </p:tgtEl>
                                        <p:attrNameLst>
                                          <p:attrName>fill.type</p:attrName>
                                        </p:attrNameLst>
                                      </p:cBhvr>
                                      <p:to>
                                        <p:strVal val="solid"/>
                                      </p:to>
                                    </p:set>
                                    <p:set>
                                      <p:cBhvr>
                                        <p:cTn id="24" dur="2000" fill="hold"/>
                                        <p:tgtEl>
                                          <p:spTgt spid="99334"/>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99332"/>
                                        </p:tgtEl>
                                        <p:attrNameLst>
                                          <p:attrName>fillcolor</p:attrName>
                                        </p:attrNameLst>
                                      </p:cBhvr>
                                      <p:to>
                                        <a:srgbClr val="00FFFF"/>
                                      </p:to>
                                    </p:animClr>
                                    <p:set>
                                      <p:cBhvr>
                                        <p:cTn id="27" dur="2000" fill="hold"/>
                                        <p:tgtEl>
                                          <p:spTgt spid="99332"/>
                                        </p:tgtEl>
                                        <p:attrNameLst>
                                          <p:attrName>fill.type</p:attrName>
                                        </p:attrNameLst>
                                      </p:cBhvr>
                                      <p:to>
                                        <p:strVal val="solid"/>
                                      </p:to>
                                    </p:set>
                                    <p:set>
                                      <p:cBhvr>
                                        <p:cTn id="28" dur="2000" fill="hold"/>
                                        <p:tgtEl>
                                          <p:spTgt spid="99332"/>
                                        </p:tgtEl>
                                        <p:attrNameLst>
                                          <p:attrName>fill.on</p:attrName>
                                        </p:attrNameLst>
                                      </p:cBhvr>
                                      <p:to>
                                        <p:strVal val="tru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mph" presetSubtype="2" repeatCount="indefinite" fill="hold" nodeType="clickEffect">
                                  <p:stCondLst>
                                    <p:cond delay="0"/>
                                  </p:stCondLst>
                                  <p:childTnLst>
                                    <p:animClr clrSpc="rgb" dir="cw">
                                      <p:cBhvr>
                                        <p:cTn id="32" dur="2000" fill="hold"/>
                                        <p:tgtEl>
                                          <p:spTgt spid="99335"/>
                                        </p:tgtEl>
                                        <p:attrNameLst>
                                          <p:attrName>fillcolor</p:attrName>
                                        </p:attrNameLst>
                                      </p:cBhvr>
                                      <p:to>
                                        <a:srgbClr val="00FF00"/>
                                      </p:to>
                                    </p:animClr>
                                    <p:set>
                                      <p:cBhvr>
                                        <p:cTn id="33" dur="2000" fill="hold"/>
                                        <p:tgtEl>
                                          <p:spTgt spid="99335"/>
                                        </p:tgtEl>
                                        <p:attrNameLst>
                                          <p:attrName>fill.type</p:attrName>
                                        </p:attrNameLst>
                                      </p:cBhvr>
                                      <p:to>
                                        <p:strVal val="solid"/>
                                      </p:to>
                                    </p:set>
                                    <p:set>
                                      <p:cBhvr>
                                        <p:cTn id="34" dur="2000" fill="hold"/>
                                        <p:tgtEl>
                                          <p:spTgt spid="993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99345"/>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99350"/>
                </p:tgtEl>
              </p:cMediaNode>
            </p:audio>
          </p:childTnLst>
        </p:cTn>
      </p:par>
    </p:tnLst>
    <p:bldLst>
      <p:bldP spid="993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79"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0"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1"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2"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3"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AutoShape 8"/>
          <p:cNvSpPr>
            <a:spLocks noChangeArrowheads="1"/>
          </p:cNvSpPr>
          <p:nvPr/>
        </p:nvSpPr>
        <p:spPr bwMode="auto">
          <a:xfrm>
            <a:off x="381000" y="990600"/>
            <a:ext cx="8462963" cy="5638800"/>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01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26990" name="Text Box 14"/>
          <p:cNvSpPr txBox="1">
            <a:spLocks noChangeArrowheads="1"/>
          </p:cNvSpPr>
          <p:nvPr/>
        </p:nvSpPr>
        <p:spPr bwMode="auto">
          <a:xfrm>
            <a:off x="685800" y="1143000"/>
            <a:ext cx="78486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FFFFCC"/>
                </a:solidFill>
              </a:rPr>
              <a:t>Video Bonus Question</a:t>
            </a:r>
          </a:p>
        </p:txBody>
      </p:sp>
      <p:sp>
        <p:nvSpPr>
          <p:cNvPr id="43019" name="Text Box 15"/>
          <p:cNvSpPr txBox="1">
            <a:spLocks noChangeArrowheads="1"/>
          </p:cNvSpPr>
          <p:nvPr/>
        </p:nvSpPr>
        <p:spPr bwMode="auto">
          <a:xfrm>
            <a:off x="685800" y="2162175"/>
            <a:ext cx="7772400" cy="30829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FFFFCC"/>
                </a:solidFill>
              </a:rPr>
              <a:t>You will be given one question about the following video clip.  If you get it right you double your extra credit points.  If you get it wrong you lose everything!</a:t>
            </a:r>
          </a:p>
          <a:p>
            <a:pPr algn="ctr" eaLnBrk="1" hangingPunct="1">
              <a:spcBef>
                <a:spcPct val="50000"/>
              </a:spcBef>
              <a:buFontTx/>
              <a:buNone/>
            </a:pPr>
            <a:endParaRPr lang="en-US" altLang="en-US" sz="2800">
              <a:solidFill>
                <a:srgbClr val="FFFFCC"/>
              </a:solidFill>
            </a:endParaRPr>
          </a:p>
          <a:p>
            <a:pPr algn="ctr" eaLnBrk="1" hangingPunct="1">
              <a:spcBef>
                <a:spcPct val="50000"/>
              </a:spcBef>
              <a:buFontTx/>
              <a:buNone/>
            </a:pPr>
            <a:r>
              <a:rPr lang="en-US" altLang="en-US" sz="2800">
                <a:solidFill>
                  <a:srgbClr val="FFFFCC"/>
                </a:solidFill>
              </a:rPr>
              <a:t>What do you say………..do you want to play?</a:t>
            </a:r>
          </a:p>
        </p:txBody>
      </p:sp>
      <p:sp>
        <p:nvSpPr>
          <p:cNvPr id="43020"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3021"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2"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26990">
                                            <p:txEl>
                                              <p:pRg st="0" end="0"/>
                                            </p:txEl>
                                          </p:spTgt>
                                        </p:tgtEl>
                                      </p:cBhvr>
                                    </p:animEffect>
                                    <p:animScale>
                                      <p:cBhvr>
                                        <p:cTn id="7" dur="250" autoRev="1" fill="hold"/>
                                        <p:tgtEl>
                                          <p:spTgt spid="126990">
                                            <p:txEl>
                                              <p:pRg st="0" end="0"/>
                                            </p:txEl>
                                          </p:spTgt>
                                        </p:tgtEl>
                                      </p:cBhvr>
                                      <p:by x="105000" y="105000"/>
                                    </p:animScale>
                                  </p:childTnLst>
                                </p:cTn>
                              </p:par>
                              <p:par>
                                <p:cTn id="8" presetID="1" presetClass="emph" presetSubtype="2" repeatCount="indefinite" fill="hold" nodeType="withEffect">
                                  <p:stCondLst>
                                    <p:cond delay="0"/>
                                  </p:stCondLst>
                                  <p:childTnLst>
                                    <p:animClr clrSpc="rgb" dir="cw">
                                      <p:cBhvr>
                                        <p:cTn id="9" dur="1000" fill="hold"/>
                                        <p:tgtEl>
                                          <p:spTgt spid="126979"/>
                                        </p:tgtEl>
                                        <p:attrNameLst>
                                          <p:attrName>fillcolor</p:attrName>
                                        </p:attrNameLst>
                                      </p:cBhvr>
                                      <p:to>
                                        <a:srgbClr val="FF0000"/>
                                      </p:to>
                                    </p:animClr>
                                    <p:set>
                                      <p:cBhvr>
                                        <p:cTn id="10" dur="1000" fill="hold"/>
                                        <p:tgtEl>
                                          <p:spTgt spid="126979"/>
                                        </p:tgtEl>
                                        <p:attrNameLst>
                                          <p:attrName>fill.type</p:attrName>
                                        </p:attrNameLst>
                                      </p:cBhvr>
                                      <p:to>
                                        <p:strVal val="solid"/>
                                      </p:to>
                                    </p:set>
                                    <p:set>
                                      <p:cBhvr>
                                        <p:cTn id="11" dur="1000" fill="hold"/>
                                        <p:tgtEl>
                                          <p:spTgt spid="126979"/>
                                        </p:tgtEl>
                                        <p:attrNameLst>
                                          <p:attrName>fill.on</p:attrName>
                                        </p:attrNameLst>
                                      </p:cBhvr>
                                      <p:to>
                                        <p:strVal val="true"/>
                                      </p:to>
                                    </p:set>
                                  </p:childTnLst>
                                </p:cTn>
                              </p:par>
                              <p:par>
                                <p:cTn id="12" presetID="1" presetClass="emph" presetSubtype="2" repeatCount="indefinite" fill="hold" nodeType="withEffect">
                                  <p:stCondLst>
                                    <p:cond delay="0"/>
                                  </p:stCondLst>
                                  <p:childTnLst>
                                    <p:animClr clrSpc="rgb" dir="cw">
                                      <p:cBhvr>
                                        <p:cTn id="13" dur="2000" fill="hold"/>
                                        <p:tgtEl>
                                          <p:spTgt spid="126981"/>
                                        </p:tgtEl>
                                        <p:attrNameLst>
                                          <p:attrName>fillcolor</p:attrName>
                                        </p:attrNameLst>
                                      </p:cBhvr>
                                      <p:to>
                                        <a:srgbClr val="FFFF00"/>
                                      </p:to>
                                    </p:animClr>
                                    <p:set>
                                      <p:cBhvr>
                                        <p:cTn id="14" dur="2000" fill="hold"/>
                                        <p:tgtEl>
                                          <p:spTgt spid="126981"/>
                                        </p:tgtEl>
                                        <p:attrNameLst>
                                          <p:attrName>fill.type</p:attrName>
                                        </p:attrNameLst>
                                      </p:cBhvr>
                                      <p:to>
                                        <p:strVal val="solid"/>
                                      </p:to>
                                    </p:set>
                                    <p:set>
                                      <p:cBhvr>
                                        <p:cTn id="15" dur="2000" fill="hold"/>
                                        <p:tgtEl>
                                          <p:spTgt spid="126981"/>
                                        </p:tgtEl>
                                        <p:attrNameLst>
                                          <p:attrName>fill.on</p:attrName>
                                        </p:attrNameLst>
                                      </p:cBhvr>
                                      <p:to>
                                        <p:strVal val="true"/>
                                      </p:to>
                                    </p:set>
                                  </p:childTnLst>
                                </p:cTn>
                              </p:par>
                              <p:par>
                                <p:cTn id="16" presetID="1" presetClass="emph" presetSubtype="6" repeatCount="indefinite" fill="hold" nodeType="withEffect">
                                  <p:stCondLst>
                                    <p:cond delay="0"/>
                                  </p:stCondLst>
                                  <p:childTnLst>
                                    <p:animClr clrSpc="hsl" dir="cw">
                                      <p:cBhvr>
                                        <p:cTn id="17" dur="2000" fill="hold"/>
                                        <p:tgtEl>
                                          <p:spTgt spid="126982"/>
                                        </p:tgtEl>
                                        <p:attrNameLst>
                                          <p:attrName>fillcolor</p:attrName>
                                        </p:attrNameLst>
                                      </p:cBhvr>
                                      <p:to>
                                        <a:srgbClr val="00FFFF"/>
                                      </p:to>
                                    </p:animClr>
                                    <p:set>
                                      <p:cBhvr>
                                        <p:cTn id="18" dur="2000" fill="hold"/>
                                        <p:tgtEl>
                                          <p:spTgt spid="126982"/>
                                        </p:tgtEl>
                                        <p:attrNameLst>
                                          <p:attrName>fill.type</p:attrName>
                                        </p:attrNameLst>
                                      </p:cBhvr>
                                      <p:to>
                                        <p:strVal val="solid"/>
                                      </p:to>
                                    </p:set>
                                    <p:set>
                                      <p:cBhvr>
                                        <p:cTn id="19" dur="2000" fill="hold"/>
                                        <p:tgtEl>
                                          <p:spTgt spid="126982"/>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126980"/>
                                        </p:tgtEl>
                                        <p:attrNameLst>
                                          <p:attrName>fillcolor</p:attrName>
                                        </p:attrNameLst>
                                      </p:cBhvr>
                                      <p:to>
                                        <a:srgbClr val="00FFFF"/>
                                      </p:to>
                                    </p:animClr>
                                    <p:set>
                                      <p:cBhvr>
                                        <p:cTn id="22" dur="2000" fill="hold"/>
                                        <p:tgtEl>
                                          <p:spTgt spid="126980"/>
                                        </p:tgtEl>
                                        <p:attrNameLst>
                                          <p:attrName>fill.type</p:attrName>
                                        </p:attrNameLst>
                                      </p:cBhvr>
                                      <p:to>
                                        <p:strVal val="solid"/>
                                      </p:to>
                                    </p:set>
                                    <p:set>
                                      <p:cBhvr>
                                        <p:cTn id="23" dur="2000" fill="hold"/>
                                        <p:tgtEl>
                                          <p:spTgt spid="126980"/>
                                        </p:tgtEl>
                                        <p:attrNameLst>
                                          <p:attrName>fill.on</p:attrName>
                                        </p:attrNameLst>
                                      </p:cBhvr>
                                      <p:to>
                                        <p:strVal val="true"/>
                                      </p:to>
                                    </p:set>
                                  </p:childTnLst>
                                </p:cTn>
                              </p:par>
                              <p:par>
                                <p:cTn id="24" presetID="1" presetClass="emph" presetSubtype="2" repeatCount="indefinite" fill="hold" nodeType="withEffect">
                                  <p:stCondLst>
                                    <p:cond delay="0"/>
                                  </p:stCondLst>
                                  <p:childTnLst>
                                    <p:animClr clrSpc="rgb" dir="cw">
                                      <p:cBhvr>
                                        <p:cTn id="25" dur="2000" fill="hold"/>
                                        <p:tgtEl>
                                          <p:spTgt spid="126983"/>
                                        </p:tgtEl>
                                        <p:attrNameLst>
                                          <p:attrName>fillcolor</p:attrName>
                                        </p:attrNameLst>
                                      </p:cBhvr>
                                      <p:to>
                                        <a:srgbClr val="00FF00"/>
                                      </p:to>
                                    </p:animClr>
                                    <p:set>
                                      <p:cBhvr>
                                        <p:cTn id="26" dur="2000" fill="hold"/>
                                        <p:tgtEl>
                                          <p:spTgt spid="126983"/>
                                        </p:tgtEl>
                                        <p:attrNameLst>
                                          <p:attrName>fill.type</p:attrName>
                                        </p:attrNameLst>
                                      </p:cBhvr>
                                      <p:to>
                                        <p:strVal val="solid"/>
                                      </p:to>
                                    </p:set>
                                    <p:set>
                                      <p:cBhvr>
                                        <p:cTn id="27" dur="2000" fill="hold"/>
                                        <p:tgtEl>
                                          <p:spTgt spid="1269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38100" y="44450"/>
            <a:ext cx="9144000"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53"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5"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6156"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615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6158" name="Text Box 14"/>
          <p:cNvSpPr txBox="1">
            <a:spLocks noChangeArrowheads="1"/>
          </p:cNvSpPr>
          <p:nvPr/>
        </p:nvSpPr>
        <p:spPr bwMode="auto">
          <a:xfrm>
            <a:off x="4229100" y="1401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2:</a:t>
            </a:r>
          </a:p>
        </p:txBody>
      </p:sp>
      <p:sp>
        <p:nvSpPr>
          <p:cNvPr id="6159"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6160"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61"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62"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3"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5" name="TextBox 2"/>
          <p:cNvSpPr txBox="1">
            <a:spLocks noChangeArrowheads="1"/>
          </p:cNvSpPr>
          <p:nvPr/>
        </p:nvSpPr>
        <p:spPr bwMode="auto">
          <a:xfrm>
            <a:off x="4127500" y="1852613"/>
            <a:ext cx="449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Jonathan and Sarah have performed an experiment and are not sure their results are valid. What should they do to check their results? </a:t>
            </a:r>
          </a:p>
        </p:txBody>
      </p:sp>
      <p:sp>
        <p:nvSpPr>
          <p:cNvPr id="6166" name="TextBox 3"/>
          <p:cNvSpPr txBox="1">
            <a:spLocks noChangeArrowheads="1"/>
          </p:cNvSpPr>
          <p:nvPr/>
        </p:nvSpPr>
        <p:spPr bwMode="auto">
          <a:xfrm>
            <a:off x="4114800" y="3922713"/>
            <a:ext cx="4686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a. average their data </a:t>
            </a:r>
          </a:p>
          <a:p>
            <a:pPr>
              <a:spcBef>
                <a:spcPct val="0"/>
              </a:spcBef>
              <a:buFontTx/>
              <a:buNone/>
            </a:pPr>
            <a:r>
              <a:rPr lang="en-US" altLang="en-US" sz="1800">
                <a:solidFill>
                  <a:schemeClr val="bg1"/>
                </a:solidFill>
              </a:rPr>
              <a:t>b. change their lab report </a:t>
            </a:r>
          </a:p>
          <a:p>
            <a:pPr>
              <a:spcBef>
                <a:spcPct val="0"/>
              </a:spcBef>
              <a:buFontTx/>
              <a:buNone/>
            </a:pPr>
            <a:r>
              <a:rPr lang="en-US" altLang="en-US" sz="1800">
                <a:solidFill>
                  <a:schemeClr val="bg1"/>
                </a:solidFill>
              </a:rPr>
              <a:t>c. perform a new experiment  </a:t>
            </a:r>
          </a:p>
          <a:p>
            <a:pPr>
              <a:spcBef>
                <a:spcPct val="0"/>
              </a:spcBef>
              <a:buFontTx/>
              <a:buNone/>
            </a:pPr>
            <a:r>
              <a:rPr lang="en-US" altLang="en-US" sz="1800">
                <a:solidFill>
                  <a:schemeClr val="bg1"/>
                </a:solidFill>
              </a:rPr>
              <a:t>d. repeat the same experiment </a:t>
            </a:r>
          </a:p>
          <a:p>
            <a:pPr eaLnBrk="1" hangingPunct="1">
              <a:spcBef>
                <a:spcPct val="0"/>
              </a:spcBef>
              <a:buFontTx/>
              <a:buNone/>
            </a:pPr>
            <a:endParaRPr lang="en-US" altLang="en-US" sz="1800">
              <a:solidFill>
                <a:schemeClr val="bg1"/>
              </a:solidFill>
            </a:endParaRP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87043"/>
                                        </p:tgtEl>
                                        <p:attrNameLst>
                                          <p:attrName>fillcolor</p:attrName>
                                        </p:attrNameLst>
                                      </p:cBhvr>
                                      <p:to>
                                        <a:srgbClr val="FF0000"/>
                                      </p:to>
                                    </p:animClr>
                                    <p:set>
                                      <p:cBhvr>
                                        <p:cTn id="7" dur="1000" fill="hold"/>
                                        <p:tgtEl>
                                          <p:spTgt spid="87043"/>
                                        </p:tgtEl>
                                        <p:attrNameLst>
                                          <p:attrName>fill.type</p:attrName>
                                        </p:attrNameLst>
                                      </p:cBhvr>
                                      <p:to>
                                        <p:strVal val="solid"/>
                                      </p:to>
                                    </p:set>
                                    <p:set>
                                      <p:cBhvr>
                                        <p:cTn id="8" dur="1000" fill="hold"/>
                                        <p:tgtEl>
                                          <p:spTgt spid="8704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87045"/>
                                        </p:tgtEl>
                                        <p:attrNameLst>
                                          <p:attrName>fillcolor</p:attrName>
                                        </p:attrNameLst>
                                      </p:cBhvr>
                                      <p:to>
                                        <a:srgbClr val="FFFF00"/>
                                      </p:to>
                                    </p:animClr>
                                    <p:set>
                                      <p:cBhvr>
                                        <p:cTn id="11" dur="2000" fill="hold"/>
                                        <p:tgtEl>
                                          <p:spTgt spid="87045"/>
                                        </p:tgtEl>
                                        <p:attrNameLst>
                                          <p:attrName>fill.type</p:attrName>
                                        </p:attrNameLst>
                                      </p:cBhvr>
                                      <p:to>
                                        <p:strVal val="solid"/>
                                      </p:to>
                                    </p:set>
                                    <p:set>
                                      <p:cBhvr>
                                        <p:cTn id="12" dur="2000" fill="hold"/>
                                        <p:tgtEl>
                                          <p:spTgt spid="8704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87046"/>
                                        </p:tgtEl>
                                        <p:attrNameLst>
                                          <p:attrName>fillcolor</p:attrName>
                                        </p:attrNameLst>
                                      </p:cBhvr>
                                      <p:to>
                                        <a:srgbClr val="00FFFF"/>
                                      </p:to>
                                    </p:animClr>
                                    <p:set>
                                      <p:cBhvr>
                                        <p:cTn id="15" dur="2000" fill="hold"/>
                                        <p:tgtEl>
                                          <p:spTgt spid="87046"/>
                                        </p:tgtEl>
                                        <p:attrNameLst>
                                          <p:attrName>fill.type</p:attrName>
                                        </p:attrNameLst>
                                      </p:cBhvr>
                                      <p:to>
                                        <p:strVal val="solid"/>
                                      </p:to>
                                    </p:set>
                                    <p:set>
                                      <p:cBhvr>
                                        <p:cTn id="16" dur="2000" fill="hold"/>
                                        <p:tgtEl>
                                          <p:spTgt spid="8704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7044"/>
                                        </p:tgtEl>
                                        <p:attrNameLst>
                                          <p:attrName>fillcolor</p:attrName>
                                        </p:attrNameLst>
                                      </p:cBhvr>
                                      <p:to>
                                        <a:srgbClr val="00FFFF"/>
                                      </p:to>
                                    </p:animClr>
                                    <p:set>
                                      <p:cBhvr>
                                        <p:cTn id="19" dur="2000" fill="hold"/>
                                        <p:tgtEl>
                                          <p:spTgt spid="87044"/>
                                        </p:tgtEl>
                                        <p:attrNameLst>
                                          <p:attrName>fill.type</p:attrName>
                                        </p:attrNameLst>
                                      </p:cBhvr>
                                      <p:to>
                                        <p:strVal val="solid"/>
                                      </p:to>
                                    </p:set>
                                    <p:set>
                                      <p:cBhvr>
                                        <p:cTn id="20" dur="2000" fill="hold"/>
                                        <p:tgtEl>
                                          <p:spTgt spid="8704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87047"/>
                                        </p:tgtEl>
                                        <p:attrNameLst>
                                          <p:attrName>fillcolor</p:attrName>
                                        </p:attrNameLst>
                                      </p:cBhvr>
                                      <p:to>
                                        <a:srgbClr val="00FF00"/>
                                      </p:to>
                                    </p:animClr>
                                    <p:set>
                                      <p:cBhvr>
                                        <p:cTn id="23" dur="2000" fill="hold"/>
                                        <p:tgtEl>
                                          <p:spTgt spid="87047"/>
                                        </p:tgtEl>
                                        <p:attrNameLst>
                                          <p:attrName>fill.type</p:attrName>
                                        </p:attrNameLst>
                                      </p:cBhvr>
                                      <p:to>
                                        <p:strVal val="solid"/>
                                      </p:to>
                                    </p:set>
                                    <p:set>
                                      <p:cBhvr>
                                        <p:cTn id="24" dur="2000" fill="hold"/>
                                        <p:tgtEl>
                                          <p:spTgt spid="87047"/>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0" name="AutoShape 8"/>
          <p:cNvSpPr>
            <a:spLocks noChangeArrowheads="1"/>
          </p:cNvSpPr>
          <p:nvPr/>
        </p:nvSpPr>
        <p:spPr bwMode="auto">
          <a:xfrm>
            <a:off x="381000" y="990600"/>
            <a:ext cx="8462963" cy="5638800"/>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41" name="Text Box 9"/>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4042" name="Text Box 10"/>
          <p:cNvSpPr txBox="1">
            <a:spLocks noChangeArrowheads="1"/>
          </p:cNvSpPr>
          <p:nvPr/>
        </p:nvSpPr>
        <p:spPr bwMode="auto">
          <a:xfrm>
            <a:off x="685800" y="1143000"/>
            <a:ext cx="78486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FFFFCC"/>
                </a:solidFill>
              </a:rPr>
              <a:t>Video Bonus Question</a:t>
            </a:r>
          </a:p>
        </p:txBody>
      </p:sp>
      <p:sp>
        <p:nvSpPr>
          <p:cNvPr id="44043" name="Text Box 12"/>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4044" name="Text Box 13"/>
          <p:cNvSpPr txBox="1">
            <a:spLocks noChangeArrowheads="1"/>
          </p:cNvSpPr>
          <p:nvPr/>
        </p:nvSpPr>
        <p:spPr bwMode="auto">
          <a:xfrm>
            <a:off x="609600" y="1981200"/>
            <a:ext cx="792480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FFCC"/>
                </a:solidFill>
              </a:rPr>
              <a:t>Question: Describe the Scientific Method.</a:t>
            </a:r>
          </a:p>
        </p:txBody>
      </p:sp>
      <p:sp>
        <p:nvSpPr>
          <p:cNvPr id="44045" name="Line 14"/>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15"/>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 name="bUa-ilQqEv0"/>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324100" y="3089275"/>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29027"/>
                                        </p:tgtEl>
                                        <p:attrNameLst>
                                          <p:attrName>fillcolor</p:attrName>
                                        </p:attrNameLst>
                                      </p:cBhvr>
                                      <p:to>
                                        <a:srgbClr val="FF0000"/>
                                      </p:to>
                                    </p:animClr>
                                    <p:set>
                                      <p:cBhvr>
                                        <p:cTn id="7" dur="1000" fill="hold"/>
                                        <p:tgtEl>
                                          <p:spTgt spid="129027"/>
                                        </p:tgtEl>
                                        <p:attrNameLst>
                                          <p:attrName>fill.type</p:attrName>
                                        </p:attrNameLst>
                                      </p:cBhvr>
                                      <p:to>
                                        <p:strVal val="solid"/>
                                      </p:to>
                                    </p:set>
                                    <p:set>
                                      <p:cBhvr>
                                        <p:cTn id="8" dur="1000" fill="hold"/>
                                        <p:tgtEl>
                                          <p:spTgt spid="129027"/>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29029"/>
                                        </p:tgtEl>
                                        <p:attrNameLst>
                                          <p:attrName>fillcolor</p:attrName>
                                        </p:attrNameLst>
                                      </p:cBhvr>
                                      <p:to>
                                        <a:srgbClr val="FFFF00"/>
                                      </p:to>
                                    </p:animClr>
                                    <p:set>
                                      <p:cBhvr>
                                        <p:cTn id="11" dur="2000" fill="hold"/>
                                        <p:tgtEl>
                                          <p:spTgt spid="129029"/>
                                        </p:tgtEl>
                                        <p:attrNameLst>
                                          <p:attrName>fill.type</p:attrName>
                                        </p:attrNameLst>
                                      </p:cBhvr>
                                      <p:to>
                                        <p:strVal val="solid"/>
                                      </p:to>
                                    </p:set>
                                    <p:set>
                                      <p:cBhvr>
                                        <p:cTn id="12" dur="2000" fill="hold"/>
                                        <p:tgtEl>
                                          <p:spTgt spid="129029"/>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29030"/>
                                        </p:tgtEl>
                                        <p:attrNameLst>
                                          <p:attrName>fillcolor</p:attrName>
                                        </p:attrNameLst>
                                      </p:cBhvr>
                                      <p:to>
                                        <a:srgbClr val="00FFFF"/>
                                      </p:to>
                                    </p:animClr>
                                    <p:set>
                                      <p:cBhvr>
                                        <p:cTn id="15" dur="2000" fill="hold"/>
                                        <p:tgtEl>
                                          <p:spTgt spid="129030"/>
                                        </p:tgtEl>
                                        <p:attrNameLst>
                                          <p:attrName>fill.type</p:attrName>
                                        </p:attrNameLst>
                                      </p:cBhvr>
                                      <p:to>
                                        <p:strVal val="solid"/>
                                      </p:to>
                                    </p:set>
                                    <p:set>
                                      <p:cBhvr>
                                        <p:cTn id="16" dur="2000" fill="hold"/>
                                        <p:tgtEl>
                                          <p:spTgt spid="12903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29028"/>
                                        </p:tgtEl>
                                        <p:attrNameLst>
                                          <p:attrName>fillcolor</p:attrName>
                                        </p:attrNameLst>
                                      </p:cBhvr>
                                      <p:to>
                                        <a:srgbClr val="00FFFF"/>
                                      </p:to>
                                    </p:animClr>
                                    <p:set>
                                      <p:cBhvr>
                                        <p:cTn id="19" dur="2000" fill="hold"/>
                                        <p:tgtEl>
                                          <p:spTgt spid="129028"/>
                                        </p:tgtEl>
                                        <p:attrNameLst>
                                          <p:attrName>fill.type</p:attrName>
                                        </p:attrNameLst>
                                      </p:cBhvr>
                                      <p:to>
                                        <p:strVal val="solid"/>
                                      </p:to>
                                    </p:set>
                                    <p:set>
                                      <p:cBhvr>
                                        <p:cTn id="20" dur="2000" fill="hold"/>
                                        <p:tgtEl>
                                          <p:spTgt spid="129028"/>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29031"/>
                                        </p:tgtEl>
                                        <p:attrNameLst>
                                          <p:attrName>fillcolor</p:attrName>
                                        </p:attrNameLst>
                                      </p:cBhvr>
                                      <p:to>
                                        <a:srgbClr val="00FF00"/>
                                      </p:to>
                                    </p:animClr>
                                    <p:set>
                                      <p:cBhvr>
                                        <p:cTn id="23" dur="2000" fill="hold"/>
                                        <p:tgtEl>
                                          <p:spTgt spid="129031"/>
                                        </p:tgtEl>
                                        <p:attrNameLst>
                                          <p:attrName>fill.type</p:attrName>
                                        </p:attrNameLst>
                                      </p:cBhvr>
                                      <p:to>
                                        <p:strVal val="solid"/>
                                      </p:to>
                                    </p:set>
                                    <p:set>
                                      <p:cBhvr>
                                        <p:cTn id="24" dur="2000" fill="hold"/>
                                        <p:tgtEl>
                                          <p:spTgt spid="1290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AutoShape 8"/>
          <p:cNvSpPr>
            <a:spLocks noChangeArrowheads="1"/>
          </p:cNvSpPr>
          <p:nvPr/>
        </p:nvSpPr>
        <p:spPr bwMode="auto">
          <a:xfrm>
            <a:off x="381000" y="990600"/>
            <a:ext cx="8462963" cy="5638800"/>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a:solidFill>
                <a:srgbClr val="FFFFCC"/>
              </a:solidFill>
            </a:endParaRPr>
          </a:p>
          <a:p>
            <a:pPr algn="ctr" eaLnBrk="1" hangingPunct="1">
              <a:spcBef>
                <a:spcPct val="0"/>
              </a:spcBef>
              <a:buFontTx/>
              <a:buNone/>
            </a:pPr>
            <a:endParaRPr lang="en-US" altLang="en-US" sz="1800"/>
          </a:p>
        </p:txBody>
      </p:sp>
      <p:sp>
        <p:nvSpPr>
          <p:cNvPr id="45065" name="Text Box 9"/>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5066" name="Text Box 10"/>
          <p:cNvSpPr txBox="1">
            <a:spLocks noChangeArrowheads="1"/>
          </p:cNvSpPr>
          <p:nvPr/>
        </p:nvSpPr>
        <p:spPr bwMode="auto">
          <a:xfrm>
            <a:off x="685800" y="1143000"/>
            <a:ext cx="78486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FFFFCC"/>
                </a:solidFill>
              </a:rPr>
              <a:t>Video Bonus Question</a:t>
            </a:r>
          </a:p>
        </p:txBody>
      </p:sp>
      <p:sp>
        <p:nvSpPr>
          <p:cNvPr id="45067" name="Text Box 11"/>
          <p:cNvSpPr txBox="1">
            <a:spLocks noChangeArrowheads="1"/>
          </p:cNvSpPr>
          <p:nvPr/>
        </p:nvSpPr>
        <p:spPr bwMode="auto">
          <a:xfrm>
            <a:off x="609600" y="1965325"/>
            <a:ext cx="78486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FFFFCC"/>
                </a:solidFill>
              </a:rPr>
              <a:t>Answer:</a:t>
            </a:r>
          </a:p>
        </p:txBody>
      </p:sp>
      <p:sp>
        <p:nvSpPr>
          <p:cNvPr id="45068" name="Text Box 12"/>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45069" name="Line 13"/>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14"/>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TextBox 1"/>
          <p:cNvSpPr txBox="1">
            <a:spLocks noChangeArrowheads="1"/>
          </p:cNvSpPr>
          <p:nvPr/>
        </p:nvSpPr>
        <p:spPr bwMode="auto">
          <a:xfrm>
            <a:off x="2413000" y="2192338"/>
            <a:ext cx="563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 The scientific method is a process scientists use to test a hypothesis, gather and collect information, and then explain the results from their experiement.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128003"/>
                                        </p:tgtEl>
                                        <p:attrNameLst>
                                          <p:attrName>fillcolor</p:attrName>
                                        </p:attrNameLst>
                                      </p:cBhvr>
                                      <p:to>
                                        <a:srgbClr val="FF0000"/>
                                      </p:to>
                                    </p:animClr>
                                    <p:set>
                                      <p:cBhvr>
                                        <p:cTn id="7" dur="1000" fill="hold"/>
                                        <p:tgtEl>
                                          <p:spTgt spid="128003"/>
                                        </p:tgtEl>
                                        <p:attrNameLst>
                                          <p:attrName>fill.type</p:attrName>
                                        </p:attrNameLst>
                                      </p:cBhvr>
                                      <p:to>
                                        <p:strVal val="solid"/>
                                      </p:to>
                                    </p:set>
                                    <p:set>
                                      <p:cBhvr>
                                        <p:cTn id="8" dur="1000" fill="hold"/>
                                        <p:tgtEl>
                                          <p:spTgt spid="12800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128005"/>
                                        </p:tgtEl>
                                        <p:attrNameLst>
                                          <p:attrName>fillcolor</p:attrName>
                                        </p:attrNameLst>
                                      </p:cBhvr>
                                      <p:to>
                                        <a:srgbClr val="FFFF00"/>
                                      </p:to>
                                    </p:animClr>
                                    <p:set>
                                      <p:cBhvr>
                                        <p:cTn id="11" dur="2000" fill="hold"/>
                                        <p:tgtEl>
                                          <p:spTgt spid="128005"/>
                                        </p:tgtEl>
                                        <p:attrNameLst>
                                          <p:attrName>fill.type</p:attrName>
                                        </p:attrNameLst>
                                      </p:cBhvr>
                                      <p:to>
                                        <p:strVal val="solid"/>
                                      </p:to>
                                    </p:set>
                                    <p:set>
                                      <p:cBhvr>
                                        <p:cTn id="12" dur="2000" fill="hold"/>
                                        <p:tgtEl>
                                          <p:spTgt spid="12800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128006"/>
                                        </p:tgtEl>
                                        <p:attrNameLst>
                                          <p:attrName>fillcolor</p:attrName>
                                        </p:attrNameLst>
                                      </p:cBhvr>
                                      <p:to>
                                        <a:srgbClr val="00FFFF"/>
                                      </p:to>
                                    </p:animClr>
                                    <p:set>
                                      <p:cBhvr>
                                        <p:cTn id="15" dur="2000" fill="hold"/>
                                        <p:tgtEl>
                                          <p:spTgt spid="128006"/>
                                        </p:tgtEl>
                                        <p:attrNameLst>
                                          <p:attrName>fill.type</p:attrName>
                                        </p:attrNameLst>
                                      </p:cBhvr>
                                      <p:to>
                                        <p:strVal val="solid"/>
                                      </p:to>
                                    </p:set>
                                    <p:set>
                                      <p:cBhvr>
                                        <p:cTn id="16" dur="2000" fill="hold"/>
                                        <p:tgtEl>
                                          <p:spTgt spid="12800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28004"/>
                                        </p:tgtEl>
                                        <p:attrNameLst>
                                          <p:attrName>fillcolor</p:attrName>
                                        </p:attrNameLst>
                                      </p:cBhvr>
                                      <p:to>
                                        <a:srgbClr val="00FFFF"/>
                                      </p:to>
                                    </p:animClr>
                                    <p:set>
                                      <p:cBhvr>
                                        <p:cTn id="19" dur="2000" fill="hold"/>
                                        <p:tgtEl>
                                          <p:spTgt spid="128004"/>
                                        </p:tgtEl>
                                        <p:attrNameLst>
                                          <p:attrName>fill.type</p:attrName>
                                        </p:attrNameLst>
                                      </p:cBhvr>
                                      <p:to>
                                        <p:strVal val="solid"/>
                                      </p:to>
                                    </p:set>
                                    <p:set>
                                      <p:cBhvr>
                                        <p:cTn id="20" dur="2000" fill="hold"/>
                                        <p:tgtEl>
                                          <p:spTgt spid="12800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128007"/>
                                        </p:tgtEl>
                                        <p:attrNameLst>
                                          <p:attrName>fillcolor</p:attrName>
                                        </p:attrNameLst>
                                      </p:cBhvr>
                                      <p:to>
                                        <a:srgbClr val="00FF00"/>
                                      </p:to>
                                    </p:animClr>
                                    <p:set>
                                      <p:cBhvr>
                                        <p:cTn id="23" dur="2000" fill="hold"/>
                                        <p:tgtEl>
                                          <p:spTgt spid="128007"/>
                                        </p:tgtEl>
                                        <p:attrNameLst>
                                          <p:attrName>fill.type</p:attrName>
                                        </p:attrNameLst>
                                      </p:cBhvr>
                                      <p:to>
                                        <p:strVal val="solid"/>
                                      </p:to>
                                    </p:set>
                                    <p:set>
                                      <p:cBhvr>
                                        <p:cTn id="24" dur="2000" fill="hold"/>
                                        <p:tgtEl>
                                          <p:spTgt spid="1280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1"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2"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3"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4"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5"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5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975" y="1524000"/>
            <a:ext cx="6931025" cy="4845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Text Box 9"/>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6090" name="Text Box 10"/>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pic>
        <p:nvPicPr>
          <p:cNvPr id="135179" name="cashcabtheme2.mp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3340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Line 12"/>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Line 13"/>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wheel(3)">
                                      <p:cBhvr>
                                        <p:cTn id="7" dur="2000"/>
                                        <p:tgtEl>
                                          <p:spTgt spid="135176"/>
                                        </p:tgtEl>
                                      </p:cBhvr>
                                    </p:animEffect>
                                  </p:childTnLst>
                                </p:cTn>
                              </p:par>
                              <p:par>
                                <p:cTn id="8" presetID="1" presetClass="mediacall" presetSubtype="0" fill="hold" nodeType="withEffect">
                                  <p:stCondLst>
                                    <p:cond delay="0"/>
                                  </p:stCondLst>
                                  <p:childTnLst>
                                    <p:cmd type="call" cmd="playFrom(0.0)">
                                      <p:cBhvr>
                                        <p:cTn id="9" dur="29779" fill="hold"/>
                                        <p:tgtEl>
                                          <p:spTgt spid="135179"/>
                                        </p:tgtEl>
                                      </p:cBhvr>
                                    </p:cmd>
                                  </p:childTnLst>
                                </p:cTn>
                              </p:par>
                              <p:par>
                                <p:cTn id="10" presetID="1" presetClass="emph" presetSubtype="2" repeatCount="indefinite" fill="hold" nodeType="withEffect">
                                  <p:stCondLst>
                                    <p:cond delay="0"/>
                                  </p:stCondLst>
                                  <p:childTnLst>
                                    <p:animClr clrSpc="rgb" dir="cw">
                                      <p:cBhvr>
                                        <p:cTn id="11" dur="1000" fill="hold"/>
                                        <p:tgtEl>
                                          <p:spTgt spid="135171"/>
                                        </p:tgtEl>
                                        <p:attrNameLst>
                                          <p:attrName>fillcolor</p:attrName>
                                        </p:attrNameLst>
                                      </p:cBhvr>
                                      <p:to>
                                        <a:srgbClr val="FF0000"/>
                                      </p:to>
                                    </p:animClr>
                                    <p:set>
                                      <p:cBhvr>
                                        <p:cTn id="12" dur="1000" fill="hold"/>
                                        <p:tgtEl>
                                          <p:spTgt spid="135171"/>
                                        </p:tgtEl>
                                        <p:attrNameLst>
                                          <p:attrName>fill.type</p:attrName>
                                        </p:attrNameLst>
                                      </p:cBhvr>
                                      <p:to>
                                        <p:strVal val="solid"/>
                                      </p:to>
                                    </p:set>
                                    <p:set>
                                      <p:cBhvr>
                                        <p:cTn id="13" dur="1000" fill="hold"/>
                                        <p:tgtEl>
                                          <p:spTgt spid="135171"/>
                                        </p:tgtEl>
                                        <p:attrNameLst>
                                          <p:attrName>fill.on</p:attrName>
                                        </p:attrNameLst>
                                      </p:cBhvr>
                                      <p:to>
                                        <p:strVal val="true"/>
                                      </p:to>
                                    </p:set>
                                  </p:childTnLst>
                                </p:cTn>
                              </p:par>
                              <p:par>
                                <p:cTn id="14" presetID="1" presetClass="emph" presetSubtype="2" repeatCount="indefinite" fill="hold" nodeType="withEffect">
                                  <p:stCondLst>
                                    <p:cond delay="0"/>
                                  </p:stCondLst>
                                  <p:childTnLst>
                                    <p:animClr clrSpc="rgb" dir="cw">
                                      <p:cBhvr>
                                        <p:cTn id="15" dur="2000" fill="hold"/>
                                        <p:tgtEl>
                                          <p:spTgt spid="135173"/>
                                        </p:tgtEl>
                                        <p:attrNameLst>
                                          <p:attrName>fillcolor</p:attrName>
                                        </p:attrNameLst>
                                      </p:cBhvr>
                                      <p:to>
                                        <a:srgbClr val="FFFF00"/>
                                      </p:to>
                                    </p:animClr>
                                    <p:set>
                                      <p:cBhvr>
                                        <p:cTn id="16" dur="2000" fill="hold"/>
                                        <p:tgtEl>
                                          <p:spTgt spid="135173"/>
                                        </p:tgtEl>
                                        <p:attrNameLst>
                                          <p:attrName>fill.type</p:attrName>
                                        </p:attrNameLst>
                                      </p:cBhvr>
                                      <p:to>
                                        <p:strVal val="solid"/>
                                      </p:to>
                                    </p:set>
                                    <p:set>
                                      <p:cBhvr>
                                        <p:cTn id="17" dur="2000" fill="hold"/>
                                        <p:tgtEl>
                                          <p:spTgt spid="135173"/>
                                        </p:tgtEl>
                                        <p:attrNameLst>
                                          <p:attrName>fill.on</p:attrName>
                                        </p:attrNameLst>
                                      </p:cBhvr>
                                      <p:to>
                                        <p:strVal val="true"/>
                                      </p:to>
                                    </p:set>
                                  </p:childTnLst>
                                </p:cTn>
                              </p:par>
                              <p:par>
                                <p:cTn id="18" presetID="1" presetClass="emph" presetSubtype="6" repeatCount="indefinite" fill="hold" nodeType="withEffect">
                                  <p:stCondLst>
                                    <p:cond delay="0"/>
                                  </p:stCondLst>
                                  <p:childTnLst>
                                    <p:animClr clrSpc="hsl" dir="cw">
                                      <p:cBhvr>
                                        <p:cTn id="19" dur="2000" fill="hold"/>
                                        <p:tgtEl>
                                          <p:spTgt spid="135174"/>
                                        </p:tgtEl>
                                        <p:attrNameLst>
                                          <p:attrName>fillcolor</p:attrName>
                                        </p:attrNameLst>
                                      </p:cBhvr>
                                      <p:to>
                                        <a:srgbClr val="00FFFF"/>
                                      </p:to>
                                    </p:animClr>
                                    <p:set>
                                      <p:cBhvr>
                                        <p:cTn id="20" dur="2000" fill="hold"/>
                                        <p:tgtEl>
                                          <p:spTgt spid="135174"/>
                                        </p:tgtEl>
                                        <p:attrNameLst>
                                          <p:attrName>fill.type</p:attrName>
                                        </p:attrNameLst>
                                      </p:cBhvr>
                                      <p:to>
                                        <p:strVal val="solid"/>
                                      </p:to>
                                    </p:set>
                                    <p:set>
                                      <p:cBhvr>
                                        <p:cTn id="21" dur="2000" fill="hold"/>
                                        <p:tgtEl>
                                          <p:spTgt spid="135174"/>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0" fill="hold"/>
                                        <p:tgtEl>
                                          <p:spTgt spid="135172"/>
                                        </p:tgtEl>
                                        <p:attrNameLst>
                                          <p:attrName>fillcolor</p:attrName>
                                        </p:attrNameLst>
                                      </p:cBhvr>
                                      <p:to>
                                        <a:srgbClr val="00FFFF"/>
                                      </p:to>
                                    </p:animClr>
                                    <p:set>
                                      <p:cBhvr>
                                        <p:cTn id="24" dur="2000" fill="hold"/>
                                        <p:tgtEl>
                                          <p:spTgt spid="135172"/>
                                        </p:tgtEl>
                                        <p:attrNameLst>
                                          <p:attrName>fill.type</p:attrName>
                                        </p:attrNameLst>
                                      </p:cBhvr>
                                      <p:to>
                                        <p:strVal val="solid"/>
                                      </p:to>
                                    </p:set>
                                    <p:set>
                                      <p:cBhvr>
                                        <p:cTn id="25" dur="2000" fill="hold"/>
                                        <p:tgtEl>
                                          <p:spTgt spid="135172"/>
                                        </p:tgtEl>
                                        <p:attrNameLst>
                                          <p:attrName>fill.on</p:attrName>
                                        </p:attrNameLst>
                                      </p:cBhvr>
                                      <p:to>
                                        <p:strVal val="tru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mph" presetSubtype="2" repeatCount="indefinite" fill="hold" nodeType="clickEffect">
                                  <p:stCondLst>
                                    <p:cond delay="0"/>
                                  </p:stCondLst>
                                  <p:childTnLst>
                                    <p:animClr clrSpc="rgb" dir="cw">
                                      <p:cBhvr>
                                        <p:cTn id="29" dur="2000" fill="hold"/>
                                        <p:tgtEl>
                                          <p:spTgt spid="135175"/>
                                        </p:tgtEl>
                                        <p:attrNameLst>
                                          <p:attrName>fillcolor</p:attrName>
                                        </p:attrNameLst>
                                      </p:cBhvr>
                                      <p:to>
                                        <a:srgbClr val="00FF00"/>
                                      </p:to>
                                    </p:animClr>
                                    <p:set>
                                      <p:cBhvr>
                                        <p:cTn id="30" dur="2000" fill="hold"/>
                                        <p:tgtEl>
                                          <p:spTgt spid="135175"/>
                                        </p:tgtEl>
                                        <p:attrNameLst>
                                          <p:attrName>fill.type</p:attrName>
                                        </p:attrNameLst>
                                      </p:cBhvr>
                                      <p:to>
                                        <p:strVal val="solid"/>
                                      </p:to>
                                    </p:set>
                                    <p:set>
                                      <p:cBhvr>
                                        <p:cTn id="31" dur="2000" fill="hold"/>
                                        <p:tgtEl>
                                          <p:spTgt spid="1351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35179"/>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28600"/>
            <a:ext cx="8229600" cy="1143000"/>
          </a:xfrm>
        </p:spPr>
        <p:txBody>
          <a:bodyPr/>
          <a:lstStyle/>
          <a:p>
            <a:pPr eaLnBrk="1" hangingPunct="1"/>
            <a:r>
              <a:rPr lang="en-US" altLang="en-US" smtClean="0"/>
              <a:t>Key</a:t>
            </a:r>
          </a:p>
        </p:txBody>
      </p:sp>
      <p:sp>
        <p:nvSpPr>
          <p:cNvPr id="3" name="Content Placeholder 2"/>
          <p:cNvSpPr>
            <a:spLocks noGrp="1"/>
          </p:cNvSpPr>
          <p:nvPr>
            <p:ph idx="1"/>
          </p:nvPr>
        </p:nvSpPr>
        <p:spPr>
          <a:xfrm>
            <a:off x="457200" y="1219200"/>
            <a:ext cx="8229600" cy="4525963"/>
          </a:xfrm>
        </p:spPr>
        <p:txBody>
          <a:bodyPr/>
          <a:lstStyle/>
          <a:p>
            <a:pPr marL="0" indent="0" eaLnBrk="1" hangingPunct="1">
              <a:buFontTx/>
              <a:buNone/>
              <a:defRPr/>
            </a:pPr>
            <a:r>
              <a:rPr lang="en-US" dirty="0" smtClean="0"/>
              <a:t>Question #</a:t>
            </a:r>
          </a:p>
          <a:p>
            <a:pPr marL="514350" indent="-514350" eaLnBrk="1" hangingPunct="1">
              <a:buFontTx/>
              <a:buAutoNum type="arabicPeriod"/>
              <a:defRPr/>
            </a:pPr>
            <a:r>
              <a:rPr lang="en-US" sz="2000" dirty="0" smtClean="0"/>
              <a:t>B</a:t>
            </a:r>
          </a:p>
          <a:p>
            <a:pPr marL="514350" indent="-514350" eaLnBrk="1" hangingPunct="1">
              <a:buFontTx/>
              <a:buAutoNum type="arabicPeriod"/>
              <a:defRPr/>
            </a:pPr>
            <a:r>
              <a:rPr lang="en-US" sz="2000" dirty="0"/>
              <a:t>D</a:t>
            </a:r>
            <a:endParaRPr lang="en-US" sz="2000" dirty="0" smtClean="0"/>
          </a:p>
          <a:p>
            <a:pPr marL="514350" indent="-514350" eaLnBrk="1" hangingPunct="1">
              <a:buFontTx/>
              <a:buAutoNum type="arabicPeriod"/>
              <a:defRPr/>
            </a:pPr>
            <a:r>
              <a:rPr lang="en-US" sz="2000" dirty="0"/>
              <a:t>A</a:t>
            </a:r>
            <a:endParaRPr lang="en-US" sz="2000" dirty="0" smtClean="0"/>
          </a:p>
          <a:p>
            <a:pPr marL="514350" indent="-514350" eaLnBrk="1" hangingPunct="1">
              <a:buFontTx/>
              <a:buAutoNum type="arabicPeriod"/>
              <a:defRPr/>
            </a:pPr>
            <a:r>
              <a:rPr lang="en-US" sz="2000" dirty="0"/>
              <a:t>C</a:t>
            </a:r>
            <a:endParaRPr lang="en-US" sz="2000" dirty="0" smtClean="0"/>
          </a:p>
          <a:p>
            <a:pPr marL="514350" indent="-514350" eaLnBrk="1" hangingPunct="1">
              <a:buFontTx/>
              <a:buAutoNum type="arabicPeriod"/>
              <a:defRPr/>
            </a:pPr>
            <a:r>
              <a:rPr lang="en-US" sz="2000" dirty="0"/>
              <a:t>D</a:t>
            </a:r>
            <a:endParaRPr lang="en-US" sz="2000" dirty="0" smtClean="0"/>
          </a:p>
          <a:p>
            <a:pPr marL="514350" indent="-514350" eaLnBrk="1" hangingPunct="1">
              <a:buFontTx/>
              <a:buAutoNum type="arabicPeriod"/>
              <a:defRPr/>
            </a:pPr>
            <a:r>
              <a:rPr lang="en-US" sz="2000" dirty="0"/>
              <a:t>D</a:t>
            </a:r>
            <a:endParaRPr lang="en-US" sz="2000" dirty="0" smtClean="0"/>
          </a:p>
          <a:p>
            <a:pPr marL="514350" indent="-514350" eaLnBrk="1" hangingPunct="1">
              <a:buFontTx/>
              <a:buAutoNum type="arabicPeriod"/>
              <a:defRPr/>
            </a:pPr>
            <a:r>
              <a:rPr lang="en-US" sz="2000" dirty="0"/>
              <a:t>D</a:t>
            </a:r>
            <a:endParaRPr lang="en-US" sz="2000" dirty="0" smtClean="0"/>
          </a:p>
          <a:p>
            <a:pPr marL="514350" indent="-514350" eaLnBrk="1" hangingPunct="1">
              <a:buFontTx/>
              <a:buAutoNum type="arabicPeriod"/>
              <a:defRPr/>
            </a:pPr>
            <a:r>
              <a:rPr lang="en-US" sz="2000" dirty="0"/>
              <a:t>A</a:t>
            </a:r>
            <a:endParaRPr lang="en-US" sz="2000" dirty="0" smtClean="0"/>
          </a:p>
          <a:p>
            <a:pPr marL="0" indent="0" eaLnBrk="1" hangingPunct="1">
              <a:buFontTx/>
              <a:buNone/>
              <a:defRPr/>
            </a:pPr>
            <a:r>
              <a:rPr lang="en-US" sz="2000" dirty="0" smtClean="0"/>
              <a:t>Red Light Question: D</a:t>
            </a:r>
          </a:p>
          <a:p>
            <a:pPr marL="0" indent="0" eaLnBrk="1" hangingPunct="1">
              <a:buFontTx/>
              <a:buNone/>
              <a:defRPr/>
            </a:pPr>
            <a:r>
              <a:rPr lang="en-US" sz="2000" dirty="0" smtClean="0"/>
              <a:t>9.    A</a:t>
            </a:r>
          </a:p>
          <a:p>
            <a:pPr marL="0" indent="0" eaLnBrk="1" hangingPunct="1">
              <a:buFontTx/>
              <a:buNone/>
              <a:defRPr/>
            </a:pPr>
            <a:r>
              <a:rPr lang="en-US" sz="2000" dirty="0" smtClean="0"/>
              <a:t>10.  A</a:t>
            </a:r>
          </a:p>
          <a:p>
            <a:pPr marL="0" indent="0" eaLnBrk="1" hangingPunct="1">
              <a:buFontTx/>
              <a:buNone/>
              <a:defRPr/>
            </a:pPr>
            <a:r>
              <a:rPr lang="en-US" sz="2000" dirty="0" smtClean="0"/>
              <a:t>11.  C</a:t>
            </a:r>
          </a:p>
          <a:p>
            <a:pPr marL="0" indent="0" eaLnBrk="1" hangingPunct="1">
              <a:buFontTx/>
              <a:buNone/>
              <a:defRPr/>
            </a:pPr>
            <a:r>
              <a:rPr lang="en-US" sz="2000" dirty="0" smtClean="0"/>
              <a:t>12.  D</a:t>
            </a:r>
          </a:p>
          <a:p>
            <a:pPr marL="0" indent="0" eaLnBrk="1" hangingPunct="1">
              <a:buFontTx/>
              <a:buNone/>
              <a:defRPr/>
            </a:pPr>
            <a:endParaRPr lang="en-US" sz="2000" dirty="0" smtClean="0"/>
          </a:p>
          <a:p>
            <a:pPr marL="514350" indent="-514350" eaLnBrk="1" hangingPunct="1">
              <a:buFontTx/>
              <a:buAutoNum type="arabicPeriod"/>
              <a:defRPr/>
            </a:pPr>
            <a:endParaRPr lang="en-US" sz="2000" dirty="0" smtClean="0"/>
          </a:p>
          <a:p>
            <a:pPr marL="514350" indent="-514350" eaLnBrk="1" hangingPunct="1">
              <a:buFontTx/>
              <a:buAutoNum type="arabicPeriod"/>
              <a:defRPr/>
            </a:pPr>
            <a:endParaRPr lang="en-US" dirty="0" smtClean="0"/>
          </a:p>
        </p:txBody>
      </p:sp>
    </p:spTree>
  </p:cSld>
  <p:clrMapOvr>
    <a:masterClrMapping/>
  </p:clrMapOvr>
  <p:transition advClick="0" advTm="1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4749800" cy="35401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Text Box 5"/>
          <p:cNvSpPr txBox="1">
            <a:spLocks noChangeArrowheads="1"/>
          </p:cNvSpPr>
          <p:nvPr/>
        </p:nvSpPr>
        <p:spPr bwMode="auto">
          <a:xfrm>
            <a:off x="304800" y="228600"/>
            <a:ext cx="8534400" cy="21526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INSTRUCTIONS</a:t>
            </a:r>
          </a:p>
          <a:p>
            <a:pPr eaLnBrk="1" hangingPunct="1">
              <a:spcBef>
                <a:spcPct val="50000"/>
              </a:spcBef>
              <a:buFontTx/>
              <a:buNone/>
            </a:pPr>
            <a:r>
              <a:rPr lang="en-US" altLang="en-US" sz="1800"/>
              <a:t>Enter questions and answers for questions 1-12.  You will have to copy/paste for each of numbered questions.  Click once to display correct answer.  If they get the question right, click green button, red if they get it wrong.  Number of strikes will appear.  If they get 8 right in a row, they will have a red light challenge question.  If they make it all the way through 12 questions without 3 strikes, they can risk all of their extra credit on a video bonus question (double or nothing). </a:t>
            </a:r>
          </a:p>
        </p:txBody>
      </p:sp>
      <p:sp>
        <p:nvSpPr>
          <p:cNvPr id="48132" name="Line 6"/>
          <p:cNvSpPr>
            <a:spLocks noChangeShapeType="1"/>
          </p:cNvSpPr>
          <p:nvPr/>
        </p:nvSpPr>
        <p:spPr bwMode="auto">
          <a:xfrm flipH="1" flipV="1">
            <a:off x="3200400" y="5867400"/>
            <a:ext cx="762000" cy="5334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3" name="Text Box 7"/>
          <p:cNvSpPr txBox="1">
            <a:spLocks noChangeArrowheads="1"/>
          </p:cNvSpPr>
          <p:nvPr/>
        </p:nvSpPr>
        <p:spPr bwMode="auto">
          <a:xfrm>
            <a:off x="3962400" y="6248400"/>
            <a:ext cx="19812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Wrong answer</a:t>
            </a:r>
          </a:p>
        </p:txBody>
      </p:sp>
      <p:sp>
        <p:nvSpPr>
          <p:cNvPr id="48134" name="Line 8"/>
          <p:cNvSpPr>
            <a:spLocks noChangeShapeType="1"/>
          </p:cNvSpPr>
          <p:nvPr/>
        </p:nvSpPr>
        <p:spPr bwMode="auto">
          <a:xfrm flipH="1" flipV="1">
            <a:off x="4419600" y="5791200"/>
            <a:ext cx="1295400" cy="762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9"/>
          <p:cNvSpPr txBox="1">
            <a:spLocks noChangeArrowheads="1"/>
          </p:cNvSpPr>
          <p:nvPr/>
        </p:nvSpPr>
        <p:spPr bwMode="auto">
          <a:xfrm>
            <a:off x="5715000" y="5638800"/>
            <a:ext cx="19812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Right answer</a:t>
            </a:r>
          </a:p>
        </p:txBody>
      </p:sp>
    </p:spTree>
  </p:cSld>
  <p:clrMapOvr>
    <a:masterClrMapping/>
  </p:clrMapOvr>
  <p:transition advClick="0" advTm="1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4"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5"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6"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7"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7"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9"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7180"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7181"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7182" name="Text Box 14"/>
          <p:cNvSpPr txBox="1">
            <a:spLocks noChangeArrowheads="1"/>
          </p:cNvSpPr>
          <p:nvPr/>
        </p:nvSpPr>
        <p:spPr bwMode="auto">
          <a:xfrm>
            <a:off x="4076700" y="1419225"/>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3:</a:t>
            </a:r>
          </a:p>
        </p:txBody>
      </p:sp>
      <p:sp>
        <p:nvSpPr>
          <p:cNvPr id="7183"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7184"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85"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86"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TextBox 2"/>
          <p:cNvSpPr txBox="1">
            <a:spLocks noChangeArrowheads="1"/>
          </p:cNvSpPr>
          <p:nvPr/>
        </p:nvSpPr>
        <p:spPr bwMode="auto">
          <a:xfrm>
            <a:off x="4087813" y="1784350"/>
            <a:ext cx="4711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Stephen and his classmates are going on a field trip to a nature preserve. His teacher has told the class that when they return to school, they will be required to give a report on their trip and the animals and plants they saw while walking through the preserve.</a:t>
            </a:r>
          </a:p>
          <a:p>
            <a:pPr eaLnBrk="1" hangingPunct="1">
              <a:spcBef>
                <a:spcPct val="0"/>
              </a:spcBef>
              <a:buFontTx/>
              <a:buNone/>
            </a:pPr>
            <a:endParaRPr lang="en-US" altLang="en-US" sz="1600">
              <a:solidFill>
                <a:schemeClr val="bg1"/>
              </a:solidFill>
            </a:endParaRPr>
          </a:p>
          <a:p>
            <a:pPr eaLnBrk="1" hangingPunct="1">
              <a:spcBef>
                <a:spcPct val="0"/>
              </a:spcBef>
              <a:buFontTx/>
              <a:buNone/>
            </a:pPr>
            <a:endParaRPr lang="en-US" altLang="en-US" sz="1600">
              <a:solidFill>
                <a:schemeClr val="bg1"/>
              </a:solidFill>
            </a:endParaRPr>
          </a:p>
          <a:p>
            <a:pPr eaLnBrk="1" hangingPunct="1">
              <a:spcBef>
                <a:spcPct val="0"/>
              </a:spcBef>
              <a:buFontTx/>
              <a:buNone/>
            </a:pPr>
            <a:endParaRPr lang="en-US" altLang="en-US" sz="1600">
              <a:solidFill>
                <a:schemeClr val="bg1"/>
              </a:solidFill>
            </a:endParaRPr>
          </a:p>
        </p:txBody>
      </p:sp>
      <p:sp>
        <p:nvSpPr>
          <p:cNvPr id="7190" name="TextBox 3"/>
          <p:cNvSpPr txBox="1">
            <a:spLocks noChangeArrowheads="1"/>
          </p:cNvSpPr>
          <p:nvPr/>
        </p:nvSpPr>
        <p:spPr bwMode="auto">
          <a:xfrm>
            <a:off x="4087813" y="3354388"/>
            <a:ext cx="488156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solidFill>
                <a:schemeClr val="bg1"/>
              </a:solidFill>
            </a:endParaRPr>
          </a:p>
          <a:p>
            <a:pPr>
              <a:spcBef>
                <a:spcPct val="0"/>
              </a:spcBef>
              <a:buFontTx/>
              <a:buNone/>
            </a:pPr>
            <a:r>
              <a:rPr lang="en-US" altLang="en-US" sz="1600">
                <a:solidFill>
                  <a:schemeClr val="bg1"/>
                </a:solidFill>
              </a:rPr>
              <a:t>a. He should bring a pad and pen to write down his observations. </a:t>
            </a:r>
          </a:p>
          <a:p>
            <a:pPr>
              <a:spcBef>
                <a:spcPct val="0"/>
              </a:spcBef>
              <a:buFontTx/>
              <a:buNone/>
            </a:pPr>
            <a:r>
              <a:rPr lang="en-US" altLang="en-US" sz="1600">
                <a:solidFill>
                  <a:schemeClr val="bg1"/>
                </a:solidFill>
              </a:rPr>
              <a:t>b. He should do research on the computer when he returns to class. </a:t>
            </a:r>
          </a:p>
          <a:p>
            <a:pPr>
              <a:spcBef>
                <a:spcPct val="0"/>
              </a:spcBef>
              <a:buFontTx/>
              <a:buNone/>
            </a:pPr>
            <a:r>
              <a:rPr lang="en-US" altLang="en-US" sz="1600">
                <a:solidFill>
                  <a:schemeClr val="bg1"/>
                </a:solidFill>
              </a:rPr>
              <a:t>c. He should ask his classmates to help him remember what he saw. </a:t>
            </a:r>
          </a:p>
          <a:p>
            <a:pPr>
              <a:spcBef>
                <a:spcPct val="0"/>
              </a:spcBef>
              <a:buFontTx/>
              <a:buNone/>
            </a:pPr>
            <a:r>
              <a:rPr lang="en-US" altLang="en-US" sz="1600">
                <a:solidFill>
                  <a:schemeClr val="bg1"/>
                </a:solidFill>
              </a:rPr>
              <a:t>d. He should look for a map of the nature preserve at the visitors' center. </a:t>
            </a:r>
          </a:p>
          <a:p>
            <a:pPr eaLnBrk="1" hangingPunct="1">
              <a:spcBef>
                <a:spcPct val="0"/>
              </a:spcBef>
              <a:buFontTx/>
              <a:buNone/>
            </a:pPr>
            <a:endParaRPr lang="en-US" altLang="en-US" sz="1800"/>
          </a:p>
        </p:txBody>
      </p:sp>
      <p:pic>
        <p:nvPicPr>
          <p:cNvPr id="24"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76803"/>
                                        </p:tgtEl>
                                        <p:attrNameLst>
                                          <p:attrName>fillcolor</p:attrName>
                                        </p:attrNameLst>
                                      </p:cBhvr>
                                      <p:to>
                                        <a:srgbClr val="FF0000"/>
                                      </p:to>
                                    </p:animClr>
                                    <p:set>
                                      <p:cBhvr>
                                        <p:cTn id="7" dur="1000" fill="hold"/>
                                        <p:tgtEl>
                                          <p:spTgt spid="76803"/>
                                        </p:tgtEl>
                                        <p:attrNameLst>
                                          <p:attrName>fill.type</p:attrName>
                                        </p:attrNameLst>
                                      </p:cBhvr>
                                      <p:to>
                                        <p:strVal val="solid"/>
                                      </p:to>
                                    </p:set>
                                    <p:set>
                                      <p:cBhvr>
                                        <p:cTn id="8" dur="1000" fill="hold"/>
                                        <p:tgtEl>
                                          <p:spTgt spid="76803"/>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76805"/>
                                        </p:tgtEl>
                                        <p:attrNameLst>
                                          <p:attrName>fillcolor</p:attrName>
                                        </p:attrNameLst>
                                      </p:cBhvr>
                                      <p:to>
                                        <a:srgbClr val="FFFF00"/>
                                      </p:to>
                                    </p:animClr>
                                    <p:set>
                                      <p:cBhvr>
                                        <p:cTn id="11" dur="2000" fill="hold"/>
                                        <p:tgtEl>
                                          <p:spTgt spid="76805"/>
                                        </p:tgtEl>
                                        <p:attrNameLst>
                                          <p:attrName>fill.type</p:attrName>
                                        </p:attrNameLst>
                                      </p:cBhvr>
                                      <p:to>
                                        <p:strVal val="solid"/>
                                      </p:to>
                                    </p:set>
                                    <p:set>
                                      <p:cBhvr>
                                        <p:cTn id="12" dur="2000" fill="hold"/>
                                        <p:tgtEl>
                                          <p:spTgt spid="76805"/>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76806"/>
                                        </p:tgtEl>
                                        <p:attrNameLst>
                                          <p:attrName>fillcolor</p:attrName>
                                        </p:attrNameLst>
                                      </p:cBhvr>
                                      <p:to>
                                        <a:srgbClr val="00FFFF"/>
                                      </p:to>
                                    </p:animClr>
                                    <p:set>
                                      <p:cBhvr>
                                        <p:cTn id="15" dur="2000" fill="hold"/>
                                        <p:tgtEl>
                                          <p:spTgt spid="76806"/>
                                        </p:tgtEl>
                                        <p:attrNameLst>
                                          <p:attrName>fill.type</p:attrName>
                                        </p:attrNameLst>
                                      </p:cBhvr>
                                      <p:to>
                                        <p:strVal val="solid"/>
                                      </p:to>
                                    </p:set>
                                    <p:set>
                                      <p:cBhvr>
                                        <p:cTn id="16" dur="2000" fill="hold"/>
                                        <p:tgtEl>
                                          <p:spTgt spid="7680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76804"/>
                                        </p:tgtEl>
                                        <p:attrNameLst>
                                          <p:attrName>fillcolor</p:attrName>
                                        </p:attrNameLst>
                                      </p:cBhvr>
                                      <p:to>
                                        <a:srgbClr val="00FFFF"/>
                                      </p:to>
                                    </p:animClr>
                                    <p:set>
                                      <p:cBhvr>
                                        <p:cTn id="19" dur="2000" fill="hold"/>
                                        <p:tgtEl>
                                          <p:spTgt spid="76804"/>
                                        </p:tgtEl>
                                        <p:attrNameLst>
                                          <p:attrName>fill.type</p:attrName>
                                        </p:attrNameLst>
                                      </p:cBhvr>
                                      <p:to>
                                        <p:strVal val="solid"/>
                                      </p:to>
                                    </p:set>
                                    <p:set>
                                      <p:cBhvr>
                                        <p:cTn id="20" dur="2000" fill="hold"/>
                                        <p:tgtEl>
                                          <p:spTgt spid="76804"/>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76807"/>
                                        </p:tgtEl>
                                        <p:attrNameLst>
                                          <p:attrName>fillcolor</p:attrName>
                                        </p:attrNameLst>
                                      </p:cBhvr>
                                      <p:to>
                                        <a:srgbClr val="00FF00"/>
                                      </p:to>
                                    </p:animClr>
                                    <p:set>
                                      <p:cBhvr>
                                        <p:cTn id="23" dur="2000" fill="hold"/>
                                        <p:tgtEl>
                                          <p:spTgt spid="76807"/>
                                        </p:tgtEl>
                                        <p:attrNameLst>
                                          <p:attrName>fill.type</p:attrName>
                                        </p:attrNameLst>
                                      </p:cBhvr>
                                      <p:to>
                                        <p:strVal val="solid"/>
                                      </p:to>
                                    </p:set>
                                    <p:set>
                                      <p:cBhvr>
                                        <p:cTn id="24" dur="2000" fill="hold"/>
                                        <p:tgtEl>
                                          <p:spTgt spid="76807"/>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01"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2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8204"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8205"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8206" name="Text Box 14"/>
          <p:cNvSpPr txBox="1">
            <a:spLocks noChangeArrowheads="1"/>
          </p:cNvSpPr>
          <p:nvPr/>
        </p:nvSpPr>
        <p:spPr bwMode="auto">
          <a:xfrm>
            <a:off x="4043363" y="1430338"/>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3:</a:t>
            </a:r>
          </a:p>
        </p:txBody>
      </p:sp>
      <p:sp>
        <p:nvSpPr>
          <p:cNvPr id="8207"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8208"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09"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0"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8085"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Box 2"/>
          <p:cNvSpPr txBox="1">
            <a:spLocks noChangeArrowheads="1"/>
          </p:cNvSpPr>
          <p:nvPr/>
        </p:nvSpPr>
        <p:spPr bwMode="auto">
          <a:xfrm>
            <a:off x="3987800" y="1793875"/>
            <a:ext cx="4711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Stephen and his classmates are going on a field trip to a nature preserve. His teacher has told the class that when they return to school, they will be required to give a report on their trip and the animals and plants they saw while walking through the preserve.</a:t>
            </a:r>
          </a:p>
          <a:p>
            <a:pPr eaLnBrk="1" hangingPunct="1">
              <a:spcBef>
                <a:spcPct val="0"/>
              </a:spcBef>
              <a:buFontTx/>
              <a:buNone/>
            </a:pPr>
            <a:endParaRPr lang="en-US" altLang="en-US" sz="1600">
              <a:solidFill>
                <a:schemeClr val="bg1"/>
              </a:solidFill>
            </a:endParaRPr>
          </a:p>
        </p:txBody>
      </p:sp>
      <p:sp>
        <p:nvSpPr>
          <p:cNvPr id="8214" name="TextBox 3"/>
          <p:cNvSpPr txBox="1">
            <a:spLocks noChangeArrowheads="1"/>
          </p:cNvSpPr>
          <p:nvPr/>
        </p:nvSpPr>
        <p:spPr bwMode="auto">
          <a:xfrm>
            <a:off x="3962400" y="3705225"/>
            <a:ext cx="488156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a. He should bring a pad and pen to write down his observations. </a:t>
            </a:r>
          </a:p>
          <a:p>
            <a:pPr>
              <a:spcBef>
                <a:spcPct val="0"/>
              </a:spcBef>
              <a:buFontTx/>
              <a:buNone/>
            </a:pPr>
            <a:r>
              <a:rPr lang="en-US" altLang="en-US" sz="1600">
                <a:solidFill>
                  <a:schemeClr val="bg1"/>
                </a:solidFill>
              </a:rPr>
              <a:t>b. He should do research on the computer when he returns to class. </a:t>
            </a:r>
          </a:p>
          <a:p>
            <a:pPr>
              <a:spcBef>
                <a:spcPct val="0"/>
              </a:spcBef>
              <a:buFontTx/>
              <a:buNone/>
            </a:pPr>
            <a:r>
              <a:rPr lang="en-US" altLang="en-US" sz="1600">
                <a:solidFill>
                  <a:schemeClr val="bg1"/>
                </a:solidFill>
              </a:rPr>
              <a:t>c. He should ask his classmates to help him remember what he saw. </a:t>
            </a:r>
          </a:p>
          <a:p>
            <a:pPr>
              <a:spcBef>
                <a:spcPct val="0"/>
              </a:spcBef>
              <a:buFontTx/>
              <a:buNone/>
            </a:pPr>
            <a:r>
              <a:rPr lang="en-US" altLang="en-US" sz="1600">
                <a:solidFill>
                  <a:schemeClr val="bg1"/>
                </a:solidFill>
              </a:rPr>
              <a:t>d. He should look for a map of the nature preserve at the visitors' center. </a:t>
            </a:r>
          </a:p>
          <a:p>
            <a:pPr eaLnBrk="1" hangingPunct="1">
              <a:spcBef>
                <a:spcPct val="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358" fill="hold"/>
                                        <p:tgtEl>
                                          <p:spTgt spid="88085"/>
                                        </p:tgtEl>
                                      </p:cBhvr>
                                    </p:cmd>
                                  </p:childTnLst>
                                </p:cTn>
                              </p:par>
                              <p:par>
                                <p:cTn id="7" presetID="1" presetClass="emph" presetSubtype="2" repeatCount="indefinite" fill="hold" nodeType="withEffect">
                                  <p:stCondLst>
                                    <p:cond delay="0"/>
                                  </p:stCondLst>
                                  <p:childTnLst>
                                    <p:animClr clrSpc="rgb" dir="cw">
                                      <p:cBhvr>
                                        <p:cTn id="8" dur="1000" fill="hold"/>
                                        <p:tgtEl>
                                          <p:spTgt spid="88067"/>
                                        </p:tgtEl>
                                        <p:attrNameLst>
                                          <p:attrName>fillcolor</p:attrName>
                                        </p:attrNameLst>
                                      </p:cBhvr>
                                      <p:to>
                                        <a:srgbClr val="FF0000"/>
                                      </p:to>
                                    </p:animClr>
                                    <p:set>
                                      <p:cBhvr>
                                        <p:cTn id="9" dur="1000" fill="hold"/>
                                        <p:tgtEl>
                                          <p:spTgt spid="88067"/>
                                        </p:tgtEl>
                                        <p:attrNameLst>
                                          <p:attrName>fill.type</p:attrName>
                                        </p:attrNameLst>
                                      </p:cBhvr>
                                      <p:to>
                                        <p:strVal val="solid"/>
                                      </p:to>
                                    </p:set>
                                    <p:set>
                                      <p:cBhvr>
                                        <p:cTn id="10" dur="1000" fill="hold"/>
                                        <p:tgtEl>
                                          <p:spTgt spid="88067"/>
                                        </p:tgtEl>
                                        <p:attrNameLst>
                                          <p:attrName>fill.on</p:attrName>
                                        </p:attrNameLst>
                                      </p:cBhvr>
                                      <p:to>
                                        <p:strVal val="true"/>
                                      </p:to>
                                    </p:set>
                                  </p:childTnLst>
                                </p:cTn>
                              </p:par>
                              <p:par>
                                <p:cTn id="11" presetID="1" presetClass="emph" presetSubtype="2" repeatCount="indefinite" fill="hold" nodeType="withEffect">
                                  <p:stCondLst>
                                    <p:cond delay="0"/>
                                  </p:stCondLst>
                                  <p:childTnLst>
                                    <p:animClr clrSpc="rgb" dir="cw">
                                      <p:cBhvr>
                                        <p:cTn id="12" dur="2000" fill="hold"/>
                                        <p:tgtEl>
                                          <p:spTgt spid="88069"/>
                                        </p:tgtEl>
                                        <p:attrNameLst>
                                          <p:attrName>fillcolor</p:attrName>
                                        </p:attrNameLst>
                                      </p:cBhvr>
                                      <p:to>
                                        <a:srgbClr val="FFFF00"/>
                                      </p:to>
                                    </p:animClr>
                                    <p:set>
                                      <p:cBhvr>
                                        <p:cTn id="13" dur="2000" fill="hold"/>
                                        <p:tgtEl>
                                          <p:spTgt spid="88069"/>
                                        </p:tgtEl>
                                        <p:attrNameLst>
                                          <p:attrName>fill.type</p:attrName>
                                        </p:attrNameLst>
                                      </p:cBhvr>
                                      <p:to>
                                        <p:strVal val="solid"/>
                                      </p:to>
                                    </p:set>
                                    <p:set>
                                      <p:cBhvr>
                                        <p:cTn id="14" dur="2000" fill="hold"/>
                                        <p:tgtEl>
                                          <p:spTgt spid="88069"/>
                                        </p:tgtEl>
                                        <p:attrNameLst>
                                          <p:attrName>fill.on</p:attrName>
                                        </p:attrNameLst>
                                      </p:cBhvr>
                                      <p:to>
                                        <p:strVal val="true"/>
                                      </p:to>
                                    </p:set>
                                  </p:childTnLst>
                                </p:cTn>
                              </p:par>
                              <p:par>
                                <p:cTn id="15" presetID="1" presetClass="emph" presetSubtype="6" repeatCount="indefinite" fill="hold" nodeType="withEffect">
                                  <p:stCondLst>
                                    <p:cond delay="0"/>
                                  </p:stCondLst>
                                  <p:childTnLst>
                                    <p:animClr clrSpc="hsl" dir="cw">
                                      <p:cBhvr>
                                        <p:cTn id="16" dur="2000" fill="hold"/>
                                        <p:tgtEl>
                                          <p:spTgt spid="88070"/>
                                        </p:tgtEl>
                                        <p:attrNameLst>
                                          <p:attrName>fillcolor</p:attrName>
                                        </p:attrNameLst>
                                      </p:cBhvr>
                                      <p:to>
                                        <a:srgbClr val="00FFFF"/>
                                      </p:to>
                                    </p:animClr>
                                    <p:set>
                                      <p:cBhvr>
                                        <p:cTn id="17" dur="2000" fill="hold"/>
                                        <p:tgtEl>
                                          <p:spTgt spid="88070"/>
                                        </p:tgtEl>
                                        <p:attrNameLst>
                                          <p:attrName>fill.type</p:attrName>
                                        </p:attrNameLst>
                                      </p:cBhvr>
                                      <p:to>
                                        <p:strVal val="solid"/>
                                      </p:to>
                                    </p:set>
                                    <p:set>
                                      <p:cBhvr>
                                        <p:cTn id="18" dur="2000" fill="hold"/>
                                        <p:tgtEl>
                                          <p:spTgt spid="88070"/>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88068"/>
                                        </p:tgtEl>
                                        <p:attrNameLst>
                                          <p:attrName>fillcolor</p:attrName>
                                        </p:attrNameLst>
                                      </p:cBhvr>
                                      <p:to>
                                        <a:srgbClr val="00FFFF"/>
                                      </p:to>
                                    </p:animClr>
                                    <p:set>
                                      <p:cBhvr>
                                        <p:cTn id="21" dur="2000" fill="hold"/>
                                        <p:tgtEl>
                                          <p:spTgt spid="88068"/>
                                        </p:tgtEl>
                                        <p:attrNameLst>
                                          <p:attrName>fill.type</p:attrName>
                                        </p:attrNameLst>
                                      </p:cBhvr>
                                      <p:to>
                                        <p:strVal val="solid"/>
                                      </p:to>
                                    </p:set>
                                    <p:set>
                                      <p:cBhvr>
                                        <p:cTn id="22" dur="2000" fill="hold"/>
                                        <p:tgtEl>
                                          <p:spTgt spid="88068"/>
                                        </p:tgtEl>
                                        <p:attrNameLst>
                                          <p:attrName>fill.on</p:attrName>
                                        </p:attrNameLst>
                                      </p:cBhvr>
                                      <p:to>
                                        <p:strVal val="true"/>
                                      </p:to>
                                    </p:set>
                                  </p:childTnLst>
                                </p:cTn>
                              </p:par>
                              <p:par>
                                <p:cTn id="23" presetID="1" presetClass="emph" presetSubtype="2" repeatCount="indefinite" fill="hold" nodeType="withEffect">
                                  <p:stCondLst>
                                    <p:cond delay="0"/>
                                  </p:stCondLst>
                                  <p:childTnLst>
                                    <p:animClr clrSpc="rgb" dir="cw">
                                      <p:cBhvr>
                                        <p:cTn id="24" dur="2000" fill="hold"/>
                                        <p:tgtEl>
                                          <p:spTgt spid="88071"/>
                                        </p:tgtEl>
                                        <p:attrNameLst>
                                          <p:attrName>fillcolor</p:attrName>
                                        </p:attrNameLst>
                                      </p:cBhvr>
                                      <p:to>
                                        <a:srgbClr val="00FF00"/>
                                      </p:to>
                                    </p:animClr>
                                    <p:set>
                                      <p:cBhvr>
                                        <p:cTn id="25" dur="2000" fill="hold"/>
                                        <p:tgtEl>
                                          <p:spTgt spid="88071"/>
                                        </p:tgtEl>
                                        <p:attrNameLst>
                                          <p:attrName>fill.type</p:attrName>
                                        </p:attrNameLst>
                                      </p:cBhvr>
                                      <p:to>
                                        <p:strVal val="solid"/>
                                      </p:to>
                                    </p:set>
                                    <p:set>
                                      <p:cBhvr>
                                        <p:cTn id="26" dur="2000" fill="hold"/>
                                        <p:tgtEl>
                                          <p:spTgt spid="880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8808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5"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2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7"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9228"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XX</a:t>
            </a:r>
          </a:p>
        </p:txBody>
      </p:sp>
      <p:sp>
        <p:nvSpPr>
          <p:cNvPr id="9229"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9230" name="Text Box 14"/>
          <p:cNvSpPr txBox="1">
            <a:spLocks noChangeArrowheads="1"/>
          </p:cNvSpPr>
          <p:nvPr/>
        </p:nvSpPr>
        <p:spPr bwMode="auto">
          <a:xfrm>
            <a:off x="4191000" y="1425575"/>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3:</a:t>
            </a:r>
          </a:p>
        </p:txBody>
      </p:sp>
      <p:sp>
        <p:nvSpPr>
          <p:cNvPr id="9231"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9232"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33"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34"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TextBox 3"/>
          <p:cNvSpPr txBox="1">
            <a:spLocks noChangeArrowheads="1"/>
          </p:cNvSpPr>
          <p:nvPr/>
        </p:nvSpPr>
        <p:spPr bwMode="auto">
          <a:xfrm>
            <a:off x="4056063" y="3841750"/>
            <a:ext cx="488156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a. He should bring a pad and pen to write down his observations. </a:t>
            </a:r>
          </a:p>
          <a:p>
            <a:pPr>
              <a:spcBef>
                <a:spcPct val="0"/>
              </a:spcBef>
              <a:buFontTx/>
              <a:buNone/>
            </a:pPr>
            <a:r>
              <a:rPr lang="en-US" altLang="en-US" sz="1600">
                <a:solidFill>
                  <a:schemeClr val="bg1"/>
                </a:solidFill>
              </a:rPr>
              <a:t>b. He should do research on the computer when he returns to class. </a:t>
            </a:r>
          </a:p>
          <a:p>
            <a:pPr>
              <a:spcBef>
                <a:spcPct val="0"/>
              </a:spcBef>
              <a:buFontTx/>
              <a:buNone/>
            </a:pPr>
            <a:r>
              <a:rPr lang="en-US" altLang="en-US" sz="1600">
                <a:solidFill>
                  <a:schemeClr val="bg1"/>
                </a:solidFill>
              </a:rPr>
              <a:t>c. He should ask his classmates to help him remember what he saw. </a:t>
            </a:r>
          </a:p>
          <a:p>
            <a:pPr>
              <a:spcBef>
                <a:spcPct val="0"/>
              </a:spcBef>
              <a:buFontTx/>
              <a:buNone/>
            </a:pPr>
            <a:r>
              <a:rPr lang="en-US" altLang="en-US" sz="1600">
                <a:solidFill>
                  <a:schemeClr val="bg1"/>
                </a:solidFill>
              </a:rPr>
              <a:t>d. He should look for a map of the nature preserve at the visitors' center. </a:t>
            </a:r>
          </a:p>
          <a:p>
            <a:pPr eaLnBrk="1" hangingPunct="1">
              <a:spcBef>
                <a:spcPct val="0"/>
              </a:spcBef>
              <a:buFontTx/>
              <a:buNone/>
            </a:pPr>
            <a:endParaRPr lang="en-US" altLang="en-US" sz="1800"/>
          </a:p>
        </p:txBody>
      </p:sp>
      <p:sp>
        <p:nvSpPr>
          <p:cNvPr id="9238" name="TextBox 2"/>
          <p:cNvSpPr txBox="1">
            <a:spLocks noChangeArrowheads="1"/>
          </p:cNvSpPr>
          <p:nvPr/>
        </p:nvSpPr>
        <p:spPr bwMode="auto">
          <a:xfrm>
            <a:off x="3987800" y="1793875"/>
            <a:ext cx="4711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rPr>
              <a:t>Stephen and his classmates are going on a field trip to a nature preserve. His teacher has told the class that when they return to school, they will be required to give a report on their trip and the animals and plants they saw while walking through the preserve.</a:t>
            </a:r>
          </a:p>
          <a:p>
            <a:pPr eaLnBrk="1" hangingPunct="1">
              <a:spcBef>
                <a:spcPct val="0"/>
              </a:spcBef>
              <a:buFontTx/>
              <a:buNone/>
            </a:pPr>
            <a:endParaRPr lang="en-US" altLang="en-US" sz="1600">
              <a:solidFill>
                <a:schemeClr val="bg1"/>
              </a:solidFill>
            </a:endParaRP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98307"/>
                                        </p:tgtEl>
                                        <p:attrNameLst>
                                          <p:attrName>fillcolor</p:attrName>
                                        </p:attrNameLst>
                                      </p:cBhvr>
                                      <p:to>
                                        <a:srgbClr val="FF0000"/>
                                      </p:to>
                                    </p:animClr>
                                    <p:set>
                                      <p:cBhvr>
                                        <p:cTn id="7" dur="1000" fill="hold"/>
                                        <p:tgtEl>
                                          <p:spTgt spid="98307"/>
                                        </p:tgtEl>
                                        <p:attrNameLst>
                                          <p:attrName>fill.type</p:attrName>
                                        </p:attrNameLst>
                                      </p:cBhvr>
                                      <p:to>
                                        <p:strVal val="solid"/>
                                      </p:to>
                                    </p:set>
                                    <p:set>
                                      <p:cBhvr>
                                        <p:cTn id="8" dur="1000" fill="hold"/>
                                        <p:tgtEl>
                                          <p:spTgt spid="98307"/>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98309"/>
                                        </p:tgtEl>
                                        <p:attrNameLst>
                                          <p:attrName>fillcolor</p:attrName>
                                        </p:attrNameLst>
                                      </p:cBhvr>
                                      <p:to>
                                        <a:srgbClr val="FFFF00"/>
                                      </p:to>
                                    </p:animClr>
                                    <p:set>
                                      <p:cBhvr>
                                        <p:cTn id="11" dur="2000" fill="hold"/>
                                        <p:tgtEl>
                                          <p:spTgt spid="98309"/>
                                        </p:tgtEl>
                                        <p:attrNameLst>
                                          <p:attrName>fill.type</p:attrName>
                                        </p:attrNameLst>
                                      </p:cBhvr>
                                      <p:to>
                                        <p:strVal val="solid"/>
                                      </p:to>
                                    </p:set>
                                    <p:set>
                                      <p:cBhvr>
                                        <p:cTn id="12" dur="2000" fill="hold"/>
                                        <p:tgtEl>
                                          <p:spTgt spid="98309"/>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98310"/>
                                        </p:tgtEl>
                                        <p:attrNameLst>
                                          <p:attrName>fillcolor</p:attrName>
                                        </p:attrNameLst>
                                      </p:cBhvr>
                                      <p:to>
                                        <a:srgbClr val="00FFFF"/>
                                      </p:to>
                                    </p:animClr>
                                    <p:set>
                                      <p:cBhvr>
                                        <p:cTn id="15" dur="2000" fill="hold"/>
                                        <p:tgtEl>
                                          <p:spTgt spid="98310"/>
                                        </p:tgtEl>
                                        <p:attrNameLst>
                                          <p:attrName>fill.type</p:attrName>
                                        </p:attrNameLst>
                                      </p:cBhvr>
                                      <p:to>
                                        <p:strVal val="solid"/>
                                      </p:to>
                                    </p:set>
                                    <p:set>
                                      <p:cBhvr>
                                        <p:cTn id="16" dur="2000" fill="hold"/>
                                        <p:tgtEl>
                                          <p:spTgt spid="9831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8308"/>
                                        </p:tgtEl>
                                        <p:attrNameLst>
                                          <p:attrName>fillcolor</p:attrName>
                                        </p:attrNameLst>
                                      </p:cBhvr>
                                      <p:to>
                                        <a:srgbClr val="00FFFF"/>
                                      </p:to>
                                    </p:animClr>
                                    <p:set>
                                      <p:cBhvr>
                                        <p:cTn id="19" dur="2000" fill="hold"/>
                                        <p:tgtEl>
                                          <p:spTgt spid="98308"/>
                                        </p:tgtEl>
                                        <p:attrNameLst>
                                          <p:attrName>fill.type</p:attrName>
                                        </p:attrNameLst>
                                      </p:cBhvr>
                                      <p:to>
                                        <p:strVal val="solid"/>
                                      </p:to>
                                    </p:set>
                                    <p:set>
                                      <p:cBhvr>
                                        <p:cTn id="20" dur="2000" fill="hold"/>
                                        <p:tgtEl>
                                          <p:spTgt spid="98308"/>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98311"/>
                                        </p:tgtEl>
                                        <p:attrNameLst>
                                          <p:attrName>fillcolor</p:attrName>
                                        </p:attrNameLst>
                                      </p:cBhvr>
                                      <p:to>
                                        <a:srgbClr val="00FF00"/>
                                      </p:to>
                                    </p:animClr>
                                    <p:set>
                                      <p:cBhvr>
                                        <p:cTn id="23" dur="2000" fill="hold"/>
                                        <p:tgtEl>
                                          <p:spTgt spid="98311"/>
                                        </p:tgtEl>
                                        <p:attrNameLst>
                                          <p:attrName>fill.type</p:attrName>
                                        </p:attrNameLst>
                                      </p:cBhvr>
                                      <p:to>
                                        <p:strVal val="solid"/>
                                      </p:to>
                                    </p:set>
                                    <p:set>
                                      <p:cBhvr>
                                        <p:cTn id="24" dur="2000" fill="hold"/>
                                        <p:tgtEl>
                                          <p:spTgt spid="98311"/>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7"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9"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0"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1"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9"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1"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0252" name="Text Box 12"/>
          <p:cNvSpPr txBox="1">
            <a:spLocks noChangeArrowheads="1"/>
          </p:cNvSpPr>
          <p:nvPr/>
        </p:nvSpPr>
        <p:spPr bwMode="auto">
          <a:xfrm>
            <a:off x="533400" y="3200400"/>
            <a:ext cx="1295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0253"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0254"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4:</a:t>
            </a:r>
          </a:p>
        </p:txBody>
      </p:sp>
      <p:sp>
        <p:nvSpPr>
          <p:cNvPr id="10255"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0256"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7"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8"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TextBox 2"/>
          <p:cNvSpPr txBox="1">
            <a:spLocks noChangeArrowheads="1"/>
          </p:cNvSpPr>
          <p:nvPr/>
        </p:nvSpPr>
        <p:spPr bwMode="auto">
          <a:xfrm>
            <a:off x="4076700" y="3878263"/>
            <a:ext cx="45720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a. analyze hamster behavior in the maze </a:t>
            </a:r>
          </a:p>
          <a:p>
            <a:pPr>
              <a:spcBef>
                <a:spcPct val="0"/>
              </a:spcBef>
              <a:buFontTx/>
              <a:buNone/>
            </a:pPr>
            <a:r>
              <a:rPr lang="en-US" altLang="en-US" sz="1800">
                <a:solidFill>
                  <a:schemeClr val="bg1"/>
                </a:solidFill>
              </a:rPr>
              <a:t>b. research how a rabbit would behave in a maze </a:t>
            </a:r>
          </a:p>
          <a:p>
            <a:pPr>
              <a:spcBef>
                <a:spcPct val="0"/>
              </a:spcBef>
              <a:buFontTx/>
              <a:buNone/>
            </a:pPr>
            <a:r>
              <a:rPr lang="en-US" altLang="en-US" sz="1800">
                <a:solidFill>
                  <a:schemeClr val="bg1"/>
                </a:solidFill>
              </a:rPr>
              <a:t>c. observe the behavior of both rodents in the maze </a:t>
            </a:r>
          </a:p>
          <a:p>
            <a:pPr>
              <a:spcBef>
                <a:spcPct val="0"/>
              </a:spcBef>
              <a:buFontTx/>
              <a:buNone/>
            </a:pPr>
            <a:r>
              <a:rPr lang="en-US" altLang="en-US" sz="1800">
                <a:solidFill>
                  <a:schemeClr val="bg1"/>
                </a:solidFill>
              </a:rPr>
              <a:t>d. make conclusions about rodent behavior in the maze </a:t>
            </a:r>
          </a:p>
        </p:txBody>
      </p:sp>
      <p:sp>
        <p:nvSpPr>
          <p:cNvPr id="10262" name="TextBox 1"/>
          <p:cNvSpPr txBox="1">
            <a:spLocks noChangeArrowheads="1"/>
          </p:cNvSpPr>
          <p:nvPr/>
        </p:nvSpPr>
        <p:spPr bwMode="auto">
          <a:xfrm>
            <a:off x="3984625" y="18034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Jordan wants to find out if a hamster can learn a maze as quickly as a mouse can. She has researched mice and hamsters and predicts which rodent she thinks will learn more quickly. What should her next step be? </a:t>
            </a: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77827"/>
                                        </p:tgtEl>
                                        <p:attrNameLst>
                                          <p:attrName>fillcolor</p:attrName>
                                        </p:attrNameLst>
                                      </p:cBhvr>
                                      <p:to>
                                        <a:srgbClr val="FF0000"/>
                                      </p:to>
                                    </p:animClr>
                                    <p:set>
                                      <p:cBhvr>
                                        <p:cTn id="7" dur="1000" fill="hold"/>
                                        <p:tgtEl>
                                          <p:spTgt spid="77827"/>
                                        </p:tgtEl>
                                        <p:attrNameLst>
                                          <p:attrName>fill.type</p:attrName>
                                        </p:attrNameLst>
                                      </p:cBhvr>
                                      <p:to>
                                        <p:strVal val="solid"/>
                                      </p:to>
                                    </p:set>
                                    <p:set>
                                      <p:cBhvr>
                                        <p:cTn id="8" dur="1000" fill="hold"/>
                                        <p:tgtEl>
                                          <p:spTgt spid="77827"/>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77829"/>
                                        </p:tgtEl>
                                        <p:attrNameLst>
                                          <p:attrName>fillcolor</p:attrName>
                                        </p:attrNameLst>
                                      </p:cBhvr>
                                      <p:to>
                                        <a:srgbClr val="FFFF00"/>
                                      </p:to>
                                    </p:animClr>
                                    <p:set>
                                      <p:cBhvr>
                                        <p:cTn id="11" dur="2000" fill="hold"/>
                                        <p:tgtEl>
                                          <p:spTgt spid="77829"/>
                                        </p:tgtEl>
                                        <p:attrNameLst>
                                          <p:attrName>fill.type</p:attrName>
                                        </p:attrNameLst>
                                      </p:cBhvr>
                                      <p:to>
                                        <p:strVal val="solid"/>
                                      </p:to>
                                    </p:set>
                                    <p:set>
                                      <p:cBhvr>
                                        <p:cTn id="12" dur="2000" fill="hold"/>
                                        <p:tgtEl>
                                          <p:spTgt spid="77829"/>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77830"/>
                                        </p:tgtEl>
                                        <p:attrNameLst>
                                          <p:attrName>fillcolor</p:attrName>
                                        </p:attrNameLst>
                                      </p:cBhvr>
                                      <p:to>
                                        <a:srgbClr val="00FFFF"/>
                                      </p:to>
                                    </p:animClr>
                                    <p:set>
                                      <p:cBhvr>
                                        <p:cTn id="15" dur="2000" fill="hold"/>
                                        <p:tgtEl>
                                          <p:spTgt spid="77830"/>
                                        </p:tgtEl>
                                        <p:attrNameLst>
                                          <p:attrName>fill.type</p:attrName>
                                        </p:attrNameLst>
                                      </p:cBhvr>
                                      <p:to>
                                        <p:strVal val="solid"/>
                                      </p:to>
                                    </p:set>
                                    <p:set>
                                      <p:cBhvr>
                                        <p:cTn id="16" dur="2000" fill="hold"/>
                                        <p:tgtEl>
                                          <p:spTgt spid="7783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77828"/>
                                        </p:tgtEl>
                                        <p:attrNameLst>
                                          <p:attrName>fillcolor</p:attrName>
                                        </p:attrNameLst>
                                      </p:cBhvr>
                                      <p:to>
                                        <a:srgbClr val="00FFFF"/>
                                      </p:to>
                                    </p:animClr>
                                    <p:set>
                                      <p:cBhvr>
                                        <p:cTn id="19" dur="2000" fill="hold"/>
                                        <p:tgtEl>
                                          <p:spTgt spid="77828"/>
                                        </p:tgtEl>
                                        <p:attrNameLst>
                                          <p:attrName>fill.type</p:attrName>
                                        </p:attrNameLst>
                                      </p:cBhvr>
                                      <p:to>
                                        <p:strVal val="solid"/>
                                      </p:to>
                                    </p:set>
                                    <p:set>
                                      <p:cBhvr>
                                        <p:cTn id="20" dur="2000" fill="hold"/>
                                        <p:tgtEl>
                                          <p:spTgt spid="77828"/>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77831"/>
                                        </p:tgtEl>
                                        <p:attrNameLst>
                                          <p:attrName>fillcolor</p:attrName>
                                        </p:attrNameLst>
                                      </p:cBhvr>
                                      <p:to>
                                        <a:srgbClr val="00FF00"/>
                                      </p:to>
                                    </p:animClr>
                                    <p:set>
                                      <p:cBhvr>
                                        <p:cTn id="23" dur="2000" fill="hold"/>
                                        <p:tgtEl>
                                          <p:spTgt spid="77831"/>
                                        </p:tgtEl>
                                        <p:attrNameLst>
                                          <p:attrName>fill.type</p:attrName>
                                        </p:attrNameLst>
                                      </p:cBhvr>
                                      <p:to>
                                        <p:strVal val="solid"/>
                                      </p:to>
                                    </p:set>
                                    <p:set>
                                      <p:cBhvr>
                                        <p:cTn id="24" dur="2000" fill="hold"/>
                                        <p:tgtEl>
                                          <p:spTgt spid="77831"/>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l="5885" r="5882"/>
          <a:stretch>
            <a:fillRect/>
          </a:stretch>
        </p:blipFill>
        <p:spPr bwMode="auto">
          <a:xfrm>
            <a:off x="0" y="-17463"/>
            <a:ext cx="9144000"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AutoShape 3"/>
          <p:cNvSpPr>
            <a:spLocks noChangeArrowheads="1"/>
          </p:cNvSpPr>
          <p:nvPr/>
        </p:nvSpPr>
        <p:spPr bwMode="auto">
          <a:xfrm>
            <a:off x="528638" y="0"/>
            <a:ext cx="8080375" cy="841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2" name="AutoShape 4"/>
          <p:cNvSpPr>
            <a:spLocks noChangeArrowheads="1"/>
          </p:cNvSpPr>
          <p:nvPr/>
        </p:nvSpPr>
        <p:spPr bwMode="auto">
          <a:xfrm>
            <a:off x="1295400" y="304800"/>
            <a:ext cx="655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02 w 21600"/>
              <a:gd name="T13" fmla="*/ 3202 h 21600"/>
              <a:gd name="T14" fmla="*/ 18398 w 21600"/>
              <a:gd name="T15" fmla="*/ 18398 h 21600"/>
            </a:gdLst>
            <a:ahLst/>
            <a:cxnLst>
              <a:cxn ang="T8">
                <a:pos x="T0" y="T1"/>
              </a:cxn>
              <a:cxn ang="T9">
                <a:pos x="T2" y="T3"/>
              </a:cxn>
              <a:cxn ang="T10">
                <a:pos x="T4" y="T5"/>
              </a:cxn>
              <a:cxn ang="T11">
                <a:pos x="T6" y="T7"/>
              </a:cxn>
            </a:cxnLst>
            <a:rect l="T12" t="T13" r="T14" b="T15"/>
            <a:pathLst>
              <a:path w="21600" h="21600">
                <a:moveTo>
                  <a:pt x="0" y="0"/>
                </a:moveTo>
                <a:lnTo>
                  <a:pt x="2803" y="21600"/>
                </a:lnTo>
                <a:lnTo>
                  <a:pt x="18797" y="21600"/>
                </a:lnTo>
                <a:lnTo>
                  <a:pt x="21600" y="0"/>
                </a:lnTo>
                <a:lnTo>
                  <a:pt x="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3" name="AutoShape 5"/>
          <p:cNvSpPr>
            <a:spLocks noChangeArrowheads="1"/>
          </p:cNvSpPr>
          <p:nvPr/>
        </p:nvSpPr>
        <p:spPr bwMode="auto">
          <a:xfrm>
            <a:off x="2438400" y="0"/>
            <a:ext cx="41148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AutoShape 6"/>
          <p:cNvSpPr>
            <a:spLocks noChangeArrowheads="1"/>
          </p:cNvSpPr>
          <p:nvPr/>
        </p:nvSpPr>
        <p:spPr bwMode="auto">
          <a:xfrm>
            <a:off x="3886200" y="0"/>
            <a:ext cx="1143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5" name="AutoShape 7"/>
          <p:cNvSpPr>
            <a:spLocks noChangeArrowheads="1"/>
          </p:cNvSpPr>
          <p:nvPr/>
        </p:nvSpPr>
        <p:spPr bwMode="auto">
          <a:xfrm>
            <a:off x="2819400" y="304800"/>
            <a:ext cx="33528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232 w 21600"/>
              <a:gd name="T13" fmla="*/ 3232 h 21600"/>
              <a:gd name="T14" fmla="*/ 18368 w 21600"/>
              <a:gd name="T15" fmla="*/ 18368 h 21600"/>
            </a:gdLst>
            <a:ahLst/>
            <a:cxnLst>
              <a:cxn ang="T8">
                <a:pos x="T0" y="T1"/>
              </a:cxn>
              <a:cxn ang="T9">
                <a:pos x="T2" y="T3"/>
              </a:cxn>
              <a:cxn ang="T10">
                <a:pos x="T4" y="T5"/>
              </a:cxn>
              <a:cxn ang="T11">
                <a:pos x="T6" y="T7"/>
              </a:cxn>
            </a:cxnLst>
            <a:rect l="T12" t="T13" r="T14" b="T15"/>
            <a:pathLst>
              <a:path w="21600" h="21600">
                <a:moveTo>
                  <a:pt x="0" y="0"/>
                </a:moveTo>
                <a:lnTo>
                  <a:pt x="2864" y="21600"/>
                </a:lnTo>
                <a:lnTo>
                  <a:pt x="18736" y="21600"/>
                </a:lnTo>
                <a:lnTo>
                  <a:pt x="21600" y="0"/>
                </a:lnTo>
                <a:lnTo>
                  <a:pt x="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AutoShape 8"/>
          <p:cNvSpPr>
            <a:spLocks noChangeArrowheads="1"/>
          </p:cNvSpPr>
          <p:nvPr/>
        </p:nvSpPr>
        <p:spPr bwMode="auto">
          <a:xfrm>
            <a:off x="3962400" y="1376363"/>
            <a:ext cx="4881563" cy="4567237"/>
          </a:xfrm>
          <a:prstGeom prst="roundRect">
            <a:avLst>
              <a:gd name="adj" fmla="val 8972"/>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3" name="AutoShape 9"/>
          <p:cNvSpPr>
            <a:spLocks noChangeArrowheads="1"/>
          </p:cNvSpPr>
          <p:nvPr/>
        </p:nvSpPr>
        <p:spPr bwMode="auto">
          <a:xfrm>
            <a:off x="381000" y="2895600"/>
            <a:ext cx="1905000" cy="990600"/>
          </a:xfrm>
          <a:prstGeom prst="roundRect">
            <a:avLst>
              <a:gd name="adj" fmla="val 16667"/>
            </a:avLst>
          </a:prstGeom>
          <a:solidFill>
            <a:schemeClr val="tx1"/>
          </a:solidFill>
          <a:ln w="44450">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1603375" cy="1120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Text Box 11"/>
          <p:cNvSpPr txBox="1">
            <a:spLocks noChangeArrowheads="1"/>
          </p:cNvSpPr>
          <p:nvPr/>
        </p:nvSpPr>
        <p:spPr bwMode="auto">
          <a:xfrm>
            <a:off x="609600" y="2971800"/>
            <a:ext cx="144780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STRIKES</a:t>
            </a:r>
            <a:r>
              <a:rPr lang="en-US" altLang="en-US" sz="1400" b="1">
                <a:solidFill>
                  <a:srgbClr val="FFFFCC"/>
                </a:solidFill>
              </a:rPr>
              <a:t> </a:t>
            </a:r>
          </a:p>
        </p:txBody>
      </p:sp>
      <p:sp>
        <p:nvSpPr>
          <p:cNvPr id="11276" name="Text Box 12"/>
          <p:cNvSpPr txBox="1">
            <a:spLocks noChangeArrowheads="1"/>
          </p:cNvSpPr>
          <p:nvPr/>
        </p:nvSpPr>
        <p:spPr bwMode="auto">
          <a:xfrm>
            <a:off x="609600" y="3200400"/>
            <a:ext cx="14478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FFCC"/>
                </a:solidFill>
              </a:rPr>
              <a:t>X</a:t>
            </a:r>
          </a:p>
        </p:txBody>
      </p:sp>
      <p:sp>
        <p:nvSpPr>
          <p:cNvPr id="11277" name="Text Box 13"/>
          <p:cNvSpPr txBox="1">
            <a:spLocks noChangeArrowheads="1"/>
          </p:cNvSpPr>
          <p:nvPr/>
        </p:nvSpPr>
        <p:spPr bwMode="auto">
          <a:xfrm>
            <a:off x="5334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1278" name="Text Box 14"/>
          <p:cNvSpPr txBox="1">
            <a:spLocks noChangeArrowheads="1"/>
          </p:cNvSpPr>
          <p:nvPr/>
        </p:nvSpPr>
        <p:spPr bwMode="auto">
          <a:xfrm>
            <a:off x="4038600" y="1528763"/>
            <a:ext cx="42672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FFCC"/>
                </a:solidFill>
              </a:rPr>
              <a:t>Question 4:</a:t>
            </a:r>
          </a:p>
        </p:txBody>
      </p:sp>
      <p:sp>
        <p:nvSpPr>
          <p:cNvPr id="11279" name="Text Box 16"/>
          <p:cNvSpPr txBox="1">
            <a:spLocks noChangeArrowheads="1"/>
          </p:cNvSpPr>
          <p:nvPr/>
        </p:nvSpPr>
        <p:spPr bwMode="auto">
          <a:xfrm>
            <a:off x="2209800" y="3200400"/>
            <a:ext cx="13716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CC"/>
                </a:solidFill>
              </a:rPr>
              <a:t> </a:t>
            </a:r>
          </a:p>
        </p:txBody>
      </p:sp>
      <p:sp>
        <p:nvSpPr>
          <p:cNvPr id="11280" name="AutoShape 17">
            <a:hlinkClick r:id="rId6" action="ppaction://hlinksldjump" highlightClick="1"/>
          </p:cNvPr>
          <p:cNvSpPr>
            <a:spLocks noChangeArrowheads="1"/>
          </p:cNvSpPr>
          <p:nvPr/>
        </p:nvSpPr>
        <p:spPr bwMode="auto">
          <a:xfrm>
            <a:off x="4495800" y="6172200"/>
            <a:ext cx="1524000" cy="457200"/>
          </a:xfrm>
          <a:prstGeom prst="actionButtonBlank">
            <a:avLst/>
          </a:prstGeom>
          <a:solidFill>
            <a:srgbClr val="FF00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1" name="AutoShape 18">
            <a:hlinkClick r:id="rId7" action="ppaction://hlinksldjump" highlightClick="1"/>
          </p:cNvPr>
          <p:cNvSpPr>
            <a:spLocks noChangeArrowheads="1"/>
          </p:cNvSpPr>
          <p:nvPr/>
        </p:nvSpPr>
        <p:spPr bwMode="auto">
          <a:xfrm>
            <a:off x="6781800" y="6172200"/>
            <a:ext cx="1524000" cy="457200"/>
          </a:xfrm>
          <a:prstGeom prst="actionButtonBlank">
            <a:avLst/>
          </a:prstGeom>
          <a:solidFill>
            <a:srgbClr val="009900">
              <a:alpha val="74901"/>
            </a:srgbClr>
          </a:solidFill>
          <a:ln>
            <a:noFill/>
          </a:ln>
          <a:effectLst/>
          <a:extLst>
            <a:ext uri="{91240B29-F687-4F45-9708-019B960494DF}">
              <a14:hiddenLine xmlns:a14="http://schemas.microsoft.com/office/drawing/2010/main" w="44450">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2" name="Line 19"/>
          <p:cNvSpPr>
            <a:spLocks noChangeShapeType="1"/>
          </p:cNvSpPr>
          <p:nvPr/>
        </p:nvSpPr>
        <p:spPr bwMode="auto">
          <a:xfrm>
            <a:off x="3886200" y="0"/>
            <a:ext cx="228600" cy="685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Line 20"/>
          <p:cNvSpPr>
            <a:spLocks noChangeShapeType="1"/>
          </p:cNvSpPr>
          <p:nvPr/>
        </p:nvSpPr>
        <p:spPr bwMode="auto">
          <a:xfrm flipH="1">
            <a:off x="4800600" y="0"/>
            <a:ext cx="2286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TextBox 1"/>
          <p:cNvSpPr txBox="1">
            <a:spLocks noChangeArrowheads="1"/>
          </p:cNvSpPr>
          <p:nvPr/>
        </p:nvSpPr>
        <p:spPr bwMode="auto">
          <a:xfrm>
            <a:off x="4075113" y="1812925"/>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Jordan wants to find out if a hamster can learn a maze as quickly as a mouse can. She has researched mice and hamsters and predicts which rodent she thinks will learn more quickly. What should her next step be? </a:t>
            </a:r>
          </a:p>
        </p:txBody>
      </p:sp>
      <p:sp>
        <p:nvSpPr>
          <p:cNvPr id="11286" name="TextBox 2"/>
          <p:cNvSpPr txBox="1">
            <a:spLocks noChangeArrowheads="1"/>
          </p:cNvSpPr>
          <p:nvPr/>
        </p:nvSpPr>
        <p:spPr bwMode="auto">
          <a:xfrm>
            <a:off x="4076700" y="3878263"/>
            <a:ext cx="45720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a. analyze hamster behavior in the maze </a:t>
            </a:r>
          </a:p>
          <a:p>
            <a:pPr>
              <a:spcBef>
                <a:spcPct val="0"/>
              </a:spcBef>
              <a:buFontTx/>
              <a:buNone/>
            </a:pPr>
            <a:r>
              <a:rPr lang="en-US" altLang="en-US" sz="1800">
                <a:solidFill>
                  <a:schemeClr val="bg1"/>
                </a:solidFill>
              </a:rPr>
              <a:t>b. research how a rabbit would behave in a maze </a:t>
            </a:r>
          </a:p>
          <a:p>
            <a:pPr>
              <a:spcBef>
                <a:spcPct val="0"/>
              </a:spcBef>
              <a:buFontTx/>
              <a:buNone/>
            </a:pPr>
            <a:r>
              <a:rPr lang="en-US" altLang="en-US" sz="1800">
                <a:solidFill>
                  <a:schemeClr val="bg1"/>
                </a:solidFill>
              </a:rPr>
              <a:t>c. observe the behavior of both rodents in the maze </a:t>
            </a:r>
          </a:p>
          <a:p>
            <a:pPr>
              <a:spcBef>
                <a:spcPct val="0"/>
              </a:spcBef>
              <a:buFontTx/>
              <a:buNone/>
            </a:pPr>
            <a:r>
              <a:rPr lang="en-US" altLang="en-US" sz="1800">
                <a:solidFill>
                  <a:schemeClr val="bg1"/>
                </a:solidFill>
              </a:rPr>
              <a:t>d. make conclusions about rodent behavior in the maze </a:t>
            </a:r>
          </a:p>
        </p:txBody>
      </p:sp>
      <p:pic>
        <p:nvPicPr>
          <p:cNvPr id="23" name="cash%20cab%20question%20music%202.wma">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685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1000" fill="hold"/>
                                        <p:tgtEl>
                                          <p:spTgt spid="89091"/>
                                        </p:tgtEl>
                                        <p:attrNameLst>
                                          <p:attrName>fillcolor</p:attrName>
                                        </p:attrNameLst>
                                      </p:cBhvr>
                                      <p:to>
                                        <a:srgbClr val="FF0000"/>
                                      </p:to>
                                    </p:animClr>
                                    <p:set>
                                      <p:cBhvr>
                                        <p:cTn id="7" dur="1000" fill="hold"/>
                                        <p:tgtEl>
                                          <p:spTgt spid="89091"/>
                                        </p:tgtEl>
                                        <p:attrNameLst>
                                          <p:attrName>fill.type</p:attrName>
                                        </p:attrNameLst>
                                      </p:cBhvr>
                                      <p:to>
                                        <p:strVal val="solid"/>
                                      </p:to>
                                    </p:set>
                                    <p:set>
                                      <p:cBhvr>
                                        <p:cTn id="8" dur="1000" fill="hold"/>
                                        <p:tgtEl>
                                          <p:spTgt spid="89091"/>
                                        </p:tgtEl>
                                        <p:attrNameLst>
                                          <p:attrName>fill.on</p:attrName>
                                        </p:attrNameLst>
                                      </p:cBhvr>
                                      <p:to>
                                        <p:strVal val="true"/>
                                      </p:to>
                                    </p:set>
                                  </p:childTnLst>
                                </p:cTn>
                              </p:par>
                              <p:par>
                                <p:cTn id="9" presetID="1" presetClass="emph" presetSubtype="2" repeatCount="indefinite" fill="hold" nodeType="withEffect">
                                  <p:stCondLst>
                                    <p:cond delay="0"/>
                                  </p:stCondLst>
                                  <p:childTnLst>
                                    <p:animClr clrSpc="rgb" dir="cw">
                                      <p:cBhvr>
                                        <p:cTn id="10" dur="2000" fill="hold"/>
                                        <p:tgtEl>
                                          <p:spTgt spid="89093"/>
                                        </p:tgtEl>
                                        <p:attrNameLst>
                                          <p:attrName>fillcolor</p:attrName>
                                        </p:attrNameLst>
                                      </p:cBhvr>
                                      <p:to>
                                        <a:srgbClr val="FFFF00"/>
                                      </p:to>
                                    </p:animClr>
                                    <p:set>
                                      <p:cBhvr>
                                        <p:cTn id="11" dur="2000" fill="hold"/>
                                        <p:tgtEl>
                                          <p:spTgt spid="89093"/>
                                        </p:tgtEl>
                                        <p:attrNameLst>
                                          <p:attrName>fill.type</p:attrName>
                                        </p:attrNameLst>
                                      </p:cBhvr>
                                      <p:to>
                                        <p:strVal val="solid"/>
                                      </p:to>
                                    </p:set>
                                    <p:set>
                                      <p:cBhvr>
                                        <p:cTn id="12" dur="2000" fill="hold"/>
                                        <p:tgtEl>
                                          <p:spTgt spid="89093"/>
                                        </p:tgtEl>
                                        <p:attrNameLst>
                                          <p:attrName>fill.on</p:attrName>
                                        </p:attrNameLst>
                                      </p:cBhvr>
                                      <p:to>
                                        <p:strVal val="true"/>
                                      </p:to>
                                    </p:set>
                                  </p:childTnLst>
                                </p:cTn>
                              </p:par>
                              <p:par>
                                <p:cTn id="13" presetID="1" presetClass="emph" presetSubtype="6" repeatCount="indefinite" fill="hold" nodeType="withEffect">
                                  <p:stCondLst>
                                    <p:cond delay="0"/>
                                  </p:stCondLst>
                                  <p:childTnLst>
                                    <p:animClr clrSpc="hsl" dir="cw">
                                      <p:cBhvr>
                                        <p:cTn id="14" dur="2000" fill="hold"/>
                                        <p:tgtEl>
                                          <p:spTgt spid="89094"/>
                                        </p:tgtEl>
                                        <p:attrNameLst>
                                          <p:attrName>fillcolor</p:attrName>
                                        </p:attrNameLst>
                                      </p:cBhvr>
                                      <p:to>
                                        <a:srgbClr val="00FFFF"/>
                                      </p:to>
                                    </p:animClr>
                                    <p:set>
                                      <p:cBhvr>
                                        <p:cTn id="15" dur="2000" fill="hold"/>
                                        <p:tgtEl>
                                          <p:spTgt spid="89094"/>
                                        </p:tgtEl>
                                        <p:attrNameLst>
                                          <p:attrName>fill.type</p:attrName>
                                        </p:attrNameLst>
                                      </p:cBhvr>
                                      <p:to>
                                        <p:strVal val="solid"/>
                                      </p:to>
                                    </p:set>
                                    <p:set>
                                      <p:cBhvr>
                                        <p:cTn id="16" dur="2000" fill="hold"/>
                                        <p:tgtEl>
                                          <p:spTgt spid="8909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9092"/>
                                        </p:tgtEl>
                                        <p:attrNameLst>
                                          <p:attrName>fillcolor</p:attrName>
                                        </p:attrNameLst>
                                      </p:cBhvr>
                                      <p:to>
                                        <a:srgbClr val="00FFFF"/>
                                      </p:to>
                                    </p:animClr>
                                    <p:set>
                                      <p:cBhvr>
                                        <p:cTn id="19" dur="2000" fill="hold"/>
                                        <p:tgtEl>
                                          <p:spTgt spid="89092"/>
                                        </p:tgtEl>
                                        <p:attrNameLst>
                                          <p:attrName>fill.type</p:attrName>
                                        </p:attrNameLst>
                                      </p:cBhvr>
                                      <p:to>
                                        <p:strVal val="solid"/>
                                      </p:to>
                                    </p:set>
                                    <p:set>
                                      <p:cBhvr>
                                        <p:cTn id="20" dur="2000" fill="hold"/>
                                        <p:tgtEl>
                                          <p:spTgt spid="89092"/>
                                        </p:tgtEl>
                                        <p:attrNameLst>
                                          <p:attrName>fill.on</p:attrName>
                                        </p:attrNameLst>
                                      </p:cBhvr>
                                      <p:to>
                                        <p:strVal val="true"/>
                                      </p:to>
                                    </p:set>
                                  </p:childTnLst>
                                </p:cTn>
                              </p:par>
                              <p:par>
                                <p:cTn id="21" presetID="1" presetClass="emph" presetSubtype="2" repeatCount="indefinite" fill="hold" nodeType="withEffect">
                                  <p:stCondLst>
                                    <p:cond delay="0"/>
                                  </p:stCondLst>
                                  <p:childTnLst>
                                    <p:animClr clrSpc="rgb" dir="cw">
                                      <p:cBhvr>
                                        <p:cTn id="22" dur="2000" fill="hold"/>
                                        <p:tgtEl>
                                          <p:spTgt spid="89095"/>
                                        </p:tgtEl>
                                        <p:attrNameLst>
                                          <p:attrName>fillcolor</p:attrName>
                                        </p:attrNameLst>
                                      </p:cBhvr>
                                      <p:to>
                                        <a:srgbClr val="00FF00"/>
                                      </p:to>
                                    </p:animClr>
                                    <p:set>
                                      <p:cBhvr>
                                        <p:cTn id="23" dur="2000" fill="hold"/>
                                        <p:tgtEl>
                                          <p:spTgt spid="89095"/>
                                        </p:tgtEl>
                                        <p:attrNameLst>
                                          <p:attrName>fill.type</p:attrName>
                                        </p:attrNameLst>
                                      </p:cBhvr>
                                      <p:to>
                                        <p:strVal val="solid"/>
                                      </p:to>
                                    </p:set>
                                    <p:set>
                                      <p:cBhvr>
                                        <p:cTn id="24" dur="2000" fill="hold"/>
                                        <p:tgtEl>
                                          <p:spTgt spid="89095"/>
                                        </p:tgtEl>
                                        <p:attrNameLst>
                                          <p:attrName>fill.on</p:attrName>
                                        </p:attrNameLst>
                                      </p:cBhvr>
                                      <p:to>
                                        <p:strVal val="true"/>
                                      </p:to>
                                    </p:se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463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4052</TotalTime>
  <Words>3289</Words>
  <Application>Microsoft Office PowerPoint</Application>
  <PresentationFormat>On-screen Show (4:3)</PresentationFormat>
  <Paragraphs>397</Paragraphs>
  <Slides>44</Slides>
  <Notes>1</Notes>
  <HiddenSlides>0</HiddenSlides>
  <MMClips>41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vt:lpstr>
      <vt:lpstr>PowerPoint Presentation</vt:lpstr>
    </vt:vector>
  </TitlesOfParts>
  <Company>cusd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cusd</dc:creator>
  <cp:lastModifiedBy>SJCSD User</cp:lastModifiedBy>
  <cp:revision>66</cp:revision>
  <dcterms:created xsi:type="dcterms:W3CDTF">2009-11-11T17:47:36Z</dcterms:created>
  <dcterms:modified xsi:type="dcterms:W3CDTF">2016-03-10T16:29:16Z</dcterms:modified>
</cp:coreProperties>
</file>